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atsi" charset="1" panose="00000500000000000000"/>
      <p:regular r:id="rId18"/>
    </p:embeddedFont>
    <p:embeddedFont>
      <p:font typeface="Open Sans Bold" charset="1" panose="020B0806030504020204"/>
      <p:regular r:id="rId19"/>
    </p:embeddedFont>
    <p:embeddedFont>
      <p:font typeface="Abhaya Libre Bold" charset="1" panose="02000803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404595" y="1394646"/>
            <a:ext cx="12712487" cy="475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4"/>
              </a:lnSpc>
            </a:pPr>
            <a:r>
              <a:rPr lang="en-US" sz="9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ANALISIS DE TIEMPO Y ESPACIO EN ALGORITMOS DE ORDENAMIENTO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309578" y="6829287"/>
            <a:ext cx="6398233" cy="222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7"/>
              </a:lnSpc>
            </a:pPr>
            <a:r>
              <a:rPr lang="en-US" sz="2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Maria Stefanie Bermudez 2220231016</a:t>
            </a:r>
          </a:p>
          <a:p>
            <a:pPr algn="ctr">
              <a:lnSpc>
                <a:spcPts val="2897"/>
              </a:lnSpc>
            </a:pPr>
            <a:r>
              <a:rPr lang="en-US" sz="2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Juan David Fandiño 2220221087</a:t>
            </a:r>
          </a:p>
          <a:p>
            <a:pPr algn="ctr">
              <a:lnSpc>
                <a:spcPts val="2897"/>
              </a:lnSpc>
            </a:pPr>
            <a:r>
              <a:rPr lang="en-US" sz="2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Miguel Angel Avila 2220222016</a:t>
            </a:r>
          </a:p>
          <a:p>
            <a:pPr algn="ctr">
              <a:lnSpc>
                <a:spcPts val="2897"/>
              </a:lnSpc>
            </a:pPr>
            <a:r>
              <a:rPr lang="en-US" sz="2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Juan Felipe Medina 2220221080</a:t>
            </a:r>
          </a:p>
          <a:p>
            <a:pPr algn="ctr">
              <a:lnSpc>
                <a:spcPts val="2897"/>
              </a:lnSpc>
            </a:pPr>
            <a:r>
              <a:rPr lang="en-US" sz="2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Mildred Sofia Lozano 2220232038</a:t>
            </a:r>
          </a:p>
          <a:p>
            <a:pPr algn="ctr">
              <a:lnSpc>
                <a:spcPts val="336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9201150"/>
            <a:ext cx="6882108" cy="53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Universidad de Ibague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Universidad de Ibague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28700" y="2888300"/>
            <a:ext cx="5246391" cy="5246370"/>
            <a:chOff x="0" y="0"/>
            <a:chExt cx="6350025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ANALISIS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584813" y="2831150"/>
            <a:ext cx="10221569" cy="512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1"/>
              </a:lnSpc>
            </a:pPr>
          </a:p>
          <a:p>
            <a:pPr algn="ctr" marL="635662" indent="-317831" lvl="1">
              <a:lnSpc>
                <a:spcPts val="4121"/>
              </a:lnSpc>
              <a:buFont typeface="Arial"/>
              <a:buChar char="•"/>
            </a:pPr>
            <a:r>
              <a:rPr lang="en-US" sz="29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Aunque los tres algoritmos tienen complejidad </a:t>
            </a:r>
            <a:r>
              <a:rPr lang="en-US" sz="2944" i="tru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</a:t>
            </a:r>
            <a:r>
              <a:rPr lang="en-US" sz="29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</a:t>
            </a:r>
            <a:r>
              <a:rPr lang="en-US" sz="2944" i="tru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n^</a:t>
            </a:r>
            <a:r>
              <a:rPr lang="en-US" sz="29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  <a:r>
              <a:rPr lang="en-US" sz="29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) en el peor caso, el método de inserción puede optimizarse para alcanzar </a:t>
            </a:r>
            <a:r>
              <a:rPr lang="en-US" sz="29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</a:t>
            </a:r>
            <a:r>
              <a:rPr lang="en-US" sz="29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(n) en casos favorables.</a:t>
            </a:r>
          </a:p>
          <a:p>
            <a:pPr algn="ctr">
              <a:lnSpc>
                <a:spcPts val="4121"/>
              </a:lnSpc>
            </a:pPr>
          </a:p>
          <a:p>
            <a:pPr algn="ctr" marL="635662" indent="-317831" lvl="1">
              <a:lnSpc>
                <a:spcPts val="4121"/>
              </a:lnSpc>
              <a:buFont typeface="Arial"/>
              <a:buChar char="•"/>
            </a:pPr>
            <a:r>
              <a:rPr lang="en-US" sz="294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El de inserción(319,000 ns) demostró ser el más rápido en pruebas prácticas comparado a los demas(vs. 516,000 ns de Selección y 718,000 ns de Burbuja).</a:t>
            </a:r>
          </a:p>
          <a:p>
            <a:pPr algn="l">
              <a:lnSpc>
                <a:spcPts val="4121"/>
              </a:lnSpc>
            </a:pPr>
          </a:p>
          <a:p>
            <a:pPr algn="l">
              <a:lnSpc>
                <a:spcPts val="4121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Universidad de Ibgaue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79044" y="624529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CONCLUSIÓN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528851" y="3652449"/>
            <a:ext cx="1730449" cy="1730449"/>
          </a:xfrm>
          <a:custGeom>
            <a:avLst/>
            <a:gdLst/>
            <a:ahLst/>
            <a:cxnLst/>
            <a:rect r="r" b="b" t="t" l="l"/>
            <a:pathLst>
              <a:path h="1730449" w="1730449">
                <a:moveTo>
                  <a:pt x="0" y="0"/>
                </a:moveTo>
                <a:lnTo>
                  <a:pt x="1730449" y="0"/>
                </a:lnTo>
                <a:lnTo>
                  <a:pt x="1730449" y="1730448"/>
                </a:lnTo>
                <a:lnTo>
                  <a:pt x="0" y="1730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97205" y="2263370"/>
            <a:ext cx="9293589" cy="570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5"/>
              </a:lnSpc>
            </a:pPr>
          </a:p>
          <a:p>
            <a:pPr algn="ctr">
              <a:lnSpc>
                <a:spcPts val="3805"/>
              </a:lnSpc>
            </a:pPr>
            <a:r>
              <a:rPr lang="en-US" sz="27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Ordenamiento de inserción:</a:t>
            </a:r>
          </a:p>
          <a:p>
            <a:pPr algn="ctr">
              <a:lnSpc>
                <a:spcPts val="3805"/>
              </a:lnSpc>
            </a:pPr>
          </a:p>
          <a:p>
            <a:pPr algn="ctr" marL="586837" indent="-293419" lvl="1">
              <a:lnSpc>
                <a:spcPts val="3805"/>
              </a:lnSpc>
              <a:buFont typeface="Arial"/>
              <a:buChar char="•"/>
            </a:pPr>
            <a:r>
              <a:rPr lang="en-US" sz="27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Rendimiento superior: Menor tiempo de ejecución.</a:t>
            </a:r>
          </a:p>
          <a:p>
            <a:pPr algn="ctr" marL="586837" indent="-293419" lvl="1">
              <a:lnSpc>
                <a:spcPts val="3805"/>
              </a:lnSpc>
              <a:buFont typeface="Arial"/>
              <a:buChar char="•"/>
            </a:pPr>
            <a:r>
              <a:rPr lang="en-US" sz="27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Adaptabilidad: Funciona mejor en arreglos parcialmente ordenados.</a:t>
            </a:r>
          </a:p>
          <a:p>
            <a:pPr algn="ctr" marL="586837" indent="-293419" lvl="1">
              <a:lnSpc>
                <a:spcPts val="3805"/>
              </a:lnSpc>
              <a:buFont typeface="Arial"/>
              <a:buChar char="•"/>
            </a:pPr>
            <a:r>
              <a:rPr lang="en-US" sz="27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Optimización: Posibilidad de mejorar su eficiencia en casos específicos.</a:t>
            </a:r>
          </a:p>
          <a:p>
            <a:pPr algn="ctr">
              <a:lnSpc>
                <a:spcPts val="3805"/>
              </a:lnSpc>
            </a:pPr>
          </a:p>
          <a:p>
            <a:pPr algn="ctr" marL="586837" indent="-293419" lvl="1">
              <a:lnSpc>
                <a:spcPts val="3805"/>
              </a:lnSpc>
              <a:buFont typeface="Arial"/>
              <a:buChar char="•"/>
            </a:pPr>
            <a:r>
              <a:rPr lang="en-US" sz="27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Ahorro de Costos: Menor necesidad de personal y horas de trabajo.</a:t>
            </a:r>
          </a:p>
          <a:p>
            <a:pPr algn="l">
              <a:lnSpc>
                <a:spcPts val="3805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13748" y="3413051"/>
            <a:ext cx="1730449" cy="1730449"/>
          </a:xfrm>
          <a:custGeom>
            <a:avLst/>
            <a:gdLst/>
            <a:ahLst/>
            <a:cxnLst/>
            <a:rect r="r" b="b" t="t" l="l"/>
            <a:pathLst>
              <a:path h="1730449" w="1730449">
                <a:moveTo>
                  <a:pt x="0" y="0"/>
                </a:moveTo>
                <a:lnTo>
                  <a:pt x="1730448" y="0"/>
                </a:lnTo>
                <a:lnTo>
                  <a:pt x="1730448" y="1730449"/>
                </a:lnTo>
                <a:lnTo>
                  <a:pt x="0" y="1730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GRACIAS!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27671" y="184694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Universidad de Ibague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012909" y="1925753"/>
            <a:ext cx="5246391" cy="5246370"/>
            <a:chOff x="0" y="0"/>
            <a:chExt cx="6350025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t="0" r="-55262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340099" y="106307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INTRODUCCIÓN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3506446" y="-9706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74897" y="1859078"/>
            <a:ext cx="11055272" cy="249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12"/>
              </a:lnSpc>
            </a:pPr>
            <a:r>
              <a:rPr lang="en-US" sz="35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El respectivo ejercicio tiene como fin medir diferentes tiempos de ejecución entre 3 algoritmos para determinar la eficiencia de cada uno, donde estos tendran metodos de ordenamientos diferentes.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4897" y="5076825"/>
            <a:ext cx="11055272" cy="3594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9983" indent="-354992" lvl="1">
              <a:lnSpc>
                <a:spcPts val="4603"/>
              </a:lnSpc>
              <a:buFont typeface="Arial"/>
              <a:buChar char="•"/>
            </a:pPr>
            <a:r>
              <a:rPr lang="en-US" sz="32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Método de Medición: System.nanoTime() (medición de tiempo en nanosegundos).</a:t>
            </a:r>
          </a:p>
          <a:p>
            <a:pPr algn="just" marL="709983" indent="-354992" lvl="1">
              <a:lnSpc>
                <a:spcPts val="4603"/>
              </a:lnSpc>
              <a:buFont typeface="Arial"/>
              <a:buChar char="•"/>
            </a:pPr>
            <a:r>
              <a:rPr lang="en-US" sz="32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Métodos de programación: Ordenamiento de burbuja, ordenamiento de inserción y ordenamiento de selección.</a:t>
            </a:r>
          </a:p>
          <a:p>
            <a:pPr algn="just" marL="709983" indent="-354992" lvl="1">
              <a:lnSpc>
                <a:spcPts val="4603"/>
              </a:lnSpc>
              <a:buFont typeface="Arial"/>
              <a:buChar char="•"/>
            </a:pPr>
            <a:r>
              <a:rPr lang="en-US" sz="32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Lenguaje de Programación: Java.</a:t>
            </a:r>
          </a:p>
          <a:p>
            <a:pPr algn="just">
              <a:lnSpc>
                <a:spcPts val="566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Universidad de Ibague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Universidad de Ibague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74402" y="895350"/>
            <a:ext cx="16939195" cy="119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METODO 1 - ORDENAMIENTO BURBUJA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191860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6444565" cy="2182884"/>
          </a:xfrm>
          <a:custGeom>
            <a:avLst/>
            <a:gdLst/>
            <a:ahLst/>
            <a:cxnLst/>
            <a:rect r="r" b="b" t="t" l="l"/>
            <a:pathLst>
              <a:path h="2182884" w="6444565">
                <a:moveTo>
                  <a:pt x="0" y="0"/>
                </a:moveTo>
                <a:lnTo>
                  <a:pt x="6444565" y="0"/>
                </a:lnTo>
                <a:lnTo>
                  <a:pt x="6444565" y="2182884"/>
                </a:lnTo>
                <a:lnTo>
                  <a:pt x="0" y="2182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72331" y="2089144"/>
            <a:ext cx="7283812" cy="1995565"/>
          </a:xfrm>
          <a:custGeom>
            <a:avLst/>
            <a:gdLst/>
            <a:ahLst/>
            <a:cxnLst/>
            <a:rect r="r" b="b" t="t" l="l"/>
            <a:pathLst>
              <a:path h="1995565" w="7283812">
                <a:moveTo>
                  <a:pt x="0" y="0"/>
                </a:moveTo>
                <a:lnTo>
                  <a:pt x="7283813" y="0"/>
                </a:lnTo>
                <a:lnTo>
                  <a:pt x="7283813" y="1995565"/>
                </a:lnTo>
                <a:lnTo>
                  <a:pt x="0" y="1995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50292" y="4084709"/>
            <a:ext cx="7105851" cy="1972137"/>
          </a:xfrm>
          <a:custGeom>
            <a:avLst/>
            <a:gdLst/>
            <a:ahLst/>
            <a:cxnLst/>
            <a:rect r="r" b="b" t="t" l="l"/>
            <a:pathLst>
              <a:path h="1972137" w="7105851">
                <a:moveTo>
                  <a:pt x="0" y="0"/>
                </a:moveTo>
                <a:lnTo>
                  <a:pt x="7105852" y="0"/>
                </a:lnTo>
                <a:lnTo>
                  <a:pt x="7105852" y="1972137"/>
                </a:lnTo>
                <a:lnTo>
                  <a:pt x="0" y="19721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01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50292" y="6056846"/>
            <a:ext cx="7096129" cy="1944145"/>
          </a:xfrm>
          <a:custGeom>
            <a:avLst/>
            <a:gdLst/>
            <a:ahLst/>
            <a:cxnLst/>
            <a:rect r="r" b="b" t="t" l="l"/>
            <a:pathLst>
              <a:path h="1944145" w="7096129">
                <a:moveTo>
                  <a:pt x="0" y="0"/>
                </a:moveTo>
                <a:lnTo>
                  <a:pt x="7096129" y="0"/>
                </a:lnTo>
                <a:lnTo>
                  <a:pt x="7096129" y="1944145"/>
                </a:lnTo>
                <a:lnTo>
                  <a:pt x="0" y="19441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594935" y="2317841"/>
            <a:ext cx="6465838" cy="639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for ( int i = 0 ; i &lt; </a:t>
            </a:r>
            <a:r>
              <a:rPr lang="en-US" b="true" sz="3014">
                <a:solidFill>
                  <a:srgbClr val="569C1B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numeros.length </a:t>
            </a: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; i++)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{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for ( int j = 0 ; j &lt; </a:t>
            </a:r>
            <a:r>
              <a:rPr lang="en-US" b="true" sz="3014">
                <a:solidFill>
                  <a:srgbClr val="569C1B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numeros.length</a:t>
            </a: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-1 ; j++)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{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if(numeros[j]&gt; numeros[j+1])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{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  int temp = numeros[j+1];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  numeros[j+1]= numeros[j];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  numeros[j]= temp;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}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}  </a:t>
            </a:r>
          </a:p>
          <a:p>
            <a:pPr algn="l">
              <a:lnSpc>
                <a:spcPts val="4220"/>
              </a:lnSpc>
              <a:spcBef>
                <a:spcPct val="0"/>
              </a:spcBef>
            </a:pPr>
            <a:r>
              <a:rPr lang="en-US" b="true" sz="301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Universidad de Ibague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983198" y="-96778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71346" y="2353324"/>
            <a:ext cx="6942252" cy="2196572"/>
          </a:xfrm>
          <a:custGeom>
            <a:avLst/>
            <a:gdLst/>
            <a:ahLst/>
            <a:cxnLst/>
            <a:rect r="r" b="b" t="t" l="l"/>
            <a:pathLst>
              <a:path h="2196572" w="6942252">
                <a:moveTo>
                  <a:pt x="0" y="0"/>
                </a:moveTo>
                <a:lnTo>
                  <a:pt x="6942252" y="0"/>
                </a:lnTo>
                <a:lnTo>
                  <a:pt x="6942252" y="2196572"/>
                </a:lnTo>
                <a:lnTo>
                  <a:pt x="0" y="2196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1346" y="4624025"/>
            <a:ext cx="6942252" cy="2196572"/>
          </a:xfrm>
          <a:custGeom>
            <a:avLst/>
            <a:gdLst/>
            <a:ahLst/>
            <a:cxnLst/>
            <a:rect r="r" b="b" t="t" l="l"/>
            <a:pathLst>
              <a:path h="2196572" w="6942252">
                <a:moveTo>
                  <a:pt x="0" y="0"/>
                </a:moveTo>
                <a:lnTo>
                  <a:pt x="6942252" y="0"/>
                </a:lnTo>
                <a:lnTo>
                  <a:pt x="6942252" y="2196572"/>
                </a:lnTo>
                <a:lnTo>
                  <a:pt x="0" y="21965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50757" y="6894726"/>
            <a:ext cx="6183429" cy="1962707"/>
          </a:xfrm>
          <a:custGeom>
            <a:avLst/>
            <a:gdLst/>
            <a:ahLst/>
            <a:cxnLst/>
            <a:rect r="r" b="b" t="t" l="l"/>
            <a:pathLst>
              <a:path h="1962707" w="6183429">
                <a:moveTo>
                  <a:pt x="0" y="0"/>
                </a:moveTo>
                <a:lnTo>
                  <a:pt x="6183429" y="0"/>
                </a:lnTo>
                <a:lnTo>
                  <a:pt x="6183429" y="1962706"/>
                </a:lnTo>
                <a:lnTo>
                  <a:pt x="0" y="19627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9" t="0" r="-159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4402" y="-78720"/>
            <a:ext cx="16939195" cy="243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METODO 2 - ORDENAMIENTO </a:t>
            </a:r>
          </a:p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 INSERCIÓN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27077" y="2677174"/>
            <a:ext cx="6816923" cy="61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5"/>
              </a:lnSpc>
              <a:spcBef>
                <a:spcPct val="0"/>
              </a:spcBef>
            </a:pP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for (int i = 1; i &lt; n; i++) { 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int key = array[i];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int j = i - 1; 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// Mueve los elementos mayores a la derecha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while (j &gt;= 0 &amp;&amp; array[j] &gt; key) {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    array[j + 1] = array[j];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    j--;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}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array[j + 1] = key;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}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28927" y="1673225"/>
            <a:ext cx="5596876" cy="8613775"/>
          </a:xfrm>
          <a:custGeom>
            <a:avLst/>
            <a:gdLst/>
            <a:ahLst/>
            <a:cxnLst/>
            <a:rect r="r" b="b" t="t" l="l"/>
            <a:pathLst>
              <a:path h="8613775" w="5596876">
                <a:moveTo>
                  <a:pt x="0" y="0"/>
                </a:moveTo>
                <a:lnTo>
                  <a:pt x="5596875" y="0"/>
                </a:lnTo>
                <a:lnTo>
                  <a:pt x="5596875" y="8613775"/>
                </a:lnTo>
                <a:lnTo>
                  <a:pt x="0" y="8613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463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2572" y="198491"/>
            <a:ext cx="16939195" cy="243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METODO 3 - ORDENAMIENTO </a:t>
            </a:r>
          </a:p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 SELECCIÓN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61334" y="2802120"/>
            <a:ext cx="6109246" cy="6788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public static void selectionSort(int[] arr) {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int n = arr.length;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for (int i = 0; i &lt; n - 1; i++) {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int minIndex = i;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for (int j = i + 1; j &lt; n; j++) {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    if (arr[j] &lt; arr[minIndex]) {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        minIndex = j;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    }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}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int temp = arr[minIndex];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arr[minIndex] = arr[i];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   arr[i] = temp;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}</a:t>
            </a:r>
          </a:p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4323" y="304803"/>
            <a:ext cx="16230600" cy="129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COMPARACION DE METODOS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400145" cy="1499258"/>
            <a:chOff x="0" y="0"/>
            <a:chExt cx="1866860" cy="199901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67739" y="0"/>
              <a:ext cx="1731381" cy="1999010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399252"/>
              <a:ext cx="1866860" cy="1105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93"/>
                </a:lnSpc>
              </a:pPr>
              <a:r>
                <a:rPr lang="en-US" sz="499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600197"/>
            <a:ext cx="4138222" cy="6455628"/>
          </a:xfrm>
          <a:custGeom>
            <a:avLst/>
            <a:gdLst/>
            <a:ahLst/>
            <a:cxnLst/>
            <a:rect r="r" b="b" t="t" l="l"/>
            <a:pathLst>
              <a:path h="6455628" w="4138222">
                <a:moveTo>
                  <a:pt x="0" y="0"/>
                </a:moveTo>
                <a:lnTo>
                  <a:pt x="4138222" y="0"/>
                </a:lnTo>
                <a:lnTo>
                  <a:pt x="4138222" y="6455628"/>
                </a:lnTo>
                <a:lnTo>
                  <a:pt x="0" y="645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54" r="0" b="-85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22213" y="1571750"/>
            <a:ext cx="4114819" cy="6481282"/>
          </a:xfrm>
          <a:custGeom>
            <a:avLst/>
            <a:gdLst/>
            <a:ahLst/>
            <a:cxnLst/>
            <a:rect r="r" b="b" t="t" l="l"/>
            <a:pathLst>
              <a:path h="6481282" w="4114819">
                <a:moveTo>
                  <a:pt x="0" y="0"/>
                </a:moveTo>
                <a:lnTo>
                  <a:pt x="4114820" y="0"/>
                </a:lnTo>
                <a:lnTo>
                  <a:pt x="4114820" y="6481282"/>
                </a:lnTo>
                <a:lnTo>
                  <a:pt x="0" y="64812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32719" y="1571750"/>
            <a:ext cx="4030812" cy="6452835"/>
          </a:xfrm>
          <a:custGeom>
            <a:avLst/>
            <a:gdLst/>
            <a:ahLst/>
            <a:cxnLst/>
            <a:rect r="r" b="b" t="t" l="l"/>
            <a:pathLst>
              <a:path h="6452835" w="4030812">
                <a:moveTo>
                  <a:pt x="0" y="0"/>
                </a:moveTo>
                <a:lnTo>
                  <a:pt x="4030812" y="0"/>
                </a:lnTo>
                <a:lnTo>
                  <a:pt x="4030812" y="6452835"/>
                </a:lnTo>
                <a:lnTo>
                  <a:pt x="0" y="64528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64323" y="8093457"/>
            <a:ext cx="5223765" cy="193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4570" indent="-202285" lvl="1">
              <a:lnSpc>
                <a:spcPts val="2623"/>
              </a:lnSpc>
              <a:buFont typeface="Arial"/>
              <a:buChar char="•"/>
            </a:pPr>
            <a:r>
              <a:rPr lang="en-US" sz="18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 las iteraciones del método Burbuja varían entre  686,700 y 822,800 nos indica que este método requiere mas interacciones.</a:t>
            </a:r>
          </a:p>
          <a:p>
            <a:pPr algn="l" marL="404570" indent="-202285" lvl="1">
              <a:lnSpc>
                <a:spcPts val="2623"/>
              </a:lnSpc>
              <a:buFont typeface="Arial"/>
              <a:buChar char="•"/>
            </a:pPr>
            <a:r>
              <a:rPr lang="en-US" sz="18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El promedio de tiempo para ordenar es de 718,990 es el tiempo mas alto de los tres métodos.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45149" y="8014932"/>
            <a:ext cx="5268948" cy="194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8069" indent="-204034" lvl="1">
              <a:lnSpc>
                <a:spcPts val="2646"/>
              </a:lnSpc>
              <a:buFont typeface="Arial"/>
              <a:buChar char="•"/>
            </a:pPr>
            <a:r>
              <a:rPr lang="en-US" sz="18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El numero de iteraciones en el caso del Método inserción varían entre 278,900 y 393,000.</a:t>
            </a:r>
          </a:p>
          <a:p>
            <a:pPr algn="l" marL="408069" indent="-204034" lvl="1">
              <a:lnSpc>
                <a:spcPts val="2646"/>
              </a:lnSpc>
              <a:buFont typeface="Arial"/>
              <a:buChar char="•"/>
            </a:pPr>
            <a:r>
              <a:rPr lang="en-US" sz="18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El promedio de tiempo para ordenar es de 319,640. En este caso generalmente parece tomar menos tiempo en comparación con los otros dos.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71272" y="7986485"/>
            <a:ext cx="5268948" cy="194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8069" indent="-204034" lvl="1">
              <a:lnSpc>
                <a:spcPts val="2646"/>
              </a:lnSpc>
              <a:buFont typeface="Arial"/>
              <a:buChar char="•"/>
            </a:pPr>
            <a:r>
              <a:rPr lang="en-US" sz="18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Este método tiene un rango de iteraciones que va de 426,100 a 809,700.</a:t>
            </a:r>
          </a:p>
          <a:p>
            <a:pPr algn="l" marL="408069" indent="-204034" lvl="1">
              <a:lnSpc>
                <a:spcPts val="2646"/>
              </a:lnSpc>
              <a:buFont typeface="Arial"/>
              <a:buChar char="•"/>
            </a:pPr>
            <a:r>
              <a:rPr lang="en-US" sz="18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El promedio de tiempo para ordenar es de 568,885 lo que lo hace mas lento que el Método de Inserción pero mas rápido que el Método Burbuja.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23525" y="0"/>
            <a:ext cx="1400145" cy="1499258"/>
            <a:chOff x="0" y="0"/>
            <a:chExt cx="1866860" cy="199901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67739" y="0"/>
              <a:ext cx="1731381" cy="1999010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399252"/>
              <a:ext cx="1866860" cy="1105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93"/>
                </a:lnSpc>
              </a:pPr>
              <a:r>
                <a:rPr lang="en-US" sz="499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619055" y="5674872"/>
            <a:ext cx="8640245" cy="3583428"/>
          </a:xfrm>
          <a:custGeom>
            <a:avLst/>
            <a:gdLst/>
            <a:ahLst/>
            <a:cxnLst/>
            <a:rect r="r" b="b" t="t" l="l"/>
            <a:pathLst>
              <a:path h="3583428" w="8640245">
                <a:moveTo>
                  <a:pt x="0" y="0"/>
                </a:moveTo>
                <a:lnTo>
                  <a:pt x="8640245" y="0"/>
                </a:lnTo>
                <a:lnTo>
                  <a:pt x="8640245" y="3583428"/>
                </a:lnTo>
                <a:lnTo>
                  <a:pt x="0" y="3583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78568" y="7116957"/>
            <a:ext cx="6313917" cy="166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7"/>
              </a:lnSpc>
            </a:pPr>
            <a:r>
              <a:rPr lang="en-US" sz="239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y gráfico 2: Comparación entre el número de iteraciones con el tiempo de ejecución (nanosegundos) del algoritmo en el método de ordenamiento de inserción.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04803"/>
            <a:ext cx="16230600" cy="129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GRAFICOS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55041" y="2181740"/>
            <a:ext cx="7828626" cy="3303508"/>
          </a:xfrm>
          <a:custGeom>
            <a:avLst/>
            <a:gdLst/>
            <a:ahLst/>
            <a:cxnLst/>
            <a:rect r="r" b="b" t="t" l="l"/>
            <a:pathLst>
              <a:path h="3303508" w="7828626">
                <a:moveTo>
                  <a:pt x="0" y="0"/>
                </a:moveTo>
                <a:lnTo>
                  <a:pt x="7828626" y="0"/>
                </a:lnTo>
                <a:lnTo>
                  <a:pt x="7828626" y="3303509"/>
                </a:lnTo>
                <a:lnTo>
                  <a:pt x="0" y="33035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697545" y="2993051"/>
            <a:ext cx="7026124" cy="1663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3"/>
              </a:lnSpc>
            </a:pPr>
            <a:r>
              <a:rPr lang="en-US" sz="23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y gráfico 1: Comparación entre el número de iteraciones con el tiempo de ejecución (nanosegundos) del algoritmo en el método de ordenamiento burbuja.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400145" cy="1499258"/>
            <a:chOff x="0" y="0"/>
            <a:chExt cx="1866860" cy="199901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67739" y="0"/>
              <a:ext cx="1731381" cy="1999010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399252"/>
              <a:ext cx="1866860" cy="1105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93"/>
                </a:lnSpc>
              </a:pPr>
              <a:r>
                <a:rPr lang="en-US" sz="499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48731" y="2701081"/>
            <a:ext cx="8661784" cy="3612497"/>
          </a:xfrm>
          <a:custGeom>
            <a:avLst/>
            <a:gdLst/>
            <a:ahLst/>
            <a:cxnLst/>
            <a:rect r="r" b="b" t="t" l="l"/>
            <a:pathLst>
              <a:path h="3612497" w="8661784">
                <a:moveTo>
                  <a:pt x="0" y="0"/>
                </a:moveTo>
                <a:lnTo>
                  <a:pt x="8661784" y="0"/>
                </a:lnTo>
                <a:lnTo>
                  <a:pt x="8661784" y="3612498"/>
                </a:lnTo>
                <a:lnTo>
                  <a:pt x="0" y="3612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83787" y="6940205"/>
            <a:ext cx="8526728" cy="13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3"/>
              </a:lnSpc>
            </a:pPr>
            <a:r>
              <a:rPr lang="en-US" sz="265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y gráfico 3: Comparación entre el número de iteraciones con el tiempo de ejecución (nanosegundos) del algoritmo en el método de ordenamiento de selección.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04803"/>
            <a:ext cx="16230600" cy="129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GRAFICOS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1860" y="0"/>
            <a:ext cx="1350032" cy="1445598"/>
            <a:chOff x="0" y="0"/>
            <a:chExt cx="1800043" cy="192746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65315" y="0"/>
              <a:ext cx="1669413" cy="1927463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391078"/>
              <a:ext cx="1800043" cy="105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3"/>
                </a:lnSpc>
              </a:pPr>
              <a:r>
                <a:rPr lang="en-US" sz="4816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6205" y="1028700"/>
            <a:ext cx="8093270" cy="3055622"/>
          </a:xfrm>
          <a:custGeom>
            <a:avLst/>
            <a:gdLst/>
            <a:ahLst/>
            <a:cxnLst/>
            <a:rect r="r" b="b" t="t" l="l"/>
            <a:pathLst>
              <a:path h="3055622" w="8093270">
                <a:moveTo>
                  <a:pt x="0" y="0"/>
                </a:moveTo>
                <a:lnTo>
                  <a:pt x="8093270" y="0"/>
                </a:lnTo>
                <a:lnTo>
                  <a:pt x="8093270" y="3055622"/>
                </a:lnTo>
                <a:lnTo>
                  <a:pt x="0" y="3055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99475" y="4094327"/>
            <a:ext cx="9664730" cy="5722537"/>
          </a:xfrm>
          <a:custGeom>
            <a:avLst/>
            <a:gdLst/>
            <a:ahLst/>
            <a:cxnLst/>
            <a:rect r="r" b="b" t="t" l="l"/>
            <a:pathLst>
              <a:path h="5722537" w="9664730">
                <a:moveTo>
                  <a:pt x="0" y="0"/>
                </a:moveTo>
                <a:lnTo>
                  <a:pt x="9664730" y="0"/>
                </a:lnTo>
                <a:lnTo>
                  <a:pt x="9664730" y="5722537"/>
                </a:lnTo>
                <a:lnTo>
                  <a:pt x="0" y="5722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090640" y="1378923"/>
            <a:ext cx="7101220" cy="1847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4: Tabla de promedios en nanosegundos de los algoritmos con diferentes tipos de ordenamiento.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2160" y="5511861"/>
            <a:ext cx="6587284" cy="255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40"/>
              </a:lnSpc>
            </a:pPr>
            <a:r>
              <a:rPr lang="en-US" sz="367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Grafico de barras 4: Grafica comparativa de los promedios de los algoritmos medido en nanosegundos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DAGfGh1a0-k</dc:identifier>
  <dcterms:modified xsi:type="dcterms:W3CDTF">2011-08-01T06:04:30Z</dcterms:modified>
  <cp:revision>1</cp:revision>
  <dc:title>Beige Pastel Minimalist Thesis Defense Presentation</dc:title>
</cp:coreProperties>
</file>