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92" r:id="rId11"/>
    <p:sldId id="290" r:id="rId12"/>
    <p:sldId id="277" r:id="rId13"/>
    <p:sldId id="278" r:id="rId14"/>
    <p:sldId id="279" r:id="rId15"/>
    <p:sldId id="280" r:id="rId16"/>
    <p:sldId id="281" r:id="rId17"/>
    <p:sldId id="270" r:id="rId18"/>
    <p:sldId id="282" r:id="rId19"/>
    <p:sldId id="283" r:id="rId20"/>
    <p:sldId id="276" r:id="rId21"/>
    <p:sldId id="288" r:id="rId22"/>
    <p:sldId id="285" r:id="rId23"/>
    <p:sldId id="284" r:id="rId24"/>
    <p:sldId id="286" r:id="rId25"/>
    <p:sldId id="287" r:id="rId26"/>
    <p:sldId id="289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0156" autoAdjust="0"/>
  </p:normalViewPr>
  <p:slideViewPr>
    <p:cSldViewPr snapToGrid="0">
      <p:cViewPr varScale="1">
        <p:scale>
          <a:sx n="86" d="100"/>
          <a:sy n="86" d="100"/>
        </p:scale>
        <p:origin x="1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62B9-EBE9-4432-81E7-A3EABFAA0A8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9AA8D-D375-48EC-A276-80EE2788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84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Yes, if the goal is a better way of writing for the web</a:t>
            </a:r>
          </a:p>
          <a:p>
            <a:r>
              <a:rPr lang="en-GB" dirty="0"/>
              <a:t>No, if goal is just another way of writing JavaScript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So, give it a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3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17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Tidied-  up a bit more – removed some other non-essential attributes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 further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</a:p>
          <a:p>
            <a:r>
              <a:rPr lang="en-US" dirty="0"/>
              <a:t>Default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1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Default properties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Default markup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6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Simplify markup expressions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C Sharp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Embed C#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a lovely </a:t>
            </a:r>
            <a:r>
              <a:rPr lang="en-GB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powerpoint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take what got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What if didn’t have that duplication of namespaces in every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Remove duplication from every file (</a:t>
            </a:r>
            <a:r>
              <a:rPr lang="en-GB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xmlns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definitions)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why not generate the class name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Autogenerate class name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as it’s no longer valid XML why not remove the angle brackets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angle brackets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Then simplify </a:t>
            </a:r>
            <a:r>
              <a:rPr lang="en-GB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nessting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Simplified nesting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This looks a lot like KDL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4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not make it valid KDL?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Make it be KDL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</a:p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Why not </a:t>
            </a:r>
            <a:r>
              <a:rPr lang="en-GB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XiK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XML in KDL) -- </a:t>
            </a:r>
            <a:r>
              <a:rPr lang="en-GB" dirty="0"/>
              <a:t>The point isn’t just formatting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TypeScript to JavaScript?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9AA8D-D375-48EC-A276-80EE2788FF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9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B8D8-098F-B28F-D010-75CC0661C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DD8B0-EC48-817E-09DE-CA4DDB976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EC1A-C56A-747B-8FB5-E0283A6F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4408-B48A-94A4-4BA6-18C1D4F6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0F65-4CED-D362-ACBF-B23858EB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0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EE63-11A4-FF0B-E7CA-67ECD6C2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2FE8B-CB47-CF19-4EBB-90008BDF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FA17C-D1B7-2F87-72ED-D61ADD04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6351-36A4-D21A-3D75-0903FD72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0BA7-0C77-0375-F5A7-3B09BAB5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9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234B5-A94C-25FC-E9A3-9C773ACF6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21362-0D60-22BF-6304-CB8442AD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CFC5-1A0B-8868-B064-A5748C6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2D30-8003-6223-FD72-D9A403DB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004D-FEC9-0EBA-D590-109A10EB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50B3-1CB0-A429-3CAC-676E32EF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75D1-BFF1-74FA-E128-D6A8BAD4E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2336-DB25-1F47-C582-5F0BC379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5FB7-98A8-7CC8-F605-5BD72489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39FD8-7D58-9A11-F658-00F2E4A8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519D-2CFE-4281-C443-8C7FB850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5F95-5419-FBC4-CF50-CC8BA887D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2D5B-D735-A3F3-9D7A-248F9B8A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39D30-C257-5753-789B-C33891F8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CB8C-B93E-1B19-9A6D-7208AAA8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4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E052-3484-C95D-4B9A-D3F8B78A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114E-4EC9-9ABA-488C-BA9DA2891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CEEB0-81E1-A082-73D1-97801AE22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50F22-666E-2DA5-9353-6F459EAE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D12AA-ECAE-81B9-F42C-66131D34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5474-0CB3-5BD5-924A-C500E1E5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9BA9-BA3A-4F95-B77E-E5AEC7FA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E2F85-0252-54CD-2A24-F919D28A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ED37-E259-1C28-BA1E-E320FEEB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D54E9-3DFC-C4FA-7AD3-4370E24C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7BDF1-0D91-3E38-2CBD-2F02CDBB0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D1686-2594-9466-368C-051F5286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6FAA3-9DC3-8517-1F78-620D5EFF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9CF4-194A-8D4A-4197-33536A41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0FDB-4A6E-5DAF-688E-B041958E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24DC4-AB2A-0CC9-71F3-FBD1028E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4AABC-6E23-9C4D-A5C6-B73D7FA2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9CCD5-B0B9-360D-BB19-070E02A5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1A7F5-697E-F93E-BB1C-75DA00D6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971BC-4572-4802-FCAF-6380B5C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BB2EC-44F3-D5B8-4B1F-21EA269D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3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DBA3-761A-2CC6-C26D-9DF28EAD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0BDE-240A-8D43-BA5E-BA9956B0A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59380-97D4-F735-2DCA-EF60271C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2DF1F-A425-8962-A374-E408BA8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A3785-65C6-6D77-E468-D1F81800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D0B4D-4CE4-1628-5B98-438721CF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EC68-E323-F85B-F18F-E314FBEC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57211-D1D7-6459-AD25-6EEF5788F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5373B-9502-BD31-0A26-A57B92FE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C6E4B-9C58-3C32-2E1A-FFD293C5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31BA1-6F18-7FA6-FEA9-F2B2F5A9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7CDEF-3FAD-823A-05E4-E6C66721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58F8B-40B7-6ABF-86BB-2A0D69C3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DF11-192E-A4CE-1F0F-89768D4C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5EFE-FCFB-9C66-6689-7A2191239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367AA-DE99-4522-AE70-A902CE48821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8489-2FE6-6430-442C-F5A0A01B3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146F-E40B-DAE5-BDCC-030E9750D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54C42-FAF7-4617-A89F-E47BE6E8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9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75F2-67A7-2116-6DC0-665B7727D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183" y="523143"/>
            <a:ext cx="10323635" cy="3253154"/>
          </a:xfrm>
        </p:spPr>
        <p:txBody>
          <a:bodyPr>
            <a:no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How (and why) I </a:t>
            </a:r>
            <a:r>
              <a:rPr lang="en-GB" sz="6600" u="sng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accidentally</a:t>
            </a:r>
            <a:r>
              <a:rPr lang="en-GB" sz="66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created a new language</a:t>
            </a:r>
            <a:endParaRPr lang="en-US" sz="6600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47B19-52E5-B6DC-6E7C-F76E0BFEF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673" y="4215911"/>
            <a:ext cx="9920654" cy="1578219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Blah, blah, blah. </a:t>
            </a:r>
            <a:br>
              <a:rPr lang="en-GB" sz="3200" dirty="0">
                <a:solidFill>
                  <a:schemeClr val="bg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Look at this and tell me what you think…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1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37A0-253C-6CA3-4D58-FA9DB851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>
                <a:latin typeface="Lucida Calligraphy" panose="03010101010101010101" pitchFamily="66" charset="0"/>
              </a:rPr>
              <a:t>“</a:t>
            </a:r>
            <a:r>
              <a:rPr lang="en-GB" sz="4800" b="1" dirty="0">
                <a:latin typeface="Lucida Calligraphy" panose="03010101010101010101" pitchFamily="66" charset="0"/>
              </a:rPr>
              <a:t>Make an effort</a:t>
            </a:r>
            <a:r>
              <a:rPr lang="en-GB" sz="4800" dirty="0">
                <a:latin typeface="Lucida Calligraphy" panose="03010101010101010101" pitchFamily="66" charset="0"/>
              </a:rPr>
              <a:t>. Just pure, stupid, ‘No idea what I’m doing here,’ effort…</a:t>
            </a:r>
            <a:r>
              <a:rPr lang="en-GB" sz="4800" b="1" dirty="0">
                <a:latin typeface="Lucida Calligraphy" panose="03010101010101010101" pitchFamily="66" charset="0"/>
              </a:rPr>
              <a:t>Swing the bat and pray </a:t>
            </a:r>
            <a:r>
              <a:rPr lang="en-GB" sz="4800" dirty="0">
                <a:latin typeface="Lucida Calligraphy" panose="03010101010101010101" pitchFamily="66" charset="0"/>
              </a:rPr>
              <a:t>is not a bad approach to a lot of things.”</a:t>
            </a:r>
            <a:endParaRPr lang="en-US" sz="4800" dirty="0">
              <a:latin typeface="Lucida Calligraphy" panose="03010101010101010101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830E-5F88-B676-1506-F32E1A093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GB" sz="4400" dirty="0">
                <a:latin typeface="Lucida Bright" panose="02040602050505020304" pitchFamily="18" charset="0"/>
              </a:rPr>
              <a:t>- Jerry Seinfeld</a:t>
            </a:r>
            <a:endParaRPr lang="en-US" sz="44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4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D7D-95FA-4F90-A7D7-AC0C2F1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43" y="3721893"/>
            <a:ext cx="10515600" cy="2852737"/>
          </a:xfrm>
        </p:spPr>
        <p:txBody>
          <a:bodyPr>
            <a:noAutofit/>
          </a:bodyPr>
          <a:lstStyle/>
          <a:p>
            <a:r>
              <a:rPr lang="en-GB" sz="31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🤔</a:t>
            </a:r>
            <a:endParaRPr lang="en-US" sz="3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B8406B9-9082-71F4-03F2-0CA56D2D6BF9}"/>
              </a:ext>
            </a:extLst>
          </p:cNvPr>
          <p:cNvSpPr/>
          <p:nvPr/>
        </p:nvSpPr>
        <p:spPr>
          <a:xfrm>
            <a:off x="6246206" y="364882"/>
            <a:ext cx="5021136" cy="1830816"/>
          </a:xfrm>
          <a:prstGeom prst="cloudCallout">
            <a:avLst>
              <a:gd name="adj1" fmla="val -47362"/>
              <a:gd name="adj2" fmla="val 6802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Neuton" panose="02000503000000000000" pitchFamily="2" charset="2"/>
                <a:cs typeface="Neuton" panose="02000503000000000000" pitchFamily="2" charset="2"/>
              </a:rPr>
              <a:t>Why not…?</a:t>
            </a:r>
            <a:endParaRPr lang="en-US" sz="4400" dirty="0">
              <a:solidFill>
                <a:schemeClr val="tx1"/>
              </a:solidFill>
              <a:latin typeface="Neuton" panose="02000503000000000000" pitchFamily="2" charset="2"/>
              <a:cs typeface="Neuton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45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b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="MonkeyFinder.DetailsPage"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clr-namespace:MonkeyFinder.Controls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clr-namespace:MonkeyFinder.Resources.Strings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vm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clr-namespace:MonkeyFinder.ViewModel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b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/&gt;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825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b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="MonkeyFinder.DetailsPage"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b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b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/&gt;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8419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b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/&gt;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b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7204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</a:p>
          <a:p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b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260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b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}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0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D7D-95FA-4F90-A7D7-AC0C2F1E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Looks a lot like KDL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DD9E7-709E-50A5-BEC4-8C209FFD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64"/>
            <a:ext cx="12192000" cy="66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3477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endParaRPr lang="en-US" sz="2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}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8379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?xml version="1.0" encoding="utf-8"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="MonkeyFinder.DetailsPage"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clr-namespace:MonkeyFinder.Controls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clr-namespace:MonkeyFinder.Resources.Strings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vm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clr-namespace:MonkeyFinder.ViewModel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endParaRPr lang="en-GB" sz="1600" dirty="0">
              <a:solidFill>
                <a:schemeClr val="bg1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\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58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5E79-9068-D3D0-8833-28AA3A56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’m “known” for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XAML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9ED4B-1359-40AC-0388-480589CFF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7355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93C5FC8-7139-D428-72B3-11754CCBD9F0}"/>
              </a:ext>
            </a:extLst>
          </p:cNvPr>
          <p:cNvGrpSpPr/>
          <p:nvPr/>
        </p:nvGrpSpPr>
        <p:grpSpPr>
          <a:xfrm>
            <a:off x="1485900" y="1097256"/>
            <a:ext cx="9220200" cy="4545419"/>
            <a:chOff x="1295401" y="1097256"/>
            <a:chExt cx="9220200" cy="4545419"/>
          </a:xfrm>
        </p:grpSpPr>
        <p:pic>
          <p:nvPicPr>
            <p:cNvPr id="2050" name="Picture 2" descr="JavaScript logo - download.">
              <a:extLst>
                <a:ext uri="{FF2B5EF4-FFF2-40B4-BE49-F238E27FC236}">
                  <a16:creationId xmlns:a16="http://schemas.microsoft.com/office/drawing/2014/main" id="{BE8CEE62-9F38-7ECB-2BB5-AC820285CD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752" y="1097256"/>
              <a:ext cx="4006849" cy="4545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F2D9131E-5541-1EEF-33C9-BDFE45583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1" y="1097256"/>
              <a:ext cx="4545419" cy="4545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0399873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B13D-DA45-60D4-6178-1979D8E5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33" y="1442317"/>
            <a:ext cx="11256335" cy="4931901"/>
          </a:xfrm>
        </p:spPr>
        <p:txBody>
          <a:bodyPr>
            <a:noAutofit/>
          </a:bodyPr>
          <a:lstStyle/>
          <a:p>
            <a:pPr algn="ctr"/>
            <a:r>
              <a:rPr lang="en-GB" sz="37200" kern="1500" spc="-3500" dirty="0">
                <a:ln w="16510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Zilla Slab SemiBold" pitchFamily="2" charset="0"/>
              </a:rPr>
              <a:t>X</a:t>
            </a:r>
            <a:r>
              <a:rPr lang="en-GB" sz="37200" kern="1500" spc="-3500" dirty="0">
                <a:ln w="165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Zilla Slab SemiBold" pitchFamily="2" charset="0"/>
              </a:rPr>
              <a:t>K</a:t>
            </a:r>
            <a:r>
              <a:rPr lang="en-GB" sz="37200" kern="1500" spc="-3500" dirty="0">
                <a:ln w="165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Zilla Slab SemiBold" pitchFamily="2" charset="0"/>
              </a:rPr>
              <a:t>D</a:t>
            </a:r>
            <a:r>
              <a:rPr lang="en-GB" sz="37200" kern="1500" spc="-3500" dirty="0">
                <a:ln w="165100">
                  <a:solidFill>
                    <a:srgbClr val="7030A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Zilla Slab SemiBold" pitchFamily="2" charset="0"/>
              </a:rPr>
              <a:t>L</a:t>
            </a:r>
            <a:endParaRPr lang="en-US" sz="37200" kern="1500" spc="-3500" dirty="0">
              <a:ln w="165100">
                <a:solidFill>
                  <a:srgbClr val="7030A0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ea typeface="Zilla Slab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0BC2E-8F62-B6B4-93C3-14193832A069}"/>
              </a:ext>
            </a:extLst>
          </p:cNvPr>
          <p:cNvSpPr txBox="1"/>
          <p:nvPr/>
        </p:nvSpPr>
        <p:spPr>
          <a:xfrm>
            <a:off x="4376184" y="5733077"/>
            <a:ext cx="3439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Neuton" panose="02000503000000000000" pitchFamily="2" charset="2"/>
                <a:cs typeface="Neuton" panose="02000503000000000000" pitchFamily="2" charset="2"/>
              </a:rPr>
              <a:t>“</a:t>
            </a:r>
            <a:r>
              <a:rPr lang="en-GB" sz="3200" dirty="0" err="1">
                <a:latin typeface="Neuton" panose="02000503000000000000" pitchFamily="2" charset="2"/>
                <a:cs typeface="Neuton" panose="02000503000000000000" pitchFamily="2" charset="2"/>
              </a:rPr>
              <a:t>Skuddle</a:t>
            </a:r>
            <a:r>
              <a:rPr lang="en-GB" sz="3200" dirty="0">
                <a:latin typeface="Neuton" panose="02000503000000000000" pitchFamily="2" charset="2"/>
                <a:cs typeface="Neuton" panose="02000503000000000000" pitchFamily="2" charset="2"/>
              </a:rPr>
              <a:t>”</a:t>
            </a:r>
            <a:endParaRPr lang="en-US" dirty="0">
              <a:latin typeface="Neuton" panose="02000503000000000000" pitchFamily="2" charset="2"/>
              <a:cs typeface="Neuton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696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endParaRPr lang="en-US" sz="2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 }</a:t>
            </a:r>
            <a:b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489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endParaRPr lang="en-US" sz="2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2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endParaRPr lang="en-US" sz="2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GB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GB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 }</a:t>
            </a:r>
            <a:b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22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75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}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9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 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\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endParaRPr lang="en-US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GB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"{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}" </a:t>
            </a:r>
          </a:p>
          <a:p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        Button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Clicked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@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DoSomething();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@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 }</a:t>
            </a:r>
            <a:b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4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D7D-95FA-4F90-A7D7-AC0C2F1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43" y="3721893"/>
            <a:ext cx="10515600" cy="2852737"/>
          </a:xfrm>
        </p:spPr>
        <p:txBody>
          <a:bodyPr>
            <a:noAutofit/>
          </a:bodyPr>
          <a:lstStyle/>
          <a:p>
            <a:r>
              <a:rPr lang="en-GB" sz="31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🤔</a:t>
            </a:r>
            <a:endParaRPr lang="en-US" sz="3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B8406B9-9082-71F4-03F2-0CA56D2D6BF9}"/>
              </a:ext>
            </a:extLst>
          </p:cNvPr>
          <p:cNvSpPr/>
          <p:nvPr/>
        </p:nvSpPr>
        <p:spPr>
          <a:xfrm>
            <a:off x="6246206" y="364882"/>
            <a:ext cx="5021136" cy="1830816"/>
          </a:xfrm>
          <a:prstGeom prst="cloudCallout">
            <a:avLst>
              <a:gd name="adj1" fmla="val -47362"/>
              <a:gd name="adj2" fmla="val 6802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Neuton" panose="02000503000000000000" pitchFamily="2" charset="2"/>
                <a:cs typeface="Neuton" panose="02000503000000000000" pitchFamily="2" charset="2"/>
              </a:rPr>
              <a:t>But, what if…?</a:t>
            </a:r>
            <a:endParaRPr lang="en-US" sz="4400" dirty="0">
              <a:solidFill>
                <a:schemeClr val="tx1"/>
              </a:solidFill>
              <a:latin typeface="Neuton" panose="02000503000000000000" pitchFamily="2" charset="2"/>
              <a:cs typeface="Neuton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D7D-95FA-4F90-A7D7-AC0C2F1E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 Grids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5E79-9068-D3D0-8833-28AA3A56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don’t actually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care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about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XAML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9ED4B-1359-40AC-0388-480589CFF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5E79-9068-D3D0-8833-28AA3A56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care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about what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XAML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lets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</a:t>
            </a:r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9ED4B-1359-40AC-0388-480589CFF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62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44" y="159488"/>
            <a:ext cx="11887200" cy="6544339"/>
          </a:xfrm>
        </p:spPr>
        <p:txBody>
          <a:bodyPr numCol="3">
            <a:no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="MonkeyFinder.DetailsPage"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viewmodel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clr-namespace:MonkeyFinder.ViewModel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="viewmodel:MonkeyDetailsViewModel"&gt;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RowDefinitions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Auto,Auto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,*"&gt;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BoxView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BackgroundColor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Primary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Grid.RowSpan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="2"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="Fill"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="Fill"/&gt;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Border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StrokeShape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RoundRectangle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 80"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Stroke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="White"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StrokeThickness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="6"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="172"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="172"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="0,8,0,0"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Image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Aspect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AspectFill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HeightRequest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="160"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VerticalOptions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="160"/&gt;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Border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Style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LargeLabel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Grid.Row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="White"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FontAttributes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="Bold"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="0,0,0,8"/&gt;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Grid.Row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="2"</a:t>
            </a:r>
            <a:r>
              <a:rPr lang="en-GB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="10"</a:t>
            </a:r>
            <a:r>
              <a:rPr lang="en-GB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="10"&gt;</a:t>
            </a:r>
            <a:endParaRPr lang="en-GB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&lt;!-- Add this --&gt;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r>
              <a:rPr lang="en-GB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="Show on Map"</a:t>
            </a:r>
            <a:r>
              <a:rPr lang="en-GB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="200"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Style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ButtonOutline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Style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MediumLabel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Style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SmallLabel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.Location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,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StringFormat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='Location: {0}'}" 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Style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SmallLabel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.Population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,</a:t>
            </a:r>
            <a:r>
              <a:rPr lang="en-US" sz="9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StringFormat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='Population: {0}'}" /&gt;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Grid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ScrollView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ContentPage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39431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9" y="233917"/>
            <a:ext cx="11632018" cy="656028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&lt;?xml version="1.0" encoding="utf-8" ?&gt;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b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="MonkeyFinder.DetailsPage"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="http://schemas.microsoft.com/dotnet/2021/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maui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/2009/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clr-namespace:MonkeyFinder.Controls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clr-namespace:MonkeyFinder.Resources.Strings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vm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clr-namespace:MonkeyFinder.ViewModel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="vm:MonkeyDetailsViewModel"&gt;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DetailPageHeader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.Name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ImageSource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.Image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StaticResource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InternalSpacing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StandardButton</a:t>
            </a:r>
            <a:b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="8"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OpenMapCommand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str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UiText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.ShowOnMapButtonContent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WidthRequest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="200" /&gt;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BodyText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.Details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GB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.FormattedLocation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AdditionalInformation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Monkey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.FormattedPopulation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}" /&gt;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VerticalStackLayout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b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</a:t>
            </a:r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VerticallyScrollingPage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262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D7D-95FA-4F90-A7D7-AC0C2F1E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Ms says no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E03-BF7C-3F8E-C089-D3E72481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00D801-B2B8-F147-5551-94704C34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9" y="21373"/>
            <a:ext cx="10919273" cy="68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76117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D7D-95FA-4F90-A7D7-AC0C2F1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43" y="3721893"/>
            <a:ext cx="10515600" cy="2852737"/>
          </a:xfrm>
        </p:spPr>
        <p:txBody>
          <a:bodyPr>
            <a:noAutofit/>
          </a:bodyPr>
          <a:lstStyle/>
          <a:p>
            <a:r>
              <a:rPr lang="en-GB" sz="31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🤔</a:t>
            </a:r>
            <a:endParaRPr lang="en-US" sz="3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B8406B9-9082-71F4-03F2-0CA56D2D6BF9}"/>
              </a:ext>
            </a:extLst>
          </p:cNvPr>
          <p:cNvSpPr/>
          <p:nvPr/>
        </p:nvSpPr>
        <p:spPr>
          <a:xfrm>
            <a:off x="6246206" y="364882"/>
            <a:ext cx="5021136" cy="1830816"/>
          </a:xfrm>
          <a:prstGeom prst="cloudCallout">
            <a:avLst>
              <a:gd name="adj1" fmla="val -47362"/>
              <a:gd name="adj2" fmla="val 6802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  <a:latin typeface="Neuton" panose="02000503000000000000" pitchFamily="2" charset="2"/>
                <a:cs typeface="Neuton" panose="02000503000000000000" pitchFamily="2" charset="2"/>
              </a:rPr>
              <a:t>But, what if…?</a:t>
            </a:r>
            <a:endParaRPr lang="en-US" sz="4400" dirty="0">
              <a:solidFill>
                <a:schemeClr val="tx1"/>
              </a:solidFill>
              <a:latin typeface="Neuton" panose="02000503000000000000" pitchFamily="2" charset="2"/>
              <a:cs typeface="Neuton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14434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37A0-253C-6CA3-4D58-FA9DB851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latin typeface="Lucida Calligraphy" panose="03010101010101010101" pitchFamily="66" charset="0"/>
              </a:rPr>
              <a:t>“Is it so big it’s </a:t>
            </a:r>
            <a:r>
              <a:rPr lang="en-GB" sz="6600" i="1" dirty="0">
                <a:latin typeface="Lucida Calligraphy" panose="03010101010101010101" pitchFamily="66" charset="0"/>
              </a:rPr>
              <a:t>overwhelming</a:t>
            </a:r>
            <a:r>
              <a:rPr lang="en-GB" sz="6600" dirty="0">
                <a:latin typeface="Lucida Calligraphy" panose="03010101010101010101" pitchFamily="66" charset="0"/>
              </a:rPr>
              <a:t>, or is it </a:t>
            </a:r>
            <a:r>
              <a:rPr lang="en-GB" sz="6600" b="1" dirty="0">
                <a:latin typeface="Lucida Calligraphy" panose="03010101010101010101" pitchFamily="66" charset="0"/>
              </a:rPr>
              <a:t>so big you can’t miss</a:t>
            </a:r>
            <a:r>
              <a:rPr lang="en-GB" sz="6600" dirty="0">
                <a:latin typeface="Lucida Calligraphy" panose="03010101010101010101" pitchFamily="66" charset="0"/>
              </a:rPr>
              <a:t>?”</a:t>
            </a:r>
            <a:endParaRPr lang="en-US" sz="6600" dirty="0">
              <a:latin typeface="Lucida Calligraphy" panose="03010101010101010101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830E-5F88-B676-1506-F32E1A093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GB" sz="4400" dirty="0">
                <a:latin typeface="Lucida Bright" panose="02040602050505020304" pitchFamily="18" charset="0"/>
              </a:rPr>
              <a:t>- Seth Godin</a:t>
            </a:r>
            <a:endParaRPr lang="en-US" sz="44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0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2604</Words>
  <Application>Microsoft Office PowerPoint</Application>
  <PresentationFormat>Widescreen</PresentationFormat>
  <Paragraphs>234</Paragraphs>
  <Slides>27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Aptos</vt:lpstr>
      <vt:lpstr>Aptos Display</vt:lpstr>
      <vt:lpstr>Arial</vt:lpstr>
      <vt:lpstr>Arial Rounded MT Bold</vt:lpstr>
      <vt:lpstr>Cascadia Code</vt:lpstr>
      <vt:lpstr>Cascadia Code SemiBold</vt:lpstr>
      <vt:lpstr>Cascadia Mono</vt:lpstr>
      <vt:lpstr>Lucida Bright</vt:lpstr>
      <vt:lpstr>Lucida Calligraphy</vt:lpstr>
      <vt:lpstr>Neuton</vt:lpstr>
      <vt:lpstr>ui-sans-serif</vt:lpstr>
      <vt:lpstr>Office Theme</vt:lpstr>
      <vt:lpstr>How (and why) I accidentally created a new language</vt:lpstr>
      <vt:lpstr>I’m “known” for XAML</vt:lpstr>
      <vt:lpstr>I don’t actually care about XAML</vt:lpstr>
      <vt:lpstr>I care about what XAML lets us do</vt:lpstr>
      <vt:lpstr>PowerPoint Presentation</vt:lpstr>
      <vt:lpstr>PowerPoint Presentation</vt:lpstr>
      <vt:lpstr>Ms says no</vt:lpstr>
      <vt:lpstr>🤔</vt:lpstr>
      <vt:lpstr>“Is it so big it’s overwhelming, or is it so big you can’t miss?”</vt:lpstr>
      <vt:lpstr>“Make an effort. Just pure, stupid, ‘No idea what I’m doing here,’ effort…Swing the bat and pray is not a bad approach to a lot of things.”</vt:lpstr>
      <vt:lpstr>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Looks a lot like KDL</vt:lpstr>
      <vt:lpstr>PowerPoint Presentation</vt:lpstr>
      <vt:lpstr>PowerPoint Presentation</vt:lpstr>
      <vt:lpstr>PowerPoint Presentation</vt:lpstr>
      <vt:lpstr>XKDL</vt:lpstr>
      <vt:lpstr>PowerPoint Presentation</vt:lpstr>
      <vt:lpstr>PowerPoint Presentation</vt:lpstr>
      <vt:lpstr>PowerPoint Presentation</vt:lpstr>
      <vt:lpstr>PowerPoint Presentation</vt:lpstr>
      <vt:lpstr>🤔</vt:lpstr>
      <vt:lpstr>Auto Grids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Lacey</dc:creator>
  <cp:lastModifiedBy>Matt Lacey</cp:lastModifiedBy>
  <cp:revision>16</cp:revision>
  <dcterms:created xsi:type="dcterms:W3CDTF">2024-06-18T07:48:43Z</dcterms:created>
  <dcterms:modified xsi:type="dcterms:W3CDTF">2024-06-18T18:09:08Z</dcterms:modified>
</cp:coreProperties>
</file>