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235" autoAdjust="0"/>
  </p:normalViewPr>
  <p:slideViewPr>
    <p:cSldViewPr>
      <p:cViewPr varScale="1">
        <p:scale>
          <a:sx n="102" d="100"/>
          <a:sy n="102" d="100"/>
        </p:scale>
        <p:origin x="-12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A9D72-CA92-4C10-8CD6-133C9C48320E}" type="doc">
      <dgm:prSet loTypeId="urn:microsoft.com/office/officeart/2005/8/layout/hChevron3" loCatId="process" qsTypeId="urn:microsoft.com/office/officeart/2005/8/quickstyle/simple4" qsCatId="simple" csTypeId="urn:microsoft.com/office/officeart/2005/8/colors/colorful3" csCatId="colorful" phldr="1"/>
      <dgm:spPr/>
    </dgm:pt>
    <dgm:pt modelId="{C553C2E6-90F5-4345-865E-2F98C050871A}">
      <dgm:prSet phldrT="[Text]" custT="1"/>
      <dgm:spPr/>
      <dgm:t>
        <a:bodyPr/>
        <a:lstStyle/>
        <a:p>
          <a:r>
            <a:rPr lang="en-GB" sz="1200" dirty="0" err="1" smtClean="0">
              <a:latin typeface="Consolas" pitchFamily="49" charset="0"/>
              <a:cs typeface="Consolas" pitchFamily="49" charset="0"/>
            </a:rPr>
            <a:t>LoadContent</a:t>
          </a:r>
          <a:endParaRPr lang="en-GB" sz="1200" dirty="0">
            <a:latin typeface="Consolas" pitchFamily="49" charset="0"/>
            <a:cs typeface="Consolas" pitchFamily="49" charset="0"/>
          </a:endParaRPr>
        </a:p>
      </dgm:t>
    </dgm:pt>
    <dgm:pt modelId="{5D66C82E-FE73-45C9-9C29-43167CD046B0}" type="parTrans" cxnId="{F05A7E0A-8E78-4262-96A0-7F81EE09D0CB}">
      <dgm:prSet/>
      <dgm:spPr/>
      <dgm:t>
        <a:bodyPr/>
        <a:lstStyle/>
        <a:p>
          <a:endParaRPr lang="en-GB"/>
        </a:p>
      </dgm:t>
    </dgm:pt>
    <dgm:pt modelId="{64F3CC05-5CFD-4CCC-AED8-4E5D8B0CF118}" type="sibTrans" cxnId="{F05A7E0A-8E78-4262-96A0-7F81EE09D0CB}">
      <dgm:prSet/>
      <dgm:spPr/>
      <dgm:t>
        <a:bodyPr/>
        <a:lstStyle/>
        <a:p>
          <a:endParaRPr lang="en-GB"/>
        </a:p>
      </dgm:t>
    </dgm:pt>
    <dgm:pt modelId="{B7C6C9B1-BAF0-4E10-9FB6-CACF9343D804}">
      <dgm:prSet phldrT="[Text]" custT="1"/>
      <dgm:spPr/>
      <dgm:t>
        <a:bodyPr/>
        <a:lstStyle/>
        <a:p>
          <a:r>
            <a:rPr lang="en-GB" sz="1200" b="0" i="1" dirty="0" smtClean="0">
              <a:latin typeface="+mn-lt"/>
              <a:cs typeface="Consolas" pitchFamily="49" charset="0"/>
            </a:rPr>
            <a:t>Game Loop</a:t>
          </a:r>
          <a:endParaRPr lang="en-GB" sz="1200" b="0" i="1" dirty="0">
            <a:latin typeface="+mn-lt"/>
            <a:cs typeface="Consolas" pitchFamily="49" charset="0"/>
          </a:endParaRPr>
        </a:p>
      </dgm:t>
    </dgm:pt>
    <dgm:pt modelId="{0FC9A955-AF31-4A29-9040-87DD3C7A4735}" type="parTrans" cxnId="{58CF467E-CB26-48B2-A799-5E0E776D5C6D}">
      <dgm:prSet/>
      <dgm:spPr/>
      <dgm:t>
        <a:bodyPr/>
        <a:lstStyle/>
        <a:p>
          <a:endParaRPr lang="en-GB"/>
        </a:p>
      </dgm:t>
    </dgm:pt>
    <dgm:pt modelId="{692AC65E-A223-4ECB-BC05-242763EAFEF1}" type="sibTrans" cxnId="{58CF467E-CB26-48B2-A799-5E0E776D5C6D}">
      <dgm:prSet/>
      <dgm:spPr/>
      <dgm:t>
        <a:bodyPr/>
        <a:lstStyle/>
        <a:p>
          <a:endParaRPr lang="en-GB"/>
        </a:p>
      </dgm:t>
    </dgm:pt>
    <dgm:pt modelId="{8F69D562-F48C-4D58-A518-9FA1E622B854}">
      <dgm:prSet phldrT="[Text]" custT="1"/>
      <dgm:spPr/>
      <dgm:t>
        <a:bodyPr/>
        <a:lstStyle/>
        <a:p>
          <a:r>
            <a:rPr lang="en-GB" sz="1200" dirty="0" err="1" smtClean="0">
              <a:latin typeface="Consolas" pitchFamily="49" charset="0"/>
              <a:cs typeface="Consolas" pitchFamily="49" charset="0"/>
            </a:rPr>
            <a:t>UnloadContent</a:t>
          </a:r>
          <a:r>
            <a:rPr lang="en-GB" sz="1200" dirty="0" smtClean="0">
              <a:latin typeface="Consolas" pitchFamily="49" charset="0"/>
              <a:cs typeface="Consolas" pitchFamily="49" charset="0"/>
            </a:rPr>
            <a:t> (Theoretically)</a:t>
          </a:r>
          <a:endParaRPr lang="en-GB" sz="1200" dirty="0">
            <a:latin typeface="Consolas" pitchFamily="49" charset="0"/>
            <a:cs typeface="Consolas" pitchFamily="49" charset="0"/>
          </a:endParaRPr>
        </a:p>
      </dgm:t>
    </dgm:pt>
    <dgm:pt modelId="{4219BF8B-1890-4E77-87CF-3B67C14FEFA9}" type="parTrans" cxnId="{9556FB67-430F-41C9-9A5A-3C15E4724CCF}">
      <dgm:prSet/>
      <dgm:spPr/>
      <dgm:t>
        <a:bodyPr/>
        <a:lstStyle/>
        <a:p>
          <a:endParaRPr lang="en-GB"/>
        </a:p>
      </dgm:t>
    </dgm:pt>
    <dgm:pt modelId="{73EA6AA1-041D-47F6-BFED-35CF8960306D}" type="sibTrans" cxnId="{9556FB67-430F-41C9-9A5A-3C15E4724CCF}">
      <dgm:prSet/>
      <dgm:spPr/>
      <dgm:t>
        <a:bodyPr/>
        <a:lstStyle/>
        <a:p>
          <a:endParaRPr lang="en-GB"/>
        </a:p>
      </dgm:t>
    </dgm:pt>
    <dgm:pt modelId="{99138A81-4B4C-4321-9A18-2C84838B91A5}">
      <dgm:prSet phldrT="[Text]" custT="1"/>
      <dgm:spPr/>
      <dgm:t>
        <a:bodyPr/>
        <a:lstStyle/>
        <a:p>
          <a:r>
            <a:rPr lang="en-GB" sz="1200" dirty="0" smtClean="0">
              <a:latin typeface="Consolas" pitchFamily="49" charset="0"/>
              <a:cs typeface="Consolas" pitchFamily="49" charset="0"/>
            </a:rPr>
            <a:t>Initialize</a:t>
          </a:r>
          <a:endParaRPr lang="en-GB" sz="1200" dirty="0">
            <a:latin typeface="Consolas" pitchFamily="49" charset="0"/>
            <a:cs typeface="Consolas" pitchFamily="49" charset="0"/>
          </a:endParaRPr>
        </a:p>
      </dgm:t>
    </dgm:pt>
    <dgm:pt modelId="{9522202C-79FB-45B9-9D3D-9B6F0D91DA94}" type="parTrans" cxnId="{3629C78B-5131-47EF-B0DC-3A95BF6DC6B7}">
      <dgm:prSet/>
      <dgm:spPr/>
      <dgm:t>
        <a:bodyPr/>
        <a:lstStyle/>
        <a:p>
          <a:endParaRPr lang="en-GB"/>
        </a:p>
      </dgm:t>
    </dgm:pt>
    <dgm:pt modelId="{621C7703-2573-4A61-A3D7-B61AB4021D80}" type="sibTrans" cxnId="{3629C78B-5131-47EF-B0DC-3A95BF6DC6B7}">
      <dgm:prSet/>
      <dgm:spPr/>
      <dgm:t>
        <a:bodyPr/>
        <a:lstStyle/>
        <a:p>
          <a:endParaRPr lang="en-GB"/>
        </a:p>
      </dgm:t>
    </dgm:pt>
    <dgm:pt modelId="{611175AA-C908-40C9-931C-2B68D59F781F}" type="pres">
      <dgm:prSet presAssocID="{067A9D72-CA92-4C10-8CD6-133C9C48320E}" presName="Name0" presStyleCnt="0">
        <dgm:presLayoutVars>
          <dgm:dir/>
          <dgm:resizeHandles val="exact"/>
        </dgm:presLayoutVars>
      </dgm:prSet>
      <dgm:spPr/>
    </dgm:pt>
    <dgm:pt modelId="{D096ACE5-83F2-4097-ADF9-9D4E0A510893}" type="pres">
      <dgm:prSet presAssocID="{99138A81-4B4C-4321-9A18-2C84838B91A5}" presName="parTxOnly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CCAD779-C779-4E7D-A0F8-EB345BFDB875}" type="pres">
      <dgm:prSet presAssocID="{621C7703-2573-4A61-A3D7-B61AB4021D80}" presName="parSpace" presStyleCnt="0"/>
      <dgm:spPr/>
    </dgm:pt>
    <dgm:pt modelId="{F123ED1E-01DF-47DE-A347-A96AEEE371A2}" type="pres">
      <dgm:prSet presAssocID="{C553C2E6-90F5-4345-865E-2F98C050871A}" presName="parTxOnly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F7B2C73-E34B-478E-B53A-FF593213C14F}" type="pres">
      <dgm:prSet presAssocID="{64F3CC05-5CFD-4CCC-AED8-4E5D8B0CF118}" presName="parSpace" presStyleCnt="0"/>
      <dgm:spPr/>
    </dgm:pt>
    <dgm:pt modelId="{16D646D3-2ED1-4EC4-8300-6013AD64E9AD}" type="pres">
      <dgm:prSet presAssocID="{B7C6C9B1-BAF0-4E10-9FB6-CACF9343D804}" presName="parTxOnly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AC87421-D058-4FD4-AE98-8D813A720B49}" type="pres">
      <dgm:prSet presAssocID="{692AC65E-A223-4ECB-BC05-242763EAFEF1}" presName="parSpace" presStyleCnt="0"/>
      <dgm:spPr/>
    </dgm:pt>
    <dgm:pt modelId="{475B81B1-B177-4ED4-A190-E53DA138F9FC}" type="pres">
      <dgm:prSet presAssocID="{8F69D562-F48C-4D58-A518-9FA1E622B854}" presName="parTxOnly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629C78B-5131-47EF-B0DC-3A95BF6DC6B7}" srcId="{067A9D72-CA92-4C10-8CD6-133C9C48320E}" destId="{99138A81-4B4C-4321-9A18-2C84838B91A5}" srcOrd="0" destOrd="0" parTransId="{9522202C-79FB-45B9-9D3D-9B6F0D91DA94}" sibTransId="{621C7703-2573-4A61-A3D7-B61AB4021D80}"/>
    <dgm:cxn modelId="{EDD7D3B0-5416-4DFA-A826-0E57799F4A29}" type="presOf" srcId="{C553C2E6-90F5-4345-865E-2F98C050871A}" destId="{F123ED1E-01DF-47DE-A347-A96AEEE371A2}" srcOrd="0" destOrd="0" presId="urn:microsoft.com/office/officeart/2005/8/layout/hChevron3"/>
    <dgm:cxn modelId="{431FE6C9-F242-4B60-BBB4-F2339C4FE7F8}" type="presOf" srcId="{B7C6C9B1-BAF0-4E10-9FB6-CACF9343D804}" destId="{16D646D3-2ED1-4EC4-8300-6013AD64E9AD}" srcOrd="0" destOrd="0" presId="urn:microsoft.com/office/officeart/2005/8/layout/hChevron3"/>
    <dgm:cxn modelId="{419AFBEF-6A4C-4A1A-AF81-17EB25F0EC03}" type="presOf" srcId="{067A9D72-CA92-4C10-8CD6-133C9C48320E}" destId="{611175AA-C908-40C9-931C-2B68D59F781F}" srcOrd="0" destOrd="0" presId="urn:microsoft.com/office/officeart/2005/8/layout/hChevron3"/>
    <dgm:cxn modelId="{9556FB67-430F-41C9-9A5A-3C15E4724CCF}" srcId="{067A9D72-CA92-4C10-8CD6-133C9C48320E}" destId="{8F69D562-F48C-4D58-A518-9FA1E622B854}" srcOrd="3" destOrd="0" parTransId="{4219BF8B-1890-4E77-87CF-3B67C14FEFA9}" sibTransId="{73EA6AA1-041D-47F6-BFED-35CF8960306D}"/>
    <dgm:cxn modelId="{F05A7E0A-8E78-4262-96A0-7F81EE09D0CB}" srcId="{067A9D72-CA92-4C10-8CD6-133C9C48320E}" destId="{C553C2E6-90F5-4345-865E-2F98C050871A}" srcOrd="1" destOrd="0" parTransId="{5D66C82E-FE73-45C9-9C29-43167CD046B0}" sibTransId="{64F3CC05-5CFD-4CCC-AED8-4E5D8B0CF118}"/>
    <dgm:cxn modelId="{CFCEC119-BA74-4B3B-81F0-6EC7D2568635}" type="presOf" srcId="{99138A81-4B4C-4321-9A18-2C84838B91A5}" destId="{D096ACE5-83F2-4097-ADF9-9D4E0A510893}" srcOrd="0" destOrd="0" presId="urn:microsoft.com/office/officeart/2005/8/layout/hChevron3"/>
    <dgm:cxn modelId="{9259C237-E941-451A-8DBF-EFDEABC7CD0F}" type="presOf" srcId="{8F69D562-F48C-4D58-A518-9FA1E622B854}" destId="{475B81B1-B177-4ED4-A190-E53DA138F9FC}" srcOrd="0" destOrd="0" presId="urn:microsoft.com/office/officeart/2005/8/layout/hChevron3"/>
    <dgm:cxn modelId="{58CF467E-CB26-48B2-A799-5E0E776D5C6D}" srcId="{067A9D72-CA92-4C10-8CD6-133C9C48320E}" destId="{B7C6C9B1-BAF0-4E10-9FB6-CACF9343D804}" srcOrd="2" destOrd="0" parTransId="{0FC9A955-AF31-4A29-9040-87DD3C7A4735}" sibTransId="{692AC65E-A223-4ECB-BC05-242763EAFEF1}"/>
    <dgm:cxn modelId="{9164CC6D-51FB-4165-A7A3-409B46B50B01}" type="presParOf" srcId="{611175AA-C908-40C9-931C-2B68D59F781F}" destId="{D096ACE5-83F2-4097-ADF9-9D4E0A510893}" srcOrd="0" destOrd="0" presId="urn:microsoft.com/office/officeart/2005/8/layout/hChevron3"/>
    <dgm:cxn modelId="{17C59EDC-E7A7-4855-9EEF-A2A8FAFE479E}" type="presParOf" srcId="{611175AA-C908-40C9-931C-2B68D59F781F}" destId="{3CCAD779-C779-4E7D-A0F8-EB345BFDB875}" srcOrd="1" destOrd="0" presId="urn:microsoft.com/office/officeart/2005/8/layout/hChevron3"/>
    <dgm:cxn modelId="{5CAA9507-C833-4B2B-ACAE-32DFD445DDB2}" type="presParOf" srcId="{611175AA-C908-40C9-931C-2B68D59F781F}" destId="{F123ED1E-01DF-47DE-A347-A96AEEE371A2}" srcOrd="2" destOrd="0" presId="urn:microsoft.com/office/officeart/2005/8/layout/hChevron3"/>
    <dgm:cxn modelId="{602D5D80-0480-4283-B837-5BDA9A1F3E31}" type="presParOf" srcId="{611175AA-C908-40C9-931C-2B68D59F781F}" destId="{EF7B2C73-E34B-478E-B53A-FF593213C14F}" srcOrd="3" destOrd="0" presId="urn:microsoft.com/office/officeart/2005/8/layout/hChevron3"/>
    <dgm:cxn modelId="{1CC5977A-4E70-4526-BF29-E1ED1B6A431F}" type="presParOf" srcId="{611175AA-C908-40C9-931C-2B68D59F781F}" destId="{16D646D3-2ED1-4EC4-8300-6013AD64E9AD}" srcOrd="4" destOrd="0" presId="urn:microsoft.com/office/officeart/2005/8/layout/hChevron3"/>
    <dgm:cxn modelId="{ADCC3BAC-E6E5-44E7-9D16-0A88ABD8D338}" type="presParOf" srcId="{611175AA-C908-40C9-931C-2B68D59F781F}" destId="{0AC87421-D058-4FD4-AE98-8D813A720B49}" srcOrd="5" destOrd="0" presId="urn:microsoft.com/office/officeart/2005/8/layout/hChevron3"/>
    <dgm:cxn modelId="{CD7A8621-E21F-4FA6-92C0-69E841B02412}" type="presParOf" srcId="{611175AA-C908-40C9-931C-2B68D59F781F}" destId="{475B81B1-B177-4ED4-A190-E53DA138F9FC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6040F0-0262-451A-AC17-5225251013A7}" type="doc">
      <dgm:prSet loTypeId="urn:microsoft.com/office/officeart/2005/8/layout/cycle1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EFE5E37F-4D41-47BF-BF82-3D7545D735B9}">
      <dgm:prSet phldrT="[Text]" custT="1"/>
      <dgm:spPr/>
      <dgm:t>
        <a:bodyPr/>
        <a:lstStyle/>
        <a:p>
          <a:r>
            <a:rPr lang="en-GB" sz="2400" b="1" dirty="0" smtClean="0">
              <a:latin typeface="Consolas" pitchFamily="49" charset="0"/>
              <a:cs typeface="Consolas" pitchFamily="49" charset="0"/>
            </a:rPr>
            <a:t>Draw</a:t>
          </a:r>
          <a:endParaRPr lang="en-GB" sz="2400" b="1" dirty="0">
            <a:latin typeface="Consolas" pitchFamily="49" charset="0"/>
            <a:cs typeface="Consolas" pitchFamily="49" charset="0"/>
          </a:endParaRPr>
        </a:p>
      </dgm:t>
    </dgm:pt>
    <dgm:pt modelId="{0560FA82-3EF2-4C5A-AD37-52B14D001C6A}" type="parTrans" cxnId="{66C8C9AA-C241-4FFE-ABDD-EF5D4CFA584A}">
      <dgm:prSet/>
      <dgm:spPr/>
      <dgm:t>
        <a:bodyPr/>
        <a:lstStyle/>
        <a:p>
          <a:endParaRPr lang="en-GB"/>
        </a:p>
      </dgm:t>
    </dgm:pt>
    <dgm:pt modelId="{10FF70EB-9B54-43BB-B5CB-1EB82152B908}" type="sibTrans" cxnId="{66C8C9AA-C241-4FFE-ABDD-EF5D4CFA584A}">
      <dgm:prSet/>
      <dgm:spPr/>
      <dgm:t>
        <a:bodyPr/>
        <a:lstStyle/>
        <a:p>
          <a:endParaRPr lang="en-GB"/>
        </a:p>
      </dgm:t>
    </dgm:pt>
    <dgm:pt modelId="{E9579624-5B03-4513-AA12-57A59D9364B2}">
      <dgm:prSet phldrT="[Text]" custT="1"/>
      <dgm:spPr/>
      <dgm:t>
        <a:bodyPr/>
        <a:lstStyle/>
        <a:p>
          <a:r>
            <a:rPr lang="en-GB" sz="2400" b="1" dirty="0" smtClean="0">
              <a:latin typeface="Consolas" pitchFamily="49" charset="0"/>
              <a:cs typeface="Consolas" pitchFamily="49" charset="0"/>
            </a:rPr>
            <a:t>Update</a:t>
          </a:r>
          <a:endParaRPr lang="en-GB" sz="2400" b="1" dirty="0">
            <a:latin typeface="Consolas" pitchFamily="49" charset="0"/>
            <a:cs typeface="Consolas" pitchFamily="49" charset="0"/>
          </a:endParaRPr>
        </a:p>
      </dgm:t>
    </dgm:pt>
    <dgm:pt modelId="{271FD726-6801-4DF3-B364-98074A39A562}" type="parTrans" cxnId="{140E21E0-A244-4577-869F-BA40F6E7BEF8}">
      <dgm:prSet/>
      <dgm:spPr/>
      <dgm:t>
        <a:bodyPr/>
        <a:lstStyle/>
        <a:p>
          <a:endParaRPr lang="en-GB"/>
        </a:p>
      </dgm:t>
    </dgm:pt>
    <dgm:pt modelId="{E8598954-FEA9-4187-9854-8C5A408B61A0}" type="sibTrans" cxnId="{140E21E0-A244-4577-869F-BA40F6E7BEF8}">
      <dgm:prSet/>
      <dgm:spPr/>
      <dgm:t>
        <a:bodyPr/>
        <a:lstStyle/>
        <a:p>
          <a:endParaRPr lang="en-GB"/>
        </a:p>
      </dgm:t>
    </dgm:pt>
    <dgm:pt modelId="{35C97D29-227A-4217-950D-E70BA175B5C9}" type="pres">
      <dgm:prSet presAssocID="{F66040F0-0262-451A-AC17-5225251013A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007484B-F7E0-4B0D-A311-061A3D9C7EED}" type="pres">
      <dgm:prSet presAssocID="{EFE5E37F-4D41-47BF-BF82-3D7545D735B9}" presName="dummy" presStyleCnt="0"/>
      <dgm:spPr/>
      <dgm:t>
        <a:bodyPr/>
        <a:lstStyle/>
        <a:p>
          <a:endParaRPr lang="en-GB"/>
        </a:p>
      </dgm:t>
    </dgm:pt>
    <dgm:pt modelId="{D9267075-6655-44B0-8107-F1C5757D0CB6}" type="pres">
      <dgm:prSet presAssocID="{EFE5E37F-4D41-47BF-BF82-3D7545D735B9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F1AC65A-A17C-4A95-9E5A-3559A0A47930}" type="pres">
      <dgm:prSet presAssocID="{10FF70EB-9B54-43BB-B5CB-1EB82152B908}" presName="sibTrans" presStyleLbl="node1" presStyleIdx="0" presStyleCnt="2"/>
      <dgm:spPr/>
      <dgm:t>
        <a:bodyPr/>
        <a:lstStyle/>
        <a:p>
          <a:endParaRPr lang="en-GB"/>
        </a:p>
      </dgm:t>
    </dgm:pt>
    <dgm:pt modelId="{9C9579C1-1676-4892-970D-CFE42BDC54E6}" type="pres">
      <dgm:prSet presAssocID="{E9579624-5B03-4513-AA12-57A59D9364B2}" presName="dummy" presStyleCnt="0"/>
      <dgm:spPr/>
      <dgm:t>
        <a:bodyPr/>
        <a:lstStyle/>
        <a:p>
          <a:endParaRPr lang="en-GB"/>
        </a:p>
      </dgm:t>
    </dgm:pt>
    <dgm:pt modelId="{4ECE7333-1D78-4213-B0E3-3F47CDE955C6}" type="pres">
      <dgm:prSet presAssocID="{E9579624-5B03-4513-AA12-57A59D9364B2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7E7CC3-A234-40BE-9AC2-90493AEB52B9}" type="pres">
      <dgm:prSet presAssocID="{E8598954-FEA9-4187-9854-8C5A408B61A0}" presName="sibTrans" presStyleLbl="node1" presStyleIdx="1" presStyleCnt="2"/>
      <dgm:spPr/>
      <dgm:t>
        <a:bodyPr/>
        <a:lstStyle/>
        <a:p>
          <a:endParaRPr lang="en-GB"/>
        </a:p>
      </dgm:t>
    </dgm:pt>
  </dgm:ptLst>
  <dgm:cxnLst>
    <dgm:cxn modelId="{140E21E0-A244-4577-869F-BA40F6E7BEF8}" srcId="{F66040F0-0262-451A-AC17-5225251013A7}" destId="{E9579624-5B03-4513-AA12-57A59D9364B2}" srcOrd="1" destOrd="0" parTransId="{271FD726-6801-4DF3-B364-98074A39A562}" sibTransId="{E8598954-FEA9-4187-9854-8C5A408B61A0}"/>
    <dgm:cxn modelId="{7D8EC404-857A-468D-A226-4E9782CE8B59}" type="presOf" srcId="{F66040F0-0262-451A-AC17-5225251013A7}" destId="{35C97D29-227A-4217-950D-E70BA175B5C9}" srcOrd="0" destOrd="0" presId="urn:microsoft.com/office/officeart/2005/8/layout/cycle1"/>
    <dgm:cxn modelId="{7C9CCC70-F262-4201-899A-1A0FB2E36F15}" type="presOf" srcId="{E8598954-FEA9-4187-9854-8C5A408B61A0}" destId="{607E7CC3-A234-40BE-9AC2-90493AEB52B9}" srcOrd="0" destOrd="0" presId="urn:microsoft.com/office/officeart/2005/8/layout/cycle1"/>
    <dgm:cxn modelId="{3E794EA7-271F-46B9-A6AA-A3F19D03CFD1}" type="presOf" srcId="{E9579624-5B03-4513-AA12-57A59D9364B2}" destId="{4ECE7333-1D78-4213-B0E3-3F47CDE955C6}" srcOrd="0" destOrd="0" presId="urn:microsoft.com/office/officeart/2005/8/layout/cycle1"/>
    <dgm:cxn modelId="{66C8C9AA-C241-4FFE-ABDD-EF5D4CFA584A}" srcId="{F66040F0-0262-451A-AC17-5225251013A7}" destId="{EFE5E37F-4D41-47BF-BF82-3D7545D735B9}" srcOrd="0" destOrd="0" parTransId="{0560FA82-3EF2-4C5A-AD37-52B14D001C6A}" sibTransId="{10FF70EB-9B54-43BB-B5CB-1EB82152B908}"/>
    <dgm:cxn modelId="{A27EB8A8-A33F-482D-A1E8-0CC6F9DEDF1C}" type="presOf" srcId="{10FF70EB-9B54-43BB-B5CB-1EB82152B908}" destId="{6F1AC65A-A17C-4A95-9E5A-3559A0A47930}" srcOrd="0" destOrd="0" presId="urn:microsoft.com/office/officeart/2005/8/layout/cycle1"/>
    <dgm:cxn modelId="{98DD870A-B11B-45C4-8AE2-986F0AB87BF4}" type="presOf" srcId="{EFE5E37F-4D41-47BF-BF82-3D7545D735B9}" destId="{D9267075-6655-44B0-8107-F1C5757D0CB6}" srcOrd="0" destOrd="0" presId="urn:microsoft.com/office/officeart/2005/8/layout/cycle1"/>
    <dgm:cxn modelId="{33E73180-77EF-4522-8F3C-ECCBB0A92E4B}" type="presParOf" srcId="{35C97D29-227A-4217-950D-E70BA175B5C9}" destId="{1007484B-F7E0-4B0D-A311-061A3D9C7EED}" srcOrd="0" destOrd="0" presId="urn:microsoft.com/office/officeart/2005/8/layout/cycle1"/>
    <dgm:cxn modelId="{68EE0433-E5FA-4228-8063-E5C683BA3F05}" type="presParOf" srcId="{35C97D29-227A-4217-950D-E70BA175B5C9}" destId="{D9267075-6655-44B0-8107-F1C5757D0CB6}" srcOrd="1" destOrd="0" presId="urn:microsoft.com/office/officeart/2005/8/layout/cycle1"/>
    <dgm:cxn modelId="{F4A38B74-E7FE-4BE5-B320-939349371F95}" type="presParOf" srcId="{35C97D29-227A-4217-950D-E70BA175B5C9}" destId="{6F1AC65A-A17C-4A95-9E5A-3559A0A47930}" srcOrd="2" destOrd="0" presId="urn:microsoft.com/office/officeart/2005/8/layout/cycle1"/>
    <dgm:cxn modelId="{04265FD5-B006-4B5E-B9D0-5FA7954A0332}" type="presParOf" srcId="{35C97D29-227A-4217-950D-E70BA175B5C9}" destId="{9C9579C1-1676-4892-970D-CFE42BDC54E6}" srcOrd="3" destOrd="0" presId="urn:microsoft.com/office/officeart/2005/8/layout/cycle1"/>
    <dgm:cxn modelId="{537D0699-B088-417C-8EF4-A111F568DCB2}" type="presParOf" srcId="{35C97D29-227A-4217-950D-E70BA175B5C9}" destId="{4ECE7333-1D78-4213-B0E3-3F47CDE955C6}" srcOrd="4" destOrd="0" presId="urn:microsoft.com/office/officeart/2005/8/layout/cycle1"/>
    <dgm:cxn modelId="{8F9EE306-8F9E-457D-9EF6-EDE44753F742}" type="presParOf" srcId="{35C97D29-227A-4217-950D-E70BA175B5C9}" destId="{607E7CC3-A234-40BE-9AC2-90493AEB52B9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xmlns="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96ACE5-83F2-4097-ADF9-9D4E0A510893}">
      <dsp:nvSpPr>
        <dsp:cNvPr id="0" name=""/>
        <dsp:cNvSpPr/>
      </dsp:nvSpPr>
      <dsp:spPr>
        <a:xfrm>
          <a:off x="2411" y="557591"/>
          <a:ext cx="2419052" cy="96762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>
              <a:latin typeface="Consolas" pitchFamily="49" charset="0"/>
              <a:cs typeface="Consolas" pitchFamily="49" charset="0"/>
            </a:rPr>
            <a:t>Initialize</a:t>
          </a:r>
          <a:endParaRPr lang="en-GB" sz="1200" kern="1200" dirty="0">
            <a:latin typeface="Consolas" pitchFamily="49" charset="0"/>
            <a:cs typeface="Consolas" pitchFamily="49" charset="0"/>
          </a:endParaRPr>
        </a:p>
      </dsp:txBody>
      <dsp:txXfrm>
        <a:off x="2411" y="557591"/>
        <a:ext cx="2419052" cy="967620"/>
      </dsp:txXfrm>
    </dsp:sp>
    <dsp:sp modelId="{F123ED1E-01DF-47DE-A347-A96AEEE371A2}">
      <dsp:nvSpPr>
        <dsp:cNvPr id="0" name=""/>
        <dsp:cNvSpPr/>
      </dsp:nvSpPr>
      <dsp:spPr>
        <a:xfrm>
          <a:off x="1937652" y="557591"/>
          <a:ext cx="2419052" cy="967620"/>
        </a:xfrm>
        <a:prstGeom prst="chevron">
          <a:avLst/>
        </a:prstGeom>
        <a:gradFill rotWithShape="0">
          <a:gsLst>
            <a:gs pos="0">
              <a:schemeClr val="accent3">
                <a:hueOff val="-4601200"/>
                <a:satOff val="-12128"/>
                <a:lumOff val="-3137"/>
                <a:alphaOff val="0"/>
                <a:shade val="47500"/>
                <a:satMod val="137000"/>
              </a:schemeClr>
            </a:gs>
            <a:gs pos="55000">
              <a:schemeClr val="accent3">
                <a:hueOff val="-4601200"/>
                <a:satOff val="-12128"/>
                <a:lumOff val="-3137"/>
                <a:alphaOff val="0"/>
                <a:shade val="69000"/>
                <a:satMod val="137000"/>
              </a:schemeClr>
            </a:gs>
            <a:gs pos="100000">
              <a:schemeClr val="accent3">
                <a:hueOff val="-4601200"/>
                <a:satOff val="-12128"/>
                <a:lumOff val="-3137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latin typeface="Consolas" pitchFamily="49" charset="0"/>
              <a:cs typeface="Consolas" pitchFamily="49" charset="0"/>
            </a:rPr>
            <a:t>LoadContent</a:t>
          </a:r>
          <a:endParaRPr lang="en-GB" sz="1200" kern="1200" dirty="0">
            <a:latin typeface="Consolas" pitchFamily="49" charset="0"/>
            <a:cs typeface="Consolas" pitchFamily="49" charset="0"/>
          </a:endParaRPr>
        </a:p>
      </dsp:txBody>
      <dsp:txXfrm>
        <a:off x="1937652" y="557591"/>
        <a:ext cx="2419052" cy="967620"/>
      </dsp:txXfrm>
    </dsp:sp>
    <dsp:sp modelId="{16D646D3-2ED1-4EC4-8300-6013AD64E9AD}">
      <dsp:nvSpPr>
        <dsp:cNvPr id="0" name=""/>
        <dsp:cNvSpPr/>
      </dsp:nvSpPr>
      <dsp:spPr>
        <a:xfrm>
          <a:off x="3872894" y="557591"/>
          <a:ext cx="2419052" cy="967620"/>
        </a:xfrm>
        <a:prstGeom prst="chevron">
          <a:avLst/>
        </a:prstGeom>
        <a:gradFill rotWithShape="0">
          <a:gsLst>
            <a:gs pos="0">
              <a:schemeClr val="accent3">
                <a:hueOff val="-9202399"/>
                <a:satOff val="-24257"/>
                <a:lumOff val="-6275"/>
                <a:alphaOff val="0"/>
                <a:shade val="47500"/>
                <a:satMod val="137000"/>
              </a:schemeClr>
            </a:gs>
            <a:gs pos="55000">
              <a:schemeClr val="accent3">
                <a:hueOff val="-9202399"/>
                <a:satOff val="-24257"/>
                <a:lumOff val="-6275"/>
                <a:alphaOff val="0"/>
                <a:shade val="69000"/>
                <a:satMod val="137000"/>
              </a:schemeClr>
            </a:gs>
            <a:gs pos="100000">
              <a:schemeClr val="accent3">
                <a:hueOff val="-9202399"/>
                <a:satOff val="-24257"/>
                <a:lumOff val="-6275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b="0" i="1" kern="1200" dirty="0" smtClean="0">
              <a:latin typeface="+mn-lt"/>
              <a:cs typeface="Consolas" pitchFamily="49" charset="0"/>
            </a:rPr>
            <a:t>Game Loop</a:t>
          </a:r>
          <a:endParaRPr lang="en-GB" sz="1200" b="0" i="1" kern="1200" dirty="0">
            <a:latin typeface="+mn-lt"/>
            <a:cs typeface="Consolas" pitchFamily="49" charset="0"/>
          </a:endParaRPr>
        </a:p>
      </dsp:txBody>
      <dsp:txXfrm>
        <a:off x="3872894" y="557591"/>
        <a:ext cx="2419052" cy="967620"/>
      </dsp:txXfrm>
    </dsp:sp>
    <dsp:sp modelId="{475B81B1-B177-4ED4-A190-E53DA138F9FC}">
      <dsp:nvSpPr>
        <dsp:cNvPr id="0" name=""/>
        <dsp:cNvSpPr/>
      </dsp:nvSpPr>
      <dsp:spPr>
        <a:xfrm>
          <a:off x="5808136" y="557591"/>
          <a:ext cx="2419052" cy="967620"/>
        </a:xfrm>
        <a:prstGeom prst="chevron">
          <a:avLst/>
        </a:prstGeom>
        <a:gradFill rotWithShape="0">
          <a:gsLst>
            <a:gs pos="0">
              <a:schemeClr val="accent3">
                <a:hueOff val="-13803598"/>
                <a:satOff val="-36385"/>
                <a:lumOff val="-9412"/>
                <a:alphaOff val="0"/>
                <a:shade val="47500"/>
                <a:satMod val="137000"/>
              </a:schemeClr>
            </a:gs>
            <a:gs pos="55000">
              <a:schemeClr val="accent3">
                <a:hueOff val="-13803598"/>
                <a:satOff val="-36385"/>
                <a:lumOff val="-9412"/>
                <a:alphaOff val="0"/>
                <a:shade val="69000"/>
                <a:satMod val="137000"/>
              </a:schemeClr>
            </a:gs>
            <a:gs pos="100000">
              <a:schemeClr val="accent3">
                <a:hueOff val="-13803598"/>
                <a:satOff val="-36385"/>
                <a:lumOff val="-9412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err="1" smtClean="0">
              <a:latin typeface="Consolas" pitchFamily="49" charset="0"/>
              <a:cs typeface="Consolas" pitchFamily="49" charset="0"/>
            </a:rPr>
            <a:t>UnloadContent</a:t>
          </a:r>
          <a:r>
            <a:rPr lang="en-GB" sz="1200" kern="1200" dirty="0" smtClean="0">
              <a:latin typeface="Consolas" pitchFamily="49" charset="0"/>
              <a:cs typeface="Consolas" pitchFamily="49" charset="0"/>
            </a:rPr>
            <a:t> (Theoretically)</a:t>
          </a:r>
          <a:endParaRPr lang="en-GB" sz="1200" kern="1200" dirty="0">
            <a:latin typeface="Consolas" pitchFamily="49" charset="0"/>
            <a:cs typeface="Consolas" pitchFamily="49" charset="0"/>
          </a:endParaRPr>
        </a:p>
      </dsp:txBody>
      <dsp:txXfrm>
        <a:off x="5808136" y="557591"/>
        <a:ext cx="2419052" cy="96762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9267075-6655-44B0-8107-F1C5757D0CB6}">
      <dsp:nvSpPr>
        <dsp:cNvPr id="0" name=""/>
        <dsp:cNvSpPr/>
      </dsp:nvSpPr>
      <dsp:spPr>
        <a:xfrm>
          <a:off x="3400592" y="586390"/>
          <a:ext cx="1113234" cy="111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latin typeface="Consolas" pitchFamily="49" charset="0"/>
              <a:cs typeface="Consolas" pitchFamily="49" charset="0"/>
            </a:rPr>
            <a:t>Draw</a:t>
          </a:r>
          <a:endParaRPr lang="en-GB" sz="2400" b="1" kern="1200" dirty="0">
            <a:latin typeface="Consolas" pitchFamily="49" charset="0"/>
            <a:cs typeface="Consolas" pitchFamily="49" charset="0"/>
          </a:endParaRPr>
        </a:p>
      </dsp:txBody>
      <dsp:txXfrm>
        <a:off x="3400592" y="586390"/>
        <a:ext cx="1113234" cy="1113234"/>
      </dsp:txXfrm>
    </dsp:sp>
    <dsp:sp modelId="{6F1AC65A-A17C-4A95-9E5A-3559A0A47930}">
      <dsp:nvSpPr>
        <dsp:cNvPr id="0" name=""/>
        <dsp:cNvSpPr/>
      </dsp:nvSpPr>
      <dsp:spPr>
        <a:xfrm>
          <a:off x="1903619" y="-1372"/>
          <a:ext cx="2288761" cy="2288761"/>
        </a:xfrm>
        <a:prstGeom prst="circularArrow">
          <a:avLst>
            <a:gd name="adj1" fmla="val 9485"/>
            <a:gd name="adj2" fmla="val 685123"/>
            <a:gd name="adj3" fmla="val 7849958"/>
            <a:gd name="adj4" fmla="val 2264919"/>
            <a:gd name="adj5" fmla="val 11065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ECE7333-1D78-4213-B0E3-3F47CDE955C6}">
      <dsp:nvSpPr>
        <dsp:cNvPr id="0" name=""/>
        <dsp:cNvSpPr/>
      </dsp:nvSpPr>
      <dsp:spPr>
        <a:xfrm>
          <a:off x="1582172" y="586390"/>
          <a:ext cx="1113234" cy="1113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kern="1200" dirty="0" smtClean="0">
              <a:latin typeface="Consolas" pitchFamily="49" charset="0"/>
              <a:cs typeface="Consolas" pitchFamily="49" charset="0"/>
            </a:rPr>
            <a:t>Update</a:t>
          </a:r>
          <a:endParaRPr lang="en-GB" sz="2400" b="1" kern="1200" dirty="0">
            <a:latin typeface="Consolas" pitchFamily="49" charset="0"/>
            <a:cs typeface="Consolas" pitchFamily="49" charset="0"/>
          </a:endParaRPr>
        </a:p>
      </dsp:txBody>
      <dsp:txXfrm>
        <a:off x="1582172" y="586390"/>
        <a:ext cx="1113234" cy="1113234"/>
      </dsp:txXfrm>
    </dsp:sp>
    <dsp:sp modelId="{607E7CC3-A234-40BE-9AC2-90493AEB52B9}">
      <dsp:nvSpPr>
        <dsp:cNvPr id="0" name=""/>
        <dsp:cNvSpPr/>
      </dsp:nvSpPr>
      <dsp:spPr>
        <a:xfrm>
          <a:off x="1903619" y="-1372"/>
          <a:ext cx="2288761" cy="2288761"/>
        </a:xfrm>
        <a:prstGeom prst="circularArrow">
          <a:avLst>
            <a:gd name="adj1" fmla="val 9485"/>
            <a:gd name="adj2" fmla="val 685123"/>
            <a:gd name="adj3" fmla="val 18649958"/>
            <a:gd name="adj4" fmla="val 13064919"/>
            <a:gd name="adj5" fmla="val 11065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l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 fov="0">
            <a:rot lat="0" lon="0" rev="0"/>
          </a:camera>
          <a:lightRig rig="threePt" dir="t">
            <a:rot lat="0" lon="0" rev="1800000"/>
          </a:lightRig>
        </a:scene3d>
        <a:sp3d prstMaterial="matte">
          <a:bevelT h="200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47F86-6D72-4974-88BC-D123CD8F3673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24338-73B8-4F07-AC81-46858B6D6AF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ycli-koDlP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http://www.youtube.com/watch?v=I_U7YZwf2Nw </a:t>
            </a:r>
          </a:p>
          <a:p>
            <a:r>
              <a:rPr lang="en-GB" dirty="0" smtClean="0">
                <a:hlinkClick r:id="rId3"/>
              </a:rPr>
              <a:t>http://www.youtube.com/watch?v=ycli-koDlP8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338-73B8-4F07-AC81-46858B6D6AF2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Update is responsible</a:t>
            </a:r>
            <a:r>
              <a:rPr lang="en-GB" baseline="0" dirty="0" smtClean="0"/>
              <a:t> for reading the state of the user input, network input and mutating the game state</a:t>
            </a:r>
          </a:p>
          <a:p>
            <a:r>
              <a:rPr lang="en-GB" baseline="0" dirty="0" smtClean="0"/>
              <a:t>Draw is responsible for reading the game state and rendering that to the screen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338-73B8-4F07-AC81-46858B6D6AF2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content</a:t>
            </a:r>
            <a:r>
              <a:rPr lang="en-GB" baseline="0" dirty="0" smtClean="0"/>
              <a:t> pipeline represents a huge boost in runtime-performance, portability and ease of development</a:t>
            </a:r>
          </a:p>
          <a:p>
            <a:r>
              <a:rPr lang="en-GB" baseline="0" dirty="0" smtClean="0"/>
              <a:t>It can take your fonts, and only include the glyphs you’d like. Images and sounds are compressed and optimised for the target device.</a:t>
            </a:r>
          </a:p>
          <a:p>
            <a:r>
              <a:rPr lang="en-GB" baseline="0" dirty="0" smtClean="0"/>
              <a:t>3D assets will be processed appropriately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338-73B8-4F07-AC81-46858B6D6AF2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338-73B8-4F07-AC81-46858B6D6AF2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</a:t>
            </a:r>
            <a:r>
              <a:rPr lang="en-GB" dirty="0" err="1" smtClean="0"/>
              <a:t>GameComponents</a:t>
            </a:r>
            <a:r>
              <a:rPr lang="en-GB" dirty="0" smtClean="0"/>
              <a:t>, let me show you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24338-73B8-4F07-AC81-46858B6D6AF2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28CFDE4-0ADA-42B8-9B12-D3535B412812}" type="datetimeFigureOut">
              <a:rPr lang="en-US" smtClean="0"/>
              <a:pPr/>
              <a:t>7/25/2010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7C00D07-7102-42F8-8C3F-9F1C716171A2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reators.xn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sdn.microsoft.com/en-us/library/bb447745.aspx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Introducing XNA </a:t>
            </a:r>
            <a:r>
              <a:rPr lang="en-GB" dirty="0" smtClean="0"/>
              <a:t>for WP7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Rob Fonseca-Ensor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User Input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GamePad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An XBOX relic</a:t>
            </a:r>
          </a:p>
          <a:p>
            <a:pPr lvl="1"/>
            <a:r>
              <a:rPr lang="en-GB" dirty="0" smtClean="0"/>
              <a:t>Check if the user is pressing “back” (exit or menu)</a:t>
            </a: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TouchPanel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err="1" smtClean="0">
                <a:latin typeface="Consolas" pitchFamily="49" charset="0"/>
                <a:cs typeface="Consolas" pitchFamily="49" charset="0"/>
              </a:rPr>
              <a:t>GetState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GB" dirty="0" smtClean="0"/>
              <a:t>Picks up </a:t>
            </a:r>
            <a:r>
              <a:rPr lang="en-GB" b="1" dirty="0" smtClean="0"/>
              <a:t>all</a:t>
            </a:r>
            <a:r>
              <a:rPr lang="en-GB" dirty="0" smtClean="0"/>
              <a:t> the currently touched points</a:t>
            </a:r>
          </a:p>
          <a:p>
            <a:pPr lvl="2"/>
            <a:r>
              <a:rPr lang="en-GB" dirty="0" smtClean="0"/>
              <a:t>Each touch has an ID</a:t>
            </a:r>
          </a:p>
          <a:p>
            <a:pPr lvl="1"/>
            <a:r>
              <a:rPr lang="en-GB" dirty="0" err="1" smtClean="0">
                <a:latin typeface="Consolas" pitchFamily="49" charset="0"/>
                <a:cs typeface="Consolas" pitchFamily="49" charset="0"/>
              </a:rPr>
              <a:t>ReadGesture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pPr lvl="2"/>
            <a:r>
              <a:rPr lang="en-GB" dirty="0" smtClean="0"/>
              <a:t>Higher level API</a:t>
            </a:r>
          </a:p>
          <a:p>
            <a:pPr lvl="2"/>
            <a:r>
              <a:rPr lang="en-GB" dirty="0" smtClean="0"/>
              <a:t>Filter with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EnabledGestures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Encapsulation with </a:t>
            </a:r>
            <a:r>
              <a:rPr lang="en-GB" sz="3600" dirty="0" err="1" smtClean="0"/>
              <a:t>GameComponent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GB" dirty="0" smtClean="0"/>
              <a:t> or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Draw</a:t>
            </a:r>
            <a:r>
              <a:rPr lang="en-GB" dirty="0" smtClean="0"/>
              <a:t> will get bigger as your game gets built</a:t>
            </a:r>
          </a:p>
          <a:p>
            <a:r>
              <a:rPr lang="en-GB" dirty="0" smtClean="0"/>
              <a:t>Separate </a:t>
            </a:r>
            <a:r>
              <a:rPr lang="en-GB" b="1" dirty="0" smtClean="0"/>
              <a:t>responsibilities</a:t>
            </a:r>
            <a:r>
              <a:rPr lang="en-GB" dirty="0" smtClean="0"/>
              <a:t> into components</a:t>
            </a:r>
          </a:p>
          <a:p>
            <a:pPr lvl="1"/>
            <a:r>
              <a:rPr lang="en-GB" dirty="0" smtClean="0"/>
              <a:t>Don’t treat these as sprites – they should be long-lived</a:t>
            </a:r>
          </a:p>
          <a:p>
            <a:r>
              <a:rPr lang="en-GB" dirty="0" smtClean="0"/>
              <a:t>Share state via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Game.Services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GB" dirty="0" err="1" smtClean="0"/>
              <a:t>GameComponent</a:t>
            </a:r>
            <a:r>
              <a:rPr lang="en-GB" dirty="0" smtClean="0"/>
              <a:t> has parallel </a:t>
            </a:r>
            <a:r>
              <a:rPr lang="en-GB" dirty="0" smtClean="0"/>
              <a:t>Initialize</a:t>
            </a:r>
            <a:r>
              <a:rPr lang="en-GB" dirty="0" smtClean="0"/>
              <a:t>, </a:t>
            </a:r>
            <a:r>
              <a:rPr lang="en-GB" dirty="0" err="1" smtClean="0"/>
              <a:t>LoadComponent</a:t>
            </a:r>
            <a:r>
              <a:rPr lang="en-GB" dirty="0" smtClean="0"/>
              <a:t>, Update and Draw (</a:t>
            </a:r>
            <a:r>
              <a:rPr lang="en-GB" dirty="0" err="1" smtClean="0"/>
              <a:t>DrawableGameComponent</a:t>
            </a:r>
            <a:r>
              <a:rPr lang="en-GB" dirty="0" smtClean="0"/>
              <a:t>)</a:t>
            </a:r>
          </a:p>
          <a:p>
            <a:endParaRPr lang="en-GB" dirty="0" smtClean="0"/>
          </a:p>
          <a:p>
            <a:pPr lvl="1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2313"/>
            <a:ext cx="9143999" cy="6562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Questions?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28596" y="614364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www.robfe.com | rob@robfe.com | @</a:t>
            </a:r>
            <a:r>
              <a:rPr lang="en-GB" dirty="0" err="1" smtClean="0"/>
              <a:t>robfe</a:t>
            </a:r>
            <a:r>
              <a:rPr lang="en-GB" dirty="0" smtClean="0"/>
              <a:t> | meetup.com/</a:t>
            </a:r>
            <a:r>
              <a:rPr lang="en-GB" dirty="0" err="1" smtClean="0"/>
              <a:t>cwdnug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2285992"/>
            <a:ext cx="4643470" cy="1714511"/>
          </a:xfrm>
        </p:spPr>
        <p:txBody>
          <a:bodyPr>
            <a:normAutofit/>
          </a:bodyPr>
          <a:lstStyle/>
          <a:p>
            <a:r>
              <a:rPr lang="en-GB" dirty="0" smtClean="0"/>
              <a:t>I help run the CWDNUG</a:t>
            </a:r>
          </a:p>
          <a:p>
            <a:r>
              <a:rPr lang="en-GB" dirty="0" smtClean="0"/>
              <a:t>I’m co-authoring </a:t>
            </a:r>
            <a:r>
              <a:rPr lang="en-GB" dirty="0" smtClean="0"/>
              <a:t>a WROX </a:t>
            </a:r>
            <a:r>
              <a:rPr lang="en-GB" dirty="0" smtClean="0"/>
              <a:t>book on WP7</a:t>
            </a:r>
          </a:p>
          <a:p>
            <a:endParaRPr lang="en-GB" dirty="0"/>
          </a:p>
        </p:txBody>
      </p:sp>
      <p:pic>
        <p:nvPicPr>
          <p:cNvPr id="3074" name="Picture 2" descr="Rob Fonseca-En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19691" y="285728"/>
            <a:ext cx="3810027" cy="2857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28596" y="6143644"/>
            <a:ext cx="828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www.robfe.com | rob@robfe.com | @</a:t>
            </a:r>
            <a:r>
              <a:rPr lang="en-GB" dirty="0" err="1" smtClean="0"/>
              <a:t>robfe</a:t>
            </a:r>
            <a:r>
              <a:rPr lang="en-GB" dirty="0" smtClean="0"/>
              <a:t> | meetup.com/</a:t>
            </a:r>
            <a:r>
              <a:rPr lang="en-GB" dirty="0" err="1" smtClean="0"/>
              <a:t>cwdnug</a:t>
            </a:r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282" y="3786190"/>
            <a:ext cx="8572560" cy="2071702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3200" dirty="0" smtClean="0"/>
              <a:t>I’ve got an </a:t>
            </a:r>
            <a:r>
              <a:rPr lang="en-GB" sz="3200" dirty="0" err="1" smtClean="0"/>
              <a:t>iPhone</a:t>
            </a:r>
            <a:r>
              <a:rPr lang="en-GB" sz="3200" dirty="0" smtClean="0"/>
              <a:t> game on the app store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GB" sz="3200" dirty="0" smtClean="0"/>
              <a:t>I write Silverlight apps ALL DAY LONG (for Infusion)</a:t>
            </a:r>
          </a:p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.NET </a:t>
            </a:r>
            <a:r>
              <a:rPr lang="en-GB" i="1" dirty="0" smtClean="0"/>
              <a:t>framework</a:t>
            </a:r>
            <a:r>
              <a:rPr lang="en-GB" dirty="0" smtClean="0"/>
              <a:t> for games</a:t>
            </a:r>
          </a:p>
          <a:p>
            <a:pPr lvl="1"/>
            <a:r>
              <a:rPr lang="en-GB" dirty="0" smtClean="0"/>
              <a:t>XBOX, PC, Zune</a:t>
            </a:r>
          </a:p>
          <a:p>
            <a:pPr lvl="1"/>
            <a:r>
              <a:rPr lang="en-GB" dirty="0" smtClean="0"/>
              <a:t>Now WP7</a:t>
            </a:r>
          </a:p>
          <a:p>
            <a:r>
              <a:rPr lang="en-GB" dirty="0" smtClean="0"/>
              <a:t>Creator’s Club</a:t>
            </a:r>
          </a:p>
          <a:p>
            <a:pPr lvl="1"/>
            <a:r>
              <a:rPr lang="en-GB" dirty="0" smtClean="0">
                <a:hlinkClick r:id="rId2"/>
              </a:rPr>
              <a:t>http://creators.xna.com</a:t>
            </a:r>
            <a:endParaRPr lang="en-GB" dirty="0" smtClean="0"/>
          </a:p>
          <a:p>
            <a:r>
              <a:rPr lang="en-GB" dirty="0" smtClean="0"/>
              <a:t>Parallel set of .NET APIs</a:t>
            </a:r>
          </a:p>
          <a:p>
            <a:pPr lvl="1"/>
            <a:r>
              <a:rPr lang="en-GB" dirty="0" smtClean="0"/>
              <a:t>Even more cut down on WP7</a:t>
            </a:r>
          </a:p>
          <a:p>
            <a:r>
              <a:rPr lang="en-GB" dirty="0" smtClean="0"/>
              <a:t>Relatively Portable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When to use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Silverlight is </a:t>
            </a:r>
            <a:r>
              <a:rPr lang="en-GB" i="1" dirty="0" smtClean="0"/>
              <a:t>event driven</a:t>
            </a:r>
          </a:p>
          <a:p>
            <a:pPr lvl="1"/>
            <a:r>
              <a:rPr lang="en-GB" dirty="0" smtClean="0"/>
              <a:t>It reacts to the user</a:t>
            </a:r>
          </a:p>
          <a:p>
            <a:pPr lvl="1"/>
            <a:r>
              <a:rPr lang="en-GB" dirty="0" smtClean="0"/>
              <a:t>Suitable for some games</a:t>
            </a:r>
          </a:p>
          <a:p>
            <a:r>
              <a:rPr lang="en-GB" dirty="0" smtClean="0"/>
              <a:t>XNA is a </a:t>
            </a:r>
            <a:r>
              <a:rPr lang="en-GB" i="1" dirty="0" smtClean="0"/>
              <a:t>game loop</a:t>
            </a:r>
          </a:p>
          <a:p>
            <a:pPr lvl="1"/>
            <a:r>
              <a:rPr lang="en-GB" dirty="0" smtClean="0"/>
              <a:t>The user reacts to the game</a:t>
            </a:r>
          </a:p>
          <a:p>
            <a:r>
              <a:rPr lang="en-GB" dirty="0" smtClean="0"/>
              <a:t>3D graphics</a:t>
            </a:r>
          </a:p>
          <a:p>
            <a:r>
              <a:rPr lang="en-GB" dirty="0" smtClean="0"/>
              <a:t>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774825"/>
          <a:ext cx="8229600" cy="208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Callout 5"/>
          <p:cNvSpPr/>
          <p:nvPr/>
        </p:nvSpPr>
        <p:spPr>
          <a:xfrm>
            <a:off x="1785918" y="3571876"/>
            <a:ext cx="5572164" cy="2786082"/>
          </a:xfrm>
          <a:prstGeom prst="wedgeEllipseCallout">
            <a:avLst>
              <a:gd name="adj1" fmla="val 15839"/>
              <a:gd name="adj2" fmla="val -65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Running an XNA game</a:t>
            </a:r>
            <a:endParaRPr lang="en-GB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0" y="3857628"/>
          <a:ext cx="6096000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Content Pipeline</a:t>
            </a:r>
            <a:endParaRPr lang="en-GB" dirty="0"/>
          </a:p>
        </p:txBody>
      </p:sp>
      <p:pic>
        <p:nvPicPr>
          <p:cNvPr id="18436" name="Picture 4" descr="Bb447745.ContentPipeline_Diagram(en-us,XNAGameStudio.3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643182"/>
            <a:ext cx="8143900" cy="198591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3286116" y="6072206"/>
            <a:ext cx="55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4"/>
              </a:rPr>
              <a:t>http://msdn.microsoft.com/en-us/library/bb447745.aspx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2D drawing with the </a:t>
            </a:r>
            <a:r>
              <a:rPr lang="en-GB" dirty="0" err="1" smtClean="0"/>
              <a:t>SpriteBatch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class that manages the rendering of 2D sprites (textures) and fonts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Begin</a:t>
            </a:r>
          </a:p>
          <a:p>
            <a:pPr lvl="1"/>
            <a:r>
              <a:rPr lang="en-GB" dirty="0" smtClean="0"/>
              <a:t>Starts a batch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Draw</a:t>
            </a:r>
          </a:p>
          <a:p>
            <a:pPr lvl="1"/>
            <a:r>
              <a:rPr lang="en-GB" dirty="0" smtClean="0"/>
              <a:t>Paints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Texture2D</a:t>
            </a:r>
            <a:r>
              <a:rPr lang="en-GB" dirty="0" smtClean="0"/>
              <a:t> to the screen</a:t>
            </a:r>
          </a:p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DrawString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Paints a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SpriteFont</a:t>
            </a:r>
            <a:r>
              <a:rPr lang="en-GB" dirty="0" smtClean="0"/>
              <a:t> + a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string</a:t>
            </a:r>
            <a:r>
              <a:rPr lang="en-GB" dirty="0" smtClean="0"/>
              <a:t> to the screen</a:t>
            </a:r>
          </a:p>
          <a:p>
            <a:r>
              <a:rPr lang="en-GB" dirty="0" smtClean="0">
                <a:latin typeface="Consolas" pitchFamily="49" charset="0"/>
                <a:cs typeface="Consolas" pitchFamily="49" charset="0"/>
              </a:rPr>
              <a:t>End</a:t>
            </a:r>
          </a:p>
          <a:p>
            <a:pPr lvl="1"/>
            <a:r>
              <a:rPr lang="en-GB" dirty="0" smtClean="0"/>
              <a:t>Commit the batch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 time goes by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Track how quickly by inspecting the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GameTime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 smtClean="0"/>
              <a:t>Allows proportional movement</a:t>
            </a:r>
          </a:p>
          <a:p>
            <a:pPr lvl="2"/>
            <a:r>
              <a:rPr lang="en-GB" dirty="0" smtClean="0"/>
              <a:t>Ever tried to play a 286 game on a 66 MHz beast?</a:t>
            </a:r>
          </a:p>
          <a:p>
            <a:r>
              <a:rPr lang="en-GB" dirty="0" smtClean="0"/>
              <a:t>React to time passing within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Update</a:t>
            </a:r>
          </a:p>
          <a:p>
            <a:pPr lvl="1"/>
            <a:r>
              <a:rPr lang="en-GB" dirty="0" smtClean="0">
                <a:latin typeface="Consolas" pitchFamily="49" charset="0"/>
                <a:cs typeface="Consolas" pitchFamily="49" charset="0"/>
              </a:rPr>
              <a:t>Update</a:t>
            </a:r>
            <a:r>
              <a:rPr lang="en-GB" dirty="0" smtClean="0"/>
              <a:t> is less likely to skip than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Draw</a:t>
            </a:r>
          </a:p>
          <a:p>
            <a:pPr lvl="1"/>
            <a:r>
              <a:rPr lang="en-GB" dirty="0" smtClean="0"/>
              <a:t>You don’t want to miss a poll of some user input</a:t>
            </a:r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Geometry APIs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Vector2</a:t>
            </a:r>
          </a:p>
          <a:p>
            <a:pPr lvl="1"/>
            <a:r>
              <a:rPr lang="en-GB" dirty="0" smtClean="0"/>
              <a:t>+ - * / another Vector2 or a float.</a:t>
            </a:r>
          </a:p>
          <a:p>
            <a:pPr lvl="1"/>
            <a:r>
              <a:rPr lang="en-GB" dirty="0" smtClean="0"/>
              <a:t>Normalize, Length, </a:t>
            </a:r>
            <a:r>
              <a:rPr lang="en-GB" b="1" dirty="0" err="1" smtClean="0"/>
              <a:t>LengthSquared</a:t>
            </a:r>
            <a:endParaRPr lang="en-GB" b="1" dirty="0" smtClean="0"/>
          </a:p>
          <a:p>
            <a:r>
              <a:rPr lang="en-GB" dirty="0" err="1" smtClean="0"/>
              <a:t>System.Math</a:t>
            </a:r>
            <a:endParaRPr lang="en-GB" dirty="0" smtClean="0"/>
          </a:p>
          <a:p>
            <a:pPr lvl="1"/>
            <a:r>
              <a:rPr lang="en-GB" dirty="0" smtClean="0"/>
              <a:t>Math.ATan2(</a:t>
            </a:r>
            <a:r>
              <a:rPr lang="en-GB" dirty="0" err="1" smtClean="0"/>
              <a:t>x,y</a:t>
            </a:r>
            <a:r>
              <a:rPr lang="en-GB" dirty="0" smtClean="0"/>
              <a:t>) to calculate </a:t>
            </a:r>
            <a:r>
              <a:rPr lang="en-GB" dirty="0" smtClean="0"/>
              <a:t>angles</a:t>
            </a:r>
          </a:p>
          <a:p>
            <a:pPr lvl="1"/>
            <a:r>
              <a:rPr lang="en-GB" dirty="0" smtClean="0"/>
              <a:t>Cos and Sin to turn an angle into a Vector2</a:t>
            </a:r>
            <a:endParaRPr lang="en-GB" dirty="0" smtClean="0"/>
          </a:p>
          <a:p>
            <a:r>
              <a:rPr lang="en-GB" dirty="0" err="1" smtClean="0"/>
              <a:t>MathHelper</a:t>
            </a:r>
            <a:endParaRPr lang="en-GB" dirty="0" smtClean="0"/>
          </a:p>
          <a:p>
            <a:pPr lvl="1"/>
            <a:r>
              <a:rPr lang="en-GB" dirty="0" smtClean="0"/>
              <a:t>The XNA Version of </a:t>
            </a:r>
            <a:r>
              <a:rPr lang="en-GB" dirty="0" err="1" smtClean="0"/>
              <a:t>System.Math</a:t>
            </a:r>
            <a:endParaRPr lang="en-GB" dirty="0" smtClean="0"/>
          </a:p>
          <a:p>
            <a:pPr lvl="1"/>
            <a:r>
              <a:rPr lang="en-GB" dirty="0" smtClean="0"/>
              <a:t>Constants: PI, </a:t>
            </a:r>
            <a:r>
              <a:rPr lang="en-GB" dirty="0" err="1" smtClean="0"/>
              <a:t>TwoPi</a:t>
            </a:r>
            <a:r>
              <a:rPr lang="en-GB" dirty="0" smtClean="0"/>
              <a:t>, </a:t>
            </a:r>
            <a:r>
              <a:rPr lang="en-GB" dirty="0" err="1" smtClean="0"/>
              <a:t>PiOverFour</a:t>
            </a:r>
            <a:r>
              <a:rPr lang="en-GB" dirty="0" smtClean="0"/>
              <a:t>, E, Log10E</a:t>
            </a:r>
          </a:p>
          <a:p>
            <a:pPr lvl="1"/>
            <a:r>
              <a:rPr lang="en-GB" dirty="0" smtClean="0"/>
              <a:t>Methods: </a:t>
            </a:r>
            <a:r>
              <a:rPr lang="en-GB" dirty="0" err="1" smtClean="0"/>
              <a:t>DegreesToRadians</a:t>
            </a:r>
            <a:r>
              <a:rPr lang="en-GB" dirty="0" smtClean="0"/>
              <a:t>, Clamp, </a:t>
            </a:r>
            <a:r>
              <a:rPr lang="en-GB" dirty="0" err="1" smtClean="0"/>
              <a:t>CatMullRom</a:t>
            </a:r>
            <a:r>
              <a:rPr lang="en-GB" dirty="0" smtClean="0"/>
              <a:t>, Lerp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713</TotalTime>
  <Words>486</Words>
  <Application>Microsoft Office PowerPoint</Application>
  <PresentationFormat>On-screen Show (4:3)</PresentationFormat>
  <Paragraphs>94</Paragraphs>
  <Slides>13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Module</vt:lpstr>
      <vt:lpstr>Introducing XNA for WP7</vt:lpstr>
      <vt:lpstr>Me</vt:lpstr>
      <vt:lpstr>What is it</vt:lpstr>
      <vt:lpstr>When to use it</vt:lpstr>
      <vt:lpstr>Running an XNA game</vt:lpstr>
      <vt:lpstr>The Content Pipeline</vt:lpstr>
      <vt:lpstr>2D drawing with the SpriteBatch</vt:lpstr>
      <vt:lpstr>As time goes by</vt:lpstr>
      <vt:lpstr>Geometry APIs</vt:lpstr>
      <vt:lpstr>Reading User Input</vt:lpstr>
      <vt:lpstr>Encapsulation with GameComponent</vt:lpstr>
      <vt:lpstr>Slide 12</vt:lpstr>
      <vt:lpstr>Questions?</vt:lpstr>
    </vt:vector>
  </TitlesOfParts>
  <Company>Infusion Development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Fonseca-Ensor</dc:creator>
  <cp:lastModifiedBy>Robert Fonseca-Ensor</cp:lastModifiedBy>
  <cp:revision>73</cp:revision>
  <dcterms:created xsi:type="dcterms:W3CDTF">2010-07-24T12:24:03Z</dcterms:created>
  <dcterms:modified xsi:type="dcterms:W3CDTF">2010-07-25T17:47:21Z</dcterms:modified>
</cp:coreProperties>
</file>