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79" r:id="rId100"/>
    <p:sldId id="380" r:id="rId101"/>
    <p:sldId id="381" r:id="rId102"/>
    <p:sldId id="382" r:id="rId103"/>
    <p:sldId id="383" r:id="rId104"/>
    <p:sldId id="384" r:id="rId105"/>
    <p:sldId id="385" r:id="rId106"/>
    <p:sldId id="386" r:id="rId107"/>
    <p:sldId id="387" r:id="rId108"/>
    <p:sldId id="388" r:id="rId109"/>
    <p:sldId id="389" r:id="rId110"/>
    <p:sldId id="390" r:id="rId111"/>
    <p:sldId id="347" r:id="rId112"/>
    <p:sldId id="348" r:id="rId113"/>
    <p:sldId id="349" r:id="rId114"/>
    <p:sldId id="350" r:id="rId115"/>
    <p:sldId id="351" r:id="rId116"/>
    <p:sldId id="352" r:id="rId117"/>
    <p:sldId id="353" r:id="rId118"/>
    <p:sldId id="354" r:id="rId119"/>
    <p:sldId id="355" r:id="rId120"/>
    <p:sldId id="356" r:id="rId121"/>
    <p:sldId id="357" r:id="rId122"/>
    <p:sldId id="358" r:id="rId123"/>
    <p:sldId id="359" r:id="rId124"/>
    <p:sldId id="360" r:id="rId125"/>
    <p:sldId id="361" r:id="rId126"/>
    <p:sldId id="362" r:id="rId127"/>
    <p:sldId id="363" r:id="rId128"/>
    <p:sldId id="364" r:id="rId129"/>
    <p:sldId id="365" r:id="rId130"/>
    <p:sldId id="366" r:id="rId131"/>
    <p:sldId id="367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68" r:id="rId141"/>
    <p:sldId id="369" r:id="rId14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5918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475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191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22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195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88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26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0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70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068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514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6298-0505-4E4A-9A31-B08D3981367E}" type="datetimeFigureOut">
              <a:rPr lang="uk-UA" smtClean="0"/>
              <a:t>02.09.2021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51EC-89C3-498A-9812-6977898B476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400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microsoft.com/ru-RU/download/details.aspx?id=42299" TargetMode="Externa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ru-ru/help/968929/windows-management-framework-windows-powershell-2-0-winrm-2-0-and-bits" TargetMode="External"/><Relationship Id="rId2" Type="http://schemas.openxmlformats.org/officeDocument/2006/relationships/hyperlink" Target="https://www.microsoft.com/ru-ru/download/details.aspx?id=2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55133" y="770467"/>
            <a:ext cx="10871200" cy="2413000"/>
          </a:xfrm>
        </p:spPr>
        <p:txBody>
          <a:bodyPr>
            <a:noAutofit/>
          </a:bodyPr>
          <a:lstStyle/>
          <a:p>
            <a:r>
              <a:rPr lang="uk-UA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 розроблення програмного забезпечення</a:t>
            </a:r>
            <a:endParaRPr lang="uk-UA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0778" y="3547533"/>
            <a:ext cx="10041775" cy="2355726"/>
          </a:xfrm>
        </p:spPr>
        <p:txBody>
          <a:bodyPr>
            <a:normAutofit/>
          </a:bodyPr>
          <a:lstStyle/>
          <a:p>
            <a:pPr marL="2151063" indent="-2151063"/>
            <a:r>
              <a:rPr lang="uk-UA" alt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Теоретична інформація до першого комп'ютерного практикуму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Transact-SQL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 numCol="1">
            <a:noAutofit/>
          </a:bodyPr>
          <a:lstStyle/>
          <a:p>
            <a:pPr algn="l"/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Transact-SQL (T-SQL) – процедурне розширення мови SQL, створене компанією Microsoft (для Microsoft SQL Server) і Sybase (для Sybase ASE).</a:t>
            </a:r>
          </a:p>
          <a:p>
            <a:pPr algn="l"/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був розширений такими додатковими можливостями як: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керуючі оператори,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і глобальні змінні,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різні додаткові функції для обробки рядків, дат, математики і т. п.,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 аутентифікації Microsoft Windows.</a:t>
            </a:r>
          </a:p>
          <a:p>
            <a:pPr algn="l"/>
            <a:r>
              <a:rPr lang="uk-UA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Transact-SQL є ключем до використання MS SQL Server. Всі додатки, які взаємодіють з екземпляром MS SQL Server, незалежно від їх реалізації і призначеного для користувача інтерфейсу, відправляють серверу інструкції Transact-SQL.</a:t>
            </a:r>
            <a:endParaRPr lang="uk-U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Doctor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DocId int IDENTITY (1,1) NOT NULL,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FIO varchar (255),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CONSTRAINT PK_Doc PRIMARY KEY (DocId),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Pacient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PacId int IDENTITY (1,1) NOT NULL,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FIO varchar (255),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CONSTRAINT PK_Pacient PRIMARY KEY (PacId),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необхідно створити обчислювальне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в команді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обчислювального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 типу даних потрібно вказати вираз.</a:t>
            </a:r>
          </a:p>
          <a:p>
            <a:pPr algn="just">
              <a:lnSpc>
                <a:spcPct val="120000"/>
              </a:lnSpc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розрахувати середній бал студента за трьома його оцінками.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ПІБ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 (20),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Оценка2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Оценка3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Середній бал]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(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Оценка1 + Оценка2 + Оценка3) / 3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 інформації про таблиці здійснюється застосуванням команди:</a:t>
            </a:r>
          </a:p>
          <a:p>
            <a:pPr algn="just">
              <a:lnSpc>
                <a:spcPct val="12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SP_HELP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таблиці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SP_COLUMNS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таблиці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Взагалі інформацію по таблицям можна виводити у різному вигляді: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@@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TABLE_CATALOG ,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TABLE_SCHEMA ,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TABLE_NAME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   INFORMATION_SCHEMA.TABLES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  TABLE_TYPE = 'BASE TABLE'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TABLE_NAME ;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@@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DB_NAME() AS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t.[Type],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t.create_date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sys.tables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t.Name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даних з таблиці здійснюється командою:</a:t>
            </a:r>
          </a:p>
          <a:p>
            <a:pPr algn="just">
              <a:lnSpc>
                <a:spcPct val="12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таблиці&gt;.</a:t>
            </a:r>
          </a:p>
          <a:p>
            <a:pPr algn="just">
              <a:lnSpc>
                <a:spcPct val="120000"/>
              </a:lnSpc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таблиці здійснюється командою: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Ім'я таблиці&gt;.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Змінення таблиць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внесення змін у таблиці використовується команда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ALTER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 marL="271463"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DROP</a:t>
            </a:r>
          </a:p>
          <a:p>
            <a:pPr marL="271463" algn="just">
              <a:lnSpc>
                <a:spcPct val="120000"/>
              </a:lnSpc>
              <a:tabLst>
                <a:tab pos="27146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| REBUILD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29389"/>
            <a:ext cx="10041775" cy="585447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[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Непотрібна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колонка]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(100) NULL</a:t>
            </a:r>
          </a:p>
          <a:p>
            <a:pPr algn="just">
              <a:lnSpc>
                <a:spcPct val="120000"/>
              </a:lnSpc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Column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(200) NOT NULL</a:t>
            </a:r>
          </a:p>
          <a:p>
            <a:pPr algn="just">
              <a:lnSpc>
                <a:spcPct val="120000"/>
              </a:lnSpc>
            </a:pPr>
            <a:endParaRPr lang="en-US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DEFAULT '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Хрінь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[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Непотрібна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колонка] </a:t>
            </a:r>
          </a:p>
          <a:p>
            <a:pPr algn="just">
              <a:lnSpc>
                <a:spcPct val="120000"/>
              </a:lnSpc>
            </a:pP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SumOcenka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[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* 2</a:t>
            </a:r>
            <a:endParaRPr lang="uk-UA" sz="2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29389"/>
            <a:ext cx="10041775" cy="585447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endParaRPr lang="ru-RU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SumOcenka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Оцінка</a:t>
            </a:r>
            <a:endParaRPr lang="ru-RU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CONSTRAINT [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r>
              <a:rPr lang="ru-RU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оцінка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студент]</a:t>
            </a:r>
          </a:p>
          <a:p>
            <a:pPr algn="just">
              <a:lnSpc>
                <a:spcPct val="120000"/>
              </a:lnSpc>
            </a:pPr>
            <a:endParaRPr lang="ru-RU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ru-RU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endParaRPr lang="ru-RU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CONSTRAINT [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r>
              <a:rPr lang="ru-RU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оцінка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студент]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([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студента])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ru-RU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([Код студента])</a:t>
            </a:r>
            <a:endParaRPr lang="uk-UA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Заповнення </a:t>
            </a: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 проводиться за допомогою такої команди:</a:t>
            </a:r>
          </a:p>
          <a:p>
            <a:pPr algn="just">
              <a:lnSpc>
                <a:spcPct val="12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таблиці&gt; [(&lt;Список полів&gt;)]</a:t>
            </a:r>
          </a:p>
          <a:p>
            <a:pPr algn="just">
              <a:lnSpc>
                <a:spcPct val="12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полів&gt;)</a:t>
            </a:r>
          </a:p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&lt;Ім'я таблиці&gt; - таблиця, куди вводимо дані, (&lt;Список полів&gt;) - список полів, куди вводимо дані, якщо не вказуємо, то мається на увазі заповнення всіх полів, в списку полів поля вказуються через кому, (&lt;Значення полів&gt;) - значення полів через кому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Приклад: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запису має наступні значення полів ПІБ = Іванов, Адреса = Москва, Код спеціальності = 5 в таблицю «Студенти».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ru-RU" sz="3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(ПІБ, Адреса, [Код </a:t>
            </a:r>
            <a:r>
              <a:rPr lang="ru-RU" sz="3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</a:t>
            </a:r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sz="3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Іванов</a:t>
            </a:r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А.А.', 'Москва', 5</a:t>
            </a:r>
            <a:r>
              <a:rPr lang="ru-RU" sz="3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(SSMS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утиліта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конфігурації, управління і адміністрування всіх компонентів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Утиліта включає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скриптовий редактор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графічну програму, яка працює з об'єктами і настройками сервера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SSMS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два основних призначення: адміністрування серверів баз даних і управління об'єктами баз даних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Головним інструментом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SSMS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Explorer,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дозволяє користувачеві переглядати, отримувати об'єкти сервера, а також повністю ними управляти.</a:t>
            </a:r>
          </a:p>
        </p:txBody>
      </p:sp>
    </p:spTree>
    <p:extLst>
      <p:ext uri="{BB962C8B-B14F-4D97-AF65-F5344CB8AC3E}">
        <p14:creationId xmlns:p14="http://schemas.microsoft.com/office/powerpoint/2010/main" val="32735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от тут вже буде помилка. Кількість полів повинна бути однаковою, причому можна не вказувати поля 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тоді всі не вказувати: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(ПІБ, Адреса, [Код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Непотрібна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колонка])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Іванов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А.А.', 'Москва',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'Не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хрінь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('Петров Г.М.', 'Киев',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Правильний варіант: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 (ПІБ, Адреса, [Код спеціальності])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Іванов А.А.', 'Москва', 5),</a:t>
            </a:r>
          </a:p>
          <a:p>
            <a:pPr algn="just">
              <a:lnSpc>
                <a:spcPct val="120000"/>
              </a:lnSpc>
            </a:pPr>
            <a:r>
              <a:rPr lang="uk-U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('Петров Г.М.', '</a:t>
            </a:r>
            <a:r>
              <a:rPr lang="uk-UA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Киев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6)</a:t>
            </a:r>
          </a:p>
        </p:txBody>
      </p:sp>
    </p:spTree>
    <p:extLst>
      <p:ext uri="{BB962C8B-B14F-4D97-AF65-F5344CB8AC3E}">
        <p14:creationId xmlns:p14="http://schemas.microsoft.com/office/powerpoint/2010/main" val="4172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всі основні прості типи даних, що використовуються в сучасних мовах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Числові типи даних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Приблизні числові типи даних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 дати 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часу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рядки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рядки в форматі юнікод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Двійкові дані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Інші типи даних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Цілі числа: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 байт)</a:t>
            </a:r>
          </a:p>
          <a:p>
            <a:pPr algn="just">
              <a:lnSpc>
                <a:spcPct val="120000"/>
              </a:lnSpc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діапазон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..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є оптимізація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байт)</a:t>
            </a:r>
          </a:p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діапазон [0 .. 255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байта)</a:t>
            </a:r>
          </a:p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діапазон [-32768 .. 32767]</a:t>
            </a:r>
          </a:p>
          <a:p>
            <a:pPr algn="just">
              <a:lnSpc>
                <a:spcPct val="120000"/>
              </a:lnSpc>
            </a:pP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Цілі числа: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 байта)</a:t>
            </a:r>
          </a:p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діапазон [-2 147 483 648 .. 2 147 483 647]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 байт)</a:t>
            </a:r>
          </a:p>
          <a:p>
            <a:pPr marL="627063" indent="-627063" algn="l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діапазон [-9 223 372 036 854 775 808 ..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223 372 036 854 775 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807]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627063" algn="just">
              <a:lnSpc>
                <a:spcPct val="120000"/>
              </a:lnSpc>
            </a:pP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5912" y="1507064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з фіксованою комою: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</a:p>
          <a:p>
            <a:pPr marL="450850"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[-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uk-UA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10</a:t>
            </a:r>
            <a:r>
              <a:rPr lang="uk-UA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</a:p>
          <a:p>
            <a:pPr marL="450850"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описі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стовпчика з цим типом даних задається точність і масштаб - decimal(precision, scale). За змовчанням (18, 0).</a:t>
            </a:r>
          </a:p>
          <a:p>
            <a:pPr marL="450850" algn="just">
              <a:lnSpc>
                <a:spcPct val="120000"/>
              </a:lnSpc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 – вказує на кількість символів що буде відображено. Може бути від 1 да 38.</a:t>
            </a:r>
            <a:endParaRPr lang="uk-U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 - кількість десяткових знаків, яке можна зберігати праворуч від десяткового дробу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0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scale &lt;=  precision.</a:t>
            </a:r>
            <a:endParaRPr lang="uk-U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5912" y="1507064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Обсяг пам'яті для типу даних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3708398" y="2218266"/>
          <a:ext cx="5376336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168"/>
                <a:gridCol w="2688168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Точність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Обсяг пам'яті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9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– 19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– 28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29 - 38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байт) - грошовий формат</a:t>
            </a:r>
          </a:p>
          <a:p>
            <a:pPr marL="531813" algn="l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[- 9 223 372 036 854 775 808 ..  9 223 372 036 854 775 807]</a:t>
            </a:r>
          </a:p>
          <a:p>
            <a:pPr marL="531813"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 містять 4 цифри праворуч від десяткового дробу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SmallMoney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байта) - грошовий формат</a:t>
            </a:r>
          </a:p>
          <a:p>
            <a:pPr marL="531813"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[-214748,3648 ..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214748,3647]</a:t>
            </a:r>
          </a:p>
          <a:p>
            <a:pPr marL="531813" algn="just">
              <a:lnSpc>
                <a:spcPct val="120000"/>
              </a:lnSpc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Іноді точності цих типів недостатньо і використовують decimal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з плаваючою комою: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[-1,79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+ 308 .. 1,79E + 308]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pPr marL="531813"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[-3,4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+ 38 .. 3,4E + 38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є аналогом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(24)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стандарту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даних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 кількість бітів для зберігання мантіси числа.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лежить від 1 до 53.</a:t>
            </a:r>
          </a:p>
          <a:p>
            <a:pPr algn="just">
              <a:lnSpc>
                <a:spcPct val="12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2336800" y="3268132"/>
          <a:ext cx="8094132" cy="270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044"/>
                <a:gridCol w="2698044"/>
                <a:gridCol w="2698044"/>
              </a:tblGrid>
              <a:tr h="9002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значення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Точність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Обсяг пам'яті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002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</a:t>
                      </a:r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uk-UA" sz="2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знаків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байта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00289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uk-UA" sz="2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знаків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7"/>
            <a:ext cx="9144000" cy="201111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alt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і час: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байт)</a:t>
            </a:r>
          </a:p>
          <a:p>
            <a:pPr marL="450850"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[01.01.1753 р .. 31.12.9999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р], точність 3.33 мілісекунди</a:t>
            </a:r>
            <a:endParaRPr lang="uk-U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SmallDateTime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байта)</a:t>
            </a:r>
          </a:p>
          <a:p>
            <a:pPr marL="450850"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[01.01.1900 р ..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6.06.2079], точність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хвилина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байта)</a:t>
            </a:r>
          </a:p>
          <a:p>
            <a:pPr marL="450850" algn="l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[01.01.0001 р .. 31.12.9999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р], зберігає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дату, точність 1 день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і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час, де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знаків часток секунди: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Datetimeoffset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  <a:endParaRPr lang="uk-U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738"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01.01.2001 .. 31.12.9999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точність 100 нс.   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uk-U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738"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01.01.2001 .. 31.12.9999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точність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defTabSz="4397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(3-5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байт)</a:t>
            </a:r>
          </a:p>
          <a:p>
            <a:pPr marL="439738"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іапазон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[00:00:00.0000000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23:59:59.9999999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738"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 тільки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час, точність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нс.</a:t>
            </a:r>
          </a:p>
        </p:txBody>
      </p:sp>
    </p:spTree>
    <p:extLst>
      <p:ext uri="{BB962C8B-B14F-4D97-AF65-F5344CB8AC3E}">
        <p14:creationId xmlns:p14="http://schemas.microsoft.com/office/powerpoint/2010/main" val="39098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рядки: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uk-UA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фіксованої довжини</a:t>
            </a:r>
          </a:p>
          <a:p>
            <a:pPr marL="450850" algn="just">
              <a:lnSpc>
                <a:spcPct val="120000"/>
              </a:lnSpc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символи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 не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належать до таблиці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</a:p>
          <a:p>
            <a:pPr marL="450850" algn="just">
              <a:lnSpc>
                <a:spcPct val="120000"/>
              </a:lnSpc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 довжина рядка 8000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символів. Зберігається в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ANCII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 один символ займає 1 байт.</a:t>
            </a:r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 (N | Max)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змінної довжини</a:t>
            </a:r>
          </a:p>
          <a:p>
            <a:pPr marL="450850" algn="just">
              <a:lnSpc>
                <a:spcPct val="120000"/>
              </a:lnSpc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 довжина рядка 8000, але при використанні ключового слова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може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 до 2</a:t>
            </a:r>
            <a:r>
              <a:rPr lang="uk-UA" sz="3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(2 ГБ).</a:t>
            </a:r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рядки: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застосовувався для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 великих рядків, 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 застарілим і зараз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 використання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varchar(max)</a:t>
            </a:r>
            <a:r>
              <a:rPr lang="uk-UA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algn="just">
              <a:lnSpc>
                <a:spcPct val="120000"/>
              </a:lnSpc>
            </a:pP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Залишений для забезпечення сумісності.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Nchar</a:t>
            </a:r>
            <a:r>
              <a:rPr lang="uk-UA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фіксованої довжини в 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Юникоді</a:t>
            </a:r>
            <a:endParaRPr lang="uk-UA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algn="just">
              <a:lnSpc>
                <a:spcPct val="120000"/>
              </a:lnSpc>
            </a:pP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довжина рядка 4000 символів</a:t>
            </a:r>
          </a:p>
        </p:txBody>
      </p:sp>
    </p:spTree>
    <p:extLst>
      <p:ext uri="{BB962C8B-B14F-4D97-AF65-F5344CB8AC3E}">
        <p14:creationId xmlns:p14="http://schemas.microsoft.com/office/powerpoint/2010/main" val="37461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рядки: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uk-UA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| Max)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змінної довжини в </a:t>
            </a:r>
            <a:r>
              <a:rPr lang="uk-UA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Юникоді</a:t>
            </a: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algn="just">
              <a:lnSpc>
                <a:spcPct val="120000"/>
              </a:lnSpc>
            </a:pP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 довжина рядка 4000 символів, але при використанні ключового слова </a:t>
            </a:r>
            <a:r>
              <a:rPr lang="uk-UA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зберігати до 2</a:t>
            </a:r>
            <a:r>
              <a:rPr lang="uk-UA" sz="3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(2 ГБ).</a:t>
            </a:r>
            <a:endParaRPr lang="uk-UA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Ntext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аналогічний типу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</a:t>
            </a:r>
            <a:r>
              <a:rPr lang="uk-UA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призначений для роботи з Юнікод</a:t>
            </a:r>
          </a:p>
        </p:txBody>
      </p:sp>
    </p:spTree>
    <p:extLst>
      <p:ext uri="{BB962C8B-B14F-4D97-AF65-F5344CB8AC3E}">
        <p14:creationId xmlns:p14="http://schemas.microsoft.com/office/powerpoint/2010/main" val="21877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Двійкові дані:</a:t>
            </a:r>
          </a:p>
          <a:p>
            <a:pPr algn="just">
              <a:lnSpc>
                <a:spcPct val="12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зберігати двійкові дані розміром до 8000 байт</a:t>
            </a:r>
          </a:p>
          <a:p>
            <a:pPr algn="just">
              <a:lnSpc>
                <a:spcPct val="12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VarBinary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| Max)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даних змінної довжини, дозволяє зберігати до 8000 байт, але при використанні ключового слова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до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(2 ГБ).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Двійкові дані: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використовувався для зберігання великих обсягів даних,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 застарілим і зараз рекомендується використовувати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varbinary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(max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9263"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Залишений для забезпечення сумісності</a:t>
            </a:r>
          </a:p>
        </p:txBody>
      </p:sp>
    </p:spTree>
    <p:extLst>
      <p:ext uri="{BB962C8B-B14F-4D97-AF65-F5344CB8AC3E}">
        <p14:creationId xmlns:p14="http://schemas.microsoft.com/office/powerpoint/2010/main" val="8125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Інші типи даних: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Sql_variant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даних, який зберігає значення різних типів даних, підтримуваних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Наприклад може зберігати значення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binary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зберігати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</a:p>
        </p:txBody>
      </p:sp>
    </p:spTree>
    <p:extLst>
      <p:ext uri="{BB962C8B-B14F-4D97-AF65-F5344CB8AC3E}">
        <p14:creationId xmlns:p14="http://schemas.microsoft.com/office/powerpoint/2010/main" val="37392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Інші типи даних: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Rowversion /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imestamp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байт) - це тип даних, який представляє собою автоматично сформовані унікальні двійкові числа в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даного типу генерується БД автоматично при вставці або зміни запису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 байт) - тип даних для змінних або вихідних параметрів збережених процедур, які містять посилання на курсор</a:t>
            </a:r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Інші типи даних: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UniqueIdentifier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байт) - являє собою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 (Special Globally Unique Identifier)</a:t>
            </a:r>
          </a:p>
          <a:p>
            <a:pPr marL="546100" algn="just"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Гарантується унікальність даного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значення. Використовується для полів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identity.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Версії Microsoft SQL Server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838200" y="1475749"/>
          <a:ext cx="10515600" cy="4239250"/>
        </p:xfrm>
        <a:graphic>
          <a:graphicData uri="http://schemas.openxmlformats.org/drawingml/2006/table">
            <a:tbl>
              <a:tblPr/>
              <a:tblGrid>
                <a:gridCol w="1583267"/>
                <a:gridCol w="1320800"/>
                <a:gridCol w="3852333"/>
                <a:gridCol w="3759200"/>
              </a:tblGrid>
              <a:tr h="403738"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Версія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Рік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Кодове ім'я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6542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Azure SQL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Cloud Database or CloudDB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2008 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Kilimanjaro (aka KJ)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Denali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6542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In-Memory OLTP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Hekaton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Інші типи даних: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особливий тип даних, використовуваний в основному для тимчасового зберігання таблиць і для передачі в якості параметра у функції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HierarchyID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використовується для подання положення в ієрархічній структурі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Інші типи даних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Просторові типи даних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представляє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дані в системі координат круглої землі, такі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 координати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широти і довготи в системі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GPS.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представляє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дані в евклідовому просторі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(у пласкій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системі координат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змінними</a:t>
            </a:r>
            <a:endParaRPr lang="uk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0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змінними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T-SQL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 подібні до інших мов програмування інструменти для роботи з текстом:</a:t>
            </a:r>
          </a:p>
          <a:p>
            <a:pPr marL="541338" algn="just">
              <a:lnSpc>
                <a:spcPct val="120000"/>
              </a:lnSpc>
            </a:pPr>
            <a:r>
              <a:rPr lang="uk-UA" sz="3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</a:t>
            </a:r>
          </a:p>
          <a:p>
            <a:pPr marL="541338" algn="just">
              <a:lnSpc>
                <a:spcPct val="120000"/>
              </a:lnSpc>
            </a:pPr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uk-UA" sz="3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Багаторядковий </a:t>
            </a:r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</a:t>
            </a:r>
          </a:p>
          <a:p>
            <a:pPr marL="541338" algn="just">
              <a:lnSpc>
                <a:spcPct val="120000"/>
              </a:lnSpc>
            </a:pPr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4043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змінними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Об'явлення змінних: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@Surname VARCHAR (20)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@Age INT, @Address VARCHAR (60)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@Num1 INT, @Num2 INT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@Num1 = 10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@Num2 = </a:t>
            </a: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35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змінними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Вивід змінних на екран відбувається за допомогою ключового слова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uk-UA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'Hello World'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@Surname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'Surname: ' + @Surname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'Number: ' + CONVERT(CHAR, @Num1)</a:t>
            </a:r>
          </a:p>
        </p:txBody>
      </p:sp>
    </p:spTree>
    <p:extLst>
      <p:ext uri="{BB962C8B-B14F-4D97-AF65-F5344CB8AC3E}">
        <p14:creationId xmlns:p14="http://schemas.microsoft.com/office/powerpoint/2010/main" val="15162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змінними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Виводити змінні на екран можна за допомогою ключового слова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uk-UA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@Surname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@Num1, @Num2</a:t>
            </a:r>
          </a:p>
          <a:p>
            <a:pPr marL="541338" algn="just">
              <a:lnSpc>
                <a:spcPct val="120000"/>
              </a:lnSpc>
              <a:tabLst>
                <a:tab pos="541338" algn="l"/>
              </a:tabLst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@Surname, @Num1 + @Num2, @Num1 * @Num2</a:t>
            </a:r>
          </a:p>
        </p:txBody>
      </p:sp>
    </p:spTree>
    <p:extLst>
      <p:ext uri="{BB962C8B-B14F-4D97-AF65-F5344CB8AC3E}">
        <p14:creationId xmlns:p14="http://schemas.microsoft.com/office/powerpoint/2010/main" val="3898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змінними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оператори для роботи з даними: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(віднімання)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(складання)</a:t>
            </a:r>
            <a:endParaRPr lang="uk-UA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(множення)</a:t>
            </a:r>
            <a:endParaRPr lang="uk-UA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(ділення)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(залишок від ділення)</a:t>
            </a:r>
            <a:endParaRPr lang="uk-UA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змінними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Пріоритет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 операторів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побітове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множення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/ (ділення),% (залишок від ділення)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Позитивне), - (негативний), + (додавання), (+ об'єднання), - (віднімання), &amp;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(побітове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І), ^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(побітове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виключає АБО), |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(побітове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=,&gt;,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&lt;,&gt; =, &lt;=, &lt;&gt;,! =,!&gt;,! &lt;(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 порівняння)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ANY, BETWEEN, IN, LIKE, OR, SOME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змінними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два оператора в вираженні мають один і той же рівень старшинства, вони виконуються в порядку зліва направо по мірі їх появи в вираженні. Наприклад, якщо вираз використовує інструкцію SET, то оператор віднімання буде виконаний до оператора складання. SET @MyNumber = 4 - 2 + 27;</a:t>
            </a:r>
          </a:p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Щоб змінити пріоритет операторів у виразі, слід використовувати дужки. Якщо у виразі містяться вкладені дужки, то спочатку обчислюється результат найглибше вкладених дужок.</a:t>
            </a:r>
          </a:p>
        </p:txBody>
      </p:sp>
    </p:spTree>
    <p:extLst>
      <p:ext uri="{BB962C8B-B14F-4D97-AF65-F5344CB8AC3E}">
        <p14:creationId xmlns:p14="http://schemas.microsoft.com/office/powerpoint/2010/main" val="18161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Скачування Microsoft SQL Server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165946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alt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Остання версія яка підтримує </a:t>
            </a:r>
            <a:r>
              <a:rPr lang="en-US" alt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</a:t>
            </a:r>
            <a:r>
              <a:rPr lang="uk-UA" alt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тому є зручною для більшості сучасних систем є 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2014.</a:t>
            </a: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Скачати її можна за посиланням:</a:t>
            </a:r>
          </a:p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www.microsoft.com/ru-RU/download/details.aspx?id=42299</a:t>
            </a: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75" y="3064933"/>
            <a:ext cx="7656247" cy="36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104361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присвоєння імен об'єктам бази даних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700463"/>
            <a:ext cx="10041775" cy="468340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 починатися з літери</a:t>
            </a:r>
            <a:r>
              <a:rPr lang="uk-UA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 включати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 1 до 30 символів.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 містити </a:t>
            </a:r>
            <a:r>
              <a:rPr lang="uk-UA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A-Z, a-z, 0-9, _ (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підкреслення), $ і #.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можуть збігатися з ім'ям іншого об'єкта, що належить цьому ж користувачеві.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можуть збігатися із зарезервованим словом сервера бази даних</a:t>
            </a:r>
            <a:r>
              <a:rPr lang="uk-UA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104361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присвоєння імен об'єктам бази даних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700463"/>
            <a:ext cx="10041775" cy="468340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 повинна бути іменником у однині або скороченням чи абревіатурою.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овинна бути унікальною у межах бази даних, таблиці, тощо.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Повинна бути зрозумілим без заглядання у словник.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Усі назви повинні бути на одній мові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повинні називатись чи закінчуватись іменами інших сутностей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 може бути словосполученням за умови якщо слова будуть у дужках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Або можна розділяти слова символами підкреслювання.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Скачування Microsoft SQL Server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165946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 знадобиться сам файл з інсталяцією SQL серверу та файл з інсталяцією SQL Server Management Studio</a:t>
            </a:r>
          </a:p>
          <a:p>
            <a:pPr algn="just">
              <a:lnSpc>
                <a:spcPct val="120000"/>
              </a:lnSpc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2609181"/>
            <a:ext cx="10229849" cy="42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 для роботи ПО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49445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</a:rPr>
              <a:t>Для роботи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2014 потрібно спершу встановити .NET Framework 3.5 з пакетом оновлень 1 (SP1) який можна скачати за поисланням:</a:t>
            </a:r>
          </a:p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hlinkClick r:id="rId2"/>
              </a:rPr>
              <a:t>https://www.microsoft.com/ru-ru/download/details.aspx?id=22</a:t>
            </a:r>
            <a:endParaRPr lang="uk-UA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для нормальної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 Microsoft SQL Server 2014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потрібна програма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Якщо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установки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повідомляє що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PowerShell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відсутня, то її можна встановити та включити дотримуючись інструкцій:</a:t>
            </a:r>
          </a:p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hlinkClick r:id="rId3"/>
              </a:rPr>
              <a:t>https://support.microsoft.com/ru-ru/help/968929/windows-management-framework-windows-powershell-2-0-winrm-2-0-and-bits</a:t>
            </a:r>
            <a:endParaRPr lang="uk-UA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Початок установки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4944535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</a:rPr>
              <a:t>Спершу встановлюємо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і настроюємо його під себе.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потрібно буде встановити </a:t>
            </a:r>
            <a:r>
              <a:rPr lang="uk-UA" sz="4000" dirty="0" smtClean="0">
                <a:latin typeface="Times New Roman" panose="02020603050405020304" pitchFamily="18" charset="0"/>
              </a:rPr>
              <a:t>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Початок установки Microsoft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49445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Вибираємо нову установку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33" y="1988862"/>
            <a:ext cx="6351132" cy="45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Погоджуємось з ліцензійною угодою: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39863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поняття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Йдуть необхідні для установки операції: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4" y="1324504"/>
            <a:ext cx="6813550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Вибираємо ідентифікатор нашого серверу. Якщо у системі вже є екземпляри серверів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Server, то це буде вказано у табличці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1" y="1676400"/>
            <a:ext cx="6344356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Конфігуруємо служби для роботи з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 Краще не міняти налаштування за змовчанням. Роботу служб можна буде відредагувати після завершення установки.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86" y="2017448"/>
            <a:ext cx="5889625" cy="44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настроїти під себе параметри сортування: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4" y="1372129"/>
            <a:ext cx="6750050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 зазвичай вони вже сконфігуровані оптимально для вашої системи і її мов: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91" y="1790700"/>
            <a:ext cx="6614415" cy="46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Налаштовуємо режим аутентифікації серверу:</a:t>
            </a:r>
          </a:p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початкових потреб буде достатньо перевірки через Windows, хоча краще відразу створити адміністратора БД зі своїм паролем.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49" y="2233878"/>
            <a:ext cx="539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можна настроїти куди на жорсткий диск буде встановлено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і його компоненти: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4" y="1686454"/>
            <a:ext cx="6330950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Можемо змінити політику роботи з користувачами що не мають прав адміністраторів: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562631"/>
            <a:ext cx="6496048" cy="48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Вказуємо чи потрібна нам спеціальна можливість роботи з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87" y="1731699"/>
            <a:ext cx="6270624" cy="47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завершуємо установку: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4" y="1448329"/>
            <a:ext cx="6648450" cy="49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поняття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це представлення інформації у формалізованому вигляді, придатному для передачі, зв'язку, або обробки, яке піддається багаторазовій інтерпретації.</a:t>
            </a:r>
          </a:p>
          <a:p>
            <a:pPr algn="just">
              <a:lnSpc>
                <a:spcPct val="120000"/>
              </a:lnSpc>
            </a:pP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сукупність даних, організованих відповідно до концептуальної структури, яка описує характеристики цих даних і взаємини між ними.</a:t>
            </a:r>
          </a:p>
          <a:p>
            <a:pPr algn="just">
              <a:lnSpc>
                <a:spcPct val="120000"/>
              </a:lnSpc>
            </a:pP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</a:p>
          <a:p>
            <a:pPr algn="just">
              <a:lnSpc>
                <a:spcPct val="120000"/>
              </a:lnSpc>
            </a:pP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 пойменована сукупність структурованих даних, що відносяться до деякої предметної області.</a:t>
            </a:r>
            <a:endParaRPr lang="uk-UA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9" y="593195"/>
            <a:ext cx="78105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49"/>
            <a:ext cx="9144000" cy="90525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SQL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Management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 майже не відрізняється від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17" y="1698689"/>
            <a:ext cx="6706165" cy="47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Така сама програма установки: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57" y="1333499"/>
            <a:ext cx="7184742" cy="51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Схожий вибір компонентів, ті ж самі вимоги до системи: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4" y="1343554"/>
            <a:ext cx="6788150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Різниця в тому, що встановлення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 просте і вимагає менше дій: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36" y="1790700"/>
            <a:ext cx="6191955" cy="46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  <a:endParaRPr lang="uk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 це </a:t>
            </a: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управління клієнт-серверними реляційними базами даних, орієнтована на роботу під керуванням операційних систем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uk-UA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7; Windows 7 Service Pack 1; Windows 8; Windows 8.1; Windows Server 2008 R2; Windows Server 2008 R2 SP1; Windows Server 2012; Windows Server 2012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включає в себе як серверну, так і клієнтську частину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 частина системи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 частина системи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реалізується у вигляді кількох самостійних служб, кожна з яких відповідає за виконання певних завдань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поняття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за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моделлю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Ієрархічна</a:t>
            </a:r>
          </a:p>
          <a:p>
            <a:pPr marL="627063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Ієрархічною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базою даних є файлова система, що складається з кореневого каталогу, в якому є ієрархія підкаталогів і файлів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відомим і поширеним представником є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Management System (IMS)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фірми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(1966-1968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Мережева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(Integrated Data Store)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компанії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–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найперша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мережева СУБД, розроблена Чарльзом Бахманом в 1960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Реляційна</a:t>
            </a:r>
          </a:p>
          <a:p>
            <a:pPr marL="627063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даних, заснована на реляційної моделі даних.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об'єктна, об'єктно-орієнтована ...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 сервера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Database Engine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Analysis Services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Reporting Services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Integration Services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Database Engine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Database Engine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включає компонент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Engine,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 службу для зберігання, обробки та забезпечення безпеки даних, реплікації, повнотекстовий пошук, засобів управління реляційними і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даними, інтеграції аналітики з базами даних і інтеграції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PolyBase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доступу до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іншим різнорідним джерелами даних, а також сервер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Services (DQS).</a:t>
            </a:r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Services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Services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засоби створення додатків оперативної аналітичної обробки 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OLAP)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додатків інтелектуального аналізу даних, а також засоби управління ними.</a:t>
            </a:r>
          </a:p>
        </p:txBody>
      </p:sp>
    </p:spTree>
    <p:extLst>
      <p:ext uri="{BB962C8B-B14F-4D97-AF65-F5344CB8AC3E}">
        <p14:creationId xmlns:p14="http://schemas.microsoft.com/office/powerpoint/2010/main" val="21854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Services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Services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включають в себе серверні і клієнтські компоненти для створення, управління і розгортання табличних, матричних і графічних звітів, а також звітів у вільній формі. 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Services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розширюваною </a:t>
            </a:r>
            <a:r>
              <a:rPr lang="uk-UA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платформою, яку можна використовувати для розробки додатків звітів.</a:t>
            </a:r>
          </a:p>
        </p:txBody>
      </p:sp>
    </p:spTree>
    <p:extLst>
      <p:ext uri="{BB962C8B-B14F-4D97-AF65-F5344CB8AC3E}">
        <p14:creationId xmlns:p14="http://schemas.microsoft.com/office/powerpoint/2010/main" val="33046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Служби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 </a:t>
            </a:r>
            <a:r>
              <a:rPr lang="uk-UA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набором графічних засобів і програмованих об'єктів для переміщення, копіювання і перетворення даних. Вони також включають компонент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Services (DQS) </a:t>
            </a:r>
            <a:r>
              <a:rPr lang="uk-UA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служб 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lang="uk-UA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 системи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 системи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комплект поставки MS SQL Server входять стандартні утиліти, які можуть використовуватися для управління роботою сервера і створення логічної структури баз даних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 системи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настройками MS SQL Server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конфігурація системи безпеки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зі структурою баз даних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виконанням завдань за розкладом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 поточної активності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26533"/>
            <a:ext cx="10041775" cy="575733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початком роботи з сервером необхідно підключитися до нього, вказавши наступну інформацію: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Type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Тут слід вибрати, до якої саме службі необхідно підключиться: </a:t>
            </a:r>
            <a:r>
              <a:rPr lang="uk-UA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Engine, Analysis Services, Report Server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або </a:t>
            </a:r>
            <a:r>
              <a:rPr lang="uk-UA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Services.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Дозволяє вказати, до якого сервера буде здійснюватися підключення. За замовчуванням ім'я SQL Server збігається з ім'ям комп'ютера.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9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26533"/>
            <a:ext cx="10041775" cy="5757333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аутентифікації, можна вибрати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Authentication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Authentication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обліковий запис, під якою поточний користувач здійснив вхід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Authentication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свою власну систему безпеки.</a:t>
            </a:r>
          </a:p>
        </p:txBody>
      </p:sp>
    </p:spTree>
    <p:extLst>
      <p:ext uri="{BB962C8B-B14F-4D97-AF65-F5344CB8AC3E}">
        <p14:creationId xmlns:p14="http://schemas.microsoft.com/office/powerpoint/2010/main" val="32358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поняття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елементи реляційної БД: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елементарна одиниця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організації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</a:p>
          <a:p>
            <a:pPr marL="982663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опису поля використовують характеристики: ім'я, тип, довжина, точність і т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82663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 колонки в таблиці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сукупність логічно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пов'язаних полів</a:t>
            </a:r>
          </a:p>
          <a:p>
            <a:pPr marL="982663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 рядку в таблиці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Власне таблиця (відношення)</a:t>
            </a:r>
          </a:p>
        </p:txBody>
      </p:sp>
    </p:spTree>
    <p:extLst>
      <p:ext uri="{BB962C8B-B14F-4D97-AF65-F5344CB8AC3E}">
        <p14:creationId xmlns:p14="http://schemas.microsoft.com/office/powerpoint/2010/main" val="35976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528733"/>
            <a:ext cx="10041775" cy="85513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Вікно з'єднання з SQL-сервером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6" y="918103"/>
            <a:ext cx="5579445" cy="420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запитів 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Editor)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щоб написати новий запит до бази даних, необхідно виконати команду 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Query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розташовану на панелі інструментів </a:t>
            </a:r>
            <a:r>
              <a:rPr lang="uk-UA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Studio.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результаті відкриється нова вкладка, в якій можна писати SQL-код.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запитів 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Editor)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Зауваження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Для виконання запиту необхідно виконати команду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– Execute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(F5).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Щоб просто перевірити правильність синтаксичної записи можна скористатися командою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– Parse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(Ctrl + F5),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цьому сам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 не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виконаний.</a:t>
            </a:r>
          </a:p>
        </p:txBody>
      </p:sp>
    </p:spTree>
    <p:extLst>
      <p:ext uri="{BB962C8B-B14F-4D97-AF65-F5344CB8AC3E}">
        <p14:creationId xmlns:p14="http://schemas.microsoft.com/office/powerpoint/2010/main" val="34504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875867"/>
            <a:ext cx="10041775" cy="54186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Головне вікно програми Management Studio з вікном Редактора запитів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2" y="528307"/>
            <a:ext cx="7532234" cy="53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 буде доступно наступне: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заголовок, в якому вказується логічне ім'я сервера, поточна база даних і ім'я користувача, який встановив з'єднання;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запиту, яка використовується для введення запитів, переданих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Server;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результатів, в якій відображаються результати виконання запиту. Способи відображення результатів можуть бути наступними:</a:t>
            </a:r>
          </a:p>
          <a:p>
            <a:pPr marL="896938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uk-UA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6938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Grid</a:t>
            </a:r>
          </a:p>
          <a:p>
            <a:pPr marL="896938" indent="-3429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to File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26533"/>
            <a:ext cx="10041775" cy="5757333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Studio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відкривати кілька вікон запитів і працювати з декількома базами даних одночасно. В кожному вікні встановлюється власне з'єднання з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яке описано в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Configuration Manager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основі різних облікових записів користувачів і їх паролів. Для створення нового підключення використовується команда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New – Database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Query.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Вміст області запиту поточного підключення може бути збережено в файлі на зовнішньому носії командою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Save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Explorer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здійснювати навігацію по базі даних: переглядати доступні об'єкти, виконувати запити на перегляд вмісту таблиць, створювати скрипти для об'єктів і т. д.</a:t>
            </a:r>
            <a:endParaRPr lang="uk-UA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875867"/>
            <a:ext cx="10041775" cy="541865"/>
          </a:xfrm>
        </p:spPr>
        <p:txBody>
          <a:bodyPr>
            <a:noAutofit/>
          </a:bodyPr>
          <a:lstStyle/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</a:t>
            </a:r>
            <a:r>
              <a:rPr lang="en-US" alt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Explorer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03" y="613943"/>
            <a:ext cx="3913391" cy="52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Випадаючий список баз даних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даних, обрана в цьому списку, використовується в редакторі запитів як база даних за замовчуванням. Тому важливо перед виконанням запитів, переконатися, що обрана потрібна БД. Це можна зробити або через список, що випадає, або за допомогою команди SQL: USE</a:t>
            </a:r>
            <a:endParaRPr lang="uk-UA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875867"/>
            <a:ext cx="10041775" cy="541865"/>
          </a:xfrm>
        </p:spPr>
        <p:txBody>
          <a:bodyPr>
            <a:noAutofit/>
          </a:bodyPr>
          <a:lstStyle/>
          <a:p>
            <a:r>
              <a:rPr lang="uk-UA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Вікно вибору поточної бази даних</a:t>
            </a:r>
            <a:endParaRPr lang="uk-UA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96" y="766330"/>
            <a:ext cx="3851805" cy="51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uk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чотири системних бази даних: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msdb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tempdb</a:t>
            </a:r>
            <a:endParaRPr lang="uk-UA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master: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цій БД фіксується все, що відбувається в системі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 системні збережені процедури знаходяться в цій БД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критично важлива і не може бути видалена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шаблон для створення будь-якої нової бази даних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внесенні змін до цієї БД, новостворювані БД будуть містити внесені зміни</a:t>
            </a:r>
          </a:p>
        </p:txBody>
      </p:sp>
    </p:spTree>
    <p:extLst>
      <p:ext uri="{BB962C8B-B14F-4D97-AF65-F5344CB8AC3E}">
        <p14:creationId xmlns:p14="http://schemas.microsoft.com/office/powerpoint/2010/main" val="11495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msdb: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цій БД служба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Agent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інші служби зберігають всі системні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21150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Системні бази даних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tempdb: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 робочою областю для зберігання тимчасових системних і користувацьких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 </a:t>
            </a:r>
          </a:p>
        </p:txBody>
      </p:sp>
    </p:spTree>
    <p:extLst>
      <p:ext uri="{BB962C8B-B14F-4D97-AF65-F5344CB8AC3E}">
        <p14:creationId xmlns:p14="http://schemas.microsoft.com/office/powerpoint/2010/main" val="13087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6300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alt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файлу даних</a:t>
            </a:r>
            <a:endParaRPr lang="uk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7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762001"/>
            <a:ext cx="10041775" cy="5621866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команди мови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T-SQL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набираються на вкладці нового запиту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SQLQuery).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щоб створити новий запит на панелі інструментів необхідно натиснути кнопку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Query.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виконання команд мови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T-SQL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панелі інструментів необхідно натиснути кнопку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на вкладці нового запиту набрати команду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GO.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111" y="656850"/>
            <a:ext cx="10041775" cy="1104217"/>
          </a:xfrm>
        </p:spPr>
        <p:txBody>
          <a:bodyPr>
            <a:noAutofit/>
          </a:bodyPr>
          <a:lstStyle/>
          <a:p>
            <a:pPr algn="l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складається з двох частин: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761067"/>
            <a:ext cx="10041775" cy="4622799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 – файл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має розширення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mdf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де знаходяться всі таблиці і запити;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журналу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транзакцій – файл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має розширення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ldf,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журнал, де фіксуються всі дії з БД. Даний файл призначений для відновлення БД у разі її виходу з ладу.</a:t>
            </a:r>
          </a:p>
        </p:txBody>
      </p:sp>
    </p:spTree>
    <p:extLst>
      <p:ext uri="{BB962C8B-B14F-4D97-AF65-F5344CB8AC3E}">
        <p14:creationId xmlns:p14="http://schemas.microsoft.com/office/powerpoint/2010/main" val="38244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23332"/>
            <a:ext cx="10041775" cy="61298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нового файлу даних використовується команда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яка має наступний синтаксис: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&lt;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БД&gt;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(Name = &lt;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ім'я&gt;,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 = &lt;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Файл&gt;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 розмір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&gt;,]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 = &lt;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 розмір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&gt;,]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FileGrowth = &lt;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Крок&gt;])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ON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 = &lt;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ім'я&gt;,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 = &lt;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Файл&gt;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Початковий </a:t>
            </a:r>
            <a:r>
              <a:rPr lang="uk-UA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розмір&gt;,]</a:t>
            </a:r>
            <a:endParaRPr lang="uk-UA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 =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Максимальний розмір &gt;,]</a:t>
            </a:r>
          </a:p>
          <a:p>
            <a:pPr algn="just">
              <a:lnSpc>
                <a:spcPct val="100000"/>
              </a:lnSpc>
            </a:pP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FileGrowth = &lt;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Крок&gt;])</a:t>
            </a:r>
          </a:p>
        </p:txBody>
      </p:sp>
    </p:spTree>
    <p:extLst>
      <p:ext uri="{BB962C8B-B14F-4D97-AF65-F5344CB8AC3E}">
        <p14:creationId xmlns:p14="http://schemas.microsoft.com/office/powerpoint/2010/main" val="7452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базами даних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це сукупність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програмних і лінгвістичних засобів загального або спеціального призначення, що забезпечують управління створенням і використанням баз даних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–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базами даних (РСУБД), розроблена корпорацією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92667"/>
            <a:ext cx="10041775" cy="57912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Ім'я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– ім'я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створюваної БД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ім'я – визначає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 файлу даних БД, за яким відбувається звернення до файлу даних.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– визначає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повний шлях до файлу даних.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 – початковий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 файлу даних в Мб.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 – максимальний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 файлу даних в Мб.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Крок – крок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збільшення файлу даних, або в Мб або в%.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в розділі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ON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аналогічні параметрам в розділі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 вони визначають параметри журналу транзакцій.</a:t>
            </a:r>
          </a:p>
        </p:txBody>
      </p:sp>
    </p:spTree>
    <p:extLst>
      <p:ext uri="{BB962C8B-B14F-4D97-AF65-F5344CB8AC3E}">
        <p14:creationId xmlns:p14="http://schemas.microsoft.com/office/powerpoint/2010/main" val="34123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Створимо БД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Students»,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розташовану в файлі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:\Students.mdf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має початковий розмір файлу даних 5мб., Максимальний розмір файлу даних 100мб. і крок збільшення файлу даних рівний 1мб. Файл журналу транзакцій даної БД має ім'я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StudentsLog»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розташований в файлі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:\Students.ldf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Даний файл має початковий розмір рівний 1мб., Максимальний розмір рівний 20Мб. і крок збільшення рівний 10%.</a:t>
            </a:r>
          </a:p>
        </p:txBody>
      </p:sp>
    </p:spTree>
    <p:extLst>
      <p:ext uri="{BB962C8B-B14F-4D97-AF65-F5344CB8AC3E}">
        <p14:creationId xmlns:p14="http://schemas.microsoft.com/office/powerpoint/2010/main" val="34893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06400"/>
            <a:ext cx="10041775" cy="60282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Students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(Name = Students,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 = 'D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:\Students.mdf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= 5Mb,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 = 100Mb,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FileGrowth = 1Mb)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on (Name = StudentsLog,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 = 'D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:\Students.ldf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= 3Mb,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 = 20Mb,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FileGrowth = 10%)</a:t>
            </a:r>
            <a:endParaRPr lang="uk-UA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7214" y="3098800"/>
            <a:ext cx="10321186" cy="7111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базами даних за допомогою команд мови T-SQL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92667"/>
            <a:ext cx="10041775" cy="57912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мові запитів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T-SQL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БД можливі наступні дії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Відображення відомостей про БД: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 sp_helpdb &lt;</a:t>
            </a:r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БД&gt;;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нових файлів, видалення файлів і перейменування файлів, що входять в БД: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DATABASE &lt;</a:t>
            </a:r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БД&gt;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FILE (&lt;</a:t>
            </a:r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Параметри&gt;) |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FILE &lt;</a:t>
            </a:r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 файлу&gt; |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FILE (&lt;</a:t>
            </a:r>
            <a:r>
              <a:rPr lang="uk-UA" sz="3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Параметри&gt;)</a:t>
            </a:r>
          </a:p>
        </p:txBody>
      </p:sp>
    </p:spTree>
    <p:extLst>
      <p:ext uri="{BB962C8B-B14F-4D97-AF65-F5344CB8AC3E}">
        <p14:creationId xmlns:p14="http://schemas.microsoft.com/office/powerpoint/2010/main" val="2694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92667"/>
            <a:ext cx="10041775" cy="57912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де, розділ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розділ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–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файлу;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Перейменування БД: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 SP_RENAMEDB &lt;</a:t>
            </a:r>
            <a:r>
              <a:rPr lang="uk-UA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БД »,« Нове ім'я БД&gt;;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БД: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 &lt;</a:t>
            </a:r>
            <a:r>
              <a:rPr lang="uk-UA" sz="4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БД&gt;.</a:t>
            </a:r>
          </a:p>
        </p:txBody>
      </p:sp>
    </p:spTree>
    <p:extLst>
      <p:ext uri="{BB962C8B-B14F-4D97-AF65-F5344CB8AC3E}">
        <p14:creationId xmlns:p14="http://schemas.microsoft.com/office/powerpoint/2010/main" val="10433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92667"/>
            <a:ext cx="10041775" cy="57912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Перераховані вище команди використовують такі параметри: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&lt;Ім'я БД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– ім'я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з якої виробляється дію;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&lt;Параметр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– змінний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&lt;Значення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– нове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змінюваного параметра;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&lt;Параметри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– параметри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файлу БД, аналогічні параметрам, використовуваним в команді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ім'я файлу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– логічне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файлу, що входить в БД;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&lt;Нове ім'я БД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– нове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БД.</a:t>
            </a:r>
          </a:p>
        </p:txBody>
      </p:sp>
    </p:spTree>
    <p:extLst>
      <p:ext uri="{BB962C8B-B14F-4D97-AF65-F5344CB8AC3E}">
        <p14:creationId xmlns:p14="http://schemas.microsoft.com/office/powerpoint/2010/main" val="3610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7214" y="3098800"/>
            <a:ext cx="10321186" cy="71119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нової БД засобами SQL Server Management Studio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браузері об'єктів клацнемо на папці 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Databases» (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Бази даних) і в меню виберемо пункт 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Database» (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Нова БД). З'явиться вікно налаштувань параметрів файлу даних нової БД 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Database».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лівій частині вікна налаштувань є список 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page».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Цей список дозволяє перемикатися між групами налаштувань.</a:t>
            </a:r>
          </a:p>
        </p:txBody>
      </p:sp>
    </p:spTree>
    <p:extLst>
      <p:ext uri="{BB962C8B-B14F-4D97-AF65-F5344CB8AC3E}">
        <p14:creationId xmlns:p14="http://schemas.microsoft.com/office/powerpoint/2010/main" val="4467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початку налаштуємо основні настройки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General».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вибору основних налаштувань потрібно просто клацнути мишею по пункту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General»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списку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page».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правій частині вікна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Database»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з'являться основні настройки. Розглянемо їх більш детально. Верхньої частини вікна розташовано два параметра: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name» (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БД) і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Owner» (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Власник). Задамо параметр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name»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рівним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Students».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Owner» </a:t>
            </a: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залишимо без змін.</a:t>
            </a:r>
          </a:p>
          <a:p>
            <a:pPr algn="just">
              <a:lnSpc>
                <a:spcPct val="120000"/>
              </a:lnSpc>
            </a:pPr>
            <a:r>
              <a:rPr lang="uk-UA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 вищенаведеними параметрами у вигляді таблиці розташовуються настройки файлу даних і журналу транзакцій.</a:t>
            </a:r>
          </a:p>
        </p:txBody>
      </p:sp>
    </p:spTree>
    <p:extLst>
      <p:ext uri="{BB962C8B-B14F-4D97-AF65-F5344CB8AC3E}">
        <p14:creationId xmlns:p14="http://schemas.microsoft.com/office/powerpoint/2010/main" val="6528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 numCol="1">
            <a:no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(structured query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структурованих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запитів) – це декларативна мова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для взаємодії користувача з БД, застосовується для формування запитів, оновлення і управління реляційними БД, створення схеми БД і її модифікації, системи контролю за доступом до БД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1960-ті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рр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– розробка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перших баз даних (ієрархічні та мережні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1970-ті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рр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– наукове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обґрунтування Едгаром Ф. Коддом основ реляційної моделі. Поява перших дослідних прототипів реляційних баз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даних. У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компанії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була розроблена експериментальна реляційна 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System R,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якої потім був створений спеціальний мова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SEQUEL,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дозволяв відносно просто управляти даними в цій СУБД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1986-й р – стандарт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був затверджений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1987-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 – стандарт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був затверджений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 має такі стовпці: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логічне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файлу даних і журналу транзакцій. За цим іменам відбуватиметься звернення до вищенаведеним файлів в БД. Можна помітити, що файл даних має те ж ім'я що і БД, а ім'я файлу журналу транзакцій складено з імені БД і суфікса «_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log».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файлу. Цей параметр показує, чи є файл файлом даних або журналом транзакцій.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Filegroup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файлів, показує до якої групи файлів відноситься файл. Групи файлів налаштовуються в групі налаштувань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Filegroups».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Size (MB)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 розмір файлу даних і журналу транзакцій в мегабайтах.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Autogrowth 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автозбільшення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розміру файлу. Як тільки файл заповнюється інформацією його розмір автоматично збільшується на величину, зазначену в параметрі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Autogrowth».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Збільшення можна задавати як в мегабайтах так і в процентах. Тут же можна задати максимальний розмір файлів. Щоб змінити цю установку треба натиснути кнопку «...». У нашому випадку розмір файлів не обмежений. Файл даних збільшується на 1 мегабайт, а файл журналу транзакцій на 10%.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шлях до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папки, де зберігаються файли. Щоб змінити цю установку також треба натиснути кнопку «...».</a:t>
            </a:r>
          </a:p>
        </p:txBody>
      </p:sp>
    </p:spTree>
    <p:extLst>
      <p:ext uri="{BB962C8B-B14F-4D97-AF65-F5344CB8AC3E}">
        <p14:creationId xmlns:p14="http://schemas.microsoft.com/office/powerpoint/2010/main" val="7024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імена файлів. За замовчуванням імена файлів аналогічні логічним іменам. Однак файл даних має розширення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mdf»,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файл журналу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транзакцій – розширення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ldf».</a:t>
            </a:r>
          </a:p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додавання нових файлів даних або журналів транзакцій використовується кнопка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Add»,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для видалення кнопка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Remove».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 залишимо більшість параметрів без змін.</a:t>
            </a:r>
          </a:p>
          <a:p>
            <a:pPr algn="just">
              <a:lnSpc>
                <a:spcPct val="120000"/>
              </a:lnSpc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 перейдемо до інших другорядним налаштувань файлу даних. Для доступу до цих налаштувань необхідно натиснути мишею по пункту 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Options»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списку 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page». </a:t>
            </a: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З'явиться наступне вікно.</a:t>
            </a:r>
          </a:p>
        </p:txBody>
      </p:sp>
    </p:spTree>
    <p:extLst>
      <p:ext uri="{BB962C8B-B14F-4D97-AF65-F5344CB8AC3E}">
        <p14:creationId xmlns:p14="http://schemas.microsoft.com/office/powerpoint/2010/main" val="10103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правій частині вікна ми бачимо наступне: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цей параметр відповідає за обробку текстових рядків, їх порівняння, текстовий пошук і т</a:t>
            </a:r>
            <a:r>
              <a:rPr lang="uk-UA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Рекомендується залишити його як «&lt;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default&gt;».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цьому даний параметр буде дорівнює значенню, заданому на вкладці 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Collation»,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установці сервера.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Model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відновлення. Даний параметр відповідає за інформацію, призначену для відновлення БД, що зберігається в файлі транзакцій. Чим повніше модель відновлення, тим більше ймовірність відновлення даних при збої системи або помилки користувачів, але і більше розмір файлу журналу транзакцій.</a:t>
            </a:r>
          </a:p>
        </p:txBody>
      </p:sp>
    </p:spTree>
    <p:extLst>
      <p:ext uri="{BB962C8B-B14F-4D97-AF65-F5344CB8AC3E}">
        <p14:creationId xmlns:p14="http://schemas.microsoft.com/office/powerpoint/2010/main" val="6155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наявності місця на диску, рекомендується залишити цей параметр в значенні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Full».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сумісності, визначає сумісність файлу даних з більш ранніми версіями сервера. Якщо планується перенесення даних на іншу, більш ранню версію сервера, то її необхідно вказати в цьому параметрі.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другорядні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параметри. Дані параметри є необов'язковими для зміни.</a:t>
            </a:r>
          </a:p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нашому випадку всі параметри в розділі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Options»,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 залишити як є.</a:t>
            </a:r>
          </a:p>
        </p:txBody>
      </p:sp>
    </p:spTree>
    <p:extLst>
      <p:ext uri="{BB962C8B-B14F-4D97-AF65-F5344CB8AC3E}">
        <p14:creationId xmlns:p14="http://schemas.microsoft.com/office/powerpoint/2010/main" val="25206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Нарешті розглянемо останню групу налаштувань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Filegroups».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група налаштувань відповідає за групи файлів. Для її відображення в списку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page»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 клацнути мишею по пункту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З'являться налаштування груп файлів.</a:t>
            </a:r>
          </a:p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файлів представлені в таблиці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правій частині вікна.</a:t>
            </a:r>
          </a:p>
        </p:txBody>
      </p:sp>
    </p:spTree>
    <p:extLst>
      <p:ext uri="{BB962C8B-B14F-4D97-AF65-F5344CB8AC3E}">
        <p14:creationId xmlns:p14="http://schemas.microsoft.com/office/powerpoint/2010/main" val="14797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таблиця має такі стовпці: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ім'я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файлів.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файлів входять в групу.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файли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групі будуть тільки для читання. Тобто, їх можна тільки переглядати, але не можна змінювати.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–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замовчуванням. Всі нові файли даних будуть входити в цю групу.</a:t>
            </a:r>
          </a:p>
          <a:p>
            <a:pPr algn="just">
              <a:lnSpc>
                <a:spcPct val="120000"/>
              </a:lnSpc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і у випадку з файлами даних, для додавання нових груп використовується кнопка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Add»,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для видалення кнопка 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Remove».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розглянутій БД немає необхідності додавати нові групи файлів. Тому залишимо групу налаштувань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Filegroups»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змін. На цьому ми закінчуємо настройку властивостей наших файлів. Для прийняття всіх налаштувань і створення фала даних і журналу транзакцій нашої БД у вікні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Database»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натиснемо кнопку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Відбудеться повернення у вікно середу розробки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панелі оглядача об'єктів в папці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Databases»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з'явитися нова БД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Students».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474133"/>
            <a:ext cx="10041775" cy="59097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перейменування БД необхідно в браузері об'єктів клацнути по ній ПКМ і в меню вибрати пункт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Rename».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видалення в цей же меню вибираємо пункт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Delete»,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поновлення – пункт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Refresh»,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для зміни властивостей описаних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вище – пункт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Properties».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1"/>
            <a:ext cx="10041775" cy="4893735"/>
          </a:xfrm>
        </p:spPr>
        <p:txBody>
          <a:bodyPr numCol="4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DDL</a:t>
            </a:r>
          </a:p>
          <a:p>
            <a:pPr>
              <a:lnSpc>
                <a:spcPct val="100000"/>
              </a:lnSpc>
            </a:pPr>
            <a:r>
              <a:rPr lang="en-US" dirty="0"/>
              <a:t>(Data Definition Language</a:t>
            </a:r>
            <a:r>
              <a:rPr lang="en-US" dirty="0" smtClean="0"/>
              <a:t>) – </a:t>
            </a:r>
            <a:r>
              <a:rPr lang="uk-UA" dirty="0" smtClean="0"/>
              <a:t>робота </a:t>
            </a:r>
            <a:r>
              <a:rPr lang="uk-UA" dirty="0"/>
              <a:t>зі структурою бази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CREATE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ALTER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TRUNCATE</a:t>
            </a: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(Data Manipulation Language</a:t>
            </a:r>
            <a:r>
              <a:rPr lang="en-US" dirty="0" smtClean="0"/>
              <a:t>) – </a:t>
            </a:r>
            <a:r>
              <a:rPr lang="uk-UA" dirty="0" smtClean="0"/>
              <a:t>робота </a:t>
            </a:r>
            <a:r>
              <a:rPr lang="uk-UA" dirty="0"/>
              <a:t>з даними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SELECT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  <a:endParaRPr lang="uk-UA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r>
              <a:rPr lang="en-US" dirty="0" smtClean="0"/>
              <a:t>DDL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(Data Control</a:t>
            </a:r>
            <a:r>
              <a:rPr lang="uk-UA" dirty="0"/>
              <a:t> </a:t>
            </a:r>
            <a:r>
              <a:rPr lang="en-US" dirty="0"/>
              <a:t>Language) – </a:t>
            </a:r>
            <a:r>
              <a:rPr lang="uk-UA" dirty="0"/>
              <a:t>робота з правами</a:t>
            </a: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GRANT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REVOKE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DENY</a:t>
            </a: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endParaRPr lang="uk-UA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TCL</a:t>
            </a:r>
            <a:endParaRPr lang="uk-UA" dirty="0"/>
          </a:p>
          <a:p>
            <a:pPr>
              <a:lnSpc>
                <a:spcPct val="100000"/>
              </a:lnSpc>
            </a:pPr>
            <a:r>
              <a:rPr lang="en-US" dirty="0"/>
              <a:t>(Transaction Control Language</a:t>
            </a:r>
            <a:r>
              <a:rPr lang="en-US" dirty="0" smtClean="0"/>
              <a:t>) – </a:t>
            </a:r>
            <a:r>
              <a:rPr lang="ru-RU" dirty="0" smtClean="0"/>
              <a:t>робота </a:t>
            </a:r>
            <a:r>
              <a:rPr lang="uk-UA" dirty="0"/>
              <a:t>з</a:t>
            </a:r>
            <a:r>
              <a:rPr lang="ru-RU" dirty="0"/>
              <a:t> транзакціями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BEGIN TRANSACTION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COMMIT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ROLLBACK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SAVEPOINT</a:t>
            </a:r>
          </a:p>
          <a:p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0867" y="2900516"/>
            <a:ext cx="9144000" cy="1944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таблиці стандартними командами мови T-SQL</a:t>
            </a:r>
            <a:endParaRPr lang="uk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таблиць в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першу чергу необхідно зробити активною ту БД, в якій створюється таблиця. Для цього можна в новому запиті можна набрати команду: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&lt;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Ім'я БД&gt;, або на панелі інструментів необхідно вибрати в списку, що випадає робочу БД. Після вибору БД можна створювати таблиці.</a:t>
            </a:r>
          </a:p>
        </p:txBody>
      </p:sp>
    </p:spTree>
    <p:extLst>
      <p:ext uri="{BB962C8B-B14F-4D97-AF65-F5344CB8AC3E}">
        <p14:creationId xmlns:p14="http://schemas.microsoft.com/office/powerpoint/2010/main" val="4264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 створюються </a:t>
            </a:r>
            <a:r>
              <a:rPr lang="uk-UA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командою:</a:t>
            </a:r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uk-UA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таблиці&gt; (&lt;Ім'я поля1&gt; &lt;Тип1&gt; [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NULL | NOTNULL], &lt;</a:t>
            </a:r>
            <a:r>
              <a:rPr lang="uk-UA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поля2&gt; &lt;Тип2&gt;, ...)</a:t>
            </a:r>
          </a:p>
          <a:p>
            <a:pPr algn="just">
              <a:lnSpc>
                <a:spcPct val="120000"/>
              </a:lnSpc>
            </a:pPr>
            <a:r>
              <a:rPr lang="uk-UA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Тут &lt;Ім'я таблиці&gt; - ім'я створюваної таблиці;</a:t>
            </a:r>
          </a:p>
          <a:p>
            <a:pPr algn="just">
              <a:lnSpc>
                <a:spcPct val="120000"/>
              </a:lnSpc>
            </a:pPr>
            <a:r>
              <a:rPr lang="uk-UA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&lt;Ім'я поля&gt; - імена полів таблиці;</a:t>
            </a:r>
          </a:p>
          <a:p>
            <a:pPr algn="just">
              <a:lnSpc>
                <a:spcPct val="120000"/>
              </a:lnSpc>
            </a:pPr>
            <a:r>
              <a:rPr lang="uk-UA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&lt;Тип&gt; - типи полів;</a:t>
            </a:r>
          </a:p>
          <a:p>
            <a:pPr algn="just">
              <a:lnSpc>
                <a:spcPct val="120000"/>
              </a:lnSpc>
            </a:pPr>
            <a:r>
              <a:rPr lang="uk-UA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NULL | NOT NULL&gt; - </a:t>
            </a:r>
            <a:r>
              <a:rPr lang="uk-UA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поле лічильник.</a:t>
            </a:r>
          </a:p>
          <a:p>
            <a:pPr algn="just">
              <a:lnSpc>
                <a:spcPct val="120000"/>
              </a:lnSpc>
            </a:pPr>
            <a:r>
              <a:rPr lang="uk-U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Зауваження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Якщо ім'я поля містить пробіл, то воно полягає в квадратні дужки.</a:t>
            </a:r>
          </a:p>
        </p:txBody>
      </p:sp>
    </p:spTree>
    <p:extLst>
      <p:ext uri="{BB962C8B-B14F-4D97-AF65-F5344CB8AC3E}">
        <p14:creationId xmlns:p14="http://schemas.microsoft.com/office/powerpoint/2010/main" val="11393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Створити таблицю «Студенти», що містить поля: Код студента (первинне поле зв'язку, лічильник), ПІБ, Адреса, Код спеціальності (вторинне поле зв'язку):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[Код студента]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Identity,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ПІБ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(20),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(100),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CONSTRAINT [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 студента]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([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студента])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Викладачі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[Код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Identity(1, 1),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ПІБ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(50) NOT NULL,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(100) NULL,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Посада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(30) NOT NULL DEFAULT '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должности',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Оклад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NOT NULL,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Надбавка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NOT NULL,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Всього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грошей]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Оклад + Надбавка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[ (seed , increment) ]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 властивість що створює в таблиці стовбець ідентифікаторів або як його ще називають автоінкремент.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 значення що присвоюється першому елементі (початкове значення), а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це значення що додається до попереднього значення при створенні нового запису (крок).</a:t>
            </a:r>
          </a:p>
          <a:p>
            <a:pPr algn="just">
              <a:lnSpc>
                <a:spcPct val="120000"/>
              </a:lnSpc>
            </a:pP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змовчанням використовується значення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uk-UA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(1, 1)</a:t>
            </a:r>
            <a:endParaRPr lang="uk-UA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задає значення за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змовчанням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Використовується у командах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uk-UA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Обчислювані поля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підраховуються автоматично з доступних значень. Для створення поля що обчислюється використовується ключове слово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&lt;</a:t>
            </a:r>
            <a:r>
              <a:rPr lang="uk-UA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таблиці&gt;</a:t>
            </a:r>
          </a:p>
          <a:p>
            <a:pPr algn="just">
              <a:lnSpc>
                <a:spcPct val="120000"/>
              </a:lnSpc>
            </a:pPr>
            <a:r>
              <a:rPr lang="uk-UA" sz="2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uk-UA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2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uk-UA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&lt;</a:t>
            </a:r>
            <a:r>
              <a:rPr lang="uk-UA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зв'язку&gt;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(&lt;</a:t>
            </a:r>
            <a:r>
              <a:rPr lang="uk-UA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ключового поля&gt;),</a:t>
            </a:r>
          </a:p>
          <a:p>
            <a:pPr algn="just">
              <a:lnSpc>
                <a:spcPct val="120000"/>
              </a:lnSpc>
            </a:pPr>
            <a:endParaRPr lang="uk-UA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&lt;</a:t>
            </a:r>
            <a:r>
              <a:rPr lang="uk-UA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зв'язку&gt;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(&lt;</a:t>
            </a:r>
            <a:r>
              <a:rPr lang="uk-UA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ключового поля&gt;)</a:t>
            </a:r>
          </a:p>
          <a:p>
            <a:pPr algn="just">
              <a:lnSpc>
                <a:spcPct val="12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&lt;</a:t>
            </a:r>
            <a:r>
              <a:rPr lang="uk-UA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ім'я батьківської таблиці&gt;</a:t>
            </a:r>
          </a:p>
          <a:p>
            <a:pPr algn="just">
              <a:lnSpc>
                <a:spcPct val="120000"/>
              </a:lnSpc>
            </a:pPr>
            <a:r>
              <a:rPr lang="uk-UA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(&lt;Ключове поле батьківської таблиці</a:t>
            </a:r>
            <a:r>
              <a:rPr lang="uk-UA" sz="2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&gt;),</a:t>
            </a:r>
            <a:endParaRPr lang="uk-UA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69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Оцінка</a:t>
            </a:r>
            <a:endParaRPr lang="ru-RU" sz="19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>
              <a:lnSpc>
                <a:spcPct val="120000"/>
              </a:lnSpc>
            </a:pP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[Код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Identity(1, 1),</a:t>
            </a:r>
          </a:p>
          <a:p>
            <a:pPr algn="just">
              <a:lnSpc>
                <a:spcPct val="120000"/>
              </a:lnSpc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NULL,</a:t>
            </a:r>
          </a:p>
          <a:p>
            <a:pPr algn="just">
              <a:lnSpc>
                <a:spcPct val="120000"/>
              </a:lnSpc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студента]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NULL,</a:t>
            </a:r>
          </a:p>
          <a:p>
            <a:pPr algn="just">
              <a:lnSpc>
                <a:spcPct val="120000"/>
              </a:lnSpc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викладача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NULL,</a:t>
            </a:r>
          </a:p>
          <a:p>
            <a:pPr algn="just">
              <a:lnSpc>
                <a:spcPct val="120000"/>
              </a:lnSpc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CONSTRAINT [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оцінка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студент]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([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студента])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([Код студента]),</a:t>
            </a:r>
          </a:p>
          <a:p>
            <a:pPr algn="just">
              <a:lnSpc>
                <a:spcPct val="120000"/>
              </a:lnSpc>
            </a:pP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[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оцінка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([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викладача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Викладачі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([Код </a:t>
            </a:r>
            <a:r>
              <a:rPr lang="ru-RU" sz="19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викладача</a:t>
            </a: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algn="just">
              <a:lnSpc>
                <a:spcPct val="120000"/>
              </a:lnSpc>
            </a:pPr>
            <a:r>
              <a:rPr lang="ru-RU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DELETE CASCADE</a:t>
            </a:r>
          </a:p>
          <a:p>
            <a:pPr algn="just">
              <a:lnSpc>
                <a:spcPct val="120000"/>
              </a:lnSpc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ON UPDATE CASCADE,</a:t>
            </a:r>
          </a:p>
          <a:p>
            <a:pPr algn="just">
              <a:lnSpc>
                <a:spcPct val="120000"/>
              </a:lnSpc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19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513347"/>
            <a:ext cx="10041775" cy="587051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Priem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PrId int IDENTITY (1,1) NOT NULL,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DocId int not null,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PacId int not null,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Pometki nvarchar (100) NULL,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Cena float NOT NULL,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CONSTRAINT PK_Priem PRIMARY KEY (PrId),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CONSTRAINT FK_Priem_Doctor FOREIGN KEY (DocId) REFERENCES Doctor (DocId),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CONSTRAINT FK_Priem_Pacient FOREIGN KEY (PacId) REFERENCES Pacient (PacId)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5672</Words>
  <Application>Microsoft Office PowerPoint</Application>
  <PresentationFormat>Широкоэкранный</PresentationFormat>
  <Paragraphs>793</Paragraphs>
  <Slides>141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Times New Roman</vt:lpstr>
      <vt:lpstr>Wingdings</vt:lpstr>
      <vt:lpstr>Тема Office</vt:lpstr>
      <vt:lpstr>Технології розроблення програмного забезпечення</vt:lpstr>
      <vt:lpstr>Основні поняття</vt:lpstr>
      <vt:lpstr>Основні поняття</vt:lpstr>
      <vt:lpstr>Основні поняття</vt:lpstr>
      <vt:lpstr>Основні поняття</vt:lpstr>
      <vt:lpstr>Microsoft SQL Server</vt:lpstr>
      <vt:lpstr>Microsoft SQL Server</vt:lpstr>
      <vt:lpstr>Structured query language</vt:lpstr>
      <vt:lpstr>Структура SQL</vt:lpstr>
      <vt:lpstr>Transact-SQL</vt:lpstr>
      <vt:lpstr>SQL Server Management Studio</vt:lpstr>
      <vt:lpstr>Установка Microsoft SQL Server і SQL Server Management Studio</vt:lpstr>
      <vt:lpstr>Версії Microsoft SQL Server</vt:lpstr>
      <vt:lpstr>Скачування Microsoft SQL Server</vt:lpstr>
      <vt:lpstr>Скачування Microsoft SQL Server</vt:lpstr>
      <vt:lpstr>Потрібне для роботи ПО</vt:lpstr>
      <vt:lpstr>Початок установки</vt:lpstr>
      <vt:lpstr>Початок установки Microsoft SQL 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Установка SQL Server Management Studio майже не відрізняється від Microsoft SQL Server</vt:lpstr>
      <vt:lpstr>Презентация PowerPoint</vt:lpstr>
      <vt:lpstr>Презентация PowerPoint</vt:lpstr>
      <vt:lpstr>Презентация PowerPoint</vt:lpstr>
      <vt:lpstr>Microsoft SQL Server 2014</vt:lpstr>
      <vt:lpstr>Microsoft SQL Server 2014</vt:lpstr>
      <vt:lpstr>Microsoft SQL Server 2014</vt:lpstr>
      <vt:lpstr>Серверна частина системи</vt:lpstr>
      <vt:lpstr>Серверна частина системи</vt:lpstr>
      <vt:lpstr>Компоненти сервера</vt:lpstr>
      <vt:lpstr>Компонент SQL Server Database Engine</vt:lpstr>
      <vt:lpstr>Служби Analysis Services</vt:lpstr>
      <vt:lpstr>Служби Reporting Services</vt:lpstr>
      <vt:lpstr>Служби Integration Services</vt:lpstr>
      <vt:lpstr>Клієнтська частина системи</vt:lpstr>
      <vt:lpstr>Клієнтська частина системи</vt:lpstr>
      <vt:lpstr>Клієнтська частина системи</vt:lpstr>
      <vt:lpstr>Презентация PowerPoint</vt:lpstr>
      <vt:lpstr>Презентация PowerPoint</vt:lpstr>
      <vt:lpstr>Презентация PowerPoint</vt:lpstr>
      <vt:lpstr>Редактор запитів (Query Editor)</vt:lpstr>
      <vt:lpstr>Редактор запитів (Query Editor)</vt:lpstr>
      <vt:lpstr>Презентация PowerPoint</vt:lpstr>
      <vt:lpstr>Тепер буде доступно наступне:</vt:lpstr>
      <vt:lpstr>Презентация PowerPoint</vt:lpstr>
      <vt:lpstr>Object Explorer</vt:lpstr>
      <vt:lpstr>Презентация PowerPoint</vt:lpstr>
      <vt:lpstr>Випадаючий список баз даних</vt:lpstr>
      <vt:lpstr>Презентация PowerPoint</vt:lpstr>
      <vt:lpstr>Системні бази даних</vt:lpstr>
      <vt:lpstr>Системні бази даних</vt:lpstr>
      <vt:lpstr>Системні бази даних</vt:lpstr>
      <vt:lpstr>Системні бази даних</vt:lpstr>
      <vt:lpstr>Системні бази даних</vt:lpstr>
      <vt:lpstr>Системні бази даних</vt:lpstr>
      <vt:lpstr>Створення файлу даних</vt:lpstr>
      <vt:lpstr>Презентация PowerPoint</vt:lpstr>
      <vt:lpstr>У Microsoft SQL Server БД складається з двох частин: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Управління базами даних за допомогою команд мови T-SQL</vt:lpstr>
      <vt:lpstr>Презентация PowerPoint</vt:lpstr>
      <vt:lpstr>Презентация PowerPoint</vt:lpstr>
      <vt:lpstr>Презентация PowerPoint</vt:lpstr>
      <vt:lpstr>Створення нової БД засобами SQL Server Management Studio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Створення таблиці стандартними командами мови T-SQL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Змінення таблиць</vt:lpstr>
      <vt:lpstr>Презентация PowerPoint</vt:lpstr>
      <vt:lpstr>Презентация PowerPoint</vt:lpstr>
      <vt:lpstr>Заповнення таблиць</vt:lpstr>
      <vt:lpstr>Презентация PowerPoint</vt:lpstr>
      <vt:lpstr>Презентация PowerPoint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Типи даних</vt:lpstr>
      <vt:lpstr>Робота зі змінними</vt:lpstr>
      <vt:lpstr>Робота зі змінними</vt:lpstr>
      <vt:lpstr>Робота зі змінними</vt:lpstr>
      <vt:lpstr>Робота зі змінними</vt:lpstr>
      <vt:lpstr>Робота зі змінними</vt:lpstr>
      <vt:lpstr>Робота зі змінними</vt:lpstr>
      <vt:lpstr>Робота зі змінними</vt:lpstr>
      <vt:lpstr>Робота зі змінними</vt:lpstr>
      <vt:lpstr>Правила присвоєння імен об'єктам бази даних</vt:lpstr>
      <vt:lpstr>Правила присвоєння імен об'єктам бази даних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розроблення програмного забезпечення</dc:title>
  <dc:creator>RePack by Diakov</dc:creator>
  <cp:lastModifiedBy>RePack by Diakov</cp:lastModifiedBy>
  <cp:revision>8</cp:revision>
  <dcterms:created xsi:type="dcterms:W3CDTF">2021-09-02T05:21:41Z</dcterms:created>
  <dcterms:modified xsi:type="dcterms:W3CDTF">2021-09-02T17:25:00Z</dcterms:modified>
</cp:coreProperties>
</file>