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64" r:id="rId3"/>
    <p:sldId id="388" r:id="rId4"/>
    <p:sldId id="365" r:id="rId5"/>
    <p:sldId id="366" r:id="rId6"/>
    <p:sldId id="367" r:id="rId7"/>
    <p:sldId id="368" r:id="rId8"/>
    <p:sldId id="376" r:id="rId9"/>
    <p:sldId id="374" r:id="rId10"/>
    <p:sldId id="375" r:id="rId11"/>
    <p:sldId id="377" r:id="rId12"/>
    <p:sldId id="378" r:id="rId13"/>
    <p:sldId id="379" r:id="rId14"/>
    <p:sldId id="380" r:id="rId15"/>
    <p:sldId id="381" r:id="rId16"/>
    <p:sldId id="382" r:id="rId17"/>
    <p:sldId id="383" r:id="rId18"/>
    <p:sldId id="384" r:id="rId19"/>
    <p:sldId id="385" r:id="rId20"/>
    <p:sldId id="387" r:id="rId21"/>
    <p:sldId id="386" r:id="rId22"/>
    <p:sldId id="370" r:id="rId23"/>
    <p:sldId id="278" r:id="rId24"/>
    <p:sldId id="301" r:id="rId25"/>
    <p:sldId id="302" r:id="rId26"/>
    <p:sldId id="303" r:id="rId27"/>
    <p:sldId id="304" r:id="rId28"/>
    <p:sldId id="305" r:id="rId29"/>
    <p:sldId id="306" r:id="rId30"/>
    <p:sldId id="307" r:id="rId31"/>
    <p:sldId id="308" r:id="rId32"/>
    <p:sldId id="309" r:id="rId33"/>
    <p:sldId id="310" r:id="rId34"/>
    <p:sldId id="311" r:id="rId35"/>
    <p:sldId id="312" r:id="rId36"/>
    <p:sldId id="316" r:id="rId37"/>
    <p:sldId id="317" r:id="rId38"/>
    <p:sldId id="318" r:id="rId39"/>
    <p:sldId id="319" r:id="rId40"/>
    <p:sldId id="321" r:id="rId41"/>
    <p:sldId id="320" r:id="rId42"/>
    <p:sldId id="313" r:id="rId43"/>
    <p:sldId id="315" r:id="rId44"/>
    <p:sldId id="331" r:id="rId45"/>
    <p:sldId id="330" r:id="rId46"/>
    <p:sldId id="329" r:id="rId47"/>
    <p:sldId id="328" r:id="rId48"/>
    <p:sldId id="327" r:id="rId49"/>
    <p:sldId id="332" r:id="rId50"/>
    <p:sldId id="326" r:id="rId51"/>
    <p:sldId id="333" r:id="rId52"/>
    <p:sldId id="334" r:id="rId53"/>
    <p:sldId id="325" r:id="rId54"/>
    <p:sldId id="324" r:id="rId55"/>
    <p:sldId id="323" r:id="rId56"/>
    <p:sldId id="337" r:id="rId57"/>
    <p:sldId id="336" r:id="rId58"/>
    <p:sldId id="363" r:id="rId59"/>
    <p:sldId id="335" r:id="rId60"/>
    <p:sldId id="371" r:id="rId61"/>
    <p:sldId id="314" r:id="rId62"/>
    <p:sldId id="338" r:id="rId63"/>
    <p:sldId id="339" r:id="rId64"/>
    <p:sldId id="340" r:id="rId65"/>
    <p:sldId id="341" r:id="rId66"/>
    <p:sldId id="342" r:id="rId67"/>
    <p:sldId id="343" r:id="rId68"/>
    <p:sldId id="344" r:id="rId69"/>
    <p:sldId id="345" r:id="rId70"/>
    <p:sldId id="346" r:id="rId71"/>
    <p:sldId id="372" r:id="rId72"/>
    <p:sldId id="352" r:id="rId73"/>
    <p:sldId id="351" r:id="rId74"/>
    <p:sldId id="350" r:id="rId75"/>
    <p:sldId id="349" r:id="rId76"/>
    <p:sldId id="348" r:id="rId77"/>
    <p:sldId id="356" r:id="rId78"/>
    <p:sldId id="361" r:id="rId79"/>
    <p:sldId id="354" r:id="rId80"/>
    <p:sldId id="359" r:id="rId81"/>
    <p:sldId id="360" r:id="rId82"/>
    <p:sldId id="373" r:id="rId83"/>
    <p:sldId id="358" r:id="rId84"/>
    <p:sldId id="357" r:id="rId85"/>
    <p:sldId id="277" r:id="rId86"/>
    <p:sldId id="257" r:id="rId87"/>
    <p:sldId id="258" r:id="rId88"/>
    <p:sldId id="259" r:id="rId89"/>
    <p:sldId id="260" r:id="rId90"/>
    <p:sldId id="261" r:id="rId91"/>
    <p:sldId id="262" r:id="rId92"/>
    <p:sldId id="263" r:id="rId93"/>
    <p:sldId id="264" r:id="rId94"/>
    <p:sldId id="265" r:id="rId95"/>
    <p:sldId id="266" r:id="rId96"/>
    <p:sldId id="267" r:id="rId97"/>
    <p:sldId id="268" r:id="rId98"/>
    <p:sldId id="269" r:id="rId99"/>
    <p:sldId id="270" r:id="rId100"/>
    <p:sldId id="271" r:id="rId101"/>
    <p:sldId id="272" r:id="rId102"/>
    <p:sldId id="273" r:id="rId103"/>
    <p:sldId id="274" r:id="rId10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0" d="100"/>
          <a:sy n="60" d="100"/>
        </p:scale>
        <p:origin x="-1656" y="-270"/>
      </p:cViewPr>
      <p:guideLst>
        <p:guide orient="horz" pos="2160"/>
        <p:guide pos="2880"/>
      </p:guideLst>
    </p:cSldViewPr>
  </p:slideViewPr>
  <p:notesTextViewPr>
    <p:cViewPr>
      <p:scale>
        <a:sx n="1" d="1"/>
        <a:sy n="1" d="1"/>
      </p:scale>
      <p:origin x="0" y="0"/>
    </p:cViewPr>
  </p:notesTextViewPr>
  <p:sorterViewPr>
    <p:cViewPr>
      <p:scale>
        <a:sx n="26" d="100"/>
        <a:sy n="2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heme" Target="theme/theme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9598DB5-FF3E-493A-A36F-3B1E10BBF39B}" type="datetimeFigureOut">
              <a:rPr lang="en-US" smtClean="0"/>
              <a:t>11-Oct-20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747DB-6742-4A32-BA02-23DB8C09F4E3}" type="slidenum">
              <a:rPr lang="en-US" smtClean="0"/>
              <a:t>‹#›</a:t>
            </a:fld>
            <a:endParaRPr lang="en-US"/>
          </a:p>
        </p:txBody>
      </p:sp>
    </p:spTree>
    <p:extLst>
      <p:ext uri="{BB962C8B-B14F-4D97-AF65-F5344CB8AC3E}">
        <p14:creationId xmlns:p14="http://schemas.microsoft.com/office/powerpoint/2010/main" val="2122457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598DB5-FF3E-493A-A36F-3B1E10BBF39B}" type="datetimeFigureOut">
              <a:rPr lang="en-US" smtClean="0"/>
              <a:t>11-Oct-20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747DB-6742-4A32-BA02-23DB8C09F4E3}" type="slidenum">
              <a:rPr lang="en-US" smtClean="0"/>
              <a:t>‹#›</a:t>
            </a:fld>
            <a:endParaRPr lang="en-US"/>
          </a:p>
        </p:txBody>
      </p:sp>
    </p:spTree>
    <p:extLst>
      <p:ext uri="{BB962C8B-B14F-4D97-AF65-F5344CB8AC3E}">
        <p14:creationId xmlns:p14="http://schemas.microsoft.com/office/powerpoint/2010/main" val="3968598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598DB5-FF3E-493A-A36F-3B1E10BBF39B}" type="datetimeFigureOut">
              <a:rPr lang="en-US" smtClean="0"/>
              <a:t>11-Oct-20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747DB-6742-4A32-BA02-23DB8C09F4E3}" type="slidenum">
              <a:rPr lang="en-US" smtClean="0"/>
              <a:t>‹#›</a:t>
            </a:fld>
            <a:endParaRPr lang="en-US"/>
          </a:p>
        </p:txBody>
      </p:sp>
    </p:spTree>
    <p:extLst>
      <p:ext uri="{BB962C8B-B14F-4D97-AF65-F5344CB8AC3E}">
        <p14:creationId xmlns:p14="http://schemas.microsoft.com/office/powerpoint/2010/main" val="67102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598DB5-FF3E-493A-A36F-3B1E10BBF39B}" type="datetimeFigureOut">
              <a:rPr lang="en-US" smtClean="0"/>
              <a:t>11-Oct-20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747DB-6742-4A32-BA02-23DB8C09F4E3}" type="slidenum">
              <a:rPr lang="en-US" smtClean="0"/>
              <a:t>‹#›</a:t>
            </a:fld>
            <a:endParaRPr lang="en-US"/>
          </a:p>
        </p:txBody>
      </p:sp>
    </p:spTree>
    <p:extLst>
      <p:ext uri="{BB962C8B-B14F-4D97-AF65-F5344CB8AC3E}">
        <p14:creationId xmlns:p14="http://schemas.microsoft.com/office/powerpoint/2010/main" val="1038111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598DB5-FF3E-493A-A36F-3B1E10BBF39B}" type="datetimeFigureOut">
              <a:rPr lang="en-US" smtClean="0"/>
              <a:t>11-Oct-20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747DB-6742-4A32-BA02-23DB8C09F4E3}" type="slidenum">
              <a:rPr lang="en-US" smtClean="0"/>
              <a:t>‹#›</a:t>
            </a:fld>
            <a:endParaRPr lang="en-US"/>
          </a:p>
        </p:txBody>
      </p:sp>
    </p:spTree>
    <p:extLst>
      <p:ext uri="{BB962C8B-B14F-4D97-AF65-F5344CB8AC3E}">
        <p14:creationId xmlns:p14="http://schemas.microsoft.com/office/powerpoint/2010/main" val="3608984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598DB5-FF3E-493A-A36F-3B1E10BBF39B}" type="datetimeFigureOut">
              <a:rPr lang="en-US" smtClean="0"/>
              <a:t>11-Oct-20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747DB-6742-4A32-BA02-23DB8C09F4E3}" type="slidenum">
              <a:rPr lang="en-US" smtClean="0"/>
              <a:t>‹#›</a:t>
            </a:fld>
            <a:endParaRPr lang="en-US"/>
          </a:p>
        </p:txBody>
      </p:sp>
    </p:spTree>
    <p:extLst>
      <p:ext uri="{BB962C8B-B14F-4D97-AF65-F5344CB8AC3E}">
        <p14:creationId xmlns:p14="http://schemas.microsoft.com/office/powerpoint/2010/main" val="3829859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9598DB5-FF3E-493A-A36F-3B1E10BBF39B}" type="datetimeFigureOut">
              <a:rPr lang="en-US" smtClean="0"/>
              <a:t>11-Oct-20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F747DB-6742-4A32-BA02-23DB8C09F4E3}" type="slidenum">
              <a:rPr lang="en-US" smtClean="0"/>
              <a:t>‹#›</a:t>
            </a:fld>
            <a:endParaRPr lang="en-US"/>
          </a:p>
        </p:txBody>
      </p:sp>
    </p:spTree>
    <p:extLst>
      <p:ext uri="{BB962C8B-B14F-4D97-AF65-F5344CB8AC3E}">
        <p14:creationId xmlns:p14="http://schemas.microsoft.com/office/powerpoint/2010/main" val="2178640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598DB5-FF3E-493A-A36F-3B1E10BBF39B}" type="datetimeFigureOut">
              <a:rPr lang="en-US" smtClean="0"/>
              <a:t>11-Oct-20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F747DB-6742-4A32-BA02-23DB8C09F4E3}" type="slidenum">
              <a:rPr lang="en-US" smtClean="0"/>
              <a:t>‹#›</a:t>
            </a:fld>
            <a:endParaRPr lang="en-US"/>
          </a:p>
        </p:txBody>
      </p:sp>
    </p:spTree>
    <p:extLst>
      <p:ext uri="{BB962C8B-B14F-4D97-AF65-F5344CB8AC3E}">
        <p14:creationId xmlns:p14="http://schemas.microsoft.com/office/powerpoint/2010/main" val="2803469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598DB5-FF3E-493A-A36F-3B1E10BBF39B}" type="datetimeFigureOut">
              <a:rPr lang="en-US" smtClean="0"/>
              <a:t>11-Oct-20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F747DB-6742-4A32-BA02-23DB8C09F4E3}" type="slidenum">
              <a:rPr lang="en-US" smtClean="0"/>
              <a:t>‹#›</a:t>
            </a:fld>
            <a:endParaRPr lang="en-US"/>
          </a:p>
        </p:txBody>
      </p:sp>
    </p:spTree>
    <p:extLst>
      <p:ext uri="{BB962C8B-B14F-4D97-AF65-F5344CB8AC3E}">
        <p14:creationId xmlns:p14="http://schemas.microsoft.com/office/powerpoint/2010/main" val="3726525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598DB5-FF3E-493A-A36F-3B1E10BBF39B}" type="datetimeFigureOut">
              <a:rPr lang="en-US" smtClean="0"/>
              <a:t>11-Oct-20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747DB-6742-4A32-BA02-23DB8C09F4E3}" type="slidenum">
              <a:rPr lang="en-US" smtClean="0"/>
              <a:t>‹#›</a:t>
            </a:fld>
            <a:endParaRPr lang="en-US"/>
          </a:p>
        </p:txBody>
      </p:sp>
    </p:spTree>
    <p:extLst>
      <p:ext uri="{BB962C8B-B14F-4D97-AF65-F5344CB8AC3E}">
        <p14:creationId xmlns:p14="http://schemas.microsoft.com/office/powerpoint/2010/main" val="3612574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598DB5-FF3E-493A-A36F-3B1E10BBF39B}" type="datetimeFigureOut">
              <a:rPr lang="en-US" smtClean="0"/>
              <a:t>11-Oct-20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747DB-6742-4A32-BA02-23DB8C09F4E3}" type="slidenum">
              <a:rPr lang="en-US" smtClean="0"/>
              <a:t>‹#›</a:t>
            </a:fld>
            <a:endParaRPr lang="en-US"/>
          </a:p>
        </p:txBody>
      </p:sp>
    </p:spTree>
    <p:extLst>
      <p:ext uri="{BB962C8B-B14F-4D97-AF65-F5344CB8AC3E}">
        <p14:creationId xmlns:p14="http://schemas.microsoft.com/office/powerpoint/2010/main" val="2130711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598DB5-FF3E-493A-A36F-3B1E10BBF39B}" type="datetimeFigureOut">
              <a:rPr lang="en-US" smtClean="0"/>
              <a:t>11-Oct-20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F747DB-6742-4A32-BA02-23DB8C09F4E3}" type="slidenum">
              <a:rPr lang="en-US" smtClean="0"/>
              <a:t>‹#›</a:t>
            </a:fld>
            <a:endParaRPr lang="en-US"/>
          </a:p>
        </p:txBody>
      </p:sp>
    </p:spTree>
    <p:extLst>
      <p:ext uri="{BB962C8B-B14F-4D97-AF65-F5344CB8AC3E}">
        <p14:creationId xmlns:p14="http://schemas.microsoft.com/office/powerpoint/2010/main" val="18340220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4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55.png"/></Relationships>
</file>

<file path=ppt/slides/_rels/slide6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6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5" Type="http://schemas.openxmlformats.org/officeDocument/2006/relationships/image" Target="../media/image66.png"/><Relationship Id="rId4" Type="http://schemas.openxmlformats.org/officeDocument/2006/relationships/image" Target="../media/image65.png"/></Relationships>
</file>

<file path=ppt/slides/_rels/slide6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3.png"/><Relationship Id="rId1" Type="http://schemas.openxmlformats.org/officeDocument/2006/relationships/slideLayout" Target="../slideLayouts/slideLayout2.xml"/><Relationship Id="rId5" Type="http://schemas.openxmlformats.org/officeDocument/2006/relationships/image" Target="../media/image71.png"/><Relationship Id="rId4" Type="http://schemas.openxmlformats.org/officeDocument/2006/relationships/image" Target="../media/image70.png"/></Relationships>
</file>

<file path=ppt/slides/_rels/slide69.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 Id="rId5" Type="http://schemas.openxmlformats.org/officeDocument/2006/relationships/image" Target="../media/image77.png"/><Relationship Id="rId4" Type="http://schemas.openxmlformats.org/officeDocument/2006/relationships/image" Target="../media/image76.png"/></Relationships>
</file>

<file path=ppt/slides/_rels/slide71.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7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7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 Id="rId4" Type="http://schemas.openxmlformats.org/officeDocument/2006/relationships/image" Target="../media/image81.png"/></Relationships>
</file>

<file path=ppt/slides/_rels/slide82.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Flu Shot</a:t>
            </a:r>
            <a:br>
              <a:rPr lang="en-US"/>
            </a:br>
            <a:r>
              <a:rPr lang="en-US"/>
              <a:t>Final Exam</a:t>
            </a:r>
            <a:endParaRPr lang="en-US" dirty="0"/>
          </a:p>
        </p:txBody>
      </p:sp>
      <p:sp>
        <p:nvSpPr>
          <p:cNvPr id="3" name="Subtitle 2"/>
          <p:cNvSpPr>
            <a:spLocks noGrp="1"/>
          </p:cNvSpPr>
          <p:nvPr>
            <p:ph type="subTitle" idx="1"/>
          </p:nvPr>
        </p:nvSpPr>
        <p:spPr/>
        <p:txBody>
          <a:bodyPr/>
          <a:lstStyle/>
          <a:p>
            <a:r>
              <a:rPr lang="en-US" dirty="0" smtClean="0"/>
              <a:t>Submitted By</a:t>
            </a:r>
          </a:p>
          <a:p>
            <a:endParaRPr lang="en-US" dirty="0"/>
          </a:p>
          <a:p>
            <a:r>
              <a:rPr lang="en-US" dirty="0" smtClean="0"/>
              <a:t>M. </a:t>
            </a:r>
            <a:r>
              <a:rPr lang="en-US" dirty="0" err="1" smtClean="0"/>
              <a:t>Rafiq</a:t>
            </a:r>
            <a:r>
              <a:rPr lang="en-US" dirty="0" smtClean="0"/>
              <a:t> </a:t>
            </a:r>
            <a:r>
              <a:rPr lang="en-US" dirty="0" err="1" smtClean="0"/>
              <a:t>Lakhani</a:t>
            </a:r>
            <a:endParaRPr lang="en-US" dirty="0"/>
          </a:p>
        </p:txBody>
      </p:sp>
    </p:spTree>
    <p:extLst>
      <p:ext uri="{BB962C8B-B14F-4D97-AF65-F5344CB8AC3E}">
        <p14:creationId xmlns:p14="http://schemas.microsoft.com/office/powerpoint/2010/main" val="14940811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2324" y="381000"/>
            <a:ext cx="8789276" cy="6019800"/>
          </a:xfrm>
        </p:spPr>
        <p:txBody>
          <a:bodyPr>
            <a:normAutofit/>
          </a:bodyPr>
          <a:lstStyle/>
          <a:p>
            <a:r>
              <a:rPr lang="en-US" sz="2800" dirty="0" smtClean="0"/>
              <a:t>Multiple models / Algorithms were tested / evaluated </a:t>
            </a:r>
          </a:p>
          <a:p>
            <a:pPr lvl="1"/>
            <a:endParaRPr lang="en-US" sz="2400" dirty="0" smtClean="0"/>
          </a:p>
          <a:p>
            <a:pPr lvl="1"/>
            <a:r>
              <a:rPr lang="en-US" sz="2400" dirty="0" smtClean="0"/>
              <a:t>To </a:t>
            </a:r>
            <a:r>
              <a:rPr lang="en-US" sz="2400" dirty="0" smtClean="0"/>
              <a:t>make Probability Predictions</a:t>
            </a:r>
          </a:p>
          <a:p>
            <a:pPr lvl="2"/>
            <a:r>
              <a:rPr lang="en-US" sz="2000" dirty="0" err="1"/>
              <a:t>LogisticRegression</a:t>
            </a:r>
            <a:r>
              <a:rPr lang="en-US" sz="2000" dirty="0"/>
              <a:t> model was selected</a:t>
            </a:r>
            <a:endParaRPr lang="en-US" sz="2000" dirty="0" smtClean="0"/>
          </a:p>
          <a:p>
            <a:pPr lvl="1"/>
            <a:endParaRPr lang="en-US" sz="2400" dirty="0" smtClean="0"/>
          </a:p>
          <a:p>
            <a:pPr lvl="1"/>
            <a:r>
              <a:rPr lang="en-US" sz="2400" dirty="0" smtClean="0"/>
              <a:t>To </a:t>
            </a:r>
            <a:r>
              <a:rPr lang="en-US" sz="2400" dirty="0" smtClean="0"/>
              <a:t>Calculate ROC_AUC MACRO (Multi-Class)</a:t>
            </a:r>
          </a:p>
          <a:p>
            <a:pPr lvl="2"/>
            <a:r>
              <a:rPr lang="en-US" sz="2000" dirty="0"/>
              <a:t> </a:t>
            </a:r>
            <a:r>
              <a:rPr lang="en-US" sz="2000" dirty="0" err="1" smtClean="0"/>
              <a:t>OneVsRestClassifier</a:t>
            </a:r>
            <a:r>
              <a:rPr lang="en-US" sz="2000" dirty="0" smtClean="0"/>
              <a:t> </a:t>
            </a:r>
            <a:r>
              <a:rPr lang="en-US" sz="2000" dirty="0" smtClean="0"/>
              <a:t>Classifier was used</a:t>
            </a:r>
          </a:p>
          <a:p>
            <a:pPr lvl="1"/>
            <a:endParaRPr lang="en-US" sz="2400" dirty="0" smtClean="0"/>
          </a:p>
          <a:p>
            <a:pPr lvl="1"/>
            <a:r>
              <a:rPr lang="en-US" sz="2400" dirty="0" err="1" smtClean="0"/>
              <a:t>roc_auc_score</a:t>
            </a:r>
            <a:r>
              <a:rPr lang="en-US" sz="2400" dirty="0" smtClean="0"/>
              <a:t> </a:t>
            </a:r>
            <a:r>
              <a:rPr lang="en-US" sz="2400" dirty="0" smtClean="0"/>
              <a:t>was used to calculate</a:t>
            </a:r>
          </a:p>
          <a:p>
            <a:pPr lvl="2"/>
            <a:r>
              <a:rPr lang="en-US" sz="2000" dirty="0"/>
              <a:t>One-</a:t>
            </a:r>
            <a:r>
              <a:rPr lang="en-US" sz="2000" dirty="0" err="1"/>
              <a:t>vs</a:t>
            </a:r>
            <a:r>
              <a:rPr lang="en-US" sz="2000" dirty="0"/>
              <a:t>-One ROC AUC </a:t>
            </a:r>
            <a:r>
              <a:rPr lang="en-US" sz="2000" dirty="0" smtClean="0"/>
              <a:t>scores</a:t>
            </a:r>
          </a:p>
          <a:p>
            <a:pPr lvl="2"/>
            <a:r>
              <a:rPr lang="en-US" sz="2000" dirty="0"/>
              <a:t>One-</a:t>
            </a:r>
            <a:r>
              <a:rPr lang="en-US" sz="2000" dirty="0" err="1"/>
              <a:t>vs</a:t>
            </a:r>
            <a:r>
              <a:rPr lang="en-US" sz="2000" dirty="0"/>
              <a:t>-Rest ROC AUC </a:t>
            </a:r>
            <a:r>
              <a:rPr lang="en-US" sz="2000" dirty="0" smtClean="0"/>
              <a:t>scores</a:t>
            </a:r>
          </a:p>
          <a:p>
            <a:endParaRPr lang="en-US" sz="2800" dirty="0" smtClean="0"/>
          </a:p>
          <a:p>
            <a:r>
              <a:rPr lang="en-US" sz="2800" dirty="0" smtClean="0"/>
              <a:t>Results </a:t>
            </a:r>
            <a:r>
              <a:rPr lang="en-US" sz="2800" dirty="0" smtClean="0"/>
              <a:t>of these are presented in next few slides</a:t>
            </a:r>
          </a:p>
        </p:txBody>
      </p:sp>
    </p:spTree>
    <p:extLst>
      <p:ext uri="{BB962C8B-B14F-4D97-AF65-F5344CB8AC3E}">
        <p14:creationId xmlns:p14="http://schemas.microsoft.com/office/powerpoint/2010/main" val="1339815750"/>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normAutofit fontScale="92500"/>
          </a:bodyPr>
          <a:lstStyle/>
          <a:p>
            <a:r>
              <a:rPr lang="en-US" b="1" dirty="0"/>
              <a:t>Performance metric</a:t>
            </a:r>
          </a:p>
          <a:p>
            <a:pPr lvl="1"/>
            <a:r>
              <a:rPr lang="en-US" dirty="0"/>
              <a:t>Performance will be evaluated according to the area under the receiver </a:t>
            </a:r>
            <a:r>
              <a:rPr lang="en-US" dirty="0" smtClean="0"/>
              <a:t>operating characteristic </a:t>
            </a:r>
            <a:r>
              <a:rPr lang="en-US" dirty="0"/>
              <a:t>curve (ROC AUC) for each of </a:t>
            </a:r>
            <a:r>
              <a:rPr lang="en-US" dirty="0" smtClean="0"/>
              <a:t>the </a:t>
            </a:r>
            <a:r>
              <a:rPr lang="en-US" dirty="0"/>
              <a:t>two target variables. </a:t>
            </a:r>
            <a:endParaRPr lang="en-US" dirty="0" smtClean="0"/>
          </a:p>
          <a:p>
            <a:pPr lvl="1"/>
            <a:r>
              <a:rPr lang="en-US" dirty="0" smtClean="0"/>
              <a:t>The </a:t>
            </a:r>
            <a:r>
              <a:rPr lang="en-US" dirty="0"/>
              <a:t>mean </a:t>
            </a:r>
            <a:r>
              <a:rPr lang="en-US" dirty="0" smtClean="0"/>
              <a:t>of these </a:t>
            </a:r>
            <a:r>
              <a:rPr lang="en-US" dirty="0"/>
              <a:t>two scores will be the overall score. A higher value indicates </a:t>
            </a:r>
            <a:r>
              <a:rPr lang="en-US" dirty="0" smtClean="0"/>
              <a:t>stronger performance</a:t>
            </a:r>
            <a:r>
              <a:rPr lang="en-US" dirty="0"/>
              <a:t>.</a:t>
            </a:r>
          </a:p>
          <a:p>
            <a:pPr lvl="1"/>
            <a:r>
              <a:rPr lang="en-US" dirty="0"/>
              <a:t>In Python, you can calculate this using </a:t>
            </a:r>
            <a:r>
              <a:rPr lang="en-US" dirty="0" err="1" smtClean="0"/>
              <a:t>sklearn.metrics.roc_auc_score</a:t>
            </a:r>
            <a:r>
              <a:rPr lang="en-US" dirty="0" smtClean="0"/>
              <a:t> </a:t>
            </a:r>
            <a:r>
              <a:rPr lang="en-US" dirty="0"/>
              <a:t>for </a:t>
            </a:r>
            <a:r>
              <a:rPr lang="en-US" dirty="0" smtClean="0"/>
              <a:t>this </a:t>
            </a:r>
            <a:r>
              <a:rPr lang="en-US" dirty="0" err="1" smtClean="0"/>
              <a:t>multilabel</a:t>
            </a:r>
            <a:r>
              <a:rPr lang="en-US" dirty="0" smtClean="0"/>
              <a:t> </a:t>
            </a:r>
            <a:r>
              <a:rPr lang="en-US" dirty="0"/>
              <a:t>setup with the default average="macro" parameter.</a:t>
            </a:r>
          </a:p>
        </p:txBody>
      </p:sp>
    </p:spTree>
    <p:extLst>
      <p:ext uri="{BB962C8B-B14F-4D97-AF65-F5344CB8AC3E}">
        <p14:creationId xmlns:p14="http://schemas.microsoft.com/office/powerpoint/2010/main" val="86861120"/>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b="1" dirty="0"/>
              <a:t>Submission format</a:t>
            </a:r>
          </a:p>
          <a:p>
            <a:pPr lvl="1"/>
            <a:r>
              <a:rPr lang="en-US" dirty="0"/>
              <a:t>The format for the submission file is three columns: </a:t>
            </a:r>
            <a:endParaRPr lang="en-US" dirty="0" smtClean="0"/>
          </a:p>
          <a:p>
            <a:pPr lvl="2"/>
            <a:r>
              <a:rPr lang="en-US" dirty="0" err="1" smtClean="0"/>
              <a:t>respondent_id</a:t>
            </a:r>
            <a:r>
              <a:rPr lang="en-US" dirty="0"/>
              <a:t>, h1n1_vaccine</a:t>
            </a:r>
            <a:r>
              <a:rPr lang="en-US" dirty="0" smtClean="0"/>
              <a:t>, and </a:t>
            </a:r>
            <a:r>
              <a:rPr lang="en-US" dirty="0" err="1"/>
              <a:t>seasonal_vaccine</a:t>
            </a:r>
            <a:r>
              <a:rPr lang="en-US" dirty="0"/>
              <a:t>. </a:t>
            </a:r>
            <a:endParaRPr lang="en-US" dirty="0" smtClean="0"/>
          </a:p>
          <a:p>
            <a:pPr lvl="1"/>
            <a:r>
              <a:rPr lang="en-US" dirty="0" smtClean="0"/>
              <a:t>The </a:t>
            </a:r>
            <a:r>
              <a:rPr lang="en-US" dirty="0"/>
              <a:t>predictions for the two target variables should be </a:t>
            </a:r>
            <a:r>
              <a:rPr lang="en-US" dirty="0" smtClean="0"/>
              <a:t>float probabilities </a:t>
            </a:r>
            <a:r>
              <a:rPr lang="en-US" dirty="0"/>
              <a:t>that range between 0.0 and 1.0</a:t>
            </a:r>
            <a:r>
              <a:rPr lang="en-US" dirty="0" smtClean="0"/>
              <a:t>.</a:t>
            </a:r>
          </a:p>
          <a:p>
            <a:pPr lvl="1"/>
            <a:r>
              <a:rPr lang="en-US" dirty="0" smtClean="0"/>
              <a:t> </a:t>
            </a:r>
            <a:r>
              <a:rPr lang="en-US" dirty="0"/>
              <a:t>Because the competition uses ROC </a:t>
            </a:r>
            <a:r>
              <a:rPr lang="en-US" dirty="0" smtClean="0"/>
              <a:t>AUC as </a:t>
            </a:r>
            <a:r>
              <a:rPr lang="en-US" dirty="0"/>
              <a:t>its evaluation metric, the values you submit must be the probabilities that </a:t>
            </a:r>
            <a:r>
              <a:rPr lang="en-US" dirty="0" smtClean="0"/>
              <a:t>a person </a:t>
            </a:r>
            <a:r>
              <a:rPr lang="en-US" dirty="0"/>
              <a:t>received each vaccine, not binary labels.</a:t>
            </a:r>
          </a:p>
          <a:p>
            <a:pPr lvl="1"/>
            <a:r>
              <a:rPr lang="en-US" dirty="0"/>
              <a:t>As this is a </a:t>
            </a:r>
            <a:r>
              <a:rPr lang="en-US" dirty="0" err="1"/>
              <a:t>multilabel</a:t>
            </a:r>
            <a:r>
              <a:rPr lang="en-US" dirty="0"/>
              <a:t> problem, the probabilities for each row do not need to </a:t>
            </a:r>
            <a:r>
              <a:rPr lang="en-US" dirty="0" smtClean="0"/>
              <a:t>sum to </a:t>
            </a:r>
            <a:r>
              <a:rPr lang="en-US" dirty="0"/>
              <a:t>one.</a:t>
            </a:r>
          </a:p>
        </p:txBody>
      </p:sp>
    </p:spTree>
    <p:extLst>
      <p:ext uri="{BB962C8B-B14F-4D97-AF65-F5344CB8AC3E}">
        <p14:creationId xmlns:p14="http://schemas.microsoft.com/office/powerpoint/2010/main" val="340884466"/>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For example, if you predicted...</a:t>
            </a:r>
          </a:p>
          <a:p>
            <a:pPr lvl="1"/>
            <a:r>
              <a:rPr lang="en-US" dirty="0"/>
              <a:t>h1n1_vaccine </a:t>
            </a:r>
            <a:r>
              <a:rPr lang="en-US" dirty="0" err="1" smtClean="0"/>
              <a:t>seasonal_vaccine</a:t>
            </a:r>
            <a:r>
              <a:rPr lang="en-US" dirty="0" smtClean="0"/>
              <a:t> </a:t>
            </a:r>
            <a:r>
              <a:rPr lang="en-US" dirty="0" err="1" smtClean="0"/>
              <a:t>respondent_id</a:t>
            </a:r>
            <a:endParaRPr lang="en-US" dirty="0"/>
          </a:p>
          <a:p>
            <a:pPr lvl="2"/>
            <a:r>
              <a:rPr lang="en-US" dirty="0"/>
              <a:t>26707 0.5 </a:t>
            </a:r>
            <a:r>
              <a:rPr lang="en-US" dirty="0" smtClean="0"/>
              <a:t>0.7</a:t>
            </a:r>
          </a:p>
          <a:p>
            <a:pPr lvl="2"/>
            <a:r>
              <a:rPr lang="en-US" dirty="0"/>
              <a:t>26708 0.5 0.7</a:t>
            </a:r>
          </a:p>
          <a:p>
            <a:pPr lvl="2"/>
            <a:r>
              <a:rPr lang="en-US" dirty="0"/>
              <a:t>26709 0.5 0.7</a:t>
            </a:r>
          </a:p>
          <a:p>
            <a:pPr lvl="2"/>
            <a:r>
              <a:rPr lang="en-US" dirty="0"/>
              <a:t>26710 0.5 0.7</a:t>
            </a:r>
          </a:p>
          <a:p>
            <a:pPr lvl="2"/>
            <a:r>
              <a:rPr lang="en-US" dirty="0"/>
              <a:t>26711 0.5 0.7</a:t>
            </a:r>
          </a:p>
        </p:txBody>
      </p:sp>
    </p:spTree>
    <p:extLst>
      <p:ext uri="{BB962C8B-B14F-4D97-AF65-F5344CB8AC3E}">
        <p14:creationId xmlns:p14="http://schemas.microsoft.com/office/powerpoint/2010/main" val="476000157"/>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The first several lines of the .</a:t>
            </a:r>
            <a:r>
              <a:rPr lang="en-US" dirty="0" err="1"/>
              <a:t>csv</a:t>
            </a:r>
            <a:r>
              <a:rPr lang="en-US" dirty="0"/>
              <a:t> file that you submit would look like:</a:t>
            </a:r>
          </a:p>
          <a:p>
            <a:pPr lvl="1"/>
            <a:r>
              <a:rPr lang="en-US" dirty="0"/>
              <a:t>respondent_id,h1n1_vaccine,seasonal_vaccine</a:t>
            </a:r>
          </a:p>
          <a:p>
            <a:pPr lvl="2"/>
            <a:r>
              <a:rPr lang="en-US" dirty="0"/>
              <a:t>26707,0.5,0.7</a:t>
            </a:r>
          </a:p>
          <a:p>
            <a:pPr lvl="2"/>
            <a:r>
              <a:rPr lang="en-US" dirty="0"/>
              <a:t>26708,0.5,0.7</a:t>
            </a:r>
          </a:p>
          <a:p>
            <a:pPr lvl="2"/>
            <a:r>
              <a:rPr lang="en-US" dirty="0"/>
              <a:t>26709,0.5,0.7</a:t>
            </a:r>
          </a:p>
          <a:p>
            <a:pPr lvl="2"/>
            <a:r>
              <a:rPr lang="en-US" dirty="0"/>
              <a:t>26710,0.5,0.7</a:t>
            </a:r>
          </a:p>
          <a:p>
            <a:pPr lvl="2"/>
            <a:r>
              <a:rPr lang="en-US" dirty="0"/>
              <a:t>26711,0.5,0.7</a:t>
            </a:r>
          </a:p>
        </p:txBody>
      </p:sp>
    </p:spTree>
    <p:extLst>
      <p:ext uri="{BB962C8B-B14F-4D97-AF65-F5344CB8AC3E}">
        <p14:creationId xmlns:p14="http://schemas.microsoft.com/office/powerpoint/2010/main" val="40225439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Spot_Check_Algorithms</a:t>
            </a:r>
            <a:r>
              <a:rPr lang="en-US" b="1" dirty="0" smtClean="0"/>
              <a:t/>
            </a:r>
            <a:br>
              <a:rPr lang="en-US" b="1" dirty="0" smtClean="0"/>
            </a:br>
            <a:r>
              <a:rPr lang="en-US" sz="3100" b="1" dirty="0" smtClean="0"/>
              <a:t>(</a:t>
            </a:r>
            <a:r>
              <a:rPr lang="en-US" sz="3100" b="1" dirty="0" err="1" smtClean="0"/>
              <a:t>Selected_X</a:t>
            </a:r>
            <a:r>
              <a:rPr lang="en-US" sz="3100" b="1" dirty="0" smtClean="0"/>
              <a:t>, </a:t>
            </a:r>
            <a:r>
              <a:rPr lang="en-US" sz="3100" b="1" dirty="0" err="1" smtClean="0"/>
              <a:t>Selected_Y</a:t>
            </a:r>
            <a:r>
              <a:rPr lang="en-US" sz="3100" b="1" dirty="0" smtClean="0"/>
              <a:t>["</a:t>
            </a:r>
            <a:r>
              <a:rPr lang="en-US" sz="3100" b="1" dirty="0" smtClean="0">
                <a:solidFill>
                  <a:srgbClr val="FF0000"/>
                </a:solidFill>
              </a:rPr>
              <a:t>h1n1</a:t>
            </a:r>
            <a:r>
              <a:rPr lang="en-US" sz="3100" b="1" dirty="0" smtClean="0"/>
              <a:t>_vaccine"])</a:t>
            </a:r>
            <a:endParaRPr lang="en-US" sz="3100"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600200"/>
            <a:ext cx="6286500" cy="241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9073" y="5431630"/>
            <a:ext cx="4008727" cy="1197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648" y="4191001"/>
            <a:ext cx="4772025" cy="257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67225" y="1905000"/>
            <a:ext cx="4143375" cy="317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02009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Spot_Check_Algorithms</a:t>
            </a:r>
            <a:r>
              <a:rPr lang="en-US" b="1" dirty="0" smtClean="0"/>
              <a:t>(</a:t>
            </a:r>
            <a:r>
              <a:rPr lang="en-US" b="1" dirty="0" err="1" smtClean="0"/>
              <a:t>Selected_X</a:t>
            </a:r>
            <a:r>
              <a:rPr lang="en-US" b="1" dirty="0" smtClean="0"/>
              <a:t>, </a:t>
            </a:r>
            <a:r>
              <a:rPr lang="en-US" b="1" dirty="0" err="1" smtClean="0"/>
              <a:t>Selected_Y</a:t>
            </a:r>
            <a:r>
              <a:rPr lang="en-US" b="1" dirty="0" smtClean="0"/>
              <a:t>["</a:t>
            </a:r>
            <a:r>
              <a:rPr lang="en-US" b="1" dirty="0" err="1" smtClean="0">
                <a:solidFill>
                  <a:srgbClr val="FF0000"/>
                </a:solidFill>
              </a:rPr>
              <a:t>seasonal</a:t>
            </a:r>
            <a:r>
              <a:rPr lang="en-US" b="1" dirty="0" err="1" smtClean="0"/>
              <a:t>_vaccine</a:t>
            </a:r>
            <a:r>
              <a:rPr lang="en-US" b="1" dirty="0" smtClean="0"/>
              <a:t>"]</a:t>
            </a:r>
            <a:br>
              <a:rPr lang="en-US" b="1" dirty="0" smtClean="0"/>
            </a:br>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43000"/>
            <a:ext cx="6657975" cy="252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5410200"/>
            <a:ext cx="3886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909" y="3886200"/>
            <a:ext cx="4791075"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6800" y="1447800"/>
            <a:ext cx="411480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98314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Run </a:t>
            </a:r>
            <a:r>
              <a:rPr lang="en-US" b="1" dirty="0" err="1" smtClean="0"/>
              <a:t>ROC_AUC_Cycle</a:t>
            </a:r>
            <a:r>
              <a:rPr lang="en-US" b="1" dirty="0" smtClean="0"/>
              <a:t> on Selected </a:t>
            </a:r>
            <a:r>
              <a:rPr lang="en-US" b="1" dirty="0" err="1" smtClean="0"/>
              <a:t>DF_N_enc</a:t>
            </a:r>
            <a:r>
              <a:rPr lang="en-US" b="1" dirty="0" smtClean="0"/>
              <a:t> "</a:t>
            </a:r>
            <a:r>
              <a:rPr lang="en-US" b="1" dirty="0" smtClean="0">
                <a:solidFill>
                  <a:srgbClr val="FF0000"/>
                </a:solidFill>
              </a:rPr>
              <a:t>h1n1</a:t>
            </a:r>
            <a:r>
              <a:rPr lang="en-US" b="1" dirty="0" smtClean="0"/>
              <a:t>_vaccine"</a:t>
            </a:r>
            <a:endParaRPr 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495425"/>
            <a:ext cx="2676525"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662" y="1695450"/>
            <a:ext cx="3962400" cy="371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9"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6313" y="5924550"/>
            <a:ext cx="7191375"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2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1495424"/>
            <a:ext cx="4038600" cy="42670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3741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Run </a:t>
            </a:r>
            <a:r>
              <a:rPr lang="en-US" b="1" dirty="0" err="1" smtClean="0"/>
              <a:t>ROC_AUC_Cycle</a:t>
            </a:r>
            <a:r>
              <a:rPr lang="en-US" b="1" dirty="0" smtClean="0"/>
              <a:t> on Selected </a:t>
            </a:r>
            <a:r>
              <a:rPr lang="en-US" b="1" dirty="0" err="1" smtClean="0"/>
              <a:t>DF_N_enc</a:t>
            </a:r>
            <a:r>
              <a:rPr lang="en-US" b="1" dirty="0" smtClean="0"/>
              <a:t> "</a:t>
            </a:r>
            <a:r>
              <a:rPr lang="en-US" b="1" dirty="0" smtClean="0">
                <a:solidFill>
                  <a:srgbClr val="FF0000"/>
                </a:solidFill>
              </a:rPr>
              <a:t>h1n1</a:t>
            </a:r>
            <a:r>
              <a:rPr lang="en-US" b="1" dirty="0" smtClean="0"/>
              <a:t>_vaccine"</a:t>
            </a:r>
            <a:endParaRPr 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524001"/>
            <a:ext cx="7820341" cy="2683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4293692"/>
            <a:ext cx="6858000" cy="2411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44651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Run </a:t>
            </a:r>
            <a:r>
              <a:rPr lang="en-US" b="1" dirty="0" err="1" smtClean="0"/>
              <a:t>ROC_AUC_Cycle</a:t>
            </a:r>
            <a:r>
              <a:rPr lang="en-US" b="1" dirty="0" smtClean="0"/>
              <a:t> on Selected </a:t>
            </a:r>
            <a:r>
              <a:rPr lang="en-US" b="1" dirty="0" err="1" smtClean="0"/>
              <a:t>DF_N_enc</a:t>
            </a:r>
            <a:r>
              <a:rPr lang="en-US" b="1" dirty="0" smtClean="0"/>
              <a:t> "</a:t>
            </a:r>
            <a:r>
              <a:rPr lang="en-US" b="1" dirty="0" err="1" smtClean="0">
                <a:solidFill>
                  <a:srgbClr val="FF0000"/>
                </a:solidFill>
              </a:rPr>
              <a:t>seasonal</a:t>
            </a:r>
            <a:r>
              <a:rPr lang="en-US" b="1" dirty="0" err="1" smtClean="0"/>
              <a:t>_vaccine</a:t>
            </a:r>
            <a:r>
              <a:rPr lang="en-US" b="1" dirty="0" smtClean="0"/>
              <a:t>"</a:t>
            </a:r>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7275" y="1571625"/>
            <a:ext cx="2676525"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847850"/>
            <a:ext cx="4617305" cy="394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0575" y="5981700"/>
            <a:ext cx="756285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9705" y="1469478"/>
            <a:ext cx="4069495" cy="4093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2819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Run </a:t>
            </a:r>
            <a:r>
              <a:rPr lang="en-US" b="1" dirty="0" err="1" smtClean="0"/>
              <a:t>ROC_AUC_Cycle</a:t>
            </a:r>
            <a:r>
              <a:rPr lang="en-US" b="1" dirty="0" smtClean="0"/>
              <a:t> on Selected </a:t>
            </a:r>
            <a:r>
              <a:rPr lang="en-US" b="1" dirty="0" err="1" smtClean="0"/>
              <a:t>DF_N_enc</a:t>
            </a:r>
            <a:r>
              <a:rPr lang="en-US" b="1" dirty="0" smtClean="0"/>
              <a:t> "</a:t>
            </a:r>
            <a:r>
              <a:rPr lang="en-US" b="1" dirty="0" err="1" smtClean="0">
                <a:solidFill>
                  <a:srgbClr val="FF0000"/>
                </a:solidFill>
              </a:rPr>
              <a:t>seasonal</a:t>
            </a:r>
            <a:r>
              <a:rPr lang="en-US" b="1" dirty="0" err="1" smtClean="0"/>
              <a:t>_vaccine</a:t>
            </a:r>
            <a:r>
              <a:rPr lang="en-US" b="1" dirty="0" smtClean="0"/>
              <a:t>"</a:t>
            </a:r>
            <a:endParaRPr lang="en-US"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52587"/>
            <a:ext cx="8391390" cy="2767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4505325"/>
            <a:ext cx="7467599" cy="220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56320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ROC_AUC using MACRO</a:t>
            </a:r>
            <a:endParaRPr lang="en-US" dirty="0"/>
          </a:p>
        </p:txBody>
      </p:sp>
      <p:pic>
        <p:nvPicPr>
          <p:cNvPr id="174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302886"/>
            <a:ext cx="7391400" cy="5250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65493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ROC_AUC using MACRO - Multiclass</a:t>
            </a:r>
            <a:endParaRPr lang="en-US" b="1"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223746"/>
            <a:ext cx="8001000" cy="5384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50835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ROC_AUC using MACRO</a:t>
            </a:r>
            <a:br>
              <a:rPr lang="en-US" b="1" dirty="0" smtClean="0"/>
            </a:br>
            <a:r>
              <a:rPr lang="en-US" b="1" dirty="0" smtClean="0"/>
              <a:t>Summary</a:t>
            </a:r>
            <a:endParaRPr lang="en-US"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334" y="1676400"/>
            <a:ext cx="7817329"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224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Flu Shot - Predict whether people will get </a:t>
            </a:r>
            <a:r>
              <a:rPr lang="en-US" sz="3600" dirty="0" smtClean="0"/>
              <a:t/>
            </a:r>
            <a:br>
              <a:rPr lang="en-US" sz="3600" dirty="0" smtClean="0"/>
            </a:br>
            <a:r>
              <a:rPr lang="en-US" sz="3600" dirty="0" smtClean="0"/>
              <a:t>H1N1 and </a:t>
            </a:r>
            <a:r>
              <a:rPr lang="en-US" sz="3600" dirty="0"/>
              <a:t>Seasonal Flu Vaccines </a:t>
            </a:r>
          </a:p>
        </p:txBody>
      </p:sp>
      <p:sp>
        <p:nvSpPr>
          <p:cNvPr id="3" name="Content Placeholder 2"/>
          <p:cNvSpPr>
            <a:spLocks noGrp="1"/>
          </p:cNvSpPr>
          <p:nvPr>
            <p:ph idx="1"/>
          </p:nvPr>
        </p:nvSpPr>
        <p:spPr/>
        <p:txBody>
          <a:bodyPr>
            <a:normAutofit/>
          </a:bodyPr>
          <a:lstStyle/>
          <a:p>
            <a:r>
              <a:rPr lang="en-US" dirty="0" smtClean="0"/>
              <a:t>Task: </a:t>
            </a:r>
          </a:p>
          <a:p>
            <a:pPr lvl="1"/>
            <a:r>
              <a:rPr lang="en-US" dirty="0" smtClean="0"/>
              <a:t>Predict </a:t>
            </a:r>
            <a:r>
              <a:rPr lang="en-US" dirty="0"/>
              <a:t>whether people </a:t>
            </a:r>
            <a:r>
              <a:rPr lang="en-US" dirty="0" smtClean="0"/>
              <a:t>will get </a:t>
            </a:r>
            <a:r>
              <a:rPr lang="en-US" dirty="0"/>
              <a:t>H1N1 and seasonal flu vaccines using </a:t>
            </a:r>
            <a:r>
              <a:rPr lang="en-US" dirty="0" smtClean="0"/>
              <a:t>information they </a:t>
            </a:r>
            <a:r>
              <a:rPr lang="en-US" dirty="0"/>
              <a:t>shared about their backgrounds, opinions, and health </a:t>
            </a:r>
            <a:r>
              <a:rPr lang="en-US" dirty="0" smtClean="0"/>
              <a:t>behaviors in </a:t>
            </a:r>
            <a:r>
              <a:rPr lang="en-US" dirty="0"/>
              <a:t>a National 2009 H1N1 Flu Survey </a:t>
            </a:r>
            <a:r>
              <a:rPr lang="en-US" dirty="0" smtClean="0"/>
              <a:t>conducted in USA</a:t>
            </a:r>
          </a:p>
          <a:p>
            <a:pPr lvl="1"/>
            <a:r>
              <a:rPr lang="en-US" dirty="0"/>
              <a:t>A better understanding of </a:t>
            </a:r>
            <a:r>
              <a:rPr lang="en-US" dirty="0" smtClean="0"/>
              <a:t>characteristics associated </a:t>
            </a:r>
            <a:r>
              <a:rPr lang="en-US" dirty="0"/>
              <a:t>with personal vaccination patterns can provide guidance for future public health efforts.</a:t>
            </a:r>
          </a:p>
          <a:p>
            <a:pPr lvl="1"/>
            <a:endParaRPr lang="en-US" dirty="0" smtClean="0"/>
          </a:p>
          <a:p>
            <a:pPr lvl="1"/>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12178859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Submission File</a:t>
            </a:r>
            <a:endParaRPr lang="en-US" dirty="0"/>
          </a:p>
        </p:txBody>
      </p:sp>
      <p:sp>
        <p:nvSpPr>
          <p:cNvPr id="3" name="Content Placeholder 2"/>
          <p:cNvSpPr>
            <a:spLocks noGrp="1"/>
          </p:cNvSpPr>
          <p:nvPr>
            <p:ph idx="1"/>
          </p:nvPr>
        </p:nvSpPr>
        <p:spPr/>
        <p:txBody>
          <a:bodyPr/>
          <a:lstStyle/>
          <a:p>
            <a:r>
              <a:rPr lang="en-US" dirty="0" smtClean="0"/>
              <a:t>The model saved during the above process was loaded to make Probability Predictions on the target data</a:t>
            </a:r>
          </a:p>
          <a:p>
            <a:r>
              <a:rPr lang="en-US" dirty="0" smtClean="0"/>
              <a:t>And submission file created</a:t>
            </a:r>
          </a:p>
          <a:p>
            <a:r>
              <a:rPr lang="en-US" dirty="0" smtClean="0"/>
              <a:t>Result in next slide</a:t>
            </a:r>
            <a:endParaRPr lang="en-US" dirty="0"/>
          </a:p>
        </p:txBody>
      </p:sp>
    </p:spTree>
    <p:extLst>
      <p:ext uri="{BB962C8B-B14F-4D97-AF65-F5344CB8AC3E}">
        <p14:creationId xmlns:p14="http://schemas.microsoft.com/office/powerpoint/2010/main" val="1927124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Predict Probabilities </a:t>
            </a:r>
            <a:br>
              <a:rPr lang="en-US" b="1" dirty="0" smtClean="0"/>
            </a:br>
            <a:r>
              <a:rPr lang="en-US" b="1" dirty="0" smtClean="0"/>
              <a:t>&amp; Create Submission File</a:t>
            </a:r>
            <a:endParaRPr lang="en-US" dirty="0"/>
          </a:p>
        </p:txBody>
      </p:sp>
      <p:sp>
        <p:nvSpPr>
          <p:cNvPr id="3" name="Content Placeholder 2"/>
          <p:cNvSpPr>
            <a:spLocks noGrp="1"/>
          </p:cNvSpPr>
          <p:nvPr>
            <p:ph idx="1"/>
          </p:nvPr>
        </p:nvSpPr>
        <p:spPr>
          <a:xfrm>
            <a:off x="457200" y="1371600"/>
            <a:ext cx="8229600" cy="4525963"/>
          </a:xfrm>
        </p:spPr>
        <p:txBody>
          <a:bodyPr/>
          <a:lstStyle/>
          <a:p>
            <a:pPr marL="342900" lvl="1" indent="-342900">
              <a:buFont typeface="Arial" pitchFamily="34" charset="0"/>
              <a:buChar char="•"/>
            </a:pPr>
            <a:r>
              <a:rPr lang="en-US" sz="1800" b="1" dirty="0" smtClean="0"/>
              <a:t>Step #4 - </a:t>
            </a:r>
            <a:r>
              <a:rPr lang="en-US" sz="1400" b="1" dirty="0"/>
              <a:t>Merge </a:t>
            </a:r>
            <a:r>
              <a:rPr lang="en-US" sz="1400" b="1" dirty="0" err="1"/>
              <a:t>DataFrames</a:t>
            </a:r>
            <a:r>
              <a:rPr lang="en-US" sz="1400" b="1" dirty="0"/>
              <a:t> to create the Submission file</a:t>
            </a:r>
          </a:p>
          <a:p>
            <a:endParaRPr lang="en-US" sz="1400" b="1" dirty="0"/>
          </a:p>
          <a:p>
            <a:pPr lvl="1"/>
            <a:endParaRPr lang="en-US" sz="1400" b="1" dirty="0" smtClean="0"/>
          </a:p>
          <a:p>
            <a:pPr lvl="1"/>
            <a:endParaRPr lang="en-US" sz="1400" b="1" dirty="0"/>
          </a:p>
          <a:p>
            <a:pPr lvl="1"/>
            <a:endParaRPr lang="en-US" sz="1400" b="1" dirty="0" smtClean="0"/>
          </a:p>
          <a:p>
            <a:pPr lvl="1"/>
            <a:endParaRPr lang="en-US" sz="1400" b="1" dirty="0"/>
          </a:p>
          <a:p>
            <a:pPr lvl="1"/>
            <a:endParaRPr lang="en-US" sz="1400" b="1" dirty="0" smtClean="0"/>
          </a:p>
          <a:p>
            <a:pPr lvl="1"/>
            <a:endParaRPr lang="en-US" sz="1400" b="1" dirty="0"/>
          </a:p>
          <a:p>
            <a:pPr lvl="1"/>
            <a:endParaRPr lang="en-US" sz="1400" b="1" dirty="0" smtClean="0"/>
          </a:p>
          <a:p>
            <a:pPr lvl="1"/>
            <a:endParaRPr lang="en-US" sz="1400" b="1" dirty="0" smtClean="0"/>
          </a:p>
          <a:p>
            <a:endParaRPr lang="en-US" dirty="0" smtClean="0"/>
          </a:p>
          <a:p>
            <a:endParaRPr lang="en-US" dirty="0"/>
          </a:p>
        </p:txBody>
      </p:sp>
      <p:pic>
        <p:nvPicPr>
          <p:cNvPr id="2355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038" y="1828800"/>
            <a:ext cx="8543925" cy="163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5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593" y="3543300"/>
            <a:ext cx="4210050" cy="316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5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9972" y="3695700"/>
            <a:ext cx="4701628" cy="278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3234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Summary of our working &amp; results obtained are presented here.</a:t>
            </a:r>
          </a:p>
          <a:p>
            <a:endParaRPr lang="en-US" dirty="0" smtClean="0"/>
          </a:p>
          <a:p>
            <a:r>
              <a:rPr lang="en-US" dirty="0" smtClean="0"/>
              <a:t>Details are in the source code file </a:t>
            </a:r>
          </a:p>
          <a:p>
            <a:pPr lvl="1"/>
            <a:r>
              <a:rPr lang="en-US" dirty="0"/>
              <a:t> Flu Shot - Final Exam - </a:t>
            </a:r>
            <a:r>
              <a:rPr lang="en-US" dirty="0" err="1"/>
              <a:t>MRL.ipynb</a:t>
            </a:r>
            <a:endParaRPr lang="en-US" dirty="0"/>
          </a:p>
        </p:txBody>
      </p:sp>
    </p:spTree>
    <p:extLst>
      <p:ext uri="{BB962C8B-B14F-4D97-AF65-F5344CB8AC3E}">
        <p14:creationId xmlns:p14="http://schemas.microsoft.com/office/powerpoint/2010/main" val="30391018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342900" lvl="0" indent="-342900">
              <a:spcBef>
                <a:spcPct val="20000"/>
              </a:spcBef>
            </a:pPr>
            <a:r>
              <a:rPr lang="en-US" sz="4000" b="1" dirty="0">
                <a:solidFill>
                  <a:prstClr val="black"/>
                </a:solidFill>
                <a:ea typeface="+mn-ea"/>
                <a:cs typeface="+mn-cs"/>
              </a:rPr>
              <a:t>Define &amp; Test </a:t>
            </a:r>
            <a:r>
              <a:rPr lang="en-US" sz="4000" b="1" dirty="0" smtClean="0">
                <a:solidFill>
                  <a:prstClr val="black"/>
                </a:solidFill>
                <a:ea typeface="+mn-ea"/>
                <a:cs typeface="+mn-cs"/>
              </a:rPr>
              <a:t>Functions</a:t>
            </a:r>
            <a:endParaRPr lang="en-US" sz="5400" dirty="0"/>
          </a:p>
        </p:txBody>
      </p:sp>
      <p:sp>
        <p:nvSpPr>
          <p:cNvPr id="3" name="Content Placeholder 2"/>
          <p:cNvSpPr>
            <a:spLocks noGrp="1"/>
          </p:cNvSpPr>
          <p:nvPr>
            <p:ph idx="1"/>
          </p:nvPr>
        </p:nvSpPr>
        <p:spPr/>
        <p:txBody>
          <a:bodyPr/>
          <a:lstStyle/>
          <a:p>
            <a:r>
              <a:rPr lang="en-US" b="1" dirty="0" smtClean="0"/>
              <a:t>Note: we will be Testing, Exploring, Cleaning &amp; Manipulating both files</a:t>
            </a:r>
          </a:p>
          <a:p>
            <a:endParaRPr lang="en-US" b="1" dirty="0" smtClean="0"/>
          </a:p>
          <a:p>
            <a:pPr lvl="1"/>
            <a:r>
              <a:rPr lang="en-US" dirty="0" err="1" smtClean="0"/>
              <a:t>df</a:t>
            </a:r>
            <a:r>
              <a:rPr lang="en-US" dirty="0" smtClean="0"/>
              <a:t> 		= df1n  =  "</a:t>
            </a:r>
            <a:r>
              <a:rPr lang="en-US" dirty="0" err="1" smtClean="0"/>
              <a:t>training_set_features</a:t>
            </a:r>
            <a:r>
              <a:rPr lang="en-US" dirty="0" smtClean="0"/>
              <a:t>" </a:t>
            </a:r>
          </a:p>
          <a:p>
            <a:pPr lvl="1"/>
            <a:endParaRPr lang="en-US" dirty="0"/>
          </a:p>
          <a:p>
            <a:pPr lvl="1"/>
            <a:r>
              <a:rPr lang="en-US" dirty="0" err="1" smtClean="0"/>
              <a:t>dfTest_Fea</a:t>
            </a:r>
            <a:r>
              <a:rPr lang="en-US" dirty="0" smtClean="0"/>
              <a:t>     = df3n   =  "</a:t>
            </a:r>
            <a:r>
              <a:rPr lang="en-US" dirty="0" err="1" smtClean="0"/>
              <a:t>test_set_features</a:t>
            </a:r>
            <a:r>
              <a:rPr lang="en-US" dirty="0" smtClean="0"/>
              <a:t>"</a:t>
            </a:r>
          </a:p>
          <a:p>
            <a:endParaRPr lang="en-US" dirty="0"/>
          </a:p>
        </p:txBody>
      </p:sp>
    </p:spTree>
    <p:extLst>
      <p:ext uri="{BB962C8B-B14F-4D97-AF65-F5344CB8AC3E}">
        <p14:creationId xmlns:p14="http://schemas.microsoft.com/office/powerpoint/2010/main" val="3694754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REVIEW NUMERIC COLUMNS</a:t>
            </a:r>
            <a:br>
              <a:rPr lang="en-US" b="1" dirty="0" smtClean="0"/>
            </a:br>
            <a:endParaRPr lang="en-US" dirty="0"/>
          </a:p>
        </p:txBody>
      </p:sp>
      <p:sp>
        <p:nvSpPr>
          <p:cNvPr id="3" name="Content Placeholder 2"/>
          <p:cNvSpPr>
            <a:spLocks noGrp="1"/>
          </p:cNvSpPr>
          <p:nvPr>
            <p:ph idx="1"/>
          </p:nvPr>
        </p:nvSpPr>
        <p:spPr>
          <a:xfrm>
            <a:off x="457200" y="1219200"/>
            <a:ext cx="8229600" cy="5181600"/>
          </a:xfrm>
        </p:spPr>
        <p:txBody>
          <a:bodyPr>
            <a:normAutofit fontScale="77500" lnSpcReduction="20000"/>
          </a:bodyPr>
          <a:lstStyle/>
          <a:p>
            <a:r>
              <a:rPr lang="en-US" b="1" dirty="0" smtClean="0"/>
              <a:t>REVIEW NUMERIC COLUMNS</a:t>
            </a:r>
          </a:p>
          <a:p>
            <a:pPr lvl="1"/>
            <a:r>
              <a:rPr lang="en-US" dirty="0" smtClean="0"/>
              <a:t>Shape </a:t>
            </a:r>
          </a:p>
          <a:p>
            <a:pPr lvl="1"/>
            <a:r>
              <a:rPr lang="en-US" dirty="0" smtClean="0"/>
              <a:t>Count </a:t>
            </a:r>
          </a:p>
          <a:p>
            <a:pPr lvl="1"/>
            <a:r>
              <a:rPr lang="en-US" dirty="0" smtClean="0"/>
              <a:t>Nulls - Any </a:t>
            </a:r>
          </a:p>
          <a:p>
            <a:pPr lvl="1"/>
            <a:r>
              <a:rPr lang="en-US" dirty="0" smtClean="0"/>
              <a:t>Nulls - Sum </a:t>
            </a:r>
          </a:p>
          <a:p>
            <a:pPr lvl="1"/>
            <a:r>
              <a:rPr lang="en-US" dirty="0" smtClean="0"/>
              <a:t>Value - Minimum </a:t>
            </a:r>
          </a:p>
          <a:p>
            <a:pPr lvl="1"/>
            <a:r>
              <a:rPr lang="en-US" dirty="0" smtClean="0"/>
              <a:t>Value - Maximum </a:t>
            </a:r>
          </a:p>
          <a:p>
            <a:pPr lvl="1"/>
            <a:r>
              <a:rPr lang="en-US" dirty="0" smtClean="0"/>
              <a:t>Describe </a:t>
            </a:r>
          </a:p>
          <a:p>
            <a:pPr lvl="1"/>
            <a:r>
              <a:rPr lang="en-US" dirty="0" smtClean="0"/>
              <a:t>Outliers </a:t>
            </a:r>
          </a:p>
          <a:p>
            <a:pPr lvl="1"/>
            <a:endParaRPr lang="en-US" dirty="0" smtClean="0"/>
          </a:p>
          <a:p>
            <a:r>
              <a:rPr lang="en-US" b="1" dirty="0" smtClean="0"/>
              <a:t>Check whether Nulls can be Replaced with statistical measures</a:t>
            </a:r>
          </a:p>
          <a:p>
            <a:pPr lvl="1"/>
            <a:r>
              <a:rPr lang="en-US" dirty="0" smtClean="0"/>
              <a:t>Mean</a:t>
            </a:r>
          </a:p>
          <a:p>
            <a:pPr lvl="1"/>
            <a:r>
              <a:rPr lang="en-US" dirty="0" smtClean="0"/>
              <a:t> mode</a:t>
            </a:r>
          </a:p>
          <a:p>
            <a:endParaRPr lang="en-US" dirty="0"/>
          </a:p>
        </p:txBody>
      </p:sp>
    </p:spTree>
    <p:extLst>
      <p:ext uri="{BB962C8B-B14F-4D97-AF65-F5344CB8AC3E}">
        <p14:creationId xmlns:p14="http://schemas.microsoft.com/office/powerpoint/2010/main" val="34258162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REVIEW NUMERIC COLUMNS</a:t>
            </a:r>
            <a:endParaRPr lang="en-US" dirty="0"/>
          </a:p>
        </p:txBody>
      </p:sp>
      <p:sp>
        <p:nvSpPr>
          <p:cNvPr id="3" name="Content Placeholder 2"/>
          <p:cNvSpPr>
            <a:spLocks noGrp="1"/>
          </p:cNvSpPr>
          <p:nvPr>
            <p:ph idx="1"/>
          </p:nvPr>
        </p:nvSpPr>
        <p:spPr/>
        <p:txBody>
          <a:bodyPr/>
          <a:lstStyle/>
          <a:p>
            <a:r>
              <a:rPr lang="en-US" b="1" dirty="0" smtClean="0"/>
              <a:t>Replacing NULLs by using statistical measures</a:t>
            </a:r>
          </a:p>
          <a:p>
            <a:pPr lvl="1"/>
            <a:r>
              <a:rPr lang="en-US" dirty="0" smtClean="0"/>
              <a:t>mean </a:t>
            </a:r>
          </a:p>
          <a:p>
            <a:pPr lvl="1"/>
            <a:r>
              <a:rPr lang="en-US" dirty="0" smtClean="0"/>
              <a:t>mode</a:t>
            </a:r>
          </a:p>
          <a:p>
            <a:endParaRPr lang="en-US" dirty="0" smtClean="0"/>
          </a:p>
          <a:p>
            <a:r>
              <a:rPr lang="en-US" b="1" dirty="0" smtClean="0"/>
              <a:t>Replace Nulls in Numeric Column</a:t>
            </a:r>
          </a:p>
          <a:p>
            <a:endParaRPr lang="en-US" b="1" dirty="0" smtClean="0"/>
          </a:p>
          <a:p>
            <a:r>
              <a:rPr lang="en-US" b="1" dirty="0" smtClean="0"/>
              <a:t>Replace NULLs in all Numeric Columns</a:t>
            </a:r>
          </a:p>
          <a:p>
            <a:pPr lvl="1"/>
            <a:r>
              <a:rPr lang="en-US" dirty="0" smtClean="0"/>
              <a:t>based on the supplied list of Columns</a:t>
            </a:r>
          </a:p>
          <a:p>
            <a:endParaRPr lang="en-US" dirty="0"/>
          </a:p>
        </p:txBody>
      </p:sp>
    </p:spTree>
    <p:extLst>
      <p:ext uri="{BB962C8B-B14F-4D97-AF65-F5344CB8AC3E}">
        <p14:creationId xmlns:p14="http://schemas.microsoft.com/office/powerpoint/2010/main" val="2544131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REVIEW NUMERIC COLUMNS</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Replace Nulls in Columns having type "OBJECT"</a:t>
            </a:r>
          </a:p>
          <a:p>
            <a:pPr lvl="1"/>
            <a:endParaRPr lang="en-US" b="1" dirty="0" smtClean="0"/>
          </a:p>
          <a:p>
            <a:pPr lvl="1"/>
            <a:r>
              <a:rPr lang="en-US" b="1" dirty="0" smtClean="0"/>
              <a:t>RUN THIS ONLY AFTER NULLs have been REMOVED from NUMERICs</a:t>
            </a:r>
          </a:p>
          <a:p>
            <a:endParaRPr lang="en-US" dirty="0" smtClean="0"/>
          </a:p>
          <a:p>
            <a:r>
              <a:rPr lang="en-US" b="1" dirty="0" smtClean="0"/>
              <a:t>Check whether Data in the Column is within the provided Range</a:t>
            </a:r>
          </a:p>
          <a:p>
            <a:pPr lvl="1"/>
            <a:endParaRPr lang="en-US" dirty="0" smtClean="0"/>
          </a:p>
          <a:p>
            <a:pPr lvl="1"/>
            <a:r>
              <a:rPr lang="en-US" dirty="0" smtClean="0"/>
              <a:t>Basically looking for values which may be out of Range</a:t>
            </a:r>
          </a:p>
          <a:p>
            <a:pPr lvl="1"/>
            <a:r>
              <a:rPr lang="en-US" dirty="0" smtClean="0"/>
              <a:t> &amp; if there are then take action to resolve them</a:t>
            </a:r>
          </a:p>
          <a:p>
            <a:endParaRPr lang="en-US" dirty="0"/>
          </a:p>
        </p:txBody>
      </p:sp>
    </p:spTree>
    <p:extLst>
      <p:ext uri="{BB962C8B-B14F-4D97-AF65-F5344CB8AC3E}">
        <p14:creationId xmlns:p14="http://schemas.microsoft.com/office/powerpoint/2010/main" val="4006247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REVIEW NUMERIC COLUMNS</a:t>
            </a:r>
            <a:endParaRPr lang="en-US" dirty="0"/>
          </a:p>
        </p:txBody>
      </p:sp>
      <p:sp>
        <p:nvSpPr>
          <p:cNvPr id="3" name="Content Placeholder 2"/>
          <p:cNvSpPr>
            <a:spLocks noGrp="1"/>
          </p:cNvSpPr>
          <p:nvPr>
            <p:ph idx="1"/>
          </p:nvPr>
        </p:nvSpPr>
        <p:spPr/>
        <p:txBody>
          <a:bodyPr/>
          <a:lstStyle/>
          <a:p>
            <a:endParaRPr lang="en-US" b="1" dirty="0" smtClean="0"/>
          </a:p>
          <a:p>
            <a:r>
              <a:rPr lang="en-US" b="1" dirty="0" smtClean="0"/>
              <a:t>Data Range Constraints</a:t>
            </a:r>
          </a:p>
          <a:p>
            <a:pPr lvl="1"/>
            <a:endParaRPr lang="en-US" b="1" dirty="0"/>
          </a:p>
          <a:p>
            <a:pPr lvl="1"/>
            <a:r>
              <a:rPr lang="en-US" b="1" dirty="0" smtClean="0"/>
              <a:t>Review &amp; Plot</a:t>
            </a:r>
          </a:p>
          <a:p>
            <a:endParaRPr lang="en-US" dirty="0"/>
          </a:p>
        </p:txBody>
      </p:sp>
    </p:spTree>
    <p:extLst>
      <p:ext uri="{BB962C8B-B14F-4D97-AF65-F5344CB8AC3E}">
        <p14:creationId xmlns:p14="http://schemas.microsoft.com/office/powerpoint/2010/main" val="38699643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Review Text</a:t>
            </a:r>
          </a:p>
        </p:txBody>
      </p:sp>
      <p:sp>
        <p:nvSpPr>
          <p:cNvPr id="3" name="Content Placeholder 2"/>
          <p:cNvSpPr>
            <a:spLocks noGrp="1"/>
          </p:cNvSpPr>
          <p:nvPr>
            <p:ph idx="1"/>
          </p:nvPr>
        </p:nvSpPr>
        <p:spPr>
          <a:xfrm>
            <a:off x="457200" y="1600200"/>
            <a:ext cx="3124200" cy="4525963"/>
          </a:xfrm>
        </p:spPr>
        <p:txBody>
          <a:bodyPr>
            <a:normAutofit/>
          </a:bodyPr>
          <a:lstStyle/>
          <a:p>
            <a:r>
              <a:rPr lang="en-US" dirty="0" err="1" smtClean="0"/>
              <a:t>Dtype</a:t>
            </a:r>
            <a:r>
              <a:rPr lang="en-US" dirty="0" smtClean="0"/>
              <a:t> </a:t>
            </a:r>
          </a:p>
          <a:p>
            <a:r>
              <a:rPr lang="en-US" dirty="0" smtClean="0"/>
              <a:t>type </a:t>
            </a:r>
          </a:p>
          <a:p>
            <a:r>
              <a:rPr lang="en-US" dirty="0" smtClean="0"/>
              <a:t>Describe </a:t>
            </a:r>
          </a:p>
          <a:p>
            <a:r>
              <a:rPr lang="en-US" dirty="0" smtClean="0"/>
              <a:t>Count </a:t>
            </a:r>
          </a:p>
          <a:p>
            <a:r>
              <a:rPr lang="en-US" dirty="0" smtClean="0"/>
              <a:t>Unique </a:t>
            </a:r>
          </a:p>
          <a:p>
            <a:r>
              <a:rPr lang="en-US" dirty="0" smtClean="0"/>
              <a:t>Head </a:t>
            </a:r>
          </a:p>
          <a:p>
            <a:r>
              <a:rPr lang="en-US" dirty="0" smtClean="0"/>
              <a:t>Tail </a:t>
            </a:r>
          </a:p>
        </p:txBody>
      </p:sp>
      <p:sp>
        <p:nvSpPr>
          <p:cNvPr id="4" name="Content Placeholder 2"/>
          <p:cNvSpPr txBox="1">
            <a:spLocks/>
          </p:cNvSpPr>
          <p:nvPr/>
        </p:nvSpPr>
        <p:spPr>
          <a:xfrm>
            <a:off x="3581400" y="1676400"/>
            <a:ext cx="54102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Keys </a:t>
            </a:r>
          </a:p>
          <a:p>
            <a:r>
              <a:rPr lang="en-US" dirty="0" smtClean="0"/>
              <a:t>Values</a:t>
            </a:r>
          </a:p>
          <a:p>
            <a:r>
              <a:rPr lang="en-US" dirty="0" smtClean="0"/>
              <a:t>Index</a:t>
            </a:r>
          </a:p>
          <a:p>
            <a:r>
              <a:rPr lang="en-US" b="1" dirty="0" smtClean="0"/>
              <a:t>Check Nulls</a:t>
            </a:r>
            <a:r>
              <a:rPr lang="en-US" dirty="0" smtClean="0"/>
              <a:t> </a:t>
            </a:r>
          </a:p>
          <a:p>
            <a:r>
              <a:rPr lang="en-US" b="1" dirty="0" smtClean="0"/>
              <a:t>Check Constrains</a:t>
            </a:r>
            <a:r>
              <a:rPr lang="en-US" dirty="0" smtClean="0"/>
              <a:t> </a:t>
            </a:r>
          </a:p>
          <a:p>
            <a:r>
              <a:rPr lang="en-US" b="1" dirty="0" smtClean="0"/>
              <a:t>Check </a:t>
            </a:r>
            <a:r>
              <a:rPr lang="en-US" b="1" dirty="0" err="1" smtClean="0"/>
              <a:t>Status_of_Columns</a:t>
            </a:r>
            <a:endParaRPr lang="en-US" b="1" dirty="0" smtClean="0"/>
          </a:p>
          <a:p>
            <a:r>
              <a:rPr lang="en-US" b="1" dirty="0" smtClean="0"/>
              <a:t> Check Duplicates</a:t>
            </a:r>
            <a:endParaRPr lang="en-US" b="1" dirty="0"/>
          </a:p>
        </p:txBody>
      </p:sp>
    </p:spTree>
    <p:extLst>
      <p:ext uri="{BB962C8B-B14F-4D97-AF65-F5344CB8AC3E}">
        <p14:creationId xmlns:p14="http://schemas.microsoft.com/office/powerpoint/2010/main" val="22980156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Catagorical</a:t>
            </a:r>
            <a:endParaRPr lang="en-US" dirty="0"/>
          </a:p>
        </p:txBody>
      </p:sp>
      <p:sp>
        <p:nvSpPr>
          <p:cNvPr id="3" name="Content Placeholder 2"/>
          <p:cNvSpPr>
            <a:spLocks noGrp="1"/>
          </p:cNvSpPr>
          <p:nvPr>
            <p:ph idx="1"/>
          </p:nvPr>
        </p:nvSpPr>
        <p:spPr/>
        <p:txBody>
          <a:bodyPr/>
          <a:lstStyle/>
          <a:p>
            <a:endParaRPr lang="en-US" b="1" dirty="0" smtClean="0"/>
          </a:p>
          <a:p>
            <a:r>
              <a:rPr lang="en-US" b="1" dirty="0"/>
              <a:t>Convert Selected OBJECTs &amp;/or Numeric to type as </a:t>
            </a:r>
            <a:r>
              <a:rPr lang="en-US" b="1" dirty="0" smtClean="0"/>
              <a:t>categorical</a:t>
            </a:r>
          </a:p>
          <a:p>
            <a:endParaRPr lang="en-US" b="1" dirty="0" smtClean="0"/>
          </a:p>
          <a:p>
            <a:r>
              <a:rPr lang="en-US" b="1" dirty="0" err="1"/>
              <a:t>Convert_ALL_Listed_to_Catagorical</a:t>
            </a:r>
            <a:endParaRPr lang="en-US" b="1" dirty="0"/>
          </a:p>
          <a:p>
            <a:pPr lvl="1"/>
            <a:r>
              <a:rPr lang="en-US" dirty="0"/>
              <a:t>based on provided List of Object &amp; Numeric Columns</a:t>
            </a:r>
          </a:p>
        </p:txBody>
      </p:sp>
    </p:spTree>
    <p:extLst>
      <p:ext uri="{BB962C8B-B14F-4D97-AF65-F5344CB8AC3E}">
        <p14:creationId xmlns:p14="http://schemas.microsoft.com/office/powerpoint/2010/main" val="20052573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smtClean="0"/>
              <a:t>Conclusion</a:t>
            </a:r>
          </a:p>
          <a:p>
            <a:pPr lvl="1"/>
            <a:r>
              <a:rPr lang="en-US" dirty="0" smtClean="0"/>
              <a:t>22** features have </a:t>
            </a:r>
            <a:r>
              <a:rPr lang="en-US" dirty="0"/>
              <a:t>influence on Predictions</a:t>
            </a:r>
            <a:r>
              <a:rPr lang="en-US" dirty="0" smtClean="0"/>
              <a:t>.</a:t>
            </a:r>
          </a:p>
          <a:p>
            <a:pPr lvl="2"/>
            <a:r>
              <a:rPr lang="en-US" dirty="0" smtClean="0"/>
              <a:t>Full list is provided in another slide</a:t>
            </a:r>
            <a:endParaRPr lang="en-US" dirty="0"/>
          </a:p>
          <a:p>
            <a:pPr lvl="1"/>
            <a:r>
              <a:rPr lang="en-US" dirty="0"/>
              <a:t>Note: some features in this group may be more significant then </a:t>
            </a:r>
            <a:r>
              <a:rPr lang="en-US" dirty="0" smtClean="0"/>
              <a:t>others most significant features are:</a:t>
            </a:r>
            <a:endParaRPr lang="en-US" dirty="0"/>
          </a:p>
          <a:p>
            <a:pPr lvl="2"/>
            <a:r>
              <a:rPr lang="en-US" dirty="0"/>
              <a:t>	 '</a:t>
            </a:r>
            <a:r>
              <a:rPr lang="en-US" dirty="0" err="1"/>
              <a:t>behavioral_touch_face</a:t>
            </a:r>
            <a:r>
              <a:rPr lang="en-US" dirty="0"/>
              <a:t>',</a:t>
            </a:r>
          </a:p>
          <a:p>
            <a:pPr lvl="2"/>
            <a:r>
              <a:rPr lang="en-US" dirty="0"/>
              <a:t>	 'doctor_recc_h1n1</a:t>
            </a:r>
          </a:p>
          <a:p>
            <a:pPr lvl="2"/>
            <a:r>
              <a:rPr lang="en-US" dirty="0"/>
              <a:t>	 'opinion_h1n1_vacc_effective',</a:t>
            </a:r>
          </a:p>
          <a:p>
            <a:pPr lvl="2"/>
            <a:r>
              <a:rPr lang="en-US" dirty="0"/>
              <a:t>	 'opinion_h1n1_sick_from_vacc',</a:t>
            </a:r>
          </a:p>
          <a:p>
            <a:pPr lvl="2"/>
            <a:r>
              <a:rPr lang="en-US" dirty="0"/>
              <a:t> 	 '</a:t>
            </a:r>
            <a:r>
              <a:rPr lang="en-US" dirty="0" err="1"/>
              <a:t>opinion_seas_vacc_effective</a:t>
            </a:r>
            <a:r>
              <a:rPr lang="en-US" dirty="0"/>
              <a:t>',</a:t>
            </a:r>
          </a:p>
          <a:p>
            <a:pPr lvl="1"/>
            <a:r>
              <a:rPr lang="en-US" dirty="0" smtClean="0"/>
              <a:t>Area under ROC Curve is 85%</a:t>
            </a:r>
          </a:p>
          <a:p>
            <a:pPr lvl="1"/>
            <a:r>
              <a:rPr lang="en-US" dirty="0" smtClean="0"/>
              <a:t>Macro Average ROC (multi-class)  is 84%</a:t>
            </a:r>
          </a:p>
          <a:p>
            <a:pPr lvl="1"/>
            <a:r>
              <a:rPr lang="en-US" dirty="0" smtClean="0"/>
              <a:t>Submission files with Probability Predictions has been created</a:t>
            </a:r>
            <a:endParaRPr lang="en-US" dirty="0"/>
          </a:p>
          <a:p>
            <a:endParaRPr lang="en-US" dirty="0"/>
          </a:p>
        </p:txBody>
      </p:sp>
      <p:sp>
        <p:nvSpPr>
          <p:cNvPr id="5" name="Rectangle 4"/>
          <p:cNvSpPr/>
          <p:nvPr/>
        </p:nvSpPr>
        <p:spPr>
          <a:xfrm>
            <a:off x="3631953" y="6400800"/>
            <a:ext cx="5435847" cy="369332"/>
          </a:xfrm>
          <a:prstGeom prst="rect">
            <a:avLst/>
          </a:prstGeom>
        </p:spPr>
        <p:txBody>
          <a:bodyPr wrap="none">
            <a:spAutoFit/>
          </a:bodyPr>
          <a:lstStyle/>
          <a:p>
            <a:pPr lvl="1"/>
            <a:r>
              <a:rPr lang="en-US" dirty="0" smtClean="0"/>
              <a:t>** This </a:t>
            </a:r>
            <a:r>
              <a:rPr lang="en-US" dirty="0"/>
              <a:t>was determined by Lasso </a:t>
            </a:r>
            <a:r>
              <a:rPr lang="en-US" dirty="0"/>
              <a:t>Analysis &amp; </a:t>
            </a:r>
            <a:r>
              <a:rPr lang="en-US" dirty="0" smtClean="0"/>
              <a:t>Scaling</a:t>
            </a:r>
            <a:endParaRPr lang="en-US" dirty="0"/>
          </a:p>
        </p:txBody>
      </p:sp>
    </p:spTree>
    <p:extLst>
      <p:ext uri="{BB962C8B-B14F-4D97-AF65-F5344CB8AC3E}">
        <p14:creationId xmlns:p14="http://schemas.microsoft.com/office/powerpoint/2010/main" val="7825889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 Full Review of ALL </a:t>
            </a:r>
            <a:r>
              <a:rPr lang="en-US" b="1" dirty="0" smtClean="0"/>
              <a:t/>
            </a:r>
            <a:br>
              <a:rPr lang="en-US" b="1" dirty="0" smtClean="0"/>
            </a:br>
            <a:r>
              <a:rPr lang="en-US" b="1" dirty="0" smtClean="0"/>
              <a:t>Numeric Columns</a:t>
            </a:r>
            <a:endParaRPr lang="en-US" dirty="0"/>
          </a:p>
        </p:txBody>
      </p:sp>
      <p:sp>
        <p:nvSpPr>
          <p:cNvPr id="3" name="Content Placeholder 2"/>
          <p:cNvSpPr>
            <a:spLocks noGrp="1"/>
          </p:cNvSpPr>
          <p:nvPr>
            <p:ph idx="1"/>
          </p:nvPr>
        </p:nvSpPr>
        <p:spPr/>
        <p:txBody>
          <a:bodyPr>
            <a:normAutofit fontScale="92500" lnSpcReduction="10000"/>
          </a:bodyPr>
          <a:lstStyle/>
          <a:p>
            <a:pPr lvl="1"/>
            <a:endParaRPr lang="en-US" dirty="0" smtClean="0"/>
          </a:p>
          <a:p>
            <a:pPr lvl="1"/>
            <a:r>
              <a:rPr lang="en-US" dirty="0" err="1" smtClean="0"/>
              <a:t>Review_Column_Num</a:t>
            </a:r>
            <a:r>
              <a:rPr lang="en-US" dirty="0" smtClean="0"/>
              <a:t> (Numeric)</a:t>
            </a:r>
          </a:p>
          <a:p>
            <a:pPr lvl="1"/>
            <a:endParaRPr lang="en-US" dirty="0" smtClean="0"/>
          </a:p>
          <a:p>
            <a:pPr lvl="1"/>
            <a:r>
              <a:rPr lang="en-US" dirty="0" smtClean="0"/>
              <a:t>Check </a:t>
            </a:r>
            <a:r>
              <a:rPr lang="en-US" dirty="0" err="1" smtClean="0"/>
              <a:t>Data_range_constraints</a:t>
            </a:r>
            <a:endParaRPr lang="en-US" dirty="0" smtClean="0"/>
          </a:p>
          <a:p>
            <a:pPr lvl="1"/>
            <a:endParaRPr lang="en-US" dirty="0" smtClean="0"/>
          </a:p>
          <a:p>
            <a:pPr lvl="1"/>
            <a:r>
              <a:rPr lang="en-US" dirty="0" err="1" smtClean="0"/>
              <a:t>Check_Range</a:t>
            </a:r>
            <a:r>
              <a:rPr lang="en-US" dirty="0" smtClean="0"/>
              <a:t> </a:t>
            </a:r>
            <a:r>
              <a:rPr lang="en-US" dirty="0" err="1" smtClean="0"/>
              <a:t>Check_outliers</a:t>
            </a:r>
            <a:endParaRPr lang="en-US" dirty="0" smtClean="0"/>
          </a:p>
          <a:p>
            <a:pPr lvl="1"/>
            <a:endParaRPr lang="en-US" dirty="0" smtClean="0"/>
          </a:p>
          <a:p>
            <a:pPr lvl="1"/>
            <a:r>
              <a:rPr lang="en-US" dirty="0" smtClean="0"/>
              <a:t>Check </a:t>
            </a:r>
            <a:r>
              <a:rPr lang="en-US" dirty="0" err="1" smtClean="0"/>
              <a:t>Status_of_Columns</a:t>
            </a:r>
            <a:r>
              <a:rPr lang="en-US" dirty="0" smtClean="0"/>
              <a:t> </a:t>
            </a:r>
          </a:p>
          <a:p>
            <a:pPr lvl="1"/>
            <a:endParaRPr lang="en-US" dirty="0" smtClean="0"/>
          </a:p>
          <a:p>
            <a:pPr lvl="1"/>
            <a:r>
              <a:rPr lang="en-US" dirty="0" err="1" smtClean="0"/>
              <a:t>Check_Duplicate_values_short</a:t>
            </a:r>
            <a:endParaRPr lang="en-US" dirty="0" smtClean="0"/>
          </a:p>
          <a:p>
            <a:endParaRPr lang="en-US" dirty="0"/>
          </a:p>
        </p:txBody>
      </p:sp>
    </p:spTree>
    <p:extLst>
      <p:ext uri="{BB962C8B-B14F-4D97-AF65-F5344CB8AC3E}">
        <p14:creationId xmlns:p14="http://schemas.microsoft.com/office/powerpoint/2010/main" val="34895169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 Full Review of ALL Numeric Columns is </a:t>
            </a:r>
            <a:r>
              <a:rPr lang="en-US" b="1" dirty="0" smtClean="0"/>
              <a:t>done</a:t>
            </a:r>
            <a:endParaRPr lang="en-US" dirty="0"/>
          </a:p>
        </p:txBody>
      </p:sp>
      <p:sp>
        <p:nvSpPr>
          <p:cNvPr id="3" name="Content Placeholder 2"/>
          <p:cNvSpPr>
            <a:spLocks noGrp="1"/>
          </p:cNvSpPr>
          <p:nvPr>
            <p:ph idx="1"/>
          </p:nvPr>
        </p:nvSpPr>
        <p:spPr/>
        <p:txBody>
          <a:bodyPr>
            <a:normAutofit/>
          </a:bodyPr>
          <a:lstStyle/>
          <a:p>
            <a:pPr lvl="1"/>
            <a:r>
              <a:rPr lang="en-US" sz="2400" b="1" dirty="0" smtClean="0"/>
              <a:t>Note: we will be Testing, Exploring, Cleaning &amp; Manipulating both files</a:t>
            </a:r>
          </a:p>
          <a:p>
            <a:pPr lvl="1"/>
            <a:endParaRPr lang="en-US" b="1" dirty="0" smtClean="0"/>
          </a:p>
          <a:p>
            <a:pPr lvl="1"/>
            <a:r>
              <a:rPr lang="en-US" dirty="0" smtClean="0"/>
              <a:t>  </a:t>
            </a:r>
            <a:r>
              <a:rPr lang="en-US" dirty="0" err="1" smtClean="0"/>
              <a:t>df</a:t>
            </a:r>
            <a:r>
              <a:rPr lang="en-US" dirty="0" smtClean="0"/>
              <a:t>                  =  df1n    =   "</a:t>
            </a:r>
            <a:r>
              <a:rPr lang="en-US" dirty="0" err="1" smtClean="0"/>
              <a:t>training_set_features</a:t>
            </a:r>
            <a:r>
              <a:rPr lang="en-US" dirty="0" smtClean="0"/>
              <a:t>" </a:t>
            </a:r>
          </a:p>
          <a:p>
            <a:pPr lvl="1"/>
            <a:r>
              <a:rPr lang="en-US" dirty="0" smtClean="0"/>
              <a:t> </a:t>
            </a:r>
            <a:r>
              <a:rPr lang="en-US" dirty="0" err="1" smtClean="0"/>
              <a:t>dfTest_Fea</a:t>
            </a:r>
            <a:r>
              <a:rPr lang="en-US" dirty="0" smtClean="0"/>
              <a:t>   =  df3n     =   "</a:t>
            </a:r>
            <a:r>
              <a:rPr lang="en-US" dirty="0" err="1" smtClean="0"/>
              <a:t>test_set_features</a:t>
            </a:r>
            <a:r>
              <a:rPr lang="en-US" dirty="0" smtClean="0"/>
              <a:t>“</a:t>
            </a:r>
          </a:p>
          <a:p>
            <a:pPr lvl="1"/>
            <a:endParaRPr lang="en-US" dirty="0" smtClean="0"/>
          </a:p>
          <a:p>
            <a:pPr lvl="1"/>
            <a:r>
              <a:rPr lang="en-US" dirty="0" smtClean="0"/>
              <a:t>Note: Only one column output is shown here &amp; for other columns the code has been commented to keep the size of the file small</a:t>
            </a:r>
          </a:p>
          <a:p>
            <a:endParaRPr lang="en-US" dirty="0"/>
          </a:p>
        </p:txBody>
      </p:sp>
    </p:spTree>
    <p:extLst>
      <p:ext uri="{BB962C8B-B14F-4D97-AF65-F5344CB8AC3E}">
        <p14:creationId xmlns:p14="http://schemas.microsoft.com/office/powerpoint/2010/main" val="4517710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6653" y="685800"/>
            <a:ext cx="8492493"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531926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7686" y="685800"/>
            <a:ext cx="8311431"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12451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1582" y="762000"/>
            <a:ext cx="8444359"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211148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685800"/>
            <a:ext cx="7769492" cy="5293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783343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5595" y="1143000"/>
            <a:ext cx="8489384"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34698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69669" y="542533"/>
            <a:ext cx="7559931" cy="57820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412507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4266" y="381000"/>
            <a:ext cx="7877734" cy="2943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01" y="3505200"/>
            <a:ext cx="8775099"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229862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609600"/>
            <a:ext cx="7558543" cy="5827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16740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Background</a:t>
            </a:r>
          </a:p>
          <a:p>
            <a:pPr lvl="1"/>
            <a:r>
              <a:rPr lang="en-US" dirty="0" smtClean="0"/>
              <a:t>We </a:t>
            </a:r>
            <a:r>
              <a:rPr lang="en-US" dirty="0"/>
              <a:t>will </a:t>
            </a:r>
            <a:r>
              <a:rPr lang="en-US" dirty="0" smtClean="0"/>
              <a:t>take a look at vaccination, a key public health measure used to fight infectious diseases. Vaccines provide immunization for individuals, and enough immunization in a community can further reduce the spread of diseases through </a:t>
            </a:r>
            <a:r>
              <a:rPr lang="en-US" dirty="0"/>
              <a:t>"herd immunity</a:t>
            </a:r>
            <a:r>
              <a:rPr lang="en-US" dirty="0" smtClean="0"/>
              <a:t>.“</a:t>
            </a:r>
          </a:p>
          <a:p>
            <a:pPr lvl="1"/>
            <a:endParaRPr lang="en-US" dirty="0"/>
          </a:p>
        </p:txBody>
      </p:sp>
    </p:spTree>
    <p:extLst>
      <p:ext uri="{BB962C8B-B14F-4D97-AF65-F5344CB8AC3E}">
        <p14:creationId xmlns:p14="http://schemas.microsoft.com/office/powerpoint/2010/main" val="141792178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6858" y="609600"/>
            <a:ext cx="8788542" cy="5181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Unicode MS" pitchFamily="34" charset="-128"/>
                <a:cs typeface="Arial" pitchFamily="34" charset="0"/>
              </a:rPr>
              <a:t>[4 rows x 35 columns]</a:t>
            </a:r>
            <a:r>
              <a:rPr kumimoji="0" lang="en-US" sz="800" b="0" i="0" u="none" strike="noStrike" cap="none" normalizeH="0" baseline="0" smtClean="0">
                <a:ln>
                  <a:noFill/>
                </a:ln>
                <a:solidFill>
                  <a:schemeClr val="tx1"/>
                </a:solidFill>
                <a:effectLst/>
                <a:latin typeface="Arial"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922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9818" y="5867400"/>
            <a:ext cx="3398982" cy="539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167715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37154" y="2198494"/>
            <a:ext cx="5578046" cy="2449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469952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 Full Review of ALL OBJECT </a:t>
            </a:r>
            <a:r>
              <a:rPr lang="en-US" b="1" dirty="0" smtClean="0"/>
              <a:t/>
            </a:r>
            <a:br>
              <a:rPr lang="en-US" b="1" dirty="0" smtClean="0"/>
            </a:br>
            <a:r>
              <a:rPr lang="en-US" b="1" dirty="0" smtClean="0"/>
              <a:t>(</a:t>
            </a:r>
            <a:r>
              <a:rPr lang="en-US" b="1" dirty="0"/>
              <a:t>Text) Columns is </a:t>
            </a:r>
            <a:r>
              <a:rPr lang="en-US" b="1" dirty="0" smtClean="0"/>
              <a:t>done</a:t>
            </a:r>
            <a:endParaRPr lang="en-US" dirty="0"/>
          </a:p>
        </p:txBody>
      </p:sp>
      <p:sp>
        <p:nvSpPr>
          <p:cNvPr id="3" name="Content Placeholder 2"/>
          <p:cNvSpPr>
            <a:spLocks noGrp="1"/>
          </p:cNvSpPr>
          <p:nvPr>
            <p:ph idx="1"/>
          </p:nvPr>
        </p:nvSpPr>
        <p:spPr/>
        <p:txBody>
          <a:bodyPr>
            <a:normAutofit/>
          </a:bodyPr>
          <a:lstStyle/>
          <a:p>
            <a:r>
              <a:rPr lang="en-US" sz="2400" b="1" dirty="0" smtClean="0"/>
              <a:t>Note: we will be Testing, Exploring, Cleaning &amp; Manipulating both files</a:t>
            </a:r>
          </a:p>
          <a:p>
            <a:endParaRPr lang="en-US" b="1" dirty="0" smtClean="0"/>
          </a:p>
          <a:p>
            <a:pPr lvl="1"/>
            <a:r>
              <a:rPr lang="en-US" dirty="0" err="1" smtClean="0"/>
              <a:t>df</a:t>
            </a:r>
            <a:r>
              <a:rPr lang="en-US" dirty="0" smtClean="0"/>
              <a:t>                   = df1n      =   "</a:t>
            </a:r>
            <a:r>
              <a:rPr lang="en-US" dirty="0" err="1" smtClean="0"/>
              <a:t>training_set_features</a:t>
            </a:r>
            <a:r>
              <a:rPr lang="en-US" dirty="0" smtClean="0"/>
              <a:t>" </a:t>
            </a:r>
          </a:p>
          <a:p>
            <a:pPr lvl="1"/>
            <a:r>
              <a:rPr lang="en-US" dirty="0" err="1" smtClean="0"/>
              <a:t>dfTest_Fea</a:t>
            </a:r>
            <a:r>
              <a:rPr lang="en-US" dirty="0" smtClean="0"/>
              <a:t>   = df3n      =   "</a:t>
            </a:r>
            <a:r>
              <a:rPr lang="en-US" dirty="0" err="1" smtClean="0"/>
              <a:t>test_set_features</a:t>
            </a:r>
            <a:r>
              <a:rPr lang="en-US" dirty="0" smtClean="0"/>
              <a:t>“</a:t>
            </a:r>
          </a:p>
          <a:p>
            <a:pPr lvl="1"/>
            <a:endParaRPr lang="en-US" dirty="0" smtClean="0"/>
          </a:p>
          <a:p>
            <a:pPr lvl="1"/>
            <a:r>
              <a:rPr lang="en-US" dirty="0" smtClean="0"/>
              <a:t>Note: Only one column output is shown here &amp; for other columns the code has been commented to keep the size of the file small</a:t>
            </a:r>
          </a:p>
          <a:p>
            <a:endParaRPr lang="en-US" dirty="0"/>
          </a:p>
        </p:txBody>
      </p:sp>
    </p:spTree>
    <p:extLst>
      <p:ext uri="{BB962C8B-B14F-4D97-AF65-F5344CB8AC3E}">
        <p14:creationId xmlns:p14="http://schemas.microsoft.com/office/powerpoint/2010/main" val="395024299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6249" y="1066800"/>
            <a:ext cx="8382321"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84980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1219200"/>
            <a:ext cx="4469927"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5943600" y="533400"/>
            <a:ext cx="2055819" cy="369332"/>
          </a:xfrm>
          <a:prstGeom prst="rect">
            <a:avLst/>
          </a:prstGeom>
          <a:noFill/>
        </p:spPr>
        <p:txBody>
          <a:bodyPr wrap="none" rtlCol="0">
            <a:spAutoFit/>
          </a:bodyPr>
          <a:lstStyle/>
          <a:p>
            <a:r>
              <a:rPr lang="en-US" b="1" dirty="0" smtClean="0"/>
              <a:t>Nulls in the Dataset</a:t>
            </a:r>
            <a:endParaRPr lang="en-US" b="1" dirty="0"/>
          </a:p>
        </p:txBody>
      </p:sp>
      <p:sp>
        <p:nvSpPr>
          <p:cNvPr id="6" name="TextBox 5"/>
          <p:cNvSpPr txBox="1"/>
          <p:nvPr/>
        </p:nvSpPr>
        <p:spPr>
          <a:xfrm>
            <a:off x="1143000" y="533400"/>
            <a:ext cx="1851789" cy="369332"/>
          </a:xfrm>
          <a:prstGeom prst="rect">
            <a:avLst/>
          </a:prstGeom>
          <a:noFill/>
        </p:spPr>
        <p:txBody>
          <a:bodyPr wrap="none" rtlCol="0">
            <a:spAutoFit/>
          </a:bodyPr>
          <a:lstStyle/>
          <a:p>
            <a:r>
              <a:rPr lang="en-US" b="1" dirty="0" smtClean="0"/>
              <a:t>Nulls in a Column</a:t>
            </a:r>
            <a:endParaRPr lang="en-US" b="1" dirty="0"/>
          </a:p>
        </p:txBody>
      </p:sp>
      <p:sp>
        <p:nvSpPr>
          <p:cNvPr id="4" name="AutoShape 4" descr="data:image/png;base64,iVBORw0KGgoAAAANSUhEUgAAAYQAAAGECAYAAAA2vVfTAAAAOXRFWHRTb2Z0d2FyZQBNYXRwbG90bGliIHZlcnNpb24zLjMuMSwgaHR0cHM6Ly9tYXRwbG90bGliLm9yZy/d3fzzAAAACXBIWXMAAAsTAAALEwEAmpwYAACPaElEQVR4nO2deXxMV//HPzNZRITIaglKhEpsCVHEFpouVB+Vttrnh5KiWq2W1Fax1IPakzYi1FI8pZsqjyrliVRCI0TtNFJiaWSdTCKyTmLm90fc+8yduXPvuTFI+L5fr74qd87ce+bOnfM953u+389XZTAYDCAIgiCeeNSPugMEQRBE7YAMAkEQBAGADAJBEARxDzIIBEEQBAAyCARBEMQ9yCAQBEEQAABbuQaxsbE4deoUnJ2dsWrVKsFre/bswbZt27Bx40Y0atQIALBr1y7Ex8dDrVYjLCwM/v7+AID09HSsWbMGOp0OAQEBCAsLg0qlQmVlJWJiYpCeno6GDRtiypQp8PT0tP4nJQiCICSRXSEEBwdj9uzZZsc1Gg3Onz8Pd3d3/lhGRgaSkpIQGRmJiIgIbNq0CXq9HgCwYcMGTJw4EdHR0cjOzsaZM2cAAPHx8WjQoAFWr16Nl156Cdu3b7fSRyMIgiCUIGsQ/Pz84OTkZHZ869atGDlyJFQqFX8sJSUFQUFBsLOzg6enJ5o2bYorV66goKAAZWVlaN++PVQqFfr374+UlBQAwMmTJxEcHAwA6NWrFy5cuADKlSMIgnj4yLqMxDh58iRcXV3RunVrwXGtVot27drxf7u6ukKr1cLGxgZubm78cTc3N2i1Wv493Gs2NjZwdHTEnTt3eBeUFJmZmYK/3d3dodFoJN9jrTaP+/VqY58e9+vVxj497terjX160Ndr3ry5xfaKDUJFRQV++uknzJkzx+w1SzN7qRm/2GvGqw5j4uLiEBcXBwBYunSpwF0FALa2tmbHTLFWm8f9erWxT4/79Wpjnx7369XGPj2K6/HtmVveIycnB7m5uZg+fToAID8/HzNnzsSSJUvg5uaG/Px8vq1Wq4Wrq6vZ8fz8fLi6ugIA/5qbmxvu3r2L0tJSURcVAISEhCAkJIT/29TyPU5W/FFfrzb26XG/Xm3s0+N+vdrYpwd9PakVguKw01atWmHjxo1Ys2YN1qxZAzc3NyxbtgyNGzdGYGAgkpKSUFlZidzcXGRlZcHHxwcuLi6oX78+0tLSYDAYkJiYiMDAQABA9+7dcfjwYQBAcnIyOnbsaHGFQBAEQTw4ZFcIn3/+OS5duoQ7d+7g3XffxYgRIzBo0CDRti1btkTv3r0RHh4OtVqNcePGQa2utjnjx49HbGwsdDod/P39ERAQAAAYNGgQYmJiMHnyZDg5OWHKlCnW+3QEQRAEM7IGQW6AXrNmjeDv0NBQhIaGmrVr27atWR4DANjb2yM8PFyuGwRBEMQDhjKVCYIgCABkEAiCIIh7kEEgCIIgANQwMY0gCIKovdyd8A8AQI7RMZsNe2TfRysEgiAIAgCtEAiCIOoUprN/lpk/K7RCIAiCIACQQSAIgiDuQQaBIAiCAEAGgSAIgrgHGQSCIAgCABkEgiAI4h5kEAiCIAgAZBAIgiCIe5BBIAiCIACQQSAIgiDuQQaBIAiCAEAGgSAIgrgHGQSCIAgCABkEgiAI4h5kEAiCIAgAVA+BeMKoaSUpgngSkDUIsbGxOHXqFJydnbFq1SoAwNdff40//vgDtra2aNKkCSZNmoQGDRoAAHbt2oX4+Hio1WqEhYXB398fAJCeno41a9ZAp9MhICAAYWFhUKlUqKysRExMDNLT09GwYUNMmTIFnp6eD+4TEwRBEKLIuoyCg4Mxe/ZswbEuXbpg1apVWLlyJZo1a4Zdu3YBADIyMpCUlITIyEhERERg06ZN0Ov1AIANGzZg4sSJiI6ORnZ2Ns6cOQMAiI+PR4MGDbB69Wq89NJL2L59u5U/IkEQBMGCrEHw8/ODk5OT4FjXrl1hY2MDAGjfvj20Wi0AICUlBUFBQbCzs4OnpyeaNm2KK1euoKCgAGVlZWjfvj1UKhX69++PlJQUAMDJkycRHBwMAOjVqxcuXLgAg8Fgzc9IEARBMHDfm8rx8fG8W0ir1cLNzY1/zdXVFVqt1uy4m5sbb0SMX7OxsYGjoyPu3Llzv90iCIIgFHJfm8o//fQTbGxs0K9fPwCwOLOXmvGLvaZSqUTbxsXFIS4uDgCwdOlSuLu7C163tbU1O2aKtdo87terjX2yxrlyRI5JnY/u+eN9vdrYJ7l2ps+wWDulzzl/XdkWFjh8+DD++OMPzJs3jx/A3dzckJ+fz7fRarVwdXU1O56fnw9XV1fBe9zc3HD37l2Ulpaauag4QkJCEBISwv+t0WgEr7u7u5sdM8VabR7369XGPln7XBxSbemeP97Xq419UtIOkH5+xdo1b97cYpsauYzOnDmD//znP5g5cybq1avHHw8MDERSUhIqKyuRm5uLrKws+Pj4wMXFBfXr10daWhoMBgMSExMRGBgIAOjevTsOHz4MAEhOTkbHjh0trhAIgiCIB4fsCuHzzz/HpUuXcOfOHbz77rsYMWIEdu3ahaqqKixcuBAA0K5dO7zzzjto2bIlevfujfDwcKjVaowbNw5qdbXNGT9+PGJjY6HT6eDv74+AgAAAwKBBgxATE4PJkyfDyckJU6ZMeXCfliAIgrCIrEEQG6AHDRpksX1oaChCQ0PNjrdt25bPYzDG3t4e4eHhct0gCIIgHjAkXUEQBEEAIINAEARB3IMMAkEQBAGADAJBEARxDzIIBEEQBAAyCARBEMQ9yCAQBEEQAMggEARBEPcgg0AQBEEAIINAEARB3IMMAkEQBAGADAJBEARxDzIIBEEQBAAyCARBEMQ9yCAQBEEQAMggEARBEPcgg0AQBEEAIINAEARB3IMMAkEQBAGADAJBEARxDzIIBEEQBAAyCARBEMQ9bOUaxMbG4tSpU3B2dsaqVasAAMXFxYiKikJeXh48PDwwdepUODk5AQB27dqF+Ph4qNVqhIWFwd/fHwCQnp6ONWvWQKfTISAgAGFhYVCpVKisrERMTAzS09PRsGFDTJkyBZ6eng/uExMEQRCiyK4QgoODMXv2bMGx3bt3o3PnzoiOjkbnzp2xe/duAEBGRgaSkpIQGRmJiIgIbNq0CXq9HgCwYcMGTJw4EdHR0cjOzsaZM2cAAPHx8WjQoAFWr16Nl156Cdu3b7fuJyQIgiCYkDUIfn5+/OyfIyUlBQMGDAAADBgwACkpKfzxoKAg2NnZwdPTE02bNsWVK1dQUFCAsrIytG/fHiqVCv379+ffc/LkSQQHBwMAevXqhQsXLsBgMFjzMxIEQRAMyLqMxLh9+zZcXFwAAC4uLigqKgIAaLVatGvXjm/n6uoKrVYLGxsbuLm58cfd3Nyg1Wr593Cv2djYwNHREXfu3EGjRo3MrhsXF4e4uDgAwNKlS+Hu7i78MLa2ZsdMsVabx/16tbFP1jhXjsgxqfPRPX+8r1cb+yTXzvQZFmun9DnnryvbQgGWZvZSM36x11QqlWjbkJAQhISE8H9rNBrB6+7u7mbHTLFWm8f9erWxT9Y+F4dUW7rnj/f1amOflLQDpJ9fsXbNmze32KZGUUbOzs4oKCgAABQUFPCzeTc3N+Tn5/PttFotXF1dzY7n5+fD1dXV7D13795FaWmpmYuKIAiCePDUyCAEBgYiISEBAJCQkIAePXrwx5OSklBZWYnc3FxkZWXBx8cHLi4uqF+/PtLS0mAwGJCYmIjAwEAAQPfu3XH48GEAQHJyMjp27GhxhUAQBEE8OGRdRp9//jkuXbqEO3fu4N1338WIESPwyiuvICoqCvHx8XB3d0d4eDgAoGXLlujduzfCw8OhVqsxbtw4qNXVNmf8+PGIjY2FTqeDv78/AgICAACDBg1CTEwMJk+eDCcnJ0yZMuXBfVqCIAjCIrIGwdIAPW/ePNHjoaGhCA0NNTvetm1bPo/BGHt7e96gEARBEI8OylQmCIIgAJBBIAiCIO5BBoEgCIIAQAaBIAiCuAcZBIIgCAIAGQSCIAjiHmQQCIIgCABkEAiCIIh7kEEgCIIgAJBBIAiCIO5BBoEgCIIAQAaBIAiCuAcZBIIgCAIAGQSCIAjiHmQQCIIgCABkEAiCIIh7kEEgCIIgAJBBIAiCIO5BBoEgCIIAQAaBIAiCuAcZBIIgCAIAYHs/b967dy/i4+OhUqnQsmVLTJo0CTqdDlFRUcjLy4OHhwemTp0KJycnAMCuXbsQHx8PtVqNsLAw+Pv7AwDS09OxZs0a6HQ6BAQEICwsDCqV6r4/HEEQBMFOjVcIWq0W+/fvx9KlS7Fq1Sro9XokJSVh9+7d6Ny5M6Kjo9G5c2fs3r0bAJCRkYGkpCRERkYiIiICmzZtgl6vBwBs2LABEydORHR0NLKzs3HmzBlrfDaCIAhCAfflMtLr9dDpdLh79y50Oh1cXFyQkpKCAQMGAAAGDBiAlJQUAEBKSgqCgoJgZ2cHT09PNG3aFFeuXEFBQQHKysrQvn17qFQq9O/fn38PQRAE8fCoscvI1dUVL7/8Mt577z3Y29uja9eu6Nq1K27fvg0XFxcAgIuLC4qKigBUryjatWsneL9Wq4WNjQ3c3Nz4425ubtBqtTXtFkEQBFFDamwQiouLkZKSgjVr1sDR0RGRkZFITEy02N5gMCg6LkZcXBzi4uIAAEuXLoW7u7vgdVtbW7NjplirzeN+vdrYJ2ucK0fkmNT56J4/3terjX2Sa2f6DIu1U/qc89eVbWGB8+fPw9PTE40aNQIA9OzZE2lpaXB2dkZBQQFcXFxQUFDAv+7m5ob8/Hz+/VqtFq6urmbH8/Pz4erqKnrNkJAQhISE8H9rNBrB6+7u7mbHTLFWm8f9erWxT9Y+F4dUW7rnj/f1amOflLQDpJ9fsXbNmze32KbGewju7u7466+/UFFRAYPBgPPnz8PLywuBgYFISEgAACQkJKBHjx4AgMDAQCQlJaGyshK5ubnIysqCj48PXFxcUL9+faSlpcFgMCAxMRGBgYE17RZBEARRQ2q8QmjXrh169eqFmTNnwsbGBq1bt0ZISAjKy8sRFRWF+Ph4uLu7Izw8HADQsmVL9O7dG+Hh4VCr1Rg3bhzU6mp7NH78eMTGxkKn08Hf3x8BAQHW+XQEQRAEM/eVhzBixAiMGDFCcMzOzg7z5s0TbR8aGorQ0FCz423btsWqVavupysEQRDEfUKZygRBEAQAMggEQRDEPcggEARBEADIIBAEQRD3IINAEARBACCDQBAEQdyDDAJBEAQBgAwCQRAEcQ8yCARBEAQAMggEQRDEPcggEARBEADIIBAEQRD3IINAEARBACCDQBAEQdyDDAJBEAQBgAwCQRAEcQ8yCARBEAQAMggEQRDEPcggEARBEADIIBAEQRD3IINAEARBACCDQBAEQdzD9n7eXFJSgnXr1uHvv/+GSqXCe++9h+bNmyMqKgp5eXnw8PDA1KlT4eTkBADYtWsX4uPjoVarERYWBn9/fwBAeno61qxZA51Oh4CAAISFhUGlUt33hyMIgiDYua8VwubNm+Hv74/PP/8cK1asgJeXF3bv3o3OnTsjOjoanTt3xu7duwEAGRkZSEpKQmRkJCIiIrBp0ybo9XoAwIYNGzBx4kRER0cjOzsbZ86cud/PRRAEQSikxgahtLQUf/75JwYNGgQAsLW1RYMGDZCSkoIBAwYAAAYMGICUlBQAQEpKCoKCgmBnZwdPT080bdoUV65cQUFBAcrKytC+fXuoVCr079+ffw9BEATx8Kixyyg3NxeNGjVCbGwsbty4AW9vb4wdOxa3b9+Gi4sLAMDFxQVFRUUAAK1Wi3bt2vHvd3V1hVarhY2NDdzc3Pjjbm5u0Gq1Ne0WQRAEUUNqbBDu3r2La9eu4e2330a7du2wefNm3j0khsFgUHRcjLi4OMTFxQEAli5dCnd3d8Hrtra2ZsdMsVabx/16tbFP1jhXjsgxqfPRPX+8r1cb+yTXzvQZFmun9DnnryvbwgJubm5wc3PjZ/29evXC7t274ezsjIKCAri4uKCgoACNGjXi2+fn5/Pv12q1cHV1NTuen58PV1dX0WuGhIQgJCSE/1uj0Qhed3d3NztmirXaPO7Xq419sva5OKTa0j1/vK9XG/ukpB0g/fyKtWvevLnFNjXeQ2jcuDHc3NyQmZkJADh//jxatGiBwMBAJCQkAAASEhLQo0cPAEBgYCCSkpJQWVmJ3NxcZGVlwcfHBy4uLqhfvz7S0tJgMBiQmJiIwMDAmnaLIAiCqCH3FXb69ttvIzo6GlVVVfD09MSkSZNgMBgQFRWF+Ph4uLu7Izw8HADQsmVL9O7dG+Hh4VCr1Rg3bhzU6mp7NH78eMTGxkKn08Hf3x8BAQH3/8kIgiAIRdyXQWjdujWWLl1qdnzevHmi7UNDQxEaGmp2vG3btli1atX9dIUgCIK4TyhTmSAIggBABoEgCIK4BxkEgiAIAgAZBIIgCOIeZBAIgiAIAGQQCIIgiHuQQSAIgiAAkEEgCIIg7kEGgSAIggBABoEgCIK4BxkEgiAIAgAZBIIgCOIeZBAIgiAIAGQQCIIgiHuQQSAIgiAAkEEgCIIg7kEGgSAIggBABoEgCIK4BxkEgiAIAsB91lQmCIKwBncn/IP/d869/9ts2PNoOvMEQysEgiAIAgAZBIIgCOIe9+0y0uv1mDVrFlxdXTFr1iwUFxcjKioKeXl58PDwwNSpU+Hk5AQA2LVrF+Lj46FWqxEWFgZ/f38AQHp6OtasWQOdToeAgACEhYVBpVLdb9cIgiAIBdz3CmHfvn3w8vLi/969ezc6d+6M6OhodO7cGbt37wYAZGRkICkpCZGRkYiIiMCmTZug1+sBABs2bMDEiRMRHR2N7OxsnDlz5n67RRAEQSjkvgxCfn4+Tp06hWeffZY/lpKSggEDBgAABgwYgJSUFP54UFAQ7Ozs4OnpiaZNm+LKlSsoKChAWVkZ2rdvD5VKhf79+/PvIQiCIB4e92UQtmzZglGjRgncO7dv34aLiwsAwMXFBUVFRQAArVYLNzc3vp2rqyu0Wq3ZcTc3N2i12vvpFkEQBFEDaryH8Mcff8DZ2Rne3t64ePGibHuDwaDouBhxcXGIi4sDACxduhTu7u6C121tbc2OmWKtNo/79Wpjn6xxrhyRY1Lno3v+cK5Xm7+X2nY903sl1k7p/eSvK9vCApcvX8bJkydx+vRp6HQ6lJWVITo6Gs7OzigoKICLiwsKCgrQqFEjANUz//z8fP79Wq0Wrq6uZsfz8/Ph6uoqes2QkBCEhITwf2s0GsHr7u7uZsdMsVabx/16tbFP1j4Xh1RbuucP/3octeV7qa3X41Darnnz5hbb1Nhl9H//939Yt24d1qxZgylTpqBTp0748MMPERgYiISEBABAQkICevToAQAIDAxEUlISKisrkZubi6ysLPj4+MDFxQX169dHWloaDAYDEhMTERgYWNNuEQRBEDXE6pnKr7zyCqKiohAfHw93d3eEh4cDAFq2bInevXsjPDwcarUa48aNg1pdbY/Gjx+P2NhY6HQ6+Pv7IyAgwNrdIgiCIGSwikHo2LEjOnbsCABo2LAh5s2bJ9ouNDQUoaGhZsfbtm2LVatWWaMrBEEQRA2hTGWCIAgCABkEgiAI4h5kEAiCIAgAZBAIgiCIe5BBIAiCIACQQSAIgiDuQQaBIAiCAEAGgSAIgrgHGQSCIAgCABkEgiAI4h5kEAiCIAgAZBAIgiCIe5BBIAiCIACQQSAIgiDuQQaBIAiCAEAGgSAIgrgHGQSCIAgCABkEgiAI4h5kEAiCIAgAZBAIgiCIe5BBIAiCIACQQSAIgiDuYVvTN2o0GqxZswaFhYVQqVQICQnBkCFDUFxcjKioKOTl5cHDwwNTp06Fk5MTAGDXrl2Ij4+HWq1GWFgY/P39AQDp6elYs2YNdDodAgICEBYWBpVKZZUPSBAEQbBRY4NgY2OD0aNHw9vbG2VlZZg1axa6dOmCw4cPo3PnznjllVewe/du7N69G6NGjUJGRgaSkpIQGRmJgoICLFy4EF988QXUajU2bNiAiRMnol27dliyZAnOnDmDgIAAa35OworcnfAP/t859/5vs2GPxXZSbQiCqD3U2GXk4uICb29vAED9+vXh5eUFrVaLlJQUDBgwAAAwYMAApKSkAABSUlIQFBQEOzs7eHp6omnTprhy5QoKCgpQVlaG9u3bQ6VSoX///vx7CIIgiIdHjVcIxuTm5uLatWvw8fHB7du34eLiAqDaaBQVFQEAtFot2rVrx7/H1dUVWq0WNjY2cHNz44+7ublBq9WKXicuLg5xcXEAgKVLl8Ld3V34YWxtzY6ZYq02j/v1pNrkiBwTa2vaTuqaD+sesPbdWtezdpvH9XrW/F5yhgcJztlkV1KNzqO03cO65yy/K6X3k7+ubAsZysvLsWrVKowdOxaOjo4W2xkMBkXHxQgJCUFISAj/t0ajEbzu7u5udswUa7V53K/H2icOlrZSbR72PbBmvx7n5+BRXI/DGs+Ltc5TG+85h9J2zZs3t9jmvqKMqqqqsGrVKvTr1w89e/YEADg7O6OgoAAAUFBQgEaNGgGonvnn5+fz79VqtXB1dTU7np+fD1dX1/vpFkEQBFEDamwQDAYD1q1bBy8vLwwdOpQ/HhgYiISEBABAQkICevTowR9PSkpCZWUlcnNzkZWVBR8fH7i4uKB+/fpIS0uDwWBAYmIiAgMD7/NjEQRBEEqpscvo8uXLSExMRKtWrTB9+nQAwD//+U+88soriIqKQnx8PNzd3REeHg4AaNmyJXr37o3w8HCo1WqMGzcOanW1PRo/fjxiY2Oh0+ng7+9PEUYEQRCPgBobhA4dOuCHH34QfW3evHmix0NDQxEaGmp2vG3btli1alVNu0IQBEFYAcpUJgiCIACQQSAIgiDuQQaBIAiCAGClxDSCIB4vWOVJHjbWkkMxPc/9nOtxglYIBEEQBAAyCARBEMQ9yCAQBEEQAMggEARBEPcgg0AQBEEAIINAEARB3IPCTolHCoX/EUTtgVYIBEEQBABaIRB1gNqaJEUQjxtkEIjHBmtlsRLEkwq5jAiCIAgAZBAIgiCIe5BBIAiCIADQHgJB1AlYN9ZpH4W4H8ggEMQjhnIxiNoCGQSCMIFlNk4zduJxhPYQCIIgCAC1aIVw5swZbN68GXq9Hs8++yxeeeWVR90lgiAIq8DiFqwNCZi1wiDo9Xps2rQJc+bMgZubGz755BMEBgaiRYsWj7prNYZcBQRB1DVqhUG4cuUKmjZtiiZNmgAAgoKCkJKS8tANAm3u0T0giCeZWmEQtFot3Nzc+L/d3Nzw119/WfUa1i7ObY1zWfN6LJ+PVi0EQUihMhgMhkfdiWPHjuHs2bN49913AQCJiYm4cuUK3n77bUG7uLg4xMXFAQCWLl360PtJEATxOFMroozc3NyQn5/P/52fnw8XFxezdiEhIVi6dKlFYzBr1izZa1mrzeN+vdrYp8f9erWxT4/79Wpjnx7F9ThqhUFo27YtsrKykJubi6qqKiQlJSEwMPBRd4sgCOKJolbsIdjY2ODtt9/G4sWLodfrMXDgQLRs2fJRd4sgCOKJolYYBADo1q0bunXrdl/nCAkJeWhtHvfr1cY+Pe7Xq419etyvVxv79Ciux1ErNpUJgiCIR0+t2EMgCIIgHj1kEAiCIAgAZBAIgiCIe5BBEKG8vPyhXOf06dNmxw4ePPjArqfT6ZCZmfnAzg8AxcXFkv89CPR6Pb7++mvm9nl5eTh37hyA6ntSVlYmeD01NRW//fYbAKCoqAi5ublM562srBT8XV5eDr1eL+hnRUUFcz+NEbt3pv1KS0sTfJaysjKrZ/ybIncvWbl586Y1u1Wr0ev1KC0trdF7f/311wf2OwJqUZSRUt566y2oVCqLr2/dupX/d2VlJY4fP47c3FzBD/S1114TvOfy5ctYt24dysvLsXbtWly/fh1xcXEYP3483+bYsWPw9/dH/fr1sXPnTly7dg2hoaHw9vbm2xgMBhw5cgS5ubl47bXXoNFoUFhYCB8fH8H1du7cCTs7O3Tq1AkAsHv3bly6dAnPP/883yY1NRWtW7eGg4MDEhMTce3aNQwZMgQeHh6K2pw8eRJff/01qqqqsGbNGly/fh3ff/89Zs6cKehTRUUFfv75Z2g0Grz77rvIyspCZmYmunfvbvFeA8Bvv/2GgQMHYubMmVCpVBCLVVCpVIiJieH/Pn78OLZv347bt2/z902lUgm+O5Z7rlarkZ6ezr9firi4OBw6dAjFxcVYvXo18vPzsWHDBsybNw8AsGPHDly9ehVZWVkYOHAgqqqqsHr1aixcuFBwntjYWEyaNIn/u7y8HMuXL+fPAwALFy7E3Llz4eDgAKB6wFy0aBEWLVrEt2G938uWLcMnn3wCR0dHAEBGRgaioqKwatUqvs3GjRuxbNky/u969eoJjuXk5GDz5s3466+/oFKp0L59e4wZM4bXEOPIzMzEnj17oNFocPfuXf74/PnzFd1LAIiPj8egQYP4v/V6PXbu3InXX39dcK4NGzagqqoKwcHB6Nu3Lxo0aABT9u3bh+DgYNSvXx/r1q3D9evX8X//93/o2rUrAPbnadu2bQgNDYW9vT0+++wz3LhxA2PGjEH//v3NrqnVapGXlye4D35+fvy/09LSsHnzZmRkZKCqqgp6vR4ODg5m1/ziiy8wYcIEqNVqzJo1C6WlpRg6dCj+8Y9/CNrJXa+wsBCffPIJ2rRpg0GDBqFr165mzzzr9ydGnTUI//73vwEA33//PRo3boz+/fvDYDDg6NGjZrOU5cuXw9HREd7e3rCzs7N4zq1btyIiIgLLly8HALRu3Rp//vmnoM3OnTvRu3dvpKam4uzZs3j55ZexceNGfPbZZ3ybjRs3QqVS4eLFi3jttdfg4OCATZs2YcmSJYJzzZgxA8uWLcOoUaNw5swZ3Lp1CzNmzBC02bhxI1asWIHr169jz549GDRoEGJiYrBgwQJFbXbs2IElS5bg008/5T9bXl6e2T2IjY2Ft7c3P7N0c3NDZGSkrEH44YcfMHDgQKxZs0aynTHbtm3DzJkzZUUMWe55mzZtsHz5cvTu3Rv16tXjj/fs2VNwrgMHDmDJkiWYPXs2AKBZs2b8AAIAJ06cwPLly3lD6erqKjrrdXV1xYYNGzBhwgQUFxdj6dKlePbZZwVtdDodbwwAwMHBwWyFwHq/hw8fzhuFzMxMxMTE4MMPPxS0MTWIarVaMCBER0fjhRdewPTp0wEAv//+O7744gvBfQSAqKgoPPfccwgJCYFabdmJIHcvAeD8+fM4fvw43n33Xdy5cwdr166Fr6+v2bkWLlyIrKws/Pbbb5g1axZ8fHwwcOBAdOnShW/z22+/YciQIThz5gyKiorw3nvvYe3atbxBYH2ezp49i1GjRuHEiRNwdXVFeHg4FixYYGYQtm3bhmPHjqFFixb8fVWpVIIB+quvvsKUKVMQGRmJpUuXIiEhAdnZ2WbXzMjIgKOjI44cOYKAgACMHDkSs2bNEhgEluu9+eabeOONN3D27FkcPnwYmzZtQu/evTFo0CA0bdoUAPv3J0adNQgcZ8+eFTzQzz//PGbPno1hw4bxx7RaLSIiIpjO5+7uLvjb9IZyf586dQrPP/88evTogR07dgjaXLlyBcuWLeMHdycnJ1RVVZldq1GjRpgxYwYWLlwIb29vfPzxx2bW3sbGBiqVCidPnsSQIUMwaNAgJCQk1KgNN7uUIicnB1OnTsXvv/8OALC3t+dfmzZtmuh7DAaD2UAAVLs5srOzodPp+GPGD3fjxo2ZFG1Z7nlxcTEaNmyICxcuCI6bGgQ7OzvY2v7vsb97967gntva2kKlUvHHLLkP33zzTWzbtg3r16/HtWvXMGzYMPTq1UvQxsHBAenp6fxKJj09XXA/Aen7bUy3bt1QVVWFRYsWoaysDNOnT0ezZs0EbZo0aYJ9+/bxK8yDBw/C09OTf91gMAgGvf79++PAgQNm11Kr1YJVqiXk7iUAfPTRR0hKSsK0adNgb2+Pjz76CB06dBA9X7NmzfDmm2/C29sbmzdvxvXr12EwGPDPf/4TPXv25Fedp0+fxsCBA9G6dWvBSpT1eeKM5KlTp9C3b184OTmJtktJScHnn38uOYkEgKZNm0Kv10OtVmPgwIGYM2eO6DWrqqqQkpKCF198UXDflF5PpVKhcePGaNy4MWxsbFBSUoLIyEh06dIFo0aNYv7+xKjzBkGtVuPIkSPo06cPgOpZj+kg3r59e9y8eROtWrWSPJebmxsuX74MlUqFqqoq7Nu3D15eXoI2rq6uWL9+Pc6fP49hw4ahsrLSzD1iY2MDvV7P/ziKiooEPxTO3cXN6KqqqpCTk4Pk5GSzJa6DgwN27dqFI0eOYMGCBdDr9WbGhaVNy5YtcfToUej1emRlZWH//v1o37692T2wtbWFTqfj+5udnc0/vLdv30ZERITZct5gMGDu3LmCY4cOHcK+ffug1WrRunVrpKWloX379oJlq7e3N6KiotCjRw/Bj8B0EGe558buGyn8/Pzw008/QafT4dy5czhw4IBgNt67d2+sX78eJSUliIuLw2+//SaY+R8/fpz/t4+PD3bu3AkfHx+oVCocP35c0PcxY8YgKiqK1+UqKCjA1KlTBf2Rut9A9QzUmLKyMnh6emL//v0AIBCAnDBhAjZv3oyffvoJKpUKnTp1wsSJE/nXO3bsiN27dyMoKAgqlQpJSUkICAjgfdLcwNi9e3ccOHAAzzzzjOB7MR045e4lAGRlZWHfvn3o2bMnbt26hcTERLRp00awigOAGzdu4LfffsPp06fRuXNnzJw5E97e3tBqtZgzZw569uwJb29vLFq0CLm5ufi///s/lJWVCX5XrM9T9+7dMWXKFNjb22P8+PEoKioSHYSbNGmCu3fvSg7Q9erVQ1VVFVq3bo1t27ahcePGovtEISEheP/999G6dWv4+voiLy/PbILGcr19+/YhISEBjRo1wqBBgzBq1CjY2tpCr9fjo48+wqhRo5i/PzHqfGJabm4utmzZgsuXLwMAnn76aYwdO1YwM5o6dSqys7Ph6ekJOzs7fiBeuXKl4FxFRUXYsmULzp8/D4PBgC5duiAsLAwNGzbk21RUVODMmTNo1aoVmjVrhoKCAty8eZNftgLAkSNHkJSUhGvXrmHAgAFITk7Gm2++id69eyv+fIWFhTh69Cjatm0LX19faDQaXLx4EQMGDFDUpqKiAj/99BPOnTsHg8GArl274tVXXzWbkZ47dw47d+5ERkYGunbtisuXL2PSpEno2LEj1q5di4EDB4rO8L744gt89NFH/N8ff/wxlixZgoiICKxYsQK3bt3CDz/8IBgQY2NjRT+z6eDOcs8zMzOxceNG3L59G6tWrcKNGzdw8uRJvPrqq4Jz6fV6xMfHC+7Ds88+KxhYzp07h7Nnz8JgMMDf31/gtrDUZ0t9r6qq4jfymzdvbjYzPHv2LH766SfR+w0Ahw8flrxecHCw5OvGvP/++xZfM97fEWtnuv8DsN3LKVOm4O2330aXLl1gMBiwd+9e/Pbbb4iMjBSca/78+Xj22WfRq1cvs2cyMTER/fv3h16vx/Xr19GkSRM0aNAAd+7cgVarxVNPPQWA/XkCqleUjo6OUKvVqKioQFlZGRo3bixos3LlSty4cQOdO3cWfG/GRjgvLw/Ozs6oqqrCL7/8gtLSUrzwwgu8+4YjNzfXbLWWnZ0tWOWxXI9zzRrvD3JkZGSgRYsWzN+fGHXeIMhhMBjw559/it5AsWOWkNvZN7W+t27dwvnz5wEAnTp1El3Kim0Gv/TSS2Zuq4fNnTt38Ndff8FgMKBdu3Zo1KiR4nN88sknWLJkCaZPn47PPvsMdnZ2mD59OlasWFGjPun1ehQWFgqCAozv0/z58zF69GisX7+e3wP6+OOPBZuuQLULyN7enl9F6vV6VFZW8jPWvXv3onfv3oL6HDXl119/Rb9+/fgVVXFxMX7//Xe88MILgnZK73dxcTHy8/P5gZAjJiYGYWFhguv9+9//Zl49KUXuXgJAaWmp2Uw4KyvLzN31yy+/4KWXXhIc27dvH4YMGcL/fenSJdF+cG5InU5n0eVmjKk7lcN4AgVYNsaWjLCl7wUAZs6cKdjwFzsmdz29Xo/p06ebPdPWpM66jP7zn/9g2LBhZktqDs6qci4Y0y9DDLFzOTo6om3bttiyZQvv5tFoNHBycoLBYEBJSQnc3d0Fm6lpaWlo2bIlXnzxRQD/C/9r166d4Nxim8GrV6/GggULFEVRibXlNtHfeustNGnSBFevXsWuXbvMIhhMV0knTpxAp06deF2pkpISnDhxAs8884ygndwA7erqipKSEvTo0QOLFi1CgwYN4OrqKjhHfn4+vvrqK95N9/TTTyMsLMxsMN6/fz9+/PFHODs7CzbbjPuu0+nMorjENtTkIn/KysqwePFiODk5ISgoCL169TKbOQJskSqHDh3inwGgetJw6NAhgUFYtmwZ+vTpg8DAQMEGtCmffvopZsyYwQ8KjRo1gp+fH8aMGcO3uXnzpsCd5+TkhOvXr/N/sw6EVVVVOHjwIB9Q0bFjR4SEhJitbliiqHQ6HbZu3crv42VkZCAtLc3MICQmJpoZhMOHDwsMwp49/yvoVFlZiStXrsDb25t3Q3788cdo3LgxOnToAF9fX3To0EF03+zq1auC/l24cAFt2rQxuw/BwcGyKzy57+XWrVv4+++/UVpaKnA3lpWVmYUpBwcHQ6fTQaPRoHnz5mb9VqvVeOqpp6DRaCQnjazfnxh11iBwvn3jcE9LtGvXDleuXDEbMEyprKxEZmYmvzl4/PhxtGjRAvHx8ejRowfGjh2L9evXIzAwkB8wT58+za8EOOTC/zikNoOVRFENHToULi4u6Nu3LwwGA5KSklBYWIjmzZtj7dq1+PTTTxEdHY3Ro0ejVatWkoZmx44dgsG/QYMG+PHHHwXHWAZoLpJlxIgRuHTpEkpLS+Hv7y+4VmxsLPr27Yvw8HAA1a622NhYs/2Iffv24fPPPxe47kxp2LAhsrOz+f4kJyeL1tSQi/x5/fXX8frrr+PGjRtISkrCp59+Cjc3N7M+sUSqGAwGQeSP2N7Oyy+/jKSkJHzzzTfw8fFBUFAQunXrZjbT5Wbahw4dwsCBAzFixAizTX6DwYDi4mJ+tVpcXCww/qwD4caNG1FVVcUbrsTERGzcuJEvYMV6L4Hq7zg4OBi7du0CUL1xHBUVxYeiHj16FEePHkVOTo7g91FeXm72fZtq+2s0Gmzbto3/e/Xq1dBoNPjzzz9x6tQpbNq0CY6OjmarUtPCW6WlpVi9ejVMuXjxItasWcN7EjQaDd5//31BYITc95KZmYlTp06hpKQEf/zxh+BeGe/vAGyh4QUFBQgPD4ePj49gJWbchvX7E6POGgSuXoKcD/Wrr77CxYsX8d///heenp6oV6+exT2E7OxszJs3DzY2NgCqI5YWLVqEuXPn4uOPPwZQ/aN65513+PcEBATg+++/F5xHLvyPg2UzmCWK6syZM4I2ISEhiIiIwGuvvcb/EBs1asRUY0LMg2jad5YBGvjfKoLznRYWFgpmNkVFRRg4cCD/d3BwMH755Rez87i7u8tGSI0bNw7r16/HrVu3MHHiRHh6epqFZQJskT8A4OzsjMaNG6Nhw4aiEVQskSpdu3blQwBVKhUOHjxoZhT9/Pzg5+cHvV6PCxcuIC4uDmvXrjWLY7979y4KCgpw7NgxvPnmm6L3YOjQoZg7dy6/iZqcnIzQ0FD+ddaB8OrVq4JBtFOnTryBN4blXt65cwdBQUHYvXs3gOpJkPHK7emnn4aLiwvu3LmDl19+WXBuMdeLMW5ubvj777/5v/Pz85Gamoo///wTN27cQIsWLSxGNBljb28vGir673//G3PmzOFn65mZmfjiiy8Ehkvue+nRowd69OjBB1VIIRYabpp8aJq/IQbr9ydGnTUIrFy+fJmPk5ZDq9WioqKCH3wqKipQUFAAtVrN79Y3atQIO3fuRL9+/aBSqXDkyBGzgVEu/I9j6tSpOHr0KN599100btwYGo3GLFGFJYqKixjhVjbJyclm1xoxYgTWrVuHTp06SUZgeHt7Y+vWrXjhhRegUqmwf/9+s1UYywDNsopo1KgREhMT0bdvXwDVs0Xje7l3714AgKenJz799FN069ZN0PehQ4fy/y4pKcHcuXNRXl4Og8GA+vXr4+TJk2b7RHKRPwcPHkRSUhKKiorQq1cvTJw4UXT/hyVSZeTIkYiLi8PBgwcFm66m6HQ6nDx5UhCIYMprr72GxYsXo0OHDvDx8UFOTo7ZxuWAAQPg7e2NixcvwmAwYNq0aZJhmJYGQrVajezsbP78OTk5ou43liiqevXq4c6dO/wzkJaWJnh2PDw84ObmBgcHB8HMWwxjl67BYMD169cFRmPSpElo27Ythg8fLpi0mbJ06VK+PwaDARkZGWYhw0D1YG/sumnevLnZ5EjuezHu89GjR82uYWykxULDTVfzp06dwqhRowTHtm3bJrh3rN+fGI/9pjK3cZOamspnnxYVFaG8vNxskI6Pj8fOnTvRsWNHfjN6+PDh6NOnD3bs2IHRo0ejuLgYO3bswJ9//gmVSgVfX1+89tprghni7du3sXnzZly4cIEP/xs7diycnZ0V958liso4AxWodpGNHTsWrq6uSE9PR4cOHRAdHY3MzEy0aNFC8HCYbjiWl5dj586dfKRV165dERoaKnANrF27FpmZmZID9OTJk/HZZ59JriI0Gg02bdqEtLQ0PnM2LCyMH8RNcw2MUalUgkzzmTNn4v333+dDi3///Xf88ssvZklXgHTkz/bt29GnTx+0bt3a4rU5WCJV5IiKisKVK1fQtWtXBAUFwc/PT3EykSm3b98W+Ke5VZnxQKjX63Hr1i307t0bI0eOFLz//PnziI2NRZMmTfg9s/fee4/PqDdGzseenp6OzZs382HfRUVFCA8PN5v9L1u2DJMnT5acaBhvutrY2MDDw0OwArh+/Tq/QtBoNGjWrBn8/PwEmdKAcHNarVbzRsmU2NhYqFQq3g145MgR6PV6RZv0SqLE1q5di86dO2P37t34+OOPsX//flRVVQmMm9jm9LRp0wQTLSXfnylPhEEIDAzk5Qi++OILaLVaREVFmckRANWznCtXrsBgMMDHx8dsI5SjvLxcchOQBda0d2sgFnFTUywN1MbL2QULFmDOnDm8++1+OHbsmFnIrumxnJwcREZGYvLkyUhNTUViYiJmzZolOsBcvnzZbHO9R48ecHR0tBhNxhn8CxcuoFOnToINQmOMV1xZWVn45ptvkJGRIRigjcP/zpw5gy5dulg0AqzBE0C1D/rf//43CgoK0KhRI2g0Gnh5efEhnqwDIfC//TSDwQAvLy+LsfE3b940+3zGK5xjx46ha9euyM/Px/Hjx/HXX3/hjTfeMFt1RkZG4q+//kKXLl0EvnHjz2cadSR2rLy8nDcKR44cgUqlMsue37Ztm+gs2/RYZWUlDhw4gNTUVBgMBvj6+uKFF14Q3Ivc3Fzs37/f7HkylYRhwTg0HAA/GbO3t8fBgwdx4MABsxVIWVkZnn76aTP3KOv3Z8pj7zIyGAyycgTp6emC93A/ksLCQhQWFgoeXha9o6KiIsTFxZk9JKYzC7G096ysLEEblnOxtGnXrh0fpyxFUVER/vOf/yAjI0OQYWycUMbix5Ry8ygZ5IBqjSdTg2B6rEmTJvjoo4+wYsUKuLu7Y86cOaJ7A6tXr0ZOTg5at24tGISPHTuGWbNmiWoxGcdwX7p0CZ06dRJsEBpjbBBiY2MxYsQIbN26FbNnz+YF84D/GZaKigqkpKRYPI+S4Invv/8eixcvxsKFC7F8+XJcuHCBz4AGqvcrCgsL+c1l00gfS8YuJyfH7LMB1RODS5cuISMjAwEBATh9+jQ6dOggMAic7MjNmzdx/vx5DB061Ex2BGCrmJiQkGBmEIwjkWbNmoXKyko8/fTT6NChAxYsWCAaWm4aBAJUG2ZTg2BnZ4ehQ4cKVr6mrFixAgMHDkT37t0lV3bGMjLGcL8rvV6P5cuXY+7cufjnP/9p1q5v377w9/fHN998I1jR1a9fX3ayYun7E6POGwS52eOQIUNw4MABSTkCTilTp9MhPT0dTz31FAwGA27evAkfHx/BSoJF72j58uXo0KEDOnfuLLv8l0t7ZzkXS5vLly8jISFBNjkvOjoaQUFBOHXqFCZMmIDDhw8z5SF8+eWXgqgJd3d3uLu7o6qqymyjnHWQO336NE6fPg2tViswHmVlZfznNJX7KC4uhl6v5/eNTD9feno6IiMjLUZayWkxjRgxAnq9Hv7+/ggKCpJsq9Pp0LlzZxgMBnh4eGDEiBGYN28eH3nFYlgCAwOh1+vx999/Y/To0ZLXs7GxQcOGDWEwGKDX69GpUyds376dfz0pKUngb/7qq68wevRo3n+uxNgB1XtVK1aswMyZMzFp0iQUFhZi3bp1gjbGsiPPPfecqOwIIB1yyUUi5ebmSkYizZ49W/JZ5WbZubm5gkggbpbNERkZifDwcFEpGUD4TNnZ2ZkZKTGMvzudTofjx48LVs9qtRr29vaieRtAdRi5o6Mj3nzzTTRu3Bh2dna4ePEibty4gQEDBqBBgwaKvz8x6rxBkJs9BgcHo6ioSFKOgLPSn3/+OSZOnMj7oW/evImff/7Z7JpyekcVFRVmsw0xWNLeWc7F0oZ1Y/3OnTsYNGgQ9u3bx0fAcPfHkjvFYDCYSXlzqwhOXsDYvcZFO9WrV0/UmHO4uLjA29sbJ0+eFBiP+vXr83HepqGIcrRs2RKFhYWiIakA8K9//Uug1il2TK1W48CBA7IGwd7eHnq9Hs2aNcOvv/4KV1dXPmJpxIgRAKo3JU33skwjSzg1VzkaNGiA8vJy+Pr6Ijo6Gs7OzoJBZ9euXViyZAm/l1VUVISFCxfyBkFJn7jPp1aroVarUVpaCmdnZ7N2LLIjgHTIJWskkq2tLbZu3cpP0Pz8/PDaa6/xAyzLLBsAwsLCALA9W0OGDMGOHTvQtWtXwf6J6WTH9O8OHTqYqY/a2dnh448/lnSbrVq1CkuXLkV2djbWrVuH7t27Izo6Gp988oni70+MOmsQWGaPHP/4xz9w7tw51K9fH5mZmXjjjTcEcgQct27dEugdtWrVSpDYA7DpHXXv3h2nTp2SXQJ/8MEH0Ov1ePvtt/HLL78gPz+fD29Vci6WNh4eHvymG1D9QIptnHIPtYuLC06dOgUXFxdotVoA1aGdHh4eZu4UMXG7mzdvIiYmhjciDRs2xAcffICWLVvybeSMeevWrdG6dWv07dvXYlKNh4eHogzOO3fu8HHcxuecOnUqdDod7ty5IzB8paWlKCgoMDtP586dsWfPHgQFBQmMnfHAMmbMGOh0OoSFheH777/HhQsXzGQFVq1aZbZJKHasTZs2WLZsmaSa6/Tp02Fvb48xY8bgyJEjKC0tFWy86/V6QWCDk5OTILFQSZ8MBgNatWqFkpISPPvss5g1axYcHBzMcn2mTp2KM2fO4OWXX0aDBg1QUFAgOnmRCrn08PCAh4cHFi9ebPY+Y2JjY9GqVSs+0ikxMRGxsbH8aoCbZU+ZMgXA/zbfy8vLUV5ezk/0uMkCi5LBzZs3kZiYiAsXLgjGHdPB3viZ0uv1SE9PR2FhoaANi9tMrVbDxsYGx48fx5AhQzB48GAzhWTWZ0qMOmsQWGaPHLm5uejQoQNvBHQ6nZm2CFDtyli3bh0fUpqYmGg22E+YMAFbtmyBVqvFu+++iy5dumDcuHGCNvv27cOuXbtga2sLW1tbi7rs3ANnb29v0S/Pci7WNocOHeITzFavXo2QkBAMHjxYcL3Q0FCUlpZi9OjR2Lx5M0pLS/n72aRJE8ybN080S/K9994T/L1+/Xq89dZbfGTDxYsX8eWXX2LRokWKjDlQrR67Y8cOXt+d+3ycX581gxOwvP8RFxeHX375BQUFBZg1axZv9BwdHc2kJgDw+wHGaqGmejE2NjZwcHCAg4OD2f6RkgxWgE3NNS4ujpfdEMvP8ff3x+LFi/kQZk7criZ9UqlUuH79Oho0aIDnn38e/v7+KCsrM4seqlevnqCPLi4uoqszlpBLuSCMnJwcgSvo9ddfF42/l9t852BRADhx4gRiYmJks4CN96ZsbGzg6elp9pth0aWysbHB0aNHkZiYyO+JcvuGSp8pMeqsQWCZPXJERkYK0unVajWioqLM6hNMmjQJBw8exL59+wAAvr6+ZjKyjRo1Ek14MobLMpbjjz/+wPfff4+8vDzo9XrRgZzlXCxt4uPjsXjxYn42O2zYMMyZM4c3CFyUhU6ng6OjI1q1amU2yxkyZAiKi4tFB13T/ImKigpBmFvHjh15d5gSYw4A69atw5gxY+Dt7W1xj4QlgxOAxVh3Pz8/DBkyBPv37zczkmLI7TWcO3cOu3btQkFBAXr16oU+ffoIVkdKMlgBeTXXXbt2oaqqyqLshsFgwODBg3H16lU+aiYkJESQga60T8YKAGJ5NkpgUeOVqz1gb2+P1NRUPhQ1NTVVNLBAbvOdg0UB4KmnnkJJSYlsSLnU82Jpr4LDeM+CG6OGDx8OT09P5Obmol+/fgCUf39i1FmDwCE3ewSqLaix0bC1tRWtT2Bvb4/nn38e3bp1E9USAdjDzORqAQDAli1bMG3aNFk5CUvnunXrFry8vCz6l02ruBkPpmq1WuD6OX36NN58801RNw6HsS6PKaaDqKenJ3788UdBDDe3IuKMeb9+/ZjCUh0dHQUzWTFYIp8A+VmmSqVCSUmJrCCdHNu3b8eyZctQWFiIpKQkrF+/HqWlpQgKCsKrr76qKIOVheTkZCxbtsyi7IZKpcKKFSuwbNkyi5uLSvt08eJFxMXFwcPDQ1IBgIW3334bP/30E+zs7BAdHc2HXJoiFYQxYcIErFmzhi9P2aBBA1HlT7nNdw4WBYDbt29jypQpZi5IbjywFJ7M0bNnT36vglttGv9mTGXCW7RoIdhT8PT0xCuvvAJA+fcnRp03CCyzx0aNGuHkyZP8ZmZKSopowhSLlghLmBlLLQCgenO6ZcuWksZA6lx79+7FxIkTLdYTNr7ewIEDERERgR49evD3wDhhx9/fH+PGjUNFRYVglm7J3SUWy28cbvjee+/hhx9+wKpVq2AwGODn58fPcrkojhkzZshGcQDVq4uvv/4aPXv2tLhxZxpS6ePjIzprkwv1ZRGkY4Ezto0bN8aQIUPQqVMn/Oc//8GPP/4okOQ+ePAgvLy87luh1Ni4W5LdYNX0at26NX799Vez0GPTPrEGKrCQmZmJf/7zn6IhlxxyQRitW7fGihUreINg6oI6fPgwgoODZTffOVgVAKTgZuq3b99GWloaL2t+8eJFdOzYET179uQnSpcvXxZENI4cORJz584V7AO9//77or8Z4wkw6/cnRp03CCyzxwkTJmD16tXYtGkTgOqN4Q8++MCsHUuZSZYws3379vG1AObPn8/XAjBl5MiRWLJkCfz8/Cxm/Eqda+LEidDr9XjjjTdkNVuGDh0KPz8/flN50qRJaNOmDf/66NGjMXr0aCxfvtxsk8oUS7H8xgbBycmJn8no9XqUl5fzP1AlURxA9SoQMM8XMTZ4ciGVxkjNMlkE6VhQqVTIyMhAUlISjh8/DicnJ/Tp0wdvvfWWoJ2cQqmS68nJbrDO6GNiYtC8eXOcPXsWr776Ko4ePWq2lwYok4+Xg/Ppi7nXOFiCMABzQ8Cxf/9+BAcHi26+i60wP/zwQ2zevJkfN9q1a4fJkydDp9Px+4Zychu3bt3C4sWLsXTpUkRGRgpkPrjzcnBJddxv+fLly2Yh8kuXLuX/XVlZiWPHjplF/7F+f2LUeYPAMnts2rQpFi9eLNC5EYOlzCRLmJm9vT3vu6ysrISXlxef3m/Md999BwcHB1RWVlocdOTOpVar8fXXX8tGYADVBq5x48Z8ZInYJqycMYiIiEBpaalkLD8gXVRcSRQHwFYcXC6kkkNulskiSMfK2rVr0adPH0RERFjMeJdTKGXFYDAgLy8PY8eOtSi78dFHH4kWrzclOzsb4eHhOHnyJILvFb1neb7uh/nz51t0r3GkpKRgyJAhgiAMsexlS3CrqB9//JGPdOI2csUylZs0aWJx0sIimgeA38zNy8sTbKY7OzubJaFyNaKNVzimG8+mno2XXnoJc+fOxRtvvMEfu5/vr84bBJbZY2VlJY4fP47c3FxBmJ3xUgxg29hiCTNjqQUAVP/4xeqvGsNyrq5duyI5ORk9e/a0OEgbi81x+wc18fdWVlbKxvID0kXFldR6AKpDPzn9KMA8vhxgD6mUm2WyCtLJ4eHhYbEGNcfKlSsFCqUqlQrHjh0T9Z3L0atXL9n3xcTE8KtfDjH5Fc590qBBA9y8eRONGzc2Wyk/COTca3KZynJwzxxrpjJrFT6Wa/r5+ZlFeHHuIw5vb29JlxcgHOcMBgOuXr1qtoq4n++vzhsEltnj8uXL+XAxKU0P442tL774gi8zaQxLmBlLLQCgOpb97NmzglKQNTnX3r17UVFRwWc7Wgo7ZZGslmLp0qXIzc1FgwYNRGP5jfdaxIqKcz8OJbUeAPn4ckA+pBKoNhrffvstPvzwQ4uhvmq1GsHBwejUqZPFwAJLnDt3jg9tljMGQHWAwoABA9C2bVtcuHBBUqFUriAPixG5desWxo0bJyju5OLiAmdnZ0ycOJFf5YaEhKC4uBhvvPEGli9fjvLycllf+f3CudeSk5PRsGFDgXvNUqZyWVmZouf59u3b+Pjjj83CU00zlTm+/PJLvgofADz11FOIjo5WZBA4xo0bh+PHj/OTGuMIL07V1xLGLmTj/UJOj8pUYVbs+zNeQUhR5w1CYWEhvv32WxQUFGD27Nl8RSbjDVOuWpMc9erVk93YkgozE8vk5RLdysvLzTTzDxw4gD179sjmK8jVFWAJO2WRrJbjH//4BzIzM5kiesSKipu66lhqPQBs8eWjR4/G8ePHLYZUAtU/oDt37qCqqsqiQWcJLLDE2rVrsXbtWtl2HJyBLC4uRr169XglXrEcGZaCPHI4Ojpi8uTJ/ITi7NmzOHPmDHr37i3QF+JWRH5+fkx1eK0B516bM2eO2QqYJVNZr9cjOTlZMnvc398foaGhspnKHKxV+KQw3uzv2bOnaISX2CTIEiwT4Pv5/uq8QZCryAQA7du35+V3xTCWBRbDeDCQCjMzTj6RK7MJyA/kf//9Ny5cuCBbV8BgMODIkSPIzc3Fa6+9Bo1Gg8LCQvj4+CiqKSCHn58fk259REQEFi9eLFjKe3h4mD3MLLUeALb48vj4ePj6+srqtXh4eGDu3Lno3r27wF3C3Qe5wAJL2Z7cXoBSduzYwSvxDhw4EFVVVVi9erWZEi9LQR45KioqBKvLrl274ttvv8WYMWMEiUvffPMNhg0bJoh82rt3r8XCPNZg8eLFvJR2cXGxQEqby1SeO3cuL5eRmZmJzMxM/jfNIifCVQyT0gMyhqUKn3Fdaa5P/v7+fN+54BWpcGeWCZaSVcSdO3ewY8cOXjLf19cXr776KtNqqs4bBLmKTED1AHL48GGLwm6mSVVSSC2duQGfpcwmCzExMSgtLZV19WzcuBEqlQoXL17Ea6+9BgcHB2zatAlLlizhZx9SYnNKEIvOMoUbXE6dOoW///5bMNgY79t8+OGH2LJlC7Zs2QIAojK+gDC+3GAwwMnJySyELi8vD0eOHIFGo0GbNm3g6+sLX19fsw1WLlPWYDCIzszkAgtSU1MxefJkM987589VAosSLwdLQR451Go1du/eLXCrNWjQgI+44jhz5gz+7//+j//bycmJz1N5UFy6dAkxMTGS5Srnz5+Pf/3rXygpKcHChQvh7e2NpKQk/plhkRMBpPWAjGGpwifXJ85gSSXVsaj/cs9EZmYmrl69yofQ//HHH/D19RW0//zzz+Hr68vvjR05cgSff/65WRlYMeq8QZCryATIx0tzD92FCxfQrl07s2QQsbaWiIiIMCtqIVZmkwWDwcDk6rly5QqWLVvGRwg5OTnxgz5rwtZXX32Ft99+G8ePH8f27dv5+HVTN5alVZYxKpUK69evh06nw8WLFzFo0CAkJyebLb89PT1lo5oA+fhyALyPVKfTIS4uDnv27MGWLVvM7rvc/ZALLGjXrh3s7e1FnwOlew4jR47Ed999J6nEa9x22LBhfEGeevXqid674uJi5OfnCyKVuL2BZcuWYf/+/Xx5xQ4dOuCjjz6CXq8X+KH1ej0qKyt5g6PT6ZilD2rK1q1bZctVAtW/9/j4eLz44osYNmyY4B6wyIkAbHpAer0eBw8eNKvCJ4ZUn4yxFO7Mov7LPbeLFi3CsmXL+L68/vrrZpIbxcXFgonXq6++KiqxLkadNwhvvfUWli9fjuzsbMydO5evyGQMq7Db4cOHsWHDBjg5OcHX1xcdOnRAhw4dFC3PKysr4ezsLFtmU469e/eiqKgIbdq0kXX12NjYQK/X84NKUVGRpAtMDG55uW3bNsycOVO2boIcaWlpWLlyJaZNm4bXX38dL7/8sllEE2vdiJKSEiQkJJi1M87Y3LlzJx+33bp1a4wePdps5gTI69LLZcxKTS5Mzy0nTdK1a1fcuHFDUonXGK1Wi3PnzlksRvPdd98hISEBTZo0EXz/3Gdr1qyZWa0JjqZNm/KTgn79+uFf//oXX+/6t99+Ey3raU1YylUaDAakpaXxZWe593HIyYlwSOkBcRgrzEoVwpLrE4dUuDNrfXigeuVkqrpgGkHUsWNH/P7777ziQHJysqxoHn8+pla1GG9vb3z66ad8dSCxMn6swm6cO0Sr1SI5ORmbNm1CQUEBvvvuO+b+qFQqfPTRR9ixYwc/APr6+uKjjz5S9LnKysqg1+uZXD2DBw/GihUrcPv2bXz77bdITk6u8fK+cePG920MDAYD7+OvV68etFotGjZsaCbBy1o3YsmSJWjXrp2kxMeJEyegVqvRrVs3+Pn58TN5Uyzp0q9evRqTJ0/GoUOHZAMLWJGSJuFm4KxKvCzFaI4dO4bVq1fLantZgpsUDBs2DK1ateLdnK+++mqNczFY8fb2xtq1awWyDaYz5rFjx2LXrl3o0aMHWrZsiZycHEHoZlVVFQ4ePMhH8nTs2BEhISFm90NKD8gYFoVZuT5xsCTVZWZm4ueffzab+BjvvfXv3x+zZ89Gjx49oFKpcOLECbPAAk6ocfXq1QCqf4/16tXD3r17RYNWjKmzJTRZNEI4pk2bhkWLFvGWvry8HHPmzDGbsSYmJiI1NRU3b95Ew4YN0aFDB/j6+irSBRGreVpTuM1ZKbhZ3a1bt/gfcKdOnRQP6h988AFGjx6NS5cuobCwED169BCsSIzvZ25uLho3bswPuDqdThAFdfPmTZw4cQKDBw/G+fPnsWnTJqhUKgwaNEhgqKZPn867L6RgvadlZWVITU1Famoqjh07BmdnZ9EyqabMnz8fRUVFmD17NpYvXy4ayWG6SpRzrQHVK4a5c+eKGjvuM3GGSI6PP/6YL0azYsUKvhiNceLUypUrMWHChBrV7jbu06OApVylHOHh4fD29uZn2omJiVCr1fzMnRVuZRsbGyv6ulJZEdZr5uTk4LnnnjOT4TE1jOnp6by3w9fXV6A4cL/U2RUCi0YIh5ywG8fWrVvRpEkTPPfcc+jYsaNiBcctW7bAYDBYjFoyDV2Uig4CwJRdyM3qmjVrhvr160tmIUtRWlrK39N69erxdV05jO+nnHpsq1at+L2GXr16oXv37qisrDTz/bPWjejXrx/i4uLQvXt3wQBhPEjfvHkTqampuHTpEq5evQp3d3fRbFJLuvQvvPACPvvsM+Tk5AjkrwFxPzSLa01KmqSqqgqHDx9GWlqa6OTGNFqKpRjN8OHDMWPGDLRq1cpifggLxomD3Mr0QdX65rCzs8OLL76ITp06Qa1Wi6705cjNzRX40zt16iQqf81yHoBNYdb0d8LBEh5qek21Wm2mriyGnOKAce1sY+T2P4E6bBC4L4tFI0RO2I1j06ZN+Pvvv/Hnn3/iu+++Q1ZWFpo3b840gwOql3ODBg1iDj+Uig5SgpIs5PLyclGf6FtvvcXkwwTY1GMrKirw888/Q6PR4N1334VGo8Gff/6J7t27822M6zhw2ZViS1pbW1ts27aNDy3m2hkP0tu3b4efnx8GDx6Mtm3bWhxMLOnSu7q6YsiQIdiwYQMmTJggew9YXGtS0iQTJkzAkSNHzKSKOUwNQtu2bWWL0axZs4Z39yiNlwf+FzNvGg594sQJXhHgQXHq1Cls2LABTZo0gcFgQG5uLt555x1ZnTJTsrOz+SL0OTk5NboPrPtvycnJAllpsdKYLHBlX5955hkcOHAAzzzzjMWJD8tvfc+ePfy/KysrceXKFXh7ezMZqTprEDhYNELkhN04SktLodFokJeXh7y8PJSWlvIPhyW5BWNXgfHSjoupBmBxtiMVHaQElizky5cvY926dSgvL8fatWtx/fp1xMXFYfz48QD+t6EVExODsLAwSfVNFvXY2NhYeHt746+//gJQLSgYGRkpMAisdSN++eUXREdHS9bLNQ0ZNIVzA1jaeOTcJabPjiW8vb0RFRUl6VqTkiYpKCjAhAkT0KZNG4SEhMhej/uepIrRNGzYkEnGwdKkwNJ7n3nmGfznP/+RPe/98O9//xvz58/nB/Ps7GwsXbpUkUFwdXXFggULeKOi0WjMtICsicFgYCqNKcfMmTNRUFCAhIQEAMIB3XTiw/JbN9Vf0mg02LZtG1Nf6rxBYNEISUtLQ8uWLfkvr6ysDH/99RfatWsnaDdv3jw+sujFF1+Em5sb/xrr4AVUu63WrFkjGVMNWCc6iDU0devWrYiIiMDy5csBVC87uc03Y1jUN1nUY3NycjB16lS+8IjYBi9QnRnMLXE7duwoMBgcLVq0kAwFZoFzAxw7dgz+/v6oX78+du7ciWvXriE0NBQGgwE7duxAVlaWaBKQaQJfWVmZrGtNSpqEqzvx3//+l8kgiLkXTaWsvb298c033yAwMFBUeJF1UmDswqpJfkVNcHZ25o0BUC0sp3QvxMHBAatWreIDTLy8vATG2lhaRArWbVWVSsVUGlOONWvWYMaMGfxvU4qaKA64ubnh77//Zmpb5w2ClEYIx8aNGwWbZfXq1TM7BvxPh58rDC8FV4+Vw1RKgiWm+n6jg/bu3YvmzZujXr16TFnIpnsKYstpFvVNFvVYW1tb6HQ6/j5mZ2ebrZK2b9+Oq1evom/fvgCqZz+pqakCWQGunzNmzEDHjh0F57AUQikG14+dO3eid+/eSE1NxdmzZ/Hyyy9j48aNmDJlCk6cOIG7d+8ySQmwbCwaS5OYusScnJywYMECM30eDlO/P4t7kTPc3KqMg5uxsk4KjF1YarWaOV/kfmjRogWWLFkiCJVs27Ytb5zkMtCB6hWOnZ2d2cqJY/v27ejSpYuoQqrxMdPnzxIGg4GpNCYLI0eOxK+//op+/fpJFmdiURwwTnAzGAy4fv26xXtiSp03CIBljRAOY317oPohF4sVNi4MbzAY0KhRI7z//vuCZCyWeqwsMdVA9Wapt7c3Hx00ffp0M790ZmYm9uzZw1eE45g/fz7Kysr4pBbT0FRTg+bm5obLly9DpVKhqqoK+/btE9VIN1bfBKp/mKbCaSzSBiNGjMDixYuh0WgQHR2Ny5cvmw2ip0+fxvLly3nDFBwcjBkzZpj9ILlKUNaAu9apU6fw/PPPo0ePHtixYweaN2+OV155BU899ZRivzXHjz/+KEgIklpVfvLJJ0hPT0dMTIxAn8cSLO5FFlcFy6TgQUTRyMHl73CrxUaNGqG4uBh//PEHzp8/j8OHD1t8L2c85fbAuJm/nGqqlNikMSwKs6zlMbt27Ypt27bJFmdiCUM3dmPZ2NigT58+zHLddd4gsIT/NWnSBPv27eN38A8ePCgaQSRWGH79+vWCiBqWeqwsMdXA/1xZ3EMg5sritPlDQkLMfrxc9uKxY8fMyl4eO3ZM8PeECROwZcsWaLVavPvuu+jSpQtf5MMYFvVNFmmDLl26oE2bNvjrr79gMBgwduxY0T2A0tJSfjXCZSKbIvdD5/YHpOAGA1dXV6xfvx7nz5/HsGHDUFlZKXARtGnTBmvXrpUUS7TEoUOHzCTVLbnEbG1t0b59eyxatAiNGjWy6NfnYHEvysmEy00KLEkncChZkSlFyghdunQJR44cEc0VUEJJSQmv2Gu8KisvLxf1yefn5+Orr75Camoq1Go1nn76aYSFhfGu5NDQUIsuSO73rqQ8JktxJhblgV69evFRadx5KioqmNyudd4gsIT/TZgwAZs3b8ZPP/0ElUqFTp06iRadlioMz8FSj3XChAk4cOAA9u/fL4ipNoXFlcUSiiZWB9n0WKNGjUR1gkzRaDRwcHDgN4y5Y8YzSxZpg9TUVLRu3RrdunVDYmIidu3ahSFDhgiK4rzyyiu8K8hgMODPP/8UGBpWTMMvxeBWHVOnTsWZM2fw8ssvo0GDBigoKBDo4MuJJRqXFzXGYDAIyhUCbC6x7OxszJ8/36Jfn4PFvSgnEy43KTDea8jIyOCF4pKTk60a664UPz8/bN26lblQvCXq1auHl19+WVI11ZjY2Fj07duXVz44cuQIYmNjBZpAllyQnHKskvKYUsWZtmzZgrFjxzKFtC9cuBBz587lJxg6nQ6LFi0STGwtUecNAkv4n7OzM6ZMmWLx9V27dvFZi5YKw3Ow1GM9ffo0XnjhBVklUSlXFrdZ1b17d4uhaKdPn8bp06eh1WoFs7uysjJ+dqB01rdkyRK+TzqdDrm5uWjevLnAJcYibbBx40asWLEC169fx88//4yBAwciJiZGIO/Qt29fdOzYEVevXoXBYMCoUaPQuHFjyf6KoVKpkJqaih07dvCuNe7echEanBugXr166NGjBwoLC6HRaABAMEuWE0t0dHTEkiVLRPtp6jtmcYlt2bKFya/P4l6UkwmXmxRwK7GEhATMnz+f36957rnnHnjFNDkMBgOysrLwzTffICMjQzAB4b5j40kKh/Gx5s2bo2PHjsyfpaioiH/Gger788svvwjaWHJBmsJSHlOqOBM3JrEIcep0OsFq08HBwWxia4k6bxBYwv/kSE5OxvDhw80Kw/v6+potZcXqsYq5CbZs2QJfX1/06dMHXbt2FY1NlnJlGW9WAeKhaC4uLvD29sbJkycFLqn69evzM1mls75Vq1YJ/k5PT0dcXJzg2LBhw/DUU0/xETZi0gY2NjZQqVQ4efIkBg8ejEGDBvFhdRwnTpxAp06d+NVISUkJTpw4YRYUwMK6deswZswYsyxPU4zjuMXkxOXEEgcMGACNRiNqELhIN2NYXGIsfv3s7Gx4enrixRdfxMWLF3Hu3Dm4uLgIIsLkZMLFJgeOjo5o27atYI9Gq9UK6neUl5dDq9WK9v1hoVKpEBsbixEjRmDr1q2YPXs2L2bHMWfOHLMNeuNjnLFkcTMD1QY0MTGRX+EdPXrUzLUk54LkYCmPyXkDxDwC3t7eTK7RlStXwsHBAenp6fxvPz093WKUnyl13iCwhP/JwX2BxoXhxdDr9VixYgW/ZLTk2540aRKqqqpw5swZHD16FBs3bkSXLl3MUuilXFksQl2tW7dG69at0bdvX4uJWPc76/P29hYNO/Ty8oJarUaXLl1QUVGBsrIyQbSRg4MDdu3ahSNHjmDBggWi/tAdO3YIBv8GDRrgxx9/VGwQDAYDHB0dmTaD5eK45cQSpaLATEswcpnDUi4x1s1+FslmY5lwoPp+vv/++/zrlZWVyMzM5OtMHz9+HC1atEB8fDwuXryIsWPHAqh25c2cOZMPk7506RKzau6DgnPJde7cGQaDAR4eHhgxYgTmzZuH559/HlqtFjqdDteuXeN/z2VlZaIzY1YBx/feew+bNm3C1q1boVKp0L59e7NBXM4FycFSHlMOFtcol9AXFRUlSNY1rapmiTpvEKwREcHNBuXEpbgSlaWlpbJfqK2tLT9r1ul0SElJMTMIcq4sQDxu/tVXXxXM7vPy8iSX0gD7rM84Bl+v1+PatWtmm8FxcXE4dOgQiouLsXr1ami1WmzYsAHz5s3j20ydOpVXgGzcuDE0Go3ZcldsJiVXYP7OnTuCwTw9PR2DBg1Cfn4+vv76a/Ts2VM0Bp9DLo5bTizROJZdq9WaPSvcIMptAC9evFjSJca62S8n2azX63HkyBHJQSc7Oxvz5s3jV6vPP/88Fi1ahLlz5wqE1oKDg6FWq7Fv3z68/vrreOONNxTH1lubXr164fTp09Dr9WjWrBl+/fVXuLq64vbt2zhz5gwSEhKQn58viOxycHAQFSlkFXB0d3eXlf2Qc0EqKWwjB0uOkkqlgo+PD6KiomQTY8Wo8waBiwTgZlmmkQAscAMTt6Hz7LPPWnQ72NnZ4eOPP0aXLl0Eu/bGK4szZ87g999/x8WLF+Hn54dBgwaJWmidTof4+HhkZGQINiSNjZzYptWGDRsEpSflltKAcAMXsDzrM47Bt7GxQbdu3cxWWwcOHMCSJUt4KehmzZrxy2+Oxo0bCx52d3d3wT5DREQEvL29sXXrVrzwwgtQqVTYv3+/YADfvn07Xn75ZTRq1AhXr15FVFQUVCoV7t69iw8++AB+fn6CGrOAsAg5YB6KyRLHbWNjg5YtW5rdG65PXbp0wbZt23Ds2DG0aNFC4HriDIJxBS/jDXpT5Pz63P6WnGSzsVyzJYOn1WpRUVHBv15RUYGCggKo1WrBveByHnQ6HQIDA1FcXFwjSRUlyBW0Dw0NRZcuXaDT6RAWFobvv/8eFy5cwAcffIB27dohODgYycnJ/OpHClY3s1yfAHkXpJLymNaCy2fgwuXF8hksUecNAkskgBzcQ8QS0dOtWzdZMbbDhw8jKCgI77zzjqRaY0xMDJo3b46zZ8/i1VdfxdGjR83cBSybVpaW0sbV3QYOHIiAgAA+aWnkyJGifnDOSHDJeWKhkHZ2doIZx927dxVnWFdWVuLtt9/Gzp078fnnnwOoDlU1dsmcOnWK34Ddtm0bX7o0MzMT0dHRWLp0KT/g5+TkoEmTJoJr5OTkmF33fivHcZOHlJQUfP7555LfL2sFLym4/S0WyWY5ueZhw4Zh+vTpAhfW8OHDUV5ejs6dO/PtrSWpogSWgvZ5eXnw8fGBg4MDP2k6duwYH6bdvXt3HD16FLm5ubzwGwCzPT5WNzNLn+RckNZ0tbFkUBsMBhw6dEg2n8ESdd4gsEQCiGGcRMQll0hF9BifXw45NxBHdnY2wsPDcfLkSQQHB6Nv375mfn2WTSt7e3vRpTQA3Lp1C15eXvzskVs5abVaaLVaM5eKcXIeUK2PY5qc5+fnh59++gk6nQ7nzp3DgQMHRCUnpOCMjVRWqFarxd27d2FjYyMoeN68eXOzMNfIyEizDUWxY/f7A+UMX5MmTXD37l1Jg8BawUsK7rtu0aKFYBXq6emJV155hf975cqVcHR0RMOGDXHhwgXBObiBbtCgQfD390diYiK8vLzQtWtXuLq6wsHBQVAnwhqSKkphKWgvF169fPlyODo6wtvbW/J7YXUzs/SJVUrCGp6MkSNHMmVZf/3117L5DJao8waBJRJADLEkIilxqcjISISHh1vMPDRWG5QqqG0M58tt0KABbt68icaNG5tVP2LZtBozZozZUprbTNy7dy8mTpxo5lrhMHWpsCTnjRw5EocOHUKrVq3w3//+FwEBARarfN0P9erVw5IlS/DKK6+ga9eu2LJlC5555hlcuHCBr3h369Yt/P333ygtLRVo8JSVlQmMhpI4bim4H7a9vT2mT5+Ozp07m8lpcImC8+bNM1u1KIVlIN62bRtyc3MxfPhwswHTmEOHDmHfvn3QarVo3bo10tLS0L59e7NnwJoFl1iRKmjPEl4NVE8gIiIiZK/F4gqS6xMHiwsSkPZkKMlm/uabb2SzrM+dO2cxn0GOOm8QjCMBgOpC7VwkgJIkIqDahWP6xXDtwsLCAJgrCYohVVDbmJCQEBQXF+ONN97A8uXLUV5eztcG5qhXrx569uyJ27dvi25aAeBnMcZLaQ4uaolVgVEuOU+v12P69OlYtWoVkyibJViWv87Ozhg+fDgOHjyIrKws3L17F1lZWejRowe/qsvMzMSpU6fMZKQdHBwEiUxK4rilcHNzg7e3N7y9vS3uDXCzVrEVilJY7tPp06dhY2MjOoM2Zt++fViyZAkiIiIwf/583Lp1Cz/88INZO5acB2sjVtCek51nCa8GgPbt2+PmzZuydb9ZXEFyfeJgdUFKeTJYspmPHj3Ku8Pksqyl8hnkqPMGQSoSQEkSEQCsXbtWMKCWl5dj+fLlmDdvHj8zOH78OIKCguDq6irZL0sFtYH/LfG8vLzg5OQEPz8/i24EFu0ksVkvF18eEhICe3t7pmglALLJeWq1Gk899ZRsAR65qmqm6qiW6Nixo2hJQo4ePXqgpKQEISEhkpXtuIFErkjI9OnT8emnn1oUGGMZ4J2cnDBu3Djo9Xom4TopWDZJ/f39+fKIxgOkaXy9vb09/31UVlbCy8uLj0QxxcvLSzT89UHRpEkTiwXtufDqfv36SdYaSE1NxeHDh+Hp6Qk7OzuLdUFYXEFyfeLgXJBy0iNSngyWbOann34aLi4uTFnWarUagwYN4vNRmjdvzlwXos4bhJycHGzevBl//fUXHys8ZswYNGnSRHESkaurK18gpbi4GEuXLjWzrGVlZVi0aBGcnJwQFBSEXr16mZ1fqqA2UO1bHjJkCDZv3iw7wLBoJzVp0gRFRUUCCXBnZ2dkZmbiyy+/xOTJk5milQAIkvOA6hJ9xrHsQHVcc3h4OHx8fASbl8YDHUtVNTlYZsdfffUVkpKSEBQUhKNHj5q9rlR/JzMz00z+m3VDjuOTTz7hXQNywnVy9SfkxNOA6jrR58+fh7u7u6QqqaurK0pKStCjRw8sWrQIDRo0kJ3YPCxKSkqQkJBgFsb79ttv8+7aGTNmSLpruag3OVhcQYB4yCi3R8G5LNPS0rB27VpZ6RGWnAapbGYPDw94eHgw5Q6xyu+LUecNQnR0NF544QU+Rf/333/HF198gc8++0xREhFQnXS0bds2rF+/HteuXcOwYcPMZmivv/46Xn/9ddy4cQNJSUn49NNP4ebmJohqkiuo7eXlhffffx9FRUWCzEOxGQ2LdtL169cFkhCBgYGYP38+FixYwA9MrCn258+fNxtETcXzWDZmWaqqycFS7EXMlXC/1HRDjsPW1hb169dHRESEZFGfr776iqn+BAsjR46UVeksLCxEgwYNMGLECFy6dAmlpaXMvuUHzZIlS9CuXTu0atXKbNBnddd6eHggNTUVWVlZGDhwIIqKiszkIQA2VxAAXL16Fenp6XzAxKlTp9C2bVv897//Ra9evTBs2DBm6RGWnAaWbGaWLGtW+X0x6rxBMBgMvHsDqPa/GUd1cEglERlvRvr4+GDnzp3w8fGBSqXC8ePHRbOenZ2d0bhxYzRs2NAsBp+zzPb29qKDZ1VVFRYvXozFixfL6syzaCcVFRUJXDgajQZFRUUAwA/KrCn2LEJ5cjMNbiC0VFXN0sYuB6ucMddm//79TG1ZcHR0rPGGnClSxgCongGy1J8AwKzVJIXxJjvLbPFhUllZaXHPz8XFBXq9HuvWrZMMJ9+xYweuXr3KG4SqqiqsXr1a4IYB2FxBQPV3sWzZMt4VNGLECKxatQoLFizAzJkzMWzYMABs0iNFRUWIi4szG4OMXdQs2cwsWdas8vti1HmD0LFjR+zevRtBQUFQqVRISkpCQEAAHzbp5OQkm0RkWtO2TZs2uHv3Ln/c2CAcPHgQSUlJKCoqQq9evTBx4kTFG26cf33FihWS7VauXMmknTR69GjMnTsXTZs25evRjh8/HuXl5XwymFy0EmskBwuVlZWYPHmyxapq3Mbu8ePHUVhYyMfT//7772ZigiwYDAYUFRVh9+7duHXrliBgQGk5w8aNG6NTp0412pAz7RMLxvUnVCoVjh07JuomYtVqkuJBh47eD/369UNcXBy6d+8uGvLNohJw4sQJLF++nJ9QuLq6iiaGSbmnjNFoNIJVro2NDTQaDezt7fk+skqPLF++HB06dEDnzp3Nvj8l2cwsWdas8vti1HmDkJSUBAD473//Kzj+22+/8TMouSQi1rjkXbt2obS0FGPHjuV9iDWB9YeZm5uLpKQk+Pr6olmzZhZnwd26dUN0dDRu3boFoHpGwG0evvTSSzh37hwSEhIEy2IXFxds27aNn1myRnKwfj6pqmqcIf7+++9FXV3G6PV6JCcn86J8Yjz99NOIjo5GUFAQTp8+jQkTJuDw4cOyM3QxRowYge7du/MJipzUt9ISnqxVt1jqTwBg1mqqq9ja2mLbtm287DhgnrMhpxJga2sLlUrF/77E3EWAtHvKmD59+iAiIoJf5f7xxx/o06cPysvL+e9ITHrEdP8AqI7eE3NTA8qymVmyrFnl98Wo8waBRQSOJYlIjtLSUiQnJ/NLVuNaqoCy7FNWVCoV8vLycOTIEeTl5cHb2xu+vr7w9fU1M0h2dnYWjZTpngPwv/qvHCxCeQBbMRqArapaUVGRIMM4NzeXd3VxGEtAWGLcuHGYOXMmBg0ahH379sHPzw9+fn6iqwM518vu3bvRuXNnWS15a7hwDAYDU5EkoHolzKLVJHe92sovv/yC6OhoSSMupRJgMBjQvXt3rF+/HiUlJYiLi8Nvv/0murqTck8Z89prr6Fbt25ITU2FwWDAhAkT0LZtWwDAhx9+yAcAvP322wKXn3FQAEf37t1x6tQp0f4rSZZkybK2s7PD0KFDLeokSf2G67xBYAmnlEoiYiU6OtqshipHTbNPWeDyEnQ6HeLi4rBnzx5s2bIF33//PdP7d+3ahevXr/Mhidy1bW1tRfMI5ESwWBQXDQYDU1W1MWPG4NNPP+UNQl5eHiZMmGB2PhYJCK7fLi4uOHXqFFxcXETF++RcL6xa8iwunNzcXLPKfFeuXOFDHocMGcJc7/vKlSsApLWaTp8+bbaKOHjwIL/aYQ31fRS0aNFCdhUmtU+kUqmQkpKCkSNHon79+sjMzMQbb7zBCxEaI+eeMobLORFj4cKFMBgMgveZBgW89dZb/Hixa9cu2NrawtbWVnQzmCWb2RpinlK/4TpvEFjCKQMDAyUFxliYNWsWZs6cybQikUNJEe+dO3fy4WetW7fG6NGj4evry3yt4cOHIzk5GV27dq1RNTIxuIpMlvjggw8QHR0tW1XN399f4Ory8vISXcWxSECEhoaitLQUo0ePxubNm1FaWio6C5RzvbBqybO4cFatWoWZM2fyoZ2XLl3Cpk2b+JBeLjmJpd43y17Izp07YWdnxycW7t69G5cuXeINAkuo76NCrVbz4ouWJm1yBXLatWsHR0dHgQyHGCzuKRa4kpdSQQFSdbVNYdFlY82ylkLKTVbnDQJLOKW1IlAMBgP+9a9/CWSeAfDHLKWgm4aTshbxHjlyJL755huo1Wp069YNfn5+aNeuHXOxC2P8/f352r7GKI02UalUspt7rVq1YqqqVlFRgb179yIvLw/vvvsusrKykJmZaaaLxGKEufe0atVKdPDkZtZyrpcxY8YwacmzuHAmTJiAFStWYObMmUhPT8e3334rqF8AsNf7lquXDAAzZszAsmXLMGrUKJw5cwa3bt2SjWKrLfTo0UNQpEcMOVXfixcvIi4uDh4eHoLVhmliGot7igWVSoWXXnqJKSjAYDDgyJEjyM3NxWuvvQaNRoPCwkJBghyLLhtrlnVNqfMGgTWc0pTPPvuMOZEFqJ7hBgQE4NSpU4L9g9LSUhQUFABgk7UAoMhwdO3aFWVlZUhNTcW5c+fw5ZdfwtnZ2SyUTgoPDw+BPlNlZSWuXLkCb29vxVE4BoOBSQKcpapabGwsvL29eQVWNzc3REZGmhkEznBoNBpMnDhR1HDIzZxYZbJZteRZXDg+Pj4ICwvDokWLYGdnh7lz55oNQqz1vuXqJQPVYa4zZszAwoUL4e3tLauRU5sIDg5GVVWV5H2XU/Vl/T2zuKdYYQ0K4CTFL168iNdeew0ODg5mkuIsumysWdZSSI2Pdd4gSIVTmv5YjWFN/uFUUePi4nD06FEUFBRg1qxZ/E11dHTkd/BZQyZZDQdQrT6ampqKS5cu4erVq3B3d+czGTkqKirw888/Q6PRiM60xTaQNBoNtm3bxtwPjpEjR6KgoEBWAhyQr6qWk5ODqVOn8pnXllY+nOFIS0sDIG445GZOSmSyMzMzebfEtWvXAMBsdSNlSE3zLLgaBGvXrgUgzOhmKZLE9dFSvWRjPzUX/piTk4Pk5GTR0pC1EZbsWilVX4D998finmLBWIlWLhSURVKcJZuZJcuaRRHVEnXeINSrVw/Ozs5ITU1Fs2bNYGNjg2bNmgGolhCw5BIpKSlhOj+nijpkyBAMGTIE+/fvx+DBgyXfI6d2qiTWfvv27fDz88PgwYPRtm1b0dkq60zbGDc3N/z999/830rdXXKzOZaqara2ttDpdPx1s7OzRT8fi+FgnTnJyWTv2LEDly5dQkZGBgICAnD69Gl06NDBzCBIuXCUCOixFEniPrOleslK/NS1FZbsWjFV35pslLO4p4Dq59HNzQ12dna4ePEibty4gQEDBvCRc6auYylYJMVZsplZsqwTEhJkFVEtUecNglR2YosWLfDOO+/wBsIYY8urRBV18ODBuHz5sllSi/GAwap2yiKTbepzNmXlypXQaDSyA6ZxspnBYMD169cFolhKVi0sszmWqmojRozA4sWLodFoEB0djcuXL4tGUbAYDrmZE6tMdnJyMu/3nzRpEgoLC7Fu3TqzPkm5cLj7YEngzxiWIkmAsF4yF9lieq9OnDiBTp068fsKJSUluHjxouIa1Y8CluxalUqF1atXQ6PR8LPrL7/80myPQI6GDRsiICBA1tUiV8daSag5i6Q4SzazVJa1EkVUS9R5gyCVnfj6669b9Jdx+iiAMlXU1atXIycnB61btxY8UKYzSCm1Uw5WwyFFbm4u7O3tZQdM481OGxsb9OnTR+B6UrJqYZnNsVRV69KlC9q0aYO//voLBoMBY8eOFd3oYzEcYjMn49KUrDLZ9vb2UKvVUKvVKC0thbOzs2iYnpQLh0NO4A9gK5IEVOeJyMka7NixQzD4N2jQAD/++GOdMAgs2bXR0dEYPXq0bEKZHL///ju2bNmCnj17Ijg42KK7h6tjfeLECdE61kpgkRSXymbmkMqyVqKIaok6bxCkshM5YbrKykocP37crLQe90NRooqanp6OyMhIyQdSTu3UGBbDIYVKpWIaMMU27cRgWbWwzOZYq6pptVro9XrcvXuXd7+YakexGA5XV1cEBwejY8eOKC4uRv369ZGQkMDLfHBuAq4ojCXatm2LkpISPPvss5g1axYcHBzMXFGAtAvH+D7JCfzJFUlKTExE//79LcobGCcfiU1+WDVsHjUs2bWNGjW67/BxoDqprLS0FL///ju/rzNw4ED06dNHMOPm6lgnJCSI1rFWQnZ2Njw9PfHiiy/i4sWLOHfuHFxcXATChlLZzBxSWdZKFFEtUacNAmt2olxpPSWqqC1btkRhYaGoXC6HnNophxLDIQXLgMkqicuyamGZzbFUVYuNjcXNmzfRokULwYyIMwimQQGcwdZoNNBoNIJrLl++HA0aNECbNm1Evxtjl5mUTDYnO/D888/D398fZWVlorMrFheOlMAfh1yRJO55YJE38Pb2xtatW/HCCy9ApVJh//79VlWBfZDcvXsXQ4YM4Q0cJxlizIgRI7Bu3Tp06tTJomwDK46OjujZsyd0Oh327duHEydOYM+ePRg8eDC/R8hSx5oVOfcTIJ3NzMGSZc2iiGoJlaE257MzMHPmTIwcORJnz56FwWCAv7+/WXbixx9/zCcDySGligoACxYswPXr1+Hj4yOY/XEzCL1ej5iYGIG7whJ5eXlwdnZGVVUVfvnlF5SWluKFF15A06ZNmfoKVMeev/vuu2bHHR0d4eHhwc9AZ86ciY8++khWEnfWrFlYunQppk2bxvtm58yZI3B9VFZW4sCBA3xKv6+vL1588UX+fhhXVZNi6tSpiIqKsvg6p3Ok0+mQnp6Op556CgaDATdv3oSPj48g9FbuOz58+LBkX7hcleXLlyMoKAiBgYGSBU84pFw42dnZ/IY68D+BP+Pvl1sdWoPy8nLs3LkT58+f54X5QkNDmT7HoyYiIgJz587l+1peXm4mGRIdHY3MzEyzCYTS7N2TJ0/it99+Q05ODvr3748BAwbA2dkZFRUVmDp1KmJjY63zoYyYOXMmli1bhv/85z+wt7fn3U/Lly8XRIlVVFRIZjPv3bsXDg4OklnWkydPllVEtUSdXiEAbNmJrKX15FRRAXndEbVajTt37qCqqkpSBkKv1+Pbb7/Fhx9+aFEmm4WRI0di06ZNggHz77//xlNPPYU7d+5gwoQJ6Nq1K7MkLsuq5b///a+ZVopxWBtrVbX27dsjIyPD4oPLhXZ+/vnnmDhxIv/93bx5Ez///LPZuaS+Y9bkxKFDhyIpKQnffPMNfHx8EBQUhG7duvHuICUuHCmBP473338f/v7+CAoKQqdOnSy6Ilk2HB0cHJiz4GsbLJIhN27cYJ7YSZGcnIyXXnrJbHVcr149wZ6hnF6VEjj3U2Jiopn7SUmUGEuWNYsiqsXz1+hdtQip7EQulPLu3btMpfXkVFEBtsxeDw8PzJ07F927dxc85MaDhZzhUBIG+ttvv+Hdd99Fy5YtAQAZGRnYs2cPXn31VaxcuRJdu3ZllsRlcXfJhbUBbFXVBgwYgIiICDRu3Fjye7l165ZgoG/VqhWfR6L0O5aTyeaE8fR6PS5cuIC4uDisXbuWn6WxuHCUGI0vvvgCJ0+exIEDB7B27Vp0797dbMMfkN5w3LJlC8aOHWuxzoSSkp2PChbJkHbt2klOIFj54IMPUFhYyAcX+Pj4wNnZGUC1bhaHNSTHOVjcTyzZzCxZ1iyKqJao8wZBKjtRSSglwKaKyrLp6uLiAhcXFxgMBsmBQ8pwKOn7rVu3eGMAVCfKXLt2TZCAxbJpJ7dqURLWxrLiWbt2LSZPniwbNeLl5YV169ahX79+UKlUSExM5EMzlX7HLDLZOp0OJ0+eRFJSEq5duyaIIHvuuedkP58Sv7+9vT2CgoIQFBSE4uJibNmyBfPnzzcTL5TacOSMvJL8h9oGi2TI5cuXkZCQIGv05Th27Bi+/vprfnL31VdfYfTo0WbVEa0pOd6iRQtB4punpydeeeUVQRuWbGaWLGsWRVRL1HmDIBUuqbTYCosqqtima1ZWluA83GBRVlYGlUpl0YcrZTiU9L1Zs2bYsGGDoKZys2bNUFlZyX8OVklcqVWLkrA2lqpq7u7uTFEj3Oxq3759AKrrPHPaP0q/4zt37kjKZEdFReHKlSvo2rUrXnzxRfj5+SmugMViNIy5dOkSkpKScPr0abRt21ZUO0lqw5GbVRvf8+LiYuTn5zOHGz5qWCRDlEjNSPHTTz9hyZIl/KqgqKgICxcu5A0Cq+6VEt5//33RSY+xq4clm5kly/p+FFHrvEGwJqyqqHKhojdv3kRMTAyvedSwYUN88MEHglk8wGY4WFYkH3zwAQ4cOIBffvkFBoMBHTp0wOjRo2FjY8OsVcTF2kutWriwtg8//BAuLi6ChKv8/HxRUTZLVFZWok2bNvjiiy/MNshMZzL29vaSxkwJcjLZAwcOxEcffWTRRXDu3Dl06dKFKWZ827ZtCA0Nhb29PT777DPcuHEDY8aMEZR8ff/999G6dWv07t0bo0aNsjh52Ldvn6x88qeffooZM2bwm/qNGjWCn5+f4gJHj4qrV6/yBlZMMqQm1fTE0Ov1vDEAqgde43B0Vt0rJSxdupT/d2VlJY4dO2ZWU4Ulm5kly/p+FFHJIBjBsvHIsum6fv16vPXWW7wM8cWLF/Hll1+aFVlhMRxyYaB6vR7Lli3D3LlzBbN2DtYIE+7BY3F3RUVFySZcsVxPp9PBzs5OdmlrurnHUZPNPTmZbLn6ydu3b+e1meRixs+ePYtRo0bhxIkTcHV1RXh4OBYsWCAwCCtWrLCoGgtU17MYPnw408Yjp0B76NAhDBw4ECNGjGAqZlQbYE34tAb+/v5YvHixYEVt7BriBnydTofjx48LVoE1TYgzdalyKqnGIcYs2cwsWdb3o4hKBkEGU1VUlk3XiooK3hgA1UtPsfwCVsMhtSJhqTWrBJZVC0vCFQtyS1tuMLTm5p6cTLYcXJQ2S8w4N4icOnUKffv2FZU6kPvOEhMTMXz4cItCjcbui7t376KgoADHjh2TzK2pjbAkfFqL0aNHIzk5GZcvX4bBYEBISIhoNveKFSv43BZuBVvT/hl/fwaDAVevXjUr8cmSzcySZX0/iqhkEKBMFZVbtloKFV25ciU8PT3x448/CiJ6xJa7LIaDZUXCIkctBzfQsaxaWBKuWK8nRXJyMoYPH27Vzb37LTDCDQgsLpzu3btjypQpsLe3x/jx41FUVKS4jCuXXGTqxuAwNmqvvfYaFi9ejA4dOsDHxwc5OTmKcloeJSwJn9akV69eZpvIpmi1WkRERFjlesbfn1qthoeHh9leEUs2M0uWNYsiqiXqfGKaNXjjjTcsboKmpaWJ1iS2xIwZMzBv3jz88MMP/AzE19cXr7/+utkMccWKFWjTpo3AcFy9elWgl8KSvGYp6UpJYaCzZ8+ia9eumDNnDt58803BquXbb78VrFrkEq70ej0WL14sWVWNJS+ES9zZvn079Hq9VTb35s+fzy+nly9fDkBZ4iKXYMRKcXExHB0doVarUV5ejvLycj7jmtuPsOb1pOBWXLURuYRPa8AlgJliKZP3yy+/xODBgx9apbnp06dj6dKlyMvLw+LFi9G9e3dkZWWJClwWFRXhyJEj2LdvH7y8vJCdnc1nWefk5GD9+vW4fPkyGjRowCuisuzx0QoBYFZFZUGlUsHJyYlpdv7ee+/hhx9+wKpVq3jDYexGYU1ekxr4lcpas6xa5BKuWNxYLD8yrt8sxWhYud8CI5xRZ3HhGLcHqvdzjF1w3H6EFNx8TafT4eDBg0hNTQVQHWn13HPPKaqex624aiM1TcxUAmsCmNLcFhZYKt5xYnrHjx+3KKZnmmX92WefCbKsBw8eLKmIKgcZBLCrosqxZcsWAOYFUjhMZztyhoM161mq1qzSOH0WdxfLw21NN1ZNBn5L1GQ5bTyT52ZZLC4cOVgW55xbIyYmBvXr18eLL74IoNqXHBMTw9fftdb1HhVKS7neL+np6UhNTYVKpUKHDh3Qpk0b/jWlvxkWWCreSWUzc7BkWUspospBLiMjLKmicoqZcqSnp2PdunUYO3as6Ovcl6gks3T9+vW4du2aZNbz3Llz+VqzM2fO5GvNcqUFlVBcXCzr7lq5ciVatWrFR4AkJibixo0bgofbGm6sn376CaGhofjxxx9FX2f9XowRW05/+OGHkiGN7733Hu+vtSYzZ85E586dZUNTgWp3wooVK2SPyV3PWu4nazF37lwsXLjQzJ2jRJBNKT/++COOHTvGR7OlpKSgV69eVqtLLAbL95eRkYGDBw+iffv26Nu3L3Jzc5GUlGSWwFZYWIirV68CEGZZc8yZM0dUEZXlt0crBCPkVFHl8Pb2xsiRI1FcXIyAgACL51CSWcoSBipXaxZgy2cA5FctAFstAJYauTExMQgLC+M3zYqLi/Hvf/+bd5txxcqNVxiVlZX4448/RIvIsGBJJpv7gZliMBjM4sUB67hwALbQVKC6HoKxdPdff/2Fp59+WtG1auPcjxMofJhV337//XcsW7aM/65eeeUVzJw584EaBBa5dJZsZpYsaxZFVEuQQTBCKqpAiS8+NjYWW7Zsga+vL/r06YOuXbvyqqPA//zMcoYDYAsDlas1C8jnMyhZtbA83Cxy2zdv3hREUDg5OYnWujbNr3j55Zf5DWGlWJLJTk1NxeTJk83uLxciaIo1XDgeHh68wZQKTQWq91ESExN5sUCNRgMvLy/+uWTxa8tF1TwpeHh4oLKykn9mKysrzepsWxtjuXSguv7F+++/L2jDks0sl2UNVIevxsXFSSqiWoIMghFSiplK/IqTJk1CVVUVzpw5g6NHj2Ljxo3o0qWLmUz1yZMnJQ0HwBYGKlZr1vRhA6TzGZSsWlgebpaqatzsm3tQi4uLmQqQVFRUICcnR7adGJaM/vnz52Fvby/qyxYrJpSVlSVY7nfq1MlslSSG8X7EtGnTsH37dqbQ1NmzZ6OkpITft/H19RUYU0A+M5pbcT3p2NraIjw8HF26dIFKpcK5c+fQoUMHvmaGkn0uVry8vPCPf/wDOTk5KCkpgaOjI1JSUgTSIizZzHJZ1tznk1NEtQQZBLBFFShNm7e1teWzXnU6HVJSUswMAovhYEle46JmHBwcLCZ7yeUzsKxajNU7+/fvz7+/Xr16OH/+vODhZpHbHjp0KObOncv7cpOTk0UHLePVmV6vR1FRUY32DwDLRl9KJ4ery2BMTV04a9euFexHjBw5EsOGDeNDU+vVqydapjElJQWHDh1Cz549YTAYEBMTg2effZYv5gKwu5+edJ555hlBItrD2NA2Xpm6urqKtmHJZpbLsgbYFFEtQQYBymb/LL74M2fO4Pfff8fFixfh5+eHQYMGiQqWAfKGQyoM1JJ7h8PYzcNaxU1q1cLtYWRmZuLq1at8YtqRI0fg6+srOA+L3PaAAQPQtm1bXLhwAQaDAdOmTRPNvDT+fmxsbODs7CxYSRmvMixh7VBCKReORqMRHWQs7UdotVqcO3dOECFmKtkQHx+PxYsX8y6tYcOGYc6cOQKDwJIZTSgLbLAWLEluLNnMLFnWLIqoliCDAGWiWSwlJg8fPoygoCC88847kvsDLIZDKgyUVe5YSTEeqVUL975FixZh2bJlfHzz66+/jsjISMF5xOS2OX87l59QXFyMxo0bo2/fvvz7xAZ3ue9n4cKFstEzrEaftfyglAtn2rRpeO6555j2I3bs2IFLly4hIyMDAQEBOH36NDp06GBmEAwGgyBfQq1Wm20SWyMz+kngjz/+wPfff4+8vDzo9foHGtHEwVKkiyWbGZDPsmZRRLUEGYQaIKd2OmXKFKbzsBgOqeQ11qVuZGQkKioqZPMZOORWLRqNxkzLyLgwPCBdVS06OhqzZs3CzJkzRUMNlYrWsUTPsBr9bdu2MZUflHLhPP3008z7EcnJyVixYgVmzpyJSZMmobCwEOvWrTN738CBAxEREcErXaakpGDQoEGCNqzupyedLVu2YNq0abJ1OKyBkpWpVA6LkixrFkVUS5BBUAiLthBriCeL4WDNepYiNzcXPj4+slXcALZVS//+/TF79mz06NEDKpUKJ06cMJvRSlVV42bra9asua/PxWHNHzVr+UEpF46S/Qh7e3uo1Wqo1WqUlpbC2dmZlyI3ZujQofDz8+PDXCdNmiRIpuJgcT896bi7u6Nly5YPRUhPiTtaKuFTSVguiyKqJcggKITFF8/iVgKkDYc1yyKqVCrmKm4sq5bQ0FD4+/uLDk5KqqoB1QOYaUblw85aNYa1/CCLC4eFtm3boqSkBM8++yxmzZoFBwcHM2kN475J6Texup+edEaOHIklS5bAz89P8B1bo96GKUrc0SzZzIB0ljXApohqCTIIClDii5dzKwHShsPaZRFZq7ixurssDU5Kqqpt27YNx44dQ4sWLXijp1KpFBsEayZcsZYfZHHhsOxHjB8/HgDw/PPPw9/fH2VlZTWucsbqfnrS+e677+Dg4IDKysoaybY/KFgSPk2zrGNjY82yrFkUUS1BBkEBrNpCLG4lDkuGQ0nymhwGg4G5ihuru8sSSqqqpaSk4PPPP7f42cQicozhNp/nzZvH1DcWWMsPsrhwWPYjxAqrX7lyxeIqQQpW99OTTnFxsegE7VHDkvDJmmXt6OiInj17QqfTYd++fThx4gT27NnDK6JaggyCQqRKTHKwhniyGA6W5DU5Ro4cyVyMh9XdJQdLVbUmTZrg7t27Fg0Ct+lsMBig0Wjg5OQEg8GAkpISuLu783sQDzq88scffxTNe5Bz4bDsR7AUVmdFifvpSaZz58683HttgiXhkyXLmkUR1RJkEBTC4ouXK6LDwWI4pMJAlchpbNu2jamKG8Dm7pKDpaqavb09pk+fjs6dO4uGx3ED/vr16xEYGMhXJzt9+jRfVephcOjQoRolwrHsR7AUVmfFmu6nx5kDBw5gz549ksWNHgUs2cwsWdYsiqiWIIOgEBZfPGsNYFbDYSkMVEkEA2sVNyXuLilYqqoFBgbyr0tx9epVvPPOO/zfAQEB+P777xX3SQpLYmAGgwE6na5G52TZj2AprM6KNd1PjzNbtmzhAx+4+1RQUPCou8WUzcySZf3BBx+gsLAQf/zxBwChImrnzp0l+0Dy1wph8cVPmTJFtAaw6YDIYjhMw0CDgoJq5DZikbUG2Cq0sSBXVY1DThEVAF8Wsl+/flCpVDhy5Aj+/PNPq5U3BKrzPZYsWcJXMzN97UHIXwPVhjkpKQnXrl3DgAED+MLqvXv3VnyuDRs28O6nqKgoFBcXY/HixTVyPz3O1Nb7pKRynxSmiqh//vmnmSKqJWiFoBAWXzxrDWCW4vEsYaAsG8Gs+QysqxY55KqqAWyKqADw0UcfYceOHbwLzNfXFx999FGN+ybGgAEDoNFoRA0CpxtjDUz3I1gKq7NiTffT40xtvU8s2cwsWdYsiqiWIIOgECltIU6LpGPHjvj6669lawCzGA6WMFCpjWCl+Qys7i45WKqqsSiiAtU/WCWV62rCm2++afG1UaNGWe06pvsRLIXVWbGm++lxprbdJyXZzCxZ1iyKqJYgg6AQKV+8aVlFSzWAlRgO1jBQSxvBSvMZWFYtLLAk2cgpoioR77Mm95ssp2Q/YtWqVVi6dCmys7Oxbt06dO/eHdHR0aKF1eUYPHgwVqxYgdu3b+Pbb7/l3U+EkNp2n5TsBbJkWbMoolqCDIJCpLSFWOvpshoOgC0MVGojWGk+A6u7Sw6WJBs5RVRrJeUpwRrJco6OjpL7EcawFFZnxZrup8eZ2naflGQzs2RZsyiiWoIMgkJYfPGFhYX49ttvUVBQgNmzZyMjIwNpaWl8JqvSovFyYaAs4aty+QxK3V1ysCTZiCmivvDCC/zrj0LCQi5ZjgUl+xEshdVZsab76XHHy8urxmVYHyWsWdZyiqiWIIPAiBJffGxsLIKDg/mKRc2aNUNUVJSZtIGc4QDkw0BZ5TTkivEoWbWwIJdko9frMWvWLKxatcqihkxkZCTCw8Mt5lsorWHAglyyHAtK9iMmTZqEgwcPYvjw4fD09ERubi769etXo+ta0/1E1E6ksqyVKKJaggwCI0p88Xfu3EFQUBB2794NoHoWKOaPZzEccrN/VjkNQFrWWumAbwnWqmpqtRpPPfUUNBoNX2TGFG4jWYmPtaZwiT1yyXJKkduPkCusvnLlSjNxM0tY0/1E1E6ksqyVKKJaggwCI0p88fXq1cOdO3d4a52WliaIruFgMRwsYaAschqsVdxYVi1SKKmqVlBQgPDwcPj4+AgqPHGrLRcXF8E9eJBw36+3tzdTshwL1tiPUKJFZE33E1E7Yc2yllNEtQQZBIWwaAu99dZbWL58OXJycjB37lwUFRUhPDzc7FwshoMlDJRFToO1ihuru8sSSqqqseY5sFYxux9YyyoqmbFbYz9CSTikNd1PRO2EJcuaRRHVEmQQFCLniweq3QA9evSAvb096tevjx49eqBZs2Zm52IxHCxhoCxyGqyy1qzuLjlYqqqxzpRZq5g9DJTM2K2xH6EEa7qfiNrJpk2bzMQQv/rqK0GWNasiqhhkEGqAXInJmJgYODo6Yvjw4QCqv6CYmBizwZ7FcLCEgbLIabDmM7C6u+RgqarGOvNnrWL2MGCZsVtzP8KayjIkhV33YcmyZlFEtQQZBIWw+OKzsrKwYsUK/u9OnTqZxeAD0oZDSRgoi5wGq6w1q7tLDqmqahxyM//jx4/zn5WlilltwZr7ESNHjrRGlwBYt9Qo8WhgybJmUUS1BBkEhbD44lu3bo20tDS0b98eAPDXX3/h6aefNmsnZTiUhIFKyWkYwyJrzeruYuF+6wVwao0AmKqYPQxYZuxK9iOGDh0q2CPiVkncHlFt0+wnHi0sWdYsiqiWIIOgEClfvLEmSWJiIh9OqdFoRAc+KcOhJAyURdqaVdaa1d11P7DO/LkM8JiYGISFhfEJVsXFxVYJsasJ1pyx5+bmWk0qhAUSNq77sGRZs05IxCCDoBApXzxrvLwSw8ESBiolp8HBWsWN1d11Pyid+d+8eVOQbevk5ITr169btU8cplFdD3LGrlKprCYVwoI1jRnx6JDLsmZRRLUEGQSFSPniWePllSRasYSBsshpsMpas7q77gelM3+DwYDi4mK+dkNxcfEDi69/mDN2wHpSIcDDNWZE7YVFEdUSZBBqwP2WmFSSaCUVBqpETkMun0Gpu8sasM78hw4dirlz56Jnz55QqVQ4duwYQkNDH0ifHuaM3WAw4MqVKwDuXyoEePjGjKidsCiiWoIMgkKsVWJSyfUshYEqkdOQGywehjyEKawz/wEDBqBt27a4cOECDAYDpk2b9sCMlDVn7HKMHDnSqrP2h2nMiNoLiyKqJaiEpkKsVWKSlfT0dGzevBl///03WrZsyYeBGhfePnHihKycxuzZs/HZZ589kD7WlISEBOzevdts5s8ZukfBggULRI/XZMYu58IB2AoJsbJ9+3bo9fqHYsyI2suiRYvg4OBg5jJiUQYgg1DL0el0+PXXX3H27FnUr18f7du3x4svviiQko6NjcWFCxdE5TQ4V8SxY8dq5WCRkZHBz/w7d+5caxLQrAFLbe2VK1eiVatWfNJeYmIibty4UaOMYmsaM6LuMmvWLCxdurRG7yWDoBBrlZhkJTIyEo6Ojujbty+A6jDQkpISszBQTk4jKSkJqampvJyGpUGCgwYLIdacsbOsyqZPny6I6rJ0jCBY2b59Ozp16lQjdyTtISjkYW/csYaBWpLToAFfGSylP1lh2Y9gKSTEijWNGVF3YVVEFYMMgkIe9sYdSxgoi5zG/cpaPymwlP5khSWCyLiQkMFggJOTk1kOCSvWNGZE3YVFEdUSZBAYsXaJSTmUhIGyyGncr6z1k4I1Z+wsq7PWrVtjxYoVfGW5+5nNW9OYEXUXFkVUS5BBYMTaJSblUBIGyiJtbS1Z68cda87YpVw4iYmJ6N+/v6DCnDEsIYKmWNOYEXUXFkVUS5BBYORh++KVJK+xSFtbS9b6cceaM3YpFw6Xu2KpoFFNsKYxI+ouLIqolqAoI4XURl/8rFmzROU0/vnPf/JtWPIZnmQexIz9UUUQWcOYEXWXI0eOICkpCdeuXcOAAQN4RdTevXvLvpdWCAqprb54OTkNa8paP448iBk7iwunqKgIcXFxyMvLE4QxK5nZPwhjRtRdWBRRLUEGQSG10RfPIqfxMGSt6zLPPfccAPY6zyywuHCWL1+ODh06oHPnzjV+jh6EMSPqNnKKqJYgg6CQ2uiLZ5G2fhiy1o8D1pixc7DsR1RUVGDUqFE17zAejDEjnkzIICjEWiUmrQmLtPXDkLV+HLDGjF2JC6d79+44deoUunXrVqNrGWNNY0Y8mZBBUEht9MVLyWk8Clnruow1ZuxKXDj79u3Drl27apRVaoo1jBnxZENRRgph1RZ6mEiJqOXl5Um+V0l465PAd999h/bt21tlxv6wIQ0k4n6hFYJCaqMvXkpOgwZ8ZVhzxi7lwrl16xa8vLzMEhw5apL5bk33E/FkQgZBIbXJF/+w5TSeBMRKeNYUKRfO3r17MXHiRLMMeI6aJEJa05gRTybkMmLE2BefmZlp5otftWrVQ+8TSVtbjwcxYycXDlHXIIPACPniH2++/PJLTJw40apFZlj2I3Q6HQ4ePIjU1FQAgK+vL5577jlFGkQPwpgRTyZkEB4DaqOcBlEdolxRUSHpwomMjET9+vXRr18/ADULUngQxox4MqE9hMeA2iqnURexxoydg2U/whpBChMnTgRAAz9x/5BBeAyojXIadZWYmBjUr18fL774IoCaSXwoceFYM0jBmsaMeDIhg/AYUBvlNOoq1pixK4kgunLlilnCoJeXFx/EsHLlSubrWsOYEU82tIfwGEDS1tZjzZo1eO655wQz9oSEBIwfP/6BXC8vLw8lJSV8ER1fX180aNCAf11JsMKjktsmHh9ohfAYUBvlNOoq1pyxs7hwUlJScOjQIfTs2RMGgwExMTF49tlnMXjwYMV9r005MkTdhFYIjwG1UU6jrmLNGTtLBNG0adOwaNEiODg4AADKy8sxZ84cRYaHY+rUqWY5Ml5eXlCpVIqNGfFkQiuEx4DaKKdRV7HmjJ3lezEYDIIAALVajZrO0WbPni1pzAhCDjIIjwHkKrAe8fHxWLx4MT9jHzZsGObMmfPAXDgDBw5EREQEevToAaDaINU0XNiaxox4MiGDUIchaWvrY80ZO8t+xNChQ+Hn58fvM0yaNAlt2rSp0fWsacyIJxMyCHWYWbNmPeouPHZYc8bO6sLx9va2iryENY0Z8WRCm8oEYUJ6erogMqimM/Z9+/YJXDgpKSkP1IWzd+9eJCQkCIxZcHAwXnrppQdyPeLxgwwCQTwgrBlBxIq1jBnxZEIuI4J4QDwKF4613E/EkwkZBIJ4QFhzP4IgHgbkMiKIBwi5cIi6BBkEgiAIAgBAGskEQRAEADIIBEEQxD3IIBAEQRAAyCAQBEEQ9yCDQBAEQQAA/h+Mp46PwVPmvw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6" descr="data:image/png;base64,iVBORw0KGgoAAAANSUhEUgAAAYQAAAGECAYAAAA2vVfTAAAAOXRFWHRTb2Z0d2FyZQBNYXRwbG90bGliIHZlcnNpb24zLjMuMSwgaHR0cHM6Ly9tYXRwbG90bGliLm9yZy/d3fzzAAAACXBIWXMAAAsTAAALEwEAmpwYAACPaElEQVR4nO2deXxMV//HPzNZRITIaglKhEpsCVHEFpouVB+Vttrnh5KiWq2W1Fax1IPakzYi1FI8pZsqjyrliVRCI0TtNFJiaWSdTCKyTmLm90fc+8yduXPvuTFI+L5fr74qd87ce+bOnfM953u+389XZTAYDCAIgiCeeNSPugMEQRBE7YAMAkEQBAGADAJBEARxDzIIBEEQBAAyCARBEMQ9yCAQBEEQAABbuQaxsbE4deoUnJ2dsWrVKsFre/bswbZt27Bx40Y0atQIALBr1y7Ex8dDrVYjLCwM/v7+AID09HSsWbMGOp0OAQEBCAsLg0qlQmVlJWJiYpCeno6GDRtiypQp8PT0tP4nJQiCICSRXSEEBwdj9uzZZsc1Gg3Onz8Pd3d3/lhGRgaSkpIQGRmJiIgIbNq0CXq9HgCwYcMGTJw4EdHR0cjOzsaZM2cAAPHx8WjQoAFWr16Nl156Cdu3b7fSRyMIgiCUIGsQ/Pz84OTkZHZ869atGDlyJFQqFX8sJSUFQUFBsLOzg6enJ5o2bYorV66goKAAZWVlaN++PVQqFfr374+UlBQAwMmTJxEcHAwA6NWrFy5cuADKlSMIgnj4yLqMxDh58iRcXV3RunVrwXGtVot27drxf7u6ukKr1cLGxgZubm78cTc3N2i1Wv493Gs2NjZwdHTEnTt3eBeUFJmZmYK/3d3dodFoJN9jrTaP+/VqY58e9+vVxj497terjX160Ndr3ry5xfaKDUJFRQV++uknzJkzx+w1SzN7qRm/2GvGqw5j4uLiEBcXBwBYunSpwF0FALa2tmbHTLFWm8f9erWxT4/79Wpjnx7369XGPj2K6/HtmVveIycnB7m5uZg+fToAID8/HzNnzsSSJUvg5uaG/Px8vq1Wq4Wrq6vZ8fz8fLi6ugIA/5qbmxvu3r2L0tJSURcVAISEhCAkJIT/29TyPU5W/FFfrzb26XG/Xm3s0+N+vdrYpwd9PakVguKw01atWmHjxo1Ys2YN1qxZAzc3NyxbtgyNGzdGYGAgkpKSUFlZidzcXGRlZcHHxwcuLi6oX78+0tLSYDAYkJiYiMDAQABA9+7dcfjwYQBAcnIyOnbsaHGFQBAEQTw4ZFcIn3/+OS5duoQ7d+7g3XffxYgRIzBo0CDRti1btkTv3r0RHh4OtVqNcePGQa2utjnjx49HbGwsdDod/P39ERAQAAAYNGgQYmJiMHnyZDg5OWHKlCnW+3QEQRAEM7IGQW6AXrNmjeDv0NBQhIaGmrVr27atWR4DANjb2yM8PFyuGwRBEMQDhjKVCYIgCABkEAiCIIh7kEEgCIIgANQwMY0gCIKovdyd8A8AQI7RMZsNe2TfRysEgiAIAgCtEAiCIOoUprN/lpk/K7RCIAiCIACQQSAIgiDuQQaBIAiCAEAGgSAIgrgHGQSCIAgCABkEgiAI4h5kEAiCIAgAZBAIgiCIe5BBIAiCIACQQSAIgiDuQQaBIAiCAEAGgSAIgrgHGQSCIAgCABkEgiAI4h5kEAiCIAgAVA+BeMKoaSUpgngSkDUIsbGxOHXqFJydnbFq1SoAwNdff40//vgDtra2aNKkCSZNmoQGDRoAAHbt2oX4+Hio1WqEhYXB398fAJCeno41a9ZAp9MhICAAYWFhUKlUqKysRExMDNLT09GwYUNMmTIFnp6eD+4TEwRBEKLIuoyCg4Mxe/ZswbEuXbpg1apVWLlyJZo1a4Zdu3YBADIyMpCUlITIyEhERERg06ZN0Ov1AIANGzZg4sSJiI6ORnZ2Ns6cOQMAiI+PR4MGDbB69Wq89NJL2L59u5U/IkEQBMGCrEHw8/ODk5OT4FjXrl1hY2MDAGjfvj20Wi0AICUlBUFBQbCzs4OnpyeaNm2KK1euoKCgAGVlZWjfvj1UKhX69++PlJQUAMDJkycRHBwMAOjVqxcuXLgAg8Fgzc9IEARBMHDfm8rx8fG8W0ir1cLNzY1/zdXVFVqt1uy4m5sbb0SMX7OxsYGjoyPu3Llzv90iCIIgFHJfm8o//fQTbGxs0K9fPwCwOLOXmvGLvaZSqUTbxsXFIS4uDgCwdOlSuLu7C163tbU1O2aKtdo87terjX2yxrlyRI5JnY/u+eN9vdrYJ7l2ps+wWDulzzl/XdkWFjh8+DD++OMPzJs3jx/A3dzckJ+fz7fRarVwdXU1O56fnw9XV1fBe9zc3HD37l2Ulpaauag4QkJCEBISwv+t0WgEr7u7u5sdM8VabR7369XGPln7XBxSbemeP97Xq419UtIOkH5+xdo1b97cYpsauYzOnDmD//znP5g5cybq1avHHw8MDERSUhIqKyuRm5uLrKws+Pj4wMXFBfXr10daWhoMBgMSExMRGBgIAOjevTsOHz4MAEhOTkbHjh0trhAIgiCIB4fsCuHzzz/HpUuXcOfOHbz77rsYMWIEdu3ahaqqKixcuBAA0K5dO7zzzjto2bIlevfujfDwcKjVaowbNw5qdbXNGT9+PGJjY6HT6eDv74+AgAAAwKBBgxATE4PJkyfDyckJU6ZMeXCfliAIgrCIrEEQG6AHDRpksX1oaChCQ0PNjrdt25bPYzDG3t4e4eHhct0gCIIgHjAkXUEQBEEAIINAEARB3IMMAkEQBAGADAJBEARxDzIIBEEQBAAyCARBEMQ9yCAQBEEQAMggEARBEPcgg0AQBEEAIINAEARB3IMMAkEQBAGADAJBEARxDzIIBEEQBAAyCARBEMQ9yCAQBEEQAMggEARBEPcgg0AQBEEAIINAEARB3IMMAkEQBAGADAJBEARxDzIIBEEQBAAyCARBEMQ9bOUaxMbG4tSpU3B2dsaqVasAAMXFxYiKikJeXh48PDwwdepUODk5AQB27dqF+Ph4qNVqhIWFwd/fHwCQnp6ONWvWQKfTISAgAGFhYVCpVKisrERMTAzS09PRsGFDTJkyBZ6eng/uExMEQRCiyK4QgoODMXv2bMGx3bt3o3PnzoiOjkbnzp2xe/duAEBGRgaSkpIQGRmJiIgIbNq0CXq9HgCwYcMGTJw4EdHR0cjOzsaZM2cAAPHx8WjQoAFWr16Nl156Cdu3b7fuJyQIgiCYkDUIfn5+/OyfIyUlBQMGDAAADBgwACkpKfzxoKAg2NnZwdPTE02bNsWVK1dQUFCAsrIytG/fHiqVCv379+ffc/LkSQQHBwMAevXqhQsXLsBgMFjzMxIEQRAMyLqMxLh9+zZcXFwAAC4uLigqKgIAaLVatGvXjm/n6uoKrVYLGxsbuLm58cfd3Nyg1Wr593Cv2djYwNHREXfu3EGjRo3MrhsXF4e4uDgAwNKlS+Hu7i78MLa2ZsdMsVabx/16tbFP1jhXjsgxqfPRPX+8r1cb+yTXzvQZFmun9DnnryvbQgGWZvZSM36x11QqlWjbkJAQhISE8H9rNBrB6+7u7mbHTLFWm8f9erWxT9Y+F4dUW7rnj/f1amOflLQDpJ9fsXbNmze32KZGUUbOzs4oKCgAABQUFPCzeTc3N+Tn5/PttFotXF1dzY7n5+fD1dXV7D13795FaWmpmYuKIAiCePDUyCAEBgYiISEBAJCQkIAePXrwx5OSklBZWYnc3FxkZWXBx8cHLi4uqF+/PtLS0mAwGJCYmIjAwEAAQPfu3XH48GEAQHJyMjp27GhxhUAQBEE8OGRdRp9//jkuXbqEO3fu4N1338WIESPwyiuvICoqCvHx8XB3d0d4eDgAoGXLlujduzfCw8OhVqsxbtw4qNXVNmf8+PGIjY2FTqeDv78/AgICAACDBg1CTEwMJk+eDCcnJ0yZMuXBfVqCIAjCIrIGwdIAPW/ePNHjoaGhCA0NNTvetm1bPo/BGHt7e96gEARBEI8OylQmCIIgAJBBIAiCIO5BBoEgCIIAQAaBIAiCuAcZBIIgCAIAGQSCIAjiHmQQCIIgCABkEAiCIIh7kEEgCIIgAJBBIAiCIO5BBoEgCIIAQAaBIAiCuAcZBIIgCAIAGQSCIAjiHmQQCIIgCABkEAiCIIh7kEEgCIIgAJBBIAiCIO5BBoEgCIIAQAaBIAiCuAcZBIIgCAIAYHs/b967dy/i4+OhUqnQsmVLTJo0CTqdDlFRUcjLy4OHhwemTp0KJycnAMCuXbsQHx8PtVqNsLAw+Pv7AwDS09OxZs0a6HQ6BAQEICwsDCqV6r4/HEEQBMFOjVcIWq0W+/fvx9KlS7Fq1Sro9XokJSVh9+7d6Ny5M6Kjo9G5c2fs3r0bAJCRkYGkpCRERkYiIiICmzZtgl6vBwBs2LABEydORHR0NLKzs3HmzBlrfDaCIAhCAfflMtLr9dDpdLh79y50Oh1cXFyQkpKCAQMGAAAGDBiAlJQUAEBKSgqCgoJgZ2cHT09PNG3aFFeuXEFBQQHKysrQvn17qFQq9O/fn38PQRAE8fCoscvI1dUVL7/8Mt577z3Y29uja9eu6Nq1K27fvg0XFxcAgIuLC4qKigBUryjatWsneL9Wq4WNjQ3c3Nz4425ubtBqtTXtFkEQBFFDamwQiouLkZKSgjVr1sDR0RGRkZFITEy02N5gMCg6LkZcXBzi4uIAAEuXLoW7u7vgdVtbW7NjplirzeN+vdrYJ2ucK0fkmNT56J4/3terjX2Sa2f6DIu1U/qc89eVbWGB8+fPw9PTE40aNQIA9OzZE2lpaXB2dkZBQQFcXFxQUFDAv+7m5ob8/Hz+/VqtFq6urmbH8/Pz4erqKnrNkJAQhISE8H9rNBrB6+7u7mbHTLFWm8f9erWxT9Y+F4dUW7rnj/f1amOflLQDpJ9fsXbNmze32KbGewju7u7466+/UFFRAYPBgPPnz8PLywuBgYFISEgAACQkJKBHjx4AgMDAQCQlJaGyshK5ubnIysqCj48PXFxcUL9+faSlpcFgMCAxMRGBgYE17RZBEARRQ2q8QmjXrh169eqFmTNnwsbGBq1bt0ZISAjKy8sRFRWF+Ph4uLu7Izw8HADQsmVL9O7dG+Hh4VCr1Rg3bhzU6mp7NH78eMTGxkKn08Hf3x8BAQHW+XQEQRAEM/eVhzBixAiMGDFCcMzOzg7z5s0TbR8aGorQ0FCz423btsWqVavupysEQRDEfUKZygRBEAQAMggEQRDEPcggEARBEADIIBAEQRD3IINAEARBACCDQBAEQdyDDAJBEAQBgAwCQRAEcQ8yCARBEAQAMggEQRDEPcggEARBEADIIBAEQRD3IINAEARBACCDQBAEQdyDDAJBEAQBgAwCQRAEcQ8yCARBEAQAMggEQRDEPcggEARBEADIIBAEQRD3IINAEARBACCDQBAEQdzD9n7eXFJSgnXr1uHvv/+GSqXCe++9h+bNmyMqKgp5eXnw8PDA1KlT4eTkBADYtWsX4uPjoVarERYWBn9/fwBAeno61qxZA51Oh4CAAISFhUGlUt33hyMIgiDYua8VwubNm+Hv74/PP/8cK1asgJeXF3bv3o3OnTsjOjoanTt3xu7duwEAGRkZSEpKQmRkJCIiIrBp0ybo9XoAwIYNGzBx4kRER0cjOzsbZ86cud/PRRAEQSikxgahtLQUf/75JwYNGgQAsLW1RYMGDZCSkoIBAwYAAAYMGICUlBQAQEpKCoKCgmBnZwdPT080bdoUV65cQUFBAcrKytC+fXuoVCr079+ffw9BEATx8Kixyyg3NxeNGjVCbGwsbty4AW9vb4wdOxa3b9+Gi4sLAMDFxQVFRUUAAK1Wi3bt2vHvd3V1hVarhY2NDdzc3Pjjbm5u0Gq1Ne0WQRAEUUNqbBDu3r2La9eu4e2330a7du2wefNm3j0khsFgUHRcjLi4OMTFxQEAli5dCnd3d8Hrtra2ZsdMsVabx/16tbFP1jhXjsgxqfPRPX+8r1cb+yTXzvQZFmun9DnnryvbwgJubm5wc3PjZ/29evXC7t274ezsjIKCAri4uKCgoACNGjXi2+fn5/Pv12q1cHV1NTuen58PV1dX0WuGhIQgJCSE/1uj0Qhed3d3NztmirXaPO7Xq419sva5OKTa0j1/vK9XG/ukpB0g/fyKtWvevLnFNjXeQ2jcuDHc3NyQmZkJADh//jxatGiBwMBAJCQkAAASEhLQo0cPAEBgYCCSkpJQWVmJ3NxcZGVlwcfHBy4uLqhfvz7S0tJgMBiQmJiIwMDAmnaLIAiCqCH3FXb69ttvIzo6GlVVVfD09MSkSZNgMBgQFRWF+Ph4uLu7Izw8HADQsmVL9O7dG+Hh4VCr1Rg3bhzU6mp7NH78eMTGxkKn08Hf3x8BAQH3/8kIgiAIRdyXQWjdujWWLl1qdnzevHmi7UNDQxEaGmp2vG3btli1atX9dIUgCIK4TyhTmSAIggBABoEgCIK4BxkEgiAIAgAZBIIgCOIeZBAIgiAIAGQQCIIgiHuQQSAIgiAAkEEgCIIg7kEGgSAIggBABoEgCIK4BxkEgiAIAgAZBIIgCOIeZBAIgiAIAGQQCIIgiHuQQSAIgiAAkEEgCIIg7kEGgSAIggBABoEgCIK4BxkEgiAIAsB91lQmCIKwBncn/IP/d869/9ts2PNoOvMEQysEgiAIAgAZBIIgCOIe9+0y0uv1mDVrFlxdXTFr1iwUFxcjKioKeXl58PDwwNSpU+Hk5AQA2LVrF+Lj46FWqxEWFgZ/f38AQHp6OtasWQOdToeAgACEhYVBpVLdb9cIgiAIBdz3CmHfvn3w8vLi/969ezc6d+6M6OhodO7cGbt37wYAZGRkICkpCZGRkYiIiMCmTZug1+sBABs2bMDEiRMRHR2N7OxsnDlz5n67RRAEQSjkvgxCfn4+Tp06hWeffZY/lpKSggEDBgAABgwYgJSUFP54UFAQ7Ozs4OnpiaZNm+LKlSsoKChAWVkZ2rdvD5VKhf79+/PvIQiCIB4e92UQtmzZglGjRgncO7dv34aLiwsAwMXFBUVFRQAArVYLNzc3vp2rqyu0Wq3ZcTc3N2i12vvpFkEQBFEDaryH8Mcff8DZ2Rne3t64ePGibHuDwaDouBhxcXGIi4sDACxduhTu7u6C121tbc2OmWKtNo/79Wpjn6xxrhyRY1Lno3v+cK5Xm7+X2nY903sl1k7p/eSvK9vCApcvX8bJkydx+vRp6HQ6lJWVITo6Gs7OzigoKICLiwsKCgrQqFEjANUz//z8fP79Wq0Wrq6uZsfz8/Ph6uoqes2QkBCEhITwf2s0GsHr7u7uZsdMsVabx/16tbFP1j4Xh1RbuucP/3octeV7qa3X41Darnnz5hbb1Nhl9H//939Yt24d1qxZgylTpqBTp0748MMPERgYiISEBABAQkICevToAQAIDAxEUlISKisrkZubi6ysLPj4+MDFxQX169dHWloaDAYDEhMTERgYWNNuEQRBEDXE6pnKr7zyCqKiohAfHw93d3eEh4cDAFq2bInevXsjPDwcarUa48aNg1pdbY/Gjx+P2NhY6HQ6+Pv7IyAgwNrdIgiCIGSwikHo2LEjOnbsCABo2LAh5s2bJ9ouNDQUoaGhZsfbtm2LVatWWaMrBEEQRA2hTGWCIAgCABkEgiAI4h5kEAiCIAgAZBAIgiCIe5BBIAiCIACQQSAIgiDuQQaBIAiCAEAGgSAIgrgHGQSCIAgCABkEgiAI4h5kEAiCIAgAZBAIgiCIe5BBIAiCIACQQSAIgiDuQQaBIAiCAEAGgSAIgrgHGQSCIAgCABkEgiAI4h5kEAiCIAgAZBAIgiCIe5BBIAiCIACQQSAIgiDuYVvTN2o0GqxZswaFhYVQqVQICQnBkCFDUFxcjKioKOTl5cHDwwNTp06Fk5MTAGDXrl2Ij4+HWq1GWFgY/P39AQDp6elYs2YNdDodAgICEBYWBpVKZZUPSBAEQbBRY4NgY2OD0aNHw9vbG2VlZZg1axa6dOmCw4cPo3PnznjllVewe/du7N69G6NGjUJGRgaSkpIQGRmJgoICLFy4EF988QXUajU2bNiAiRMnol27dliyZAnOnDmDgIAAa35OworcnfAP/t859/5vs2GPxXZSbQiCqD3U2GXk4uICb29vAED9+vXh5eUFrVaLlJQUDBgwAAAwYMAApKSkAABSUlIQFBQEOzs7eHp6omnTprhy5QoKCgpQVlaG9u3bQ6VSoX///vx7CIIgiIdHjVcIxuTm5uLatWvw8fHB7du34eLiAqDaaBQVFQEAtFot2rVrx7/H1dUVWq0WNjY2cHNz44+7ublBq9WKXicuLg5xcXEAgKVLl8Ld3V34YWxtzY6ZYq02j/v1pNrkiBwTa2vaTuqaD+sesPbdWtezdpvH9XrW/F5yhgcJztlkV1KNzqO03cO65yy/K6X3k7+ubAsZysvLsWrVKowdOxaOjo4W2xkMBkXHxQgJCUFISAj/t0ajEbzu7u5udswUa7V53K/H2icOlrZSbR72PbBmvx7n5+BRXI/DGs+Ltc5TG+85h9J2zZs3t9jmvqKMqqqqsGrVKvTr1w89e/YEADg7O6OgoAAAUFBQgEaNGgGonvnn5+fz79VqtXB1dTU7np+fD1dX1/vpFkEQBFEDamwQDAYD1q1bBy8vLwwdOpQ/HhgYiISEBABAQkICevTowR9PSkpCZWUlcnNzkZWVBR8fH7i4uKB+/fpIS0uDwWBAYmIiAgMD7/NjEQRBEEqpscvo8uXLSExMRKtWrTB9+nQAwD//+U+88soriIqKQnx8PNzd3REeHg4AaNmyJXr37o3w8HCo1WqMGzcOanW1PRo/fjxiY2Oh0+ng7+9PEUYEQRCPgBobhA4dOuCHH34QfW3evHmix0NDQxEaGmp2vG3btli1alVNu0IQBEFYAcpUJgiCIACQQSAIgiDuQQaBIAiCAGClxDSCIB4vWOVJHjbWkkMxPc/9nOtxglYIBEEQBAAyCARBEMQ9yCAQBEEQAMggEARBEPcgg0AQBEEAIINAEARB3IPCTolHCoX/EUTtgVYIBEEQBABaIRB1gNqaJEUQjxtkEIjHBmtlsRLEkwq5jAiCIAgAZBAIgiCIe5BBIAiCIADQHgJB1AlYN9ZpH4W4H8ggEMQjhnIxiNoCGQSCMIFlNk4zduJxhPYQCIIgCAC1aIVw5swZbN68GXq9Hs8++yxeeeWVR90lgiAIq8DiFqwNCZi1wiDo9Xps2rQJc+bMgZubGz755BMEBgaiRYsWj7prNYZcBQRB1DVqhUG4cuUKmjZtiiZNmgAAgoKCkJKS8tANAm3u0T0giCeZWmEQtFot3Nzc+L/d3Nzw119/WfUa1i7ObY1zWfN6LJ+PVi0EQUihMhgMhkfdiWPHjuHs2bN49913AQCJiYm4cuUK3n77bUG7uLg4xMXFAQCWLl360PtJEATxOFMroozc3NyQn5/P/52fnw8XFxezdiEhIVi6dKlFYzBr1izZa1mrzeN+vdrYp8f9erWxT4/79Wpjnx7F9ThqhUFo27YtsrKykJubi6qqKiQlJSEwMPBRd4sgCOKJolbsIdjY2ODtt9/G4sWLodfrMXDgQLRs2fJRd4sgCOKJolYYBADo1q0bunXrdl/nCAkJeWhtHvfr1cY+Pe7Xq419etyvVxv79Ciux1ErNpUJgiCIR0+t2EMgCIIgHj1kEAiCIAgAZBAIgiCIe5BBEKG8vPyhXOf06dNmxw4ePPjArqfT6ZCZmfnAzg8AxcXFkv89CPR6Pb7++mvm9nl5eTh37hyA6ntSVlYmeD01NRW//fYbAKCoqAi5ublM562srBT8XV5eDr1eL+hnRUUFcz+NEbt3pv1KS0sTfJaysjKrZ/ybIncvWbl586Y1u1Wr0ev1KC0trdF7f/311wf2OwJqUZSRUt566y2oVCqLr2/dupX/d2VlJY4fP47c3FzBD/S1114TvOfy5ctYt24dysvLsXbtWly/fh1xcXEYP3483+bYsWPw9/dH/fr1sXPnTly7dg2hoaHw9vbm2xgMBhw5cgS5ubl47bXXoNFoUFhYCB8fH8H1du7cCTs7O3Tq1AkAsHv3bly6dAnPP/883yY1NRWtW7eGg4MDEhMTce3aNQwZMgQeHh6K2pw8eRJff/01qqqqsGbNGly/fh3ff/89Zs6cKehTRUUFfv75Z2g0Grz77rvIyspCZmYmunfvbvFeA8Bvv/2GgQMHYubMmVCpVBCLVVCpVIiJieH/Pn78OLZv347bt2/z902lUgm+O5Z7rlarkZ6ezr9firi4OBw6dAjFxcVYvXo18vPzsWHDBsybNw8AsGPHDly9ehVZWVkYOHAgqqqqsHr1aixcuFBwntjYWEyaNIn/u7y8HMuXL+fPAwALFy7E3Llz4eDgAKB6wFy0aBEWLVrEt2G938uWLcMnn3wCR0dHAEBGRgaioqKwatUqvs3GjRuxbNky/u969eoJjuXk5GDz5s3466+/oFKp0L59e4wZM4bXEOPIzMzEnj17oNFocPfuXf74/PnzFd1LAIiPj8egQYP4v/V6PXbu3InXX39dcK4NGzagqqoKwcHB6Nu3Lxo0aABT9u3bh+DgYNSvXx/r1q3D9evX8X//93/o2rUrAPbnadu2bQgNDYW9vT0+++wz3LhxA2PGjEH//v3NrqnVapGXlye4D35+fvy/09LSsHnzZmRkZKCqqgp6vR4ODg5m1/ziiy8wYcIEqNVqzJo1C6WlpRg6dCj+8Y9/CNrJXa+wsBCffPIJ2rRpg0GDBqFr165mzzzr9ydGnTUI//73vwEA33//PRo3boz+/fvDYDDg6NGjZrOU5cuXw9HREd7e3rCzs7N4zq1btyIiIgLLly8HALRu3Rp//vmnoM3OnTvRu3dvpKam4uzZs3j55ZexceNGfPbZZ3ybjRs3QqVS4eLFi3jttdfg4OCATZs2YcmSJYJzzZgxA8uWLcOoUaNw5swZ3Lp1CzNmzBC02bhxI1asWIHr169jz549GDRoEGJiYrBgwQJFbXbs2IElS5bg008/5T9bXl6e2T2IjY2Ft7c3P7N0c3NDZGSkrEH44YcfMHDgQKxZs0aynTHbtm3DzJkzZUUMWe55mzZtsHz5cvTu3Rv16tXjj/fs2VNwrgMHDmDJkiWYPXs2AKBZs2b8AAIAJ06cwPLly3lD6erqKjrrdXV1xYYNGzBhwgQUFxdj6dKlePbZZwVtdDodbwwAwMHBwWyFwHq/hw8fzhuFzMxMxMTE4MMPPxS0MTWIarVaMCBER0fjhRdewPTp0wEAv//+O7744gvBfQSAqKgoPPfccwgJCYFabdmJIHcvAeD8+fM4fvw43n33Xdy5cwdr166Fr6+v2bkWLlyIrKws/Pbbb5g1axZ8fHwwcOBAdOnShW/z22+/YciQIThz5gyKiorw3nvvYe3atbxBYH2ezp49i1GjRuHEiRNwdXVFeHg4FixYYGYQtm3bhmPHjqFFixb8fVWpVIIB+quvvsKUKVMQGRmJpUuXIiEhAdnZ2WbXzMjIgKOjI44cOYKAgACMHDkSs2bNEhgEluu9+eabeOONN3D27FkcPnwYmzZtQu/evTFo0CA0bdoUAPv3J0adNQgcZ8+eFTzQzz//PGbPno1hw4bxx7RaLSIiIpjO5+7uLvjb9IZyf586dQrPP/88evTogR07dgjaXLlyBcuWLeMHdycnJ1RVVZldq1GjRpgxYwYWLlwIb29vfPzxx2bW3sbGBiqVCidPnsSQIUMwaNAgJCQk1KgNN7uUIicnB1OnTsXvv/8OALC3t+dfmzZtmuh7DAaD2UAAVLs5srOzodPp+GPGD3fjxo2ZFG1Z7nlxcTEaNmyICxcuCI6bGgQ7OzvY2v7vsb97967gntva2kKlUvHHLLkP33zzTWzbtg3r16/HtWvXMGzYMPTq1UvQxsHBAenp6fxKJj09XXA/Aen7bUy3bt1QVVWFRYsWoaysDNOnT0ezZs0EbZo0aYJ9+/bxK8yDBw/C09OTf91gMAgGvf79++PAgQNm11Kr1YJVqiXk7iUAfPTRR0hKSsK0adNgb2+Pjz76CB06dBA9X7NmzfDmm2/C29sbmzdvxvXr12EwGPDPf/4TPXv25Fedp0+fxsCBA9G6dWvBSpT1eeKM5KlTp9C3b184OTmJtktJScHnn38uOYkEgKZNm0Kv10OtVmPgwIGYM2eO6DWrqqqQkpKCF198UXDflF5PpVKhcePGaNy4MWxsbFBSUoLIyEh06dIFo0aNYv7+xKjzBkGtVuPIkSPo06cPgOpZj+kg3r59e9y8eROtWrWSPJebmxsuX74MlUqFqqoq7Nu3D15eXoI2rq6uWL9+Pc6fP49hw4ahsrLSzD1iY2MDvV7P/ziKiooEPxTO3cXN6KqqqpCTk4Pk5GSzJa6DgwN27dqFI0eOYMGCBdDr9WbGhaVNy5YtcfToUej1emRlZWH//v1o37692T2wtbWFTqfj+5udnc0/vLdv30ZERITZct5gMGDu3LmCY4cOHcK+ffug1WrRunVrpKWloX379oJlq7e3N6KiotCjRw/Bj8B0EGe558buGyn8/Pzw008/QafT4dy5czhw4IBgNt67d2+sX78eJSUliIuLw2+//SaY+R8/fpz/t4+PD3bu3AkfHx+oVCocP35c0PcxY8YgKiqK1+UqKCjA1KlTBf2Rut9A9QzUmLKyMnh6emL//v0AIBCAnDBhAjZv3oyffvoJKpUKnTp1wsSJE/nXO3bsiN27dyMoKAgqlQpJSUkICAjgfdLcwNi9e3ccOHAAzzzzjOB7MR045e4lAGRlZWHfvn3o2bMnbt26hcTERLRp00awigOAGzdu4LfffsPp06fRuXNnzJw5E97e3tBqtZgzZw569uwJb29vLFq0CLm5ufi///s/lJWVCX5XrM9T9+7dMWXKFNjb22P8+PEoKioSHYSbNGmCu3fvSg7Q9erVQ1VVFVq3bo1t27ahcePGovtEISEheP/999G6dWv4+voiLy/PbILGcr19+/YhISEBjRo1wqBBgzBq1CjY2tpCr9fjo48+wqhRo5i/PzHqfGJabm4utmzZgsuXLwMAnn76aYwdO1YwM5o6dSqys7Ph6ekJOzs7fiBeuXKl4FxFRUXYsmULzp8/D4PBgC5duiAsLAwNGzbk21RUVODMmTNo1aoVmjVrhoKCAty8eZNftgLAkSNHkJSUhGvXrmHAgAFITk7Gm2++id69eyv+fIWFhTh69Cjatm0LX19faDQaXLx4EQMGDFDUpqKiAj/99BPOnTsHg8GArl274tVXXzWbkZ47dw47d+5ERkYGunbtisuXL2PSpEno2LEj1q5di4EDB4rO8L744gt89NFH/N8ff/wxlixZgoiICKxYsQK3bt3CDz/8IBgQY2NjRT+z6eDOcs8zMzOxceNG3L59G6tWrcKNGzdw8uRJvPrqq4Jz6fV6xMfHC+7Ds88+KxhYzp07h7Nnz8JgMMDf31/gtrDUZ0t9r6qq4jfymzdvbjYzPHv2LH766SfR+w0Ahw8flrxecHCw5OvGvP/++xZfM97fEWtnuv8DsN3LKVOm4O2330aXLl1gMBiwd+9e/Pbbb4iMjBSca/78+Xj22WfRq1cvs2cyMTER/fv3h16vx/Xr19GkSRM0aNAAd+7cgVarxVNPPQWA/XkCqleUjo6OUKvVqKioQFlZGRo3bixos3LlSty4cQOdO3cWfG/GRjgvLw/Ozs6oqqrCL7/8gtLSUrzwwgu8+4YjNzfXbLWWnZ0tWOWxXI9zzRrvD3JkZGSgRYsWzN+fGHXeIMhhMBjw559/it5AsWOWkNvZN7W+t27dwvnz5wEAnTp1El3Kim0Gv/TSS2Zuq4fNnTt38Ndff8FgMKBdu3Zo1KiR4nN88sknWLJkCaZPn47PPvsMdnZ2mD59OlasWFGjPun1ehQWFgqCAozv0/z58zF69GisX7+e3wP6+OOPBZuuQLULyN7enl9F6vV6VFZW8jPWvXv3onfv3oL6HDXl119/Rb9+/fgVVXFxMX7//Xe88MILgnZK73dxcTHy8/P5gZAjJiYGYWFhguv9+9//Zl49KUXuXgJAaWmp2Uw4KyvLzN31yy+/4KWXXhIc27dvH4YMGcL/fenSJdF+cG5InU5n0eVmjKk7lcN4AgVYNsaWjLCl7wUAZs6cKdjwFzsmdz29Xo/p06ebPdPWpM66jP7zn/9g2LBhZktqDs6qci4Y0y9DDLFzOTo6om3bttiyZQvv5tFoNHBycoLBYEBJSQnc3d0Fm6lpaWlo2bIlXnzxRQD/C/9r166d4Nxim8GrV6/GggULFEVRibXlNtHfeustNGnSBFevXsWuXbvMIhhMV0knTpxAp06deF2pkpISnDhxAs8884ygndwA7erqipKSEvTo0QOLFi1CgwYN4OrqKjhHfn4+vvrqK95N9/TTTyMsLMxsMN6/fz9+/PFHODs7CzbbjPuu0+nMorjENtTkIn/KysqwePFiODk5ISgoCL169TKbOQJskSqHDh3inwGgetJw6NAhgUFYtmwZ+vTpg8DAQMEGtCmffvopZsyYwQ8KjRo1gp+fH8aMGcO3uXnzpsCd5+TkhOvXr/N/sw6EVVVVOHjwIB9Q0bFjR4SEhJitbliiqHQ6HbZu3crv42VkZCAtLc3MICQmJpoZhMOHDwsMwp49/yvoVFlZiStXrsDb25t3Q3788cdo3LgxOnToAF9fX3To0EF03+zq1auC/l24cAFt2rQxuw/BwcGyKzy57+XWrVv4+++/UVpaKnA3lpWVmYUpBwcHQ6fTQaPRoHnz5mb9VqvVeOqpp6DRaCQnjazfnxh11iBwvn3jcE9LtGvXDleuXDEbMEyprKxEZmYmvzl4/PhxtGjRAvHx8ejRowfGjh2L9evXIzAwkB8wT58+za8EOOTC/zikNoOVRFENHToULi4u6Nu3LwwGA5KSklBYWIjmzZtj7dq1+PTTTxEdHY3Ro0ejVatWkoZmx44dgsG/QYMG+PHHHwXHWAZoLpJlxIgRuHTpEkpLS+Hv7y+4VmxsLPr27Yvw8HAA1a622NhYs/2Iffv24fPPPxe47kxp2LAhsrOz+f4kJyeL1tSQi/x5/fXX8frrr+PGjRtISkrCp59+Cjc3N7M+sUSqGAwGQeSP2N7Oyy+/jKSkJHzzzTfw8fFBUFAQunXrZjbT5Wbahw4dwsCBAzFixAizTX6DwYDi4mJ+tVpcXCww/qwD4caNG1FVVcUbrsTERGzcuJEvYMV6L4Hq7zg4OBi7du0CUL1xHBUVxYeiHj16FEePHkVOTo7g91FeXm72fZtq+2s0Gmzbto3/e/Xq1dBoNPjzzz9x6tQpbNq0CY6OjmarUtPCW6WlpVi9ejVMuXjxItasWcN7EjQaDd5//31BYITc95KZmYlTp06hpKQEf/zxh+BeGe/vAGyh4QUFBQgPD4ePj49gJWbchvX7E6POGgSuXoKcD/Wrr77CxYsX8d///heenp6oV6+exT2E7OxszJs3DzY2NgCqI5YWLVqEuXPn4uOPPwZQ/aN65513+PcEBATg+++/F5xHLvyPg2UzmCWK6syZM4I2ISEhiIiIwGuvvcb/EBs1asRUY0LMg2jad5YBGvjfKoLznRYWFgpmNkVFRRg4cCD/d3BwMH755Rez87i7u8tGSI0bNw7r16/HrVu3MHHiRHh6epqFZQJskT8A4OzsjMaNG6Nhw4aiEVQskSpdu3blQwBVKhUOHjxoZhT9/Pzg5+cHvV6PCxcuIC4uDmvXrjWLY7979y4KCgpw7NgxvPnmm6L3YOjQoZg7dy6/iZqcnIzQ0FD+ddaB8OrVq4JBtFOnTryBN4blXt65cwdBQUHYvXs3gOpJkPHK7emnn4aLiwvu3LmDl19+WXBuMdeLMW5ubvj777/5v/Pz85Gamoo///wTN27cQIsWLSxGNBljb28vGir673//G3PmzOFn65mZmfjiiy8Ehkvue+nRowd69OjBB1VIIRYabpp8aJq/IQbr9ydGnTUIrFy+fJmPk5ZDq9WioqKCH3wqKipQUFAAtVrN79Y3atQIO3fuRL9+/aBSqXDkyBGzgVEu/I9j6tSpOHr0KN599100btwYGo3GLFGFJYqKixjhVjbJyclm1xoxYgTWrVuHTp06SUZgeHt7Y+vWrXjhhRegUqmwf/9+s1UYywDNsopo1KgREhMT0bdvXwDVs0Xje7l3714AgKenJz799FN069ZN0PehQ4fy/y4pKcHcuXNRXl4Og8GA+vXr4+TJk2b7RHKRPwcPHkRSUhKKiorQq1cvTJw4UXT/hyVSZeTIkYiLi8PBgwcFm66m6HQ6nDx5UhCIYMprr72GxYsXo0OHDvDx8UFOTo7ZxuWAAQPg7e2NixcvwmAwYNq0aZJhmJYGQrVajezsbP78OTk5ou43liiqevXq4c6dO/wzkJaWJnh2PDw84ObmBgcHB8HMWwxjl67BYMD169cFRmPSpElo27Ythg8fLpi0mbJ06VK+PwaDARkZGWYhw0D1YG/sumnevLnZ5EjuezHu89GjR82uYWykxULDTVfzp06dwqhRowTHtm3bJrh3rN+fGI/9pjK3cZOamspnnxYVFaG8vNxskI6Pj8fOnTvRsWNHfjN6+PDh6NOnD3bs2IHRo0ejuLgYO3bswJ9//gmVSgVfX1+89tprghni7du3sXnzZly4cIEP/xs7diycnZ0V958liso4AxWodpGNHTsWrq6uSE9PR4cOHRAdHY3MzEy0aNFC8HCYbjiWl5dj586dfKRV165dERoaKnANrF27FpmZmZID9OTJk/HZZ59JriI0Gg02bdqEtLQ0PnM2LCyMH8RNcw2MUalUgkzzmTNn4v333+dDi3///Xf88ssvZklXgHTkz/bt29GnTx+0bt3a4rU5WCJV5IiKisKVK1fQtWtXBAUFwc/PT3EykSm3b98W+Ke5VZnxQKjX63Hr1i307t0bI0eOFLz//PnziI2NRZMmTfg9s/fee4/PqDdGzseenp6OzZs382HfRUVFCA8PN5v9L1u2DJMnT5acaBhvutrY2MDDw0OwArh+/Tq/QtBoNGjWrBn8/PwEmdKAcHNarVbzRsmU2NhYqFQq3g145MgR6PV6RZv0SqLE1q5di86dO2P37t34+OOPsX//flRVVQmMm9jm9LRp0wQTLSXfnylPhEEIDAzk5Qi++OILaLVaREVFmckRANWznCtXrsBgMMDHx8dsI5SjvLxcchOQBda0d2sgFnFTUywN1MbL2QULFmDOnDm8++1+OHbsmFnIrumxnJwcREZGYvLkyUhNTUViYiJmzZolOsBcvnzZbHO9R48ecHR0tBhNxhn8CxcuoFOnToINQmOMV1xZWVn45ptvkJGRIRigjcP/zpw5gy5dulg0AqzBE0C1D/rf//43CgoK0KhRI2g0Gnh5efEhnqwDIfC//TSDwQAvLy+LsfE3b940+3zGK5xjx46ha9euyM/Px/Hjx/HXX3/hjTfeMFt1RkZG4q+//kKXLl0EvnHjz2cadSR2rLy8nDcKR44cgUqlMsue37Ztm+gs2/RYZWUlDhw4gNTUVBgMBvj6+uKFF14Q3Ivc3Fzs37/f7HkylYRhwTg0HAA/GbO3t8fBgwdx4MABsxVIWVkZnn76aTP3KOv3Z8pj7zIyGAyycgTp6emC93A/ksLCQhQWFgoeXha9o6KiIsTFxZk9JKYzC7G096ysLEEblnOxtGnXrh0fpyxFUVER/vOf/yAjI0OQYWycUMbix5Ry8ygZ5IBqjSdTg2B6rEmTJvjoo4+wYsUKuLu7Y86cOaJ7A6tXr0ZOTg5at24tGISPHTuGWbNmiWoxGcdwX7p0CZ06dRJsEBpjbBBiY2MxYsQIbN26FbNnz+YF84D/GZaKigqkpKRYPI+S4Invv/8eixcvxsKFC7F8+XJcuHCBz4AGqvcrCgsL+c1l00gfS8YuJyfH7LMB1RODS5cuISMjAwEBATh9+jQ6dOggMAic7MjNmzdx/vx5DB061Ex2BGCrmJiQkGBmEIwjkWbNmoXKyko8/fTT6NChAxYsWCAaWm4aBAJUG2ZTg2BnZ4ehQ4cKVr6mrFixAgMHDkT37t0lV3bGMjLGcL8rvV6P5cuXY+7cufjnP/9p1q5v377w9/fHN998I1jR1a9fX3ayYun7E6POGwS52eOQIUNw4MABSTkCTilTp9MhPT0dTz31FAwGA27evAkfHx/BSoJF72j58uXo0KEDOnfuLLv8l0t7ZzkXS5vLly8jISFBNjkvOjoaQUFBOHXqFCZMmIDDhw8z5SF8+eWXgqgJd3d3uLu7o6qqymyjnHWQO336NE6fPg2tViswHmVlZfznNJX7KC4uhl6v5/eNTD9feno6IiMjLUZayWkxjRgxAnq9Hv7+/ggKCpJsq9Pp0LlzZxgMBnh4eGDEiBGYN28eH3nFYlgCAwOh1+vx999/Y/To0ZLXs7GxQcOGDWEwGKDX69GpUyds376dfz0pKUngb/7qq68wevRo3n+uxNgB1XtVK1aswMyZMzFp0iQUFhZi3bp1gjbGsiPPPfecqOwIIB1yyUUi5ebmSkYizZ49W/JZ5WbZubm5gkggbpbNERkZifDwcFEpGUD4TNnZ2ZkZKTGMvzudTofjx48LVs9qtRr29vaieRtAdRi5o6Mj3nzzTTRu3Bh2dna4ePEibty4gQEDBqBBgwaKvz8x6rxBkJs9BgcHo6ioSFKOgLPSn3/+OSZOnMj7oW/evImff/7Z7JpyekcVFRVmsw0xWNLeWc7F0oZ1Y/3OnTsYNGgQ9u3bx0fAcPfHkjvFYDCYSXlzqwhOXsDYvcZFO9WrV0/UmHO4uLjA29sbJ0+eFBiP+vXr83HepqGIcrRs2RKFhYWiIakA8K9//Uug1il2TK1W48CBA7IGwd7eHnq9Hs2aNcOvv/4KV1dXPmJpxIgRAKo3JU33skwjSzg1VzkaNGiA8vJy+Pr6Ijo6Gs7OzoJBZ9euXViyZAm/l1VUVISFCxfyBkFJn7jPp1aroVarUVpaCmdnZ7N2LLIjgHTIJWskkq2tLbZu3cpP0Pz8/PDaa6/xAyzLLBsAwsLCALA9W0OGDMGOHTvQtWtXwf6J6WTH9O8OHTqYqY/a2dnh448/lnSbrVq1CkuXLkV2djbWrVuH7t27Izo6Gp988oni70+MOmsQWGaPHP/4xz9w7tw51K9fH5mZmXjjjTcEcgQct27dEugdtWrVSpDYA7DpHXXv3h2nTp2SXQJ/8MEH0Ov1ePvtt/HLL78gPz+fD29Vci6WNh4eHvymG1D9QIptnHIPtYuLC06dOgUXFxdotVoA1aGdHh4eZu4UMXG7mzdvIiYmhjciDRs2xAcffICWLVvybeSMeevWrdG6dWv07dvXYlKNh4eHogzOO3fu8HHcxuecOnUqdDod7ty5IzB8paWlKCgoMDtP586dsWfPHgQFBQmMnfHAMmbMGOh0OoSFheH777/HhQsXzGQFVq1aZbZJKHasTZs2WLZsmaSa6/Tp02Fvb48xY8bgyJEjKC0tFWy86/V6QWCDk5OTILFQSZ8MBgNatWqFkpISPPvss5g1axYcHBzMcn2mTp2KM2fO4OWXX0aDBg1QUFAgOnmRCrn08PCAh4cHFi9ebPY+Y2JjY9GqVSs+0ikxMRGxsbH8aoCbZU+ZMgXA/zbfy8vLUV5ezk/0uMkCi5LBzZs3kZiYiAsXLgjGHdPB3viZ0uv1SE9PR2FhoaANi9tMrVbDxsYGx48fx5AhQzB48GAzhWTWZ0qMOmsQWGaPHLm5uejQoQNvBHQ6nZm2CFDtyli3bh0fUpqYmGg22E+YMAFbtmyBVqvFu+++iy5dumDcuHGCNvv27cOuXbtga2sLW1tbi7rs3ANnb29v0S/Pci7WNocOHeITzFavXo2QkBAMHjxYcL3Q0FCUlpZi9OjR2Lx5M0pLS/n72aRJE8ybN080S/K9994T/L1+/Xq89dZbfGTDxYsX8eWXX2LRokWKjDlQrR67Y8cOXt+d+3ycX581gxOwvP8RFxeHX375BQUFBZg1axZv9BwdHc2kJgDw+wHGaqGmejE2NjZwcHCAg4OD2f6RkgxWgE3NNS4ujpfdEMvP8ff3x+LFi/kQZk7criZ9UqlUuH79Oho0aIDnn38e/v7+KCsrM4seqlevnqCPLi4uoqszlpBLuSCMnJwcgSvo9ddfF42/l9t852BRADhx4gRiYmJks4CN96ZsbGzg6elp9pth0aWysbHB0aNHkZiYyO+JcvuGSp8pMeqsQWCZPXJERkYK0unVajWioqLM6hNMmjQJBw8exL59+wAAvr6+ZjKyjRo1Ek14MobLMpbjjz/+wPfff4+8vDzo9XrRgZzlXCxt4uPjsXjxYn42O2zYMMyZM4c3CFyUhU6ng6OjI1q1amU2yxkyZAiKi4tFB13T/ImKigpBmFvHjh15d5gSYw4A69atw5gxY+Dt7W1xj4QlgxOAxVh3Pz8/DBkyBPv37zczkmLI7TWcO3cOu3btQkFBAXr16oU+ffoIVkdKMlgBeTXXXbt2oaqqyqLshsFgwODBg3H16lU+aiYkJESQga60T8YKAGJ5NkpgUeOVqz1gb2+P1NRUPhQ1NTVVNLBAbvOdg0UB4KmnnkJJSYlsSLnU82Jpr4LDeM+CG6OGDx8OT09P5Obmol+/fgCUf39i1FmDwCE3ewSqLaix0bC1tRWtT2Bvb4/nn38e3bp1E9USAdjDzORqAQDAli1bMG3aNFk5CUvnunXrFry8vCz6l02ruBkPpmq1WuD6OX36NN58801RNw6HsS6PKaaDqKenJ3788UdBDDe3IuKMeb9+/ZjCUh0dHQUzWTFYIp8A+VmmSqVCSUmJrCCdHNu3b8eyZctQWFiIpKQkrF+/HqWlpQgKCsKrr76qKIOVheTkZCxbtsyi7IZKpcKKFSuwbNkyi5uLSvt08eJFxMXFwcPDQ1IBgIW3334bP/30E+zs7BAdHc2HXJoiFYQxYcIErFmzhi9P2aBBA1HlT7nNdw4WBYDbt29jypQpZi5IbjywFJ7M0bNnT36vglttGv9mTGXCW7RoIdhT8PT0xCuvvAJA+fcnRp03CCyzx0aNGuHkyZP8ZmZKSopowhSLlghLmBlLLQCgenO6ZcuWksZA6lx79+7FxIkTLdYTNr7ewIEDERERgR49evD3wDhhx9/fH+PGjUNFRYVglm7J3SUWy28cbvjee+/hhx9+wKpVq2AwGODn58fPcrkojhkzZshGcQDVq4uvv/4aPXv2tLhxZxpS6ePjIzprkwv1ZRGkY4Ezto0bN8aQIUPQqVMn/Oc//8GPP/4okOQ+ePAgvLy87luh1Ni4W5LdYNX0at26NX799Vez0GPTPrEGKrCQmZmJf/7zn6IhlxxyQRitW7fGihUreINg6oI6fPgwgoODZTffOVgVAKTgZuq3b99GWloaL2t+8eJFdOzYET179uQnSpcvXxZENI4cORJz584V7AO9//77or8Z4wkw6/cnRp03CCyzxwkTJmD16tXYtGkTgOqN4Q8++MCsHUuZSZYws3379vG1AObPn8/XAjBl5MiRWLJkCfz8/Cxm/Eqda+LEidDr9XjjjTdkNVuGDh0KPz8/flN50qRJaNOmDf/66NGjMXr0aCxfvtxsk8oUS7H8xgbBycmJn8no9XqUl5fzP1AlURxA9SoQMM8XMTZ4ciGVxkjNMlkE6VhQqVTIyMhAUlISjh8/DicnJ/Tp0wdvvfWWoJ2cQqmS68nJbrDO6GNiYtC8eXOcPXsWr776Ko4ePWq2lwYok4+Xg/Ppi7nXOFiCMABzQ8Cxf/9+BAcHi26+i60wP/zwQ2zevJkfN9q1a4fJkydDp9Px+4Zychu3bt3C4sWLsXTpUkRGRgpkPrjzcnBJddxv+fLly2Yh8kuXLuX/XVlZiWPHjplF/7F+f2LUeYPAMnts2rQpFi9eLNC5EYOlzCRLmJm9vT3vu6ysrISXlxef3m/Md999BwcHB1RWVlocdOTOpVar8fXXX8tGYADVBq5x48Z8ZInYJqycMYiIiEBpaalkLD8gXVRcSRQHwFYcXC6kkkNulskiSMfK2rVr0adPH0RERFjMeJdTKGXFYDAgLy8PY8eOtSi78dFHH4kWrzclOzsb4eHhOHnyJILvFb1neb7uh/nz51t0r3GkpKRgyJAhgiAMsexlS3CrqB9//JGPdOI2csUylZs0aWJx0sIimgeA38zNy8sTbKY7OzubJaFyNaKNVzimG8+mno2XXnoJc+fOxRtvvMEfu5/vr84bBJbZY2VlJY4fP47c3FxBmJ3xUgxg29hiCTNjqQUAVP/4xeqvGsNyrq5duyI5ORk9e/a0OEgbi81x+wc18fdWVlbKxvID0kXFldR6AKpDPzn9KMA8vhxgD6mUm2WyCtLJ4eHhYbEGNcfKlSsFCqUqlQrHjh0T9Z3L0atXL9n3xcTE8KtfDjH5Fc590qBBA9y8eRONGzc2Wyk/COTca3KZynJwzxxrpjJrFT6Wa/r5+ZlFeHHuIw5vb29JlxcgHOcMBgOuXr1qtoq4n++vzhsEltnj8uXL+XAxKU0P442tL774gi8zaQxLmBlLLQCgOpb97NmzglKQNTnX3r17UVFRwWc7Wgo7ZZGslmLp0qXIzc1FgwYNRGP5jfdaxIqKcz8OJbUeAPn4ckA+pBKoNhrffvstPvzwQ4uhvmq1GsHBwejUqZPFwAJLnDt3jg9tljMGQHWAwoABA9C2bVtcuHBBUqFUriAPixG5desWxo0bJyju5OLiAmdnZ0ycOJFf5YaEhKC4uBhvvPEGli9fjvLycllf+f3CudeSk5PRsGFDgXvNUqZyWVmZouf59u3b+Pjjj83CU00zlTm+/PJLvgofADz11FOIjo5WZBA4xo0bh+PHj/OTGuMIL07V1xLGLmTj/UJOj8pUYVbs+zNeQUhR5w1CYWEhvv32WxQUFGD27Nl8RSbjDVOuWpMc9erVk93YkgozE8vk5RLdysvLzTTzDxw4gD179sjmK8jVFWAJO2WRrJbjH//4BzIzM5kiesSKipu66lhqPQBs8eWjR4/G8ePHLYZUAtU/oDt37qCqqsqiQWcJLLDE2rVrsXbtWtl2HJyBLC4uRr169XglXrEcGZaCPHI4Ojpi8uTJ/ITi7NmzOHPmDHr37i3QF+JWRH5+fkx1eK0B516bM2eO2QqYJVNZr9cjOTlZMnvc398foaGhspnKHKxV+KQw3uzv2bOnaISX2CTIEiwT4Pv5/uq8QZCryAQA7du35+V3xTCWBRbDeDCQCjMzTj6RK7MJyA/kf//9Ny5cuCBbV8BgMODIkSPIzc3Fa6+9Bo1Gg8LCQvj4+CiqKSCHn58fk259REQEFi9eLFjKe3h4mD3MLLUeALb48vj4ePj6+srqtXh4eGDu3Lno3r27wF3C3Qe5wAJL2Z7cXoBSduzYwSvxDhw4EFVVVVi9erWZEi9LQR45KioqBKvLrl274ttvv8WYMWMEiUvffPMNhg0bJoh82rt3r8XCPNZg8eLFvJR2cXGxQEqby1SeO3cuL5eRmZmJzMxM/jfNIifCVQyT0gMyhqUKn3Fdaa5P/v7+fN+54BWpcGeWCZaSVcSdO3ewY8cOXjLf19cXr776KtNqqs4bBLmKTED1AHL48GGLwm6mSVVSSC2duQGfpcwmCzExMSgtLZV19WzcuBEqlQoXL17Ea6+9BgcHB2zatAlLlizhZx9SYnNKEIvOMoUbXE6dOoW///5bMNgY79t8+OGH2LJlC7Zs2QIAojK+gDC+3GAwwMnJySyELi8vD0eOHIFGo0GbNm3g6+sLX19fsw1WLlPWYDCIzszkAgtSU1MxefJkM987589VAosSLwdLQR451Go1du/eLXCrNWjQgI+44jhz5gz+7//+j//bycmJz1N5UFy6dAkxMTGS5Srnz5+Pf/3rXygpKcHChQvh7e2NpKQk/plhkRMBpPWAjGGpwifXJ85gSSXVsaj/cs9EZmYmrl69yofQ//HHH/D19RW0//zzz+Hr68vvjR05cgSff/65WRlYMeq8QZCryATIx0tzD92FCxfQrl07s2QQsbaWiIiIMCtqIVZmkwWDwcDk6rly5QqWLVvGRwg5OTnxgz5rwtZXX32Ft99+G8ePH8f27dv5+HVTN5alVZYxKpUK69evh06nw8WLFzFo0CAkJyebLb89PT1lo5oA+fhyALyPVKfTIS4uDnv27MGWLVvM7rvc/ZALLGjXrh3s7e1FnwOlew4jR47Ed999J6nEa9x22LBhfEGeevXqid674uJi5OfnCyKVuL2BZcuWYf/+/Xx5xQ4dOuCjjz6CXq8X+KH1ej0qKyt5g6PT6ZilD2rK1q1bZctVAtW/9/j4eLz44osYNmyY4B6wyIkAbHpAer0eBw8eNKvCJ4ZUn4yxFO7Mov7LPbeLFi3CsmXL+L68/vrrZpIbxcXFgonXq6++KiqxLkadNwhvvfUWli9fjuzsbMydO5evyGQMq7Db4cOHsWHDBjg5OcHX1xcdOnRAhw4dFC3PKysr4ezsLFtmU469e/eiqKgIbdq0kXX12NjYQK/X84NKUVGRpAtMDG55uW3bNsycOVO2boIcaWlpWLlyJaZNm4bXX38dL7/8sllEE2vdiJKSEiQkJJi1M87Y3LlzJx+33bp1a4wePdps5gTI69LLZcxKTS5Mzy0nTdK1a1fcuHFDUonXGK1Wi3PnzlksRvPdd98hISEBTZo0EXz/3Gdr1qyZWa0JjqZNm/KTgn79+uFf//oXX+/6t99+Ey3raU1YylUaDAakpaXxZWe593HIyYlwSOkBcRgrzEoVwpLrE4dUuDNrfXigeuVkqrpgGkHUsWNH/P7777ziQHJysqxoHn8+pla1GG9vb3z66ad8dSCxMn6swm6cO0Sr1SI5ORmbNm1CQUEBvvvuO+b+qFQqfPTRR9ixYwc/APr6+uKjjz5S9LnKysqg1+uZXD2DBw/GihUrcPv2bXz77bdITk6u8fK+cePG920MDAYD7+OvV68etFotGjZsaCbBy1o3YsmSJWjXrp2kxMeJEyegVqvRrVs3+Pn58TN5Uyzp0q9evRqTJ0/GoUOHZAMLWJGSJuFm4KxKvCzFaI4dO4bVq1fLantZgpsUDBs2DK1ateLdnK+++mqNczFY8fb2xtq1awWyDaYz5rFjx2LXrl3o0aMHWrZsiZycHEHoZlVVFQ4ePMhH8nTs2BEhISFm90NKD8gYFoVZuT5xsCTVZWZm4ueffzab+BjvvfXv3x+zZ89Gjx49oFKpcOLECbPAAk6ocfXq1QCqf4/16tXD3r17RYNWjKmzJTRZNEI4pk2bhkWLFvGWvry8HHPmzDGbsSYmJiI1NRU3b95Ew4YN0aFDB/j6+irSBRGreVpTuM1ZKbhZ3a1bt/gfcKdOnRQP6h988AFGjx6NS5cuobCwED169BCsSIzvZ25uLho3bswPuDqdThAFdfPmTZw4cQKDBw/G+fPnsWnTJqhUKgwaNEhgqKZPn867L6RgvadlZWVITU1Famoqjh07BmdnZ9EyqabMnz8fRUVFmD17NpYvXy4ayWG6SpRzrQHVK4a5c+eKGjvuM3GGSI6PP/6YL0azYsUKvhiNceLUypUrMWHChBrV7jbu06OApVylHOHh4fD29uZn2omJiVCr1fzMnRVuZRsbGyv6ulJZEdZr5uTk4LnnnjOT4TE1jOnp6by3w9fXV6A4cL/U2RUCi0YIh5ywG8fWrVvRpEkTPPfcc+jYsaNiBcctW7bAYDBYjFoyDV2Uig4CwJRdyM3qmjVrhvr160tmIUtRWlrK39N69erxdV05jO+nnHpsq1at+L2GXr16oXv37qisrDTz/bPWjejXrx/i4uLQvXt3wQBhPEjfvHkTqampuHTpEq5evQp3d3fRbFJLuvQvvPACPvvsM+Tk5AjkrwFxPzSLa01KmqSqqgqHDx9GWlqa6OTGNFqKpRjN8OHDMWPGDLRq1cpifggLxomD3Mr0QdX65rCzs8OLL76ITp06Qa1Wi6705cjNzRX40zt16iQqf81yHoBNYdb0d8LBEh5qek21Wm2mriyGnOKAce1sY+T2P4E6bBC4L4tFI0RO2I1j06ZN+Pvvv/Hnn3/iu+++Q1ZWFpo3b840gwOql3ODBg1iDj+Uig5SgpIs5PLyclGf6FtvvcXkwwTY1GMrKirw888/Q6PR4N1334VGo8Gff/6J7t27822M6zhw2ZViS1pbW1ts27aNDy3m2hkP0tu3b4efnx8GDx6Mtm3bWhxMLOnSu7q6YsiQIdiwYQMmTJggew9YXGtS0iQTJkzAkSNHzKSKOUwNQtu2bWWL0axZs4Z39yiNlwf+FzNvGg594sQJXhHgQXHq1Cls2LABTZo0gcFgQG5uLt555x1ZnTJTsrOz+SL0OTk5NboPrPtvycnJAllpsdKYLHBlX5955hkcOHAAzzzzjMWJD8tvfc+ePfy/KysrceXKFXh7ezMZqTprEDhYNELkhN04SktLodFokJeXh7y8PJSWlvIPhyW5BWNXgfHSjoupBmBxtiMVHaQElizky5cvY926dSgvL8fatWtx/fp1xMXFYfz48QD+t6EVExODsLAwSfVNFvXY2NhYeHt746+//gJQLSgYGRkpMAisdSN++eUXREdHS9bLNQ0ZNIVzA1jaeOTcJabPjiW8vb0RFRUl6VqTkiYpKCjAhAkT0KZNG4SEhMhej/uepIrRNGzYkEnGwdKkwNJ7n3nmGfznP/+RPe/98O9//xvz58/nB/Ps7GwsXbpUkUFwdXXFggULeKOi0WjMtICsicFgYCqNKcfMmTNRUFCAhIQEAMIB3XTiw/JbN9Vf0mg02LZtG1Nf6rxBYNEISUtLQ8uWLfkvr6ysDH/99RfatWsnaDdv3jw+sujFF1+Em5sb/xrr4AVUu63WrFkjGVMNWCc6iDU0devWrYiIiMDy5csBVC87uc03Y1jUN1nUY3NycjB16lS+8IjYBi9QnRnMLXE7duwoMBgcLVq0kAwFZoFzAxw7dgz+/v6oX78+du7ciWvXriE0NBQGgwE7duxAVlaWaBKQaQJfWVmZrGtNSpqEqzvx3//+l8kgiLkXTaWsvb298c033yAwMFBUeJF1UmDswqpJfkVNcHZ25o0BUC0sp3QvxMHBAatWreIDTLy8vATG2lhaRArWbVWVSsVUGlOONWvWYMaMGfxvU4qaKA64ubnh77//Zmpb5w2ClEYIx8aNGwWbZfXq1TM7BvxPh58rDC8FV4+Vw1RKgiWm+n6jg/bu3YvmzZujXr16TFnIpnsKYstpFvVNFvVYW1tb6HQ6/j5mZ2ebrZK2b9+Oq1evom/fvgCqZz+pqakCWQGunzNmzEDHjh0F57AUQikG14+dO3eid+/eSE1NxdmzZ/Hyyy9j48aNmDJlCk6cOIG7d+8ySQmwbCwaS5OYusScnJywYMECM30eDlO/P4t7kTPc3KqMg5uxsk4KjF1YarWaOV/kfmjRogWWLFkiCJVs27Ytb5zkMtCB6hWOnZ2d2cqJY/v27ejSpYuoQqrxMdPnzxIGg4GpNCYLI0eOxK+//op+/fpJFmdiURwwTnAzGAy4fv26xXtiSp03CIBljRAOY317oPohF4sVNi4MbzAY0KhRI7z//vuCZCyWeqwsMdVA9Wapt7c3Hx00ffp0M790ZmYm9uzZw1eE45g/fz7Kysr4pBbT0FRTg+bm5obLly9DpVKhqqoK+/btE9VIN1bfBKp/mKbCaSzSBiNGjMDixYuh0WgQHR2Ny5cvmw2ip0+fxvLly3nDFBwcjBkzZpj9ILlKUNaAu9apU6fw/PPPo0ePHtixYweaN2+OV155BU899ZRivzXHjz/+KEgIklpVfvLJJ0hPT0dMTIxAn8cSLO5FFlcFy6TgQUTRyMHl73CrxUaNGqG4uBh//PEHzp8/j8OHD1t8L2c85fbAuJm/nGqqlNikMSwKs6zlMbt27Ypt27bJFmdiCUM3dmPZ2NigT58+zHLddd4gsIT/NWnSBPv27eN38A8ePCgaQSRWGH79+vWCiBqWeqwsMdXA/1xZ3EMg5sritPlDQkLMfrxc9uKxY8fMyl4eO3ZM8PeECROwZcsWaLVavPvuu+jSpQtf5MMYFvVNFmmDLl26oE2bNvjrr79gMBgwduxY0T2A0tJSfjXCZSKbIvdD5/YHpOAGA1dXV6xfvx7nz5/HsGHDUFlZKXARtGnTBmvXrpUUS7TEoUOHzCTVLbnEbG1t0b59eyxatAiNGjWy6NfnYHEvysmEy00KLEkncChZkSlFyghdunQJR44cEc0VUEJJSQmv2Gu8KisvLxf1yefn5+Orr75Camoq1Go1nn76aYSFhfGu5NDQUIsuSO73rqQ8JktxJhblgV69evFRadx5KioqmNyudd4gsIT/TZgwAZs3b8ZPP/0ElUqFTp06iRadlioMz8FSj3XChAk4cOAA9u/fL4ipNoXFlcUSiiZWB9n0WKNGjUR1gkzRaDRwcHDgN4y5Y8YzSxZpg9TUVLRu3RrdunVDYmIidu3ahSFDhgiK4rzyyiu8K8hgMODPP/8UGBpWTMMvxeBWHVOnTsWZM2fw8ssvo0GDBigoKBDo4MuJJRqXFzXGYDAIyhUCbC6x7OxszJ8/36Jfn4PFvSgnEy43KTDea8jIyOCF4pKTk60a664UPz8/bN26lblQvCXq1auHl19+WVI11ZjY2Fj07duXVz44cuQIYmNjBZpAllyQnHKskvKYUsWZtmzZgrFjxzKFtC9cuBBz587lJxg6nQ6LFi0STGwtUecNAkv4n7OzM6ZMmWLx9V27dvFZi5YKw3Ow1GM9ffo0XnjhBVklUSlXFrdZ1b17d4uhaKdPn8bp06eh1WoFs7uysjJ+dqB01rdkyRK+TzqdDrm5uWjevLnAJcYibbBx40asWLEC169fx88//4yBAwciJiZGIO/Qt29fdOzYEVevXoXBYMCoUaPQuHFjyf6KoVKpkJqaih07dvCuNe7echEanBugXr166NGjBwoLC6HRaABAMEuWE0t0dHTEkiVLRPtp6jtmcYlt2bKFya/P4l6UkwmXmxRwK7GEhATMnz+f36957rnnHnjFNDkMBgOysrLwzTffICMjQzAB4b5j40kKh/Gx5s2bo2PHjsyfpaioiH/Gger788svvwjaWHJBmsJSHlOqOBM3JrEIcep0OsFq08HBwWxia4k6bxBYwv/kSE5OxvDhw80Kw/v6+potZcXqsYq5CbZs2QJfX1/06dMHXbt2FY1NlnJlGW9WAeKhaC4uLvD29sbJkycFLqn69evzM1mls75Vq1YJ/k5PT0dcXJzg2LBhw/DUU0/xETZi0gY2NjZQqVQ4efIkBg8ejEGDBvFhdRwnTpxAp06d+NVISUkJTpw4YRYUwMK6deswZswYsyxPU4zjuMXkxOXEEgcMGACNRiNqELhIN2NYXGIsfv3s7Gx4enrixRdfxMWLF3Hu3Dm4uLgIIsLkZMLFJgeOjo5o27atYI9Gq9UK6neUl5dDq9WK9v1hoVKpEBsbixEjRmDr1q2YPXs2L2bHMWfOHLMNeuNjnLFkcTMD1QY0MTGRX+EdPXrUzLUk54LkYCmPyXkDxDwC3t7eTK7RlStXwsHBAenp6fxvPz093WKUnyl13iCwhP/JwX2BxoXhxdDr9VixYgW/ZLTk2540aRKqqqpw5swZHD16FBs3bkSXLl3MUuilXFksQl2tW7dG69at0bdvX4uJWPc76/P29hYNO/Ty8oJarUaXLl1QUVGBsrIyQbSRg4MDdu3ahSNHjmDBggWi/tAdO3YIBv8GDRrgxx9/VGwQDAYDHB0dmTaD5eK45cQSpaLATEswcpnDUi4x1s1+FslmY5lwoPp+vv/++/zrlZWVyMzM5OtMHz9+HC1atEB8fDwuXryIsWPHAqh25c2cOZMPk7506RKzau6DgnPJde7cGQaDAR4eHhgxYgTmzZuH559/HlqtFjqdDteuXeN/z2VlZaIzY1YBx/feew+bNm3C1q1boVKp0L59e7NBXM4FycFSHlMOFtcol9AXFRUlSNY1rapmiTpvEKwREcHNBuXEpbgSlaWlpbJfqK2tLT9r1ul0SElJMTMIcq4sQDxu/tVXXxXM7vPy8iSX0gD7rM84Bl+v1+PatWtmm8FxcXE4dOgQiouLsXr1ami1WmzYsAHz5s3j20ydOpVXgGzcuDE0Go3ZcldsJiVXYP7OnTuCwTw9PR2DBg1Cfn4+vv76a/Ts2VM0Bp9DLo5bTizROJZdq9WaPSvcIMptAC9evFjSJca62S8n2azX63HkyBHJQSc7Oxvz5s3jV6vPP/88Fi1ahLlz5wqE1oKDg6FWq7Fv3z68/vrreOONNxTH1lubXr164fTp09Dr9WjWrBl+/fVXuLq64vbt2zhz5gwSEhKQn58viOxycHAQFSlkFXB0d3eXlf2Qc0EqKWwjB0uOkkqlgo+PD6KiomQTY8Wo8waBiwTgZlmmkQAscAMTt6Hz7LPPWnQ72NnZ4eOPP0aXLl0Eu/bGK4szZ87g999/x8WLF+Hn54dBgwaJWmidTof4+HhkZGQINiSNjZzYptWGDRsEpSflltKAcAMXsDzrM47Bt7GxQbdu3cxWWwcOHMCSJUt4KehmzZrxy2+Oxo0bCx52d3d3wT5DREQEvL29sXXrVrzwwgtQqVTYv3+/YADfvn07Xn75ZTRq1AhXr15FVFQUVCoV7t69iw8++AB+fn6CGrOAsAg5YB6KyRLHbWNjg5YtW5rdG65PXbp0wbZt23Ds2DG0aNFC4HriDIJxBS/jDXpT5Pz63P6WnGSzsVyzJYOn1WpRUVHBv15RUYGCggKo1WrBveByHnQ6HQIDA1FcXFwjSRUlyBW0Dw0NRZcuXaDT6RAWFobvv/8eFy5cwAcffIB27dohODgYycnJ/OpHClY3s1yfAHkXpJLymNaCy2fgwuXF8hksUecNAkskgBzcQ8QS0dOtWzdZMbbDhw8jKCgI77zzjqRaY0xMDJo3b46zZ8/i1VdfxdGjR83cBSybVpaW0sbV3QYOHIiAgAA+aWnkyJGifnDOSHDJeWKhkHZ2doIZx927dxVnWFdWVuLtt9/Gzp078fnnnwOoDlU1dsmcOnWK34Ddtm0bX7o0MzMT0dHRWLp0KT/g5+TkoEmTJoJr5OTkmF33fivHcZOHlJQUfP7555LfL2sFLym4/S0WyWY5ueZhw4Zh+vTpAhfW8OHDUV5ejs6dO/PtrSWpogSWgvZ5eXnw8fGBg4MDP2k6duwYH6bdvXt3HD16FLm5ubzwGwCzPT5WNzNLn+RckNZ0tbFkUBsMBhw6dEg2n8ESdd4gsEQCiGGcRMQll0hF9BifXw45NxBHdnY2wsPDcfLkSQQHB6Nv375mfn2WTSt7e3vRpTQA3Lp1C15eXvzskVs5abVaaLVaM5eKcXIeUK2PY5qc5+fnh59++gk6nQ7nzp3DgQMHRCUnpOCMjVRWqFarxd27d2FjYyMoeN68eXOzMNfIyEizDUWxY/f7A+UMX5MmTXD37l1Jg8BawUsK7rtu0aKFYBXq6emJV155hf975cqVcHR0RMOGDXHhwgXBObiBbtCgQfD390diYiK8vLzQtWtXuLq6wsHBQVAnwhqSKkphKWgvF169fPlyODo6wtvbW/J7YXUzs/SJVUrCGp6MkSNHMmVZf/3117L5DJao8waBJRJADLEkIilxqcjISISHh1vMPDRWG5QqqG0M58tt0KABbt68icaNG5tVP2LZtBozZozZUprbTNy7dy8mTpxo5lrhMHWpsCTnjRw5EocOHUKrVq3w3//+FwEBARarfN0P9erVw5IlS/DKK6+ga9eu2LJlC5555hlcuHCBr3h369Yt/P333ygtLRVo8JSVlQmMhpI4bim4H7a9vT2mT5+Ozp07m8lpcImC8+bNM1u1KIVlIN62bRtyc3MxfPhwswHTmEOHDmHfvn3QarVo3bo10tLS0L59e7NnwJoFl1iRKmjPEl4NVE8gIiIiZK/F4gqS6xMHiwsSkPZkKMlm/uabb2SzrM+dO2cxn0GOOm8QjCMBgOpC7VwkgJIkIqDahWP6xXDtwsLCAJgrCYohVVDbmJCQEBQXF+ONN97A8uXLUV5eztcG5qhXrx569uyJ27dvi25aAeBnMcZLaQ4uaolVgVEuOU+v12P69OlYtWoVkyibJViWv87Ozhg+fDgOHjyIrKws3L17F1lZWejRowe/qsvMzMSpU6fMZKQdHBwEiUxK4rilcHNzg7e3N7y9vS3uDXCzVrEVilJY7tPp06dhY2MjOoM2Zt++fViyZAkiIiIwf/583Lp1Cz/88INZO5acB2sjVtCek51nCa8GgPbt2+PmzZuydb9ZXEFyfeJgdUFKeTJYspmPHj3Ku8Pksqyl8hnkqPMGQSoSQEkSEQCsXbtWMKCWl5dj+fLlmDdvHj8zOH78OIKCguDq6irZL0sFtYH/LfG8vLzg5OQEPz8/i24EFu0ksVkvF18eEhICe3t7pmglALLJeWq1Gk899ZRsAR65qmqm6qiW6Nixo2hJQo4ePXqgpKQEISEhkpXtuIFErkjI9OnT8emnn1oUGGMZ4J2cnDBu3Djo9Xom4TopWDZJ/f39+fKIxgOkaXy9vb09/31UVlbCy8uLj0QxxcvLSzT89UHRpEkTiwXtufDqfv36SdYaSE1NxeHDh+Hp6Qk7OzuLdUFYXEFyfeLgXJBy0iNSngyWbOann34aLi4uTFnWarUagwYN4vNRmjdvzlwXos4bhJycHGzevBl//fUXHys8ZswYNGnSRHESkaurK18gpbi4GEuXLjWzrGVlZVi0aBGcnJwQFBSEXr16mZ1fqqA2UO1bHjJkCDZv3iw7wLBoJzVp0gRFRUUCCXBnZ2dkZmbiyy+/xOTJk5milQAIkvOA6hJ9xrHsQHVcc3h4OHx8fASbl8YDHUtVNTlYZsdfffUVkpKSEBQUhKNHj5q9rlR/JzMz00z+m3VDjuOTTz7hXQNywnVy9SfkxNOA6jrR58+fh7u7u6QqqaurK0pKStCjRw8sWrQIDRo0kJ3YPCxKSkqQkJBgFsb79ttv8+7aGTNmSLpruag3OVhcQYB4yCi3R8G5LNPS0rB27VpZ6RGWnAapbGYPDw94eHgw5Q6xyu+LUecNQnR0NF544QU+Rf/333/HF198gc8++0xREhFQnXS0bds2rF+/HteuXcOwYcPMZmivv/46Xn/9ddy4cQNJSUn49NNP4ebmJohqkiuo7eXlhffffx9FRUWCzEOxGQ2LdtL169cFkhCBgYGYP38+FixYwA9MrCn258+fNxtETcXzWDZmWaqqycFS7EXMlXC/1HRDjsPW1hb169dHRESEZFGfr776iqn+BAsjR46UVeksLCxEgwYNMGLECFy6dAmlpaXMvuUHzZIlS9CuXTu0atXKbNBnddd6eHggNTUVWVlZGDhwIIqKiszkIQA2VxAAXL16Fenp6XzAxKlTp9C2bVv897//Ra9evTBs2DBm6RGWnAaWbGaWLGtW+X0x6rxBMBgMvHsDqPa/GUd1cEglERlvRvr4+GDnzp3w8fGBSqXC8ePHRbOenZ2d0bhxYzRs2NAsBp+zzPb29qKDZ1VVFRYvXozFixfL6syzaCcVFRUJXDgajQZFRUUAwA/KrCn2LEJ5cjMNbiC0VFXN0sYuB6ucMddm//79TG1ZcHR0rPGGnClSxgCongGy1J8AwKzVJIXxJjvLbPFhUllZaXHPz8XFBXq9HuvWrZMMJ9+xYweuXr3KG4SqqiqsXr1a4IYB2FxBQPV3sWzZMt4VNGLECKxatQoLFizAzJkzMWzYMABs0iNFRUWIi4szG4OMXdQs2cwsWdas8vti1HmD0LFjR+zevRtBQUFQqVRISkpCQEAAHzbp5OQkm0RkWtO2TZs2uHv3Ln/c2CAcPHgQSUlJKCoqQq9evTBx4kTFG26cf33FihWS7VauXMmknTR69GjMnTsXTZs25evRjh8/HuXl5XwymFy0EmskBwuVlZWYPHmyxapq3Mbu8ePHUVhYyMfT//7772ZigiwYDAYUFRVh9+7duHXrliBgQGk5w8aNG6NTp0412pAz7RMLxvUnVCoVjh07JuomYtVqkuJBh47eD/369UNcXBy6d+8uGvLNohJw4sQJLF++nJ9QuLq6iiaGSbmnjNFoNIJVro2NDTQaDezt7fk+skqPLF++HB06dEDnzp3Nvj8l2cwsWdas8vti1HmDkJSUBAD473//Kzj+22+/8TMouSQi1rjkXbt2obS0FGPHjuV9iDWB9YeZm5uLpKQk+Pr6olmzZhZnwd26dUN0dDRu3boFoHpGwG0evvTSSzh37hwSEhIEy2IXFxds27aNn1myRnKwfj6pqmqcIf7+++9FXV3G6PV6JCcn86J8Yjz99NOIjo5GUFAQTp8+jQkTJuDw4cOyM3QxRowYge7du/MJipzUt9ISnqxVt1jqTwBg1mqqq9ja2mLbtm287DhgnrMhpxJga2sLlUrF/77E3EWAtHvKmD59+iAiIoJf5f7xxx/o06cPysvL+e9ITHrEdP8AqI7eE3NTA8qymVmyrFnl98Wo8waBRQSOJYlIjtLSUiQnJ/NLVuNaqoCy7FNWVCoV8vLycOTIEeTl5cHb2xu+vr7w9fU1M0h2dnYWjZTpngPwv/qvHCxCeQBbMRqArapaUVGRIMM4NzeXd3VxGEtAWGLcuHGYOXMmBg0ahH379sHPzw9+fn6iqwM518vu3bvRuXNnWS15a7hwDAYDU5EkoHolzKLVJHe92sovv/yC6OhoSSMupRJgMBjQvXt3rF+/HiUlJYiLi8Nvv/0murqTck8Z89prr6Fbt25ITU2FwWDAhAkT0LZtWwDAhx9+yAcAvP322wKXn3FQAEf37t1x6tQp0f4rSZZkybK2s7PD0KFDLeokSf2G67xBYAmnlEoiYiU6OtqshipHTbNPWeDyEnQ6HeLi4rBnzx5s2bIF33//PdP7d+3ahevXr/Mhidy1bW1tRfMI5ESwWBQXDQYDU1W1MWPG4NNPP+UNQl5eHiZMmGB2PhYJCK7fLi4uOHXqFFxcXETF++RcL6xa8iwunNzcXLPKfFeuXOFDHocMGcJc7/vKlSsApLWaTp8+bbaKOHjwIL/aYQ31fRS0aNFCdhUmtU+kUqmQkpKCkSNHon79+sjMzMQbb7zBCxEaI+eeMobLORFj4cKFMBgMgveZBgW89dZb/Hixa9cu2NrawtbWVnQzmCWb2RpinlK/4TpvEFjCKQMDAyUFxliYNWsWZs6cybQikUNJEe+dO3fy4WetW7fG6NGj4evry3yt4cOHIzk5GV27dq1RNTIxuIpMlvjggw8QHR0tW1XN399f4Ory8vISXcWxSECEhoaitLQUo0ePxubNm1FaWio6C5RzvbBqybO4cFatWoWZM2fyoZ2XLl3Cpk2b+JBeLjmJpd43y17Izp07YWdnxycW7t69G5cuXeINAkuo76NCrVbz4ouWJm1yBXLatWsHR0dHgQyHGCzuKRa4kpdSQQFSdbVNYdFlY82ylkLKTVbnDQJLOKW1IlAMBgP+9a9/CWSeAfDHLKWgm4aTshbxHjlyJL755huo1Wp069YNfn5+aNeuHXOxC2P8/f352r7GKI02UalUspt7rVq1YqqqVlFRgb179yIvLw/vvvsusrKykJmZaaaLxGKEufe0atVKdPDkZtZyrpcxY8YwacmzuHAmTJiAFStWYObMmUhPT8e3334rqF8AsNf7lquXDAAzZszAsmXLMGrUKJw5cwa3bt2SjWKrLfTo0UNQpEcMOVXfixcvIi4uDh4eHoLVhmliGot7igWVSoWXXnqJKSjAYDDgyJEjyM3NxWuvvQaNRoPCwkJBghyLLhtrlnVNqfMGgTWc0pTPPvuMOZEFqJ7hBgQE4NSpU4L9g9LSUhQUFABgk7UAoMhwdO3aFWVlZUhNTcW5c+fw5ZdfwtnZ2SyUTgoPDw+BPlNlZSWuXLkCb29vxVE4BoOBSQKcpapabGwsvL29eQVWNzc3REZGmhkEznBoNBpMnDhR1HDIzZxYZbJZteRZXDg+Pj4ICwvDokWLYGdnh7lz55oNQqz1vuXqJQPVYa4zZszAwoUL4e3tLauRU5sIDg5GVVWV5H2XU/Vl/T2zuKdYYQ0K4CTFL168iNdeew0ODg5mkuIsumysWdZSSI2Pdd4gSIVTmv5YjWFN/uFUUePi4nD06FEUFBRg1qxZ/E11dHTkd/BZQyZZDQdQrT6ampqKS5cu4erVq3B3d+czGTkqKirw888/Q6PRiM60xTaQNBoNtm3bxtwPjpEjR6KgoEBWAhyQr6qWk5ODqVOn8pnXllY+nOFIS0sDIG445GZOSmSyMzMzebfEtWvXAMBsdSNlSE3zLLgaBGvXrgUgzOhmKZLE9dFSvWRjPzUX/piTk4Pk5GTR0pC1EZbsWilVX4D998finmLBWIlWLhSURVKcJZuZJcuaRRHVEnXeINSrVw/Ozs5ITU1Fs2bNYGNjg2bNmgGolhCw5BIpKSlhOj+nijpkyBAMGTIE+/fvx+DBgyXfI6d2qiTWfvv27fDz88PgwYPRtm1b0dkq60zbGDc3N/z999/830rdXXKzOZaqara2ttDpdPx1s7OzRT8fi+FgnTnJyWTv2LEDly5dQkZGBgICAnD69Gl06NDBzCBIuXCUCOixFEniPrOleslK/NS1FZbsWjFV35pslLO4p4Dq59HNzQ12dna4ePEibty4gQEDBvCRc6auYylYJMVZsplZsqwTEhJkFVEtUecNglR2YosWLfDOO+/wBsIYY8urRBV18ODBuHz5sllSi/GAwap2yiKTbepzNmXlypXQaDSyA6ZxspnBYMD169cFolhKVi0sszmWqmojRozA4sWLodFoEB0djcuXL4tGUbAYDrmZE6tMdnJyMu/3nzRpEgoLC7Fu3TqzPkm5cLj7YEngzxiWIkmAsF4yF9lieq9OnDiBTp068fsKJSUluHjxouIa1Y8CluxalUqF1atXQ6PR8LPrL7/80myPQI6GDRsiICBA1tUiV8daSag5i6Q4SzazVJa1EkVUS9R5gyCVnfj6669b9Jdx+iiAMlXU1atXIycnB61btxY8UKYzSCm1Uw5WwyFFbm4u7O3tZQdM481OGxsb9OnTR+B6UrJqYZnNsVRV69KlC9q0aYO//voLBoMBY8eOFd3oYzEcYjMn49KUrDLZ9vb2UKvVUKvVKC0thbOzs2iYnpQLh0NO4A9gK5IEVOeJyMka7NixQzD4N2jQAD/++GOdMAgs2bXR0dEYPXq0bEKZHL///ju2bNmCnj17Ijg42KK7h6tjfeLECdE61kpgkRSXymbmkMqyVqKIaok6bxCkshM5YbrKykocP37crLQe90NRooqanp6OyMhIyQdSTu3UGBbDIYVKpWIaMMU27cRgWbWwzOZYq6pptVro9XrcvXuXd7+YakexGA5XV1cEBwejY8eOKC4uRv369ZGQkMDLfHBuAq4ojCXatm2LkpISPPvss5g1axYcHBzMXFGAtAvH+D7JCfzJFUlKTExE//79LcobGCcfiU1+WDVsHjUs2bWNGjW67/BxoDqprLS0FL///ju/rzNw4ED06dNHMOPm6lgnJCSI1rFWQnZ2Njw9PfHiiy/i4sWLOHfuHFxcXATChlLZzBxSWdZKFFEtUacNAmt2olxpPSWqqC1btkRhYaGoXC6HnNophxLDIQXLgMkqicuyamGZzbFUVYuNjcXNmzfRokULwYyIMwimQQGcwdZoNNBoNIJrLl++HA0aNECbNm1Evxtjl5mUTDYnO/D888/D398fZWVlorMrFheOlMAfh1yRJO55YJE38Pb2xtatW/HCCy9ApVJh//79VlWBfZDcvXsXQ4YM4Q0cJxlizIgRI7Bu3Tp06tTJomwDK46OjujZsyd0Oh327duHEydOYM+ePRg8eDC/R8hSx5oVOfcTIJ3NzMGSZc2iiGoJlaE257MzMHPmTIwcORJnz56FwWCAv7+/WXbixx9/zCcDySGligoACxYswPXr1+Hj4yOY/XEzCL1ej5iYGIG7whJ5eXlwdnZGVVUVfvnlF5SWluKFF15A06ZNmfoKVMeev/vuu2bHHR0d4eHhwc9AZ86ciY8++khWEnfWrFlYunQppk2bxvtm58yZI3B9VFZW4sCBA3xKv6+vL1588UX+fhhXVZNi6tSpiIqKsvg6p3Ok0+mQnp6Op556CgaDATdv3oSPj48g9FbuOz58+LBkX7hcleXLlyMoKAiBgYGSBU84pFw42dnZ/IY68D+BP+Pvl1sdWoPy8nLs3LkT58+f54X5QkNDmT7HoyYiIgJz587l+1peXm4mGRIdHY3MzEyzCYTS7N2TJ0/it99+Q05ODvr3748BAwbA2dkZFRUVmDp1KmJjY63zoYyYOXMmli1bhv/85z+wt7fn3U/Lly8XRIlVVFRIZjPv3bsXDg4OklnWkydPllVEtUSdXiEAbNmJrKX15FRRAXndEbVajTt37qCqqkpSBkKv1+Pbb7/Fhx9+aFEmm4WRI0di06ZNggHz77//xlNPPYU7d+5gwoQJ6Nq1K7MkLsuq5b///a+ZVopxWBtrVbX27dsjIyPD4oPLhXZ+/vnnmDhxIv/93bx5Ez///LPZuaS+Y9bkxKFDhyIpKQnffPMNfHx8EBQUhG7duvHuICUuHCmBP473338f/v7+CAoKQqdOnSy6Ilk2HB0cHJiz4GsbLJIhN27cYJ7YSZGcnIyXXnrJbHVcr149wZ6hnF6VEjj3U2Jiopn7SUmUGEuWNYsiqsXz1+hdtQip7EQulPLu3btMpfXkVFEBtsxeDw8PzJ07F927dxc85MaDhZzhUBIG+ttvv+Hdd99Fy5YtAQAZGRnYs2cPXn31VaxcuRJdu3ZllsRlcXfJhbUBbFXVBgwYgIiICDRu3Fjye7l165ZgoG/VqhWfR6L0O5aTyeaE8fR6PS5cuIC4uDisXbuWn6WxuHCUGI0vvvgCJ0+exIEDB7B27Vp0797dbMMfkN5w3LJlC8aOHWuxzoSSkp2PChbJkHbt2klOIFj54IMPUFhYyAcX+Pj4wNnZGUC1bhaHNSTHOVjcTyzZzCxZ1iyKqJao8wZBKjtRSSglwKaKyrLp6uLiAhcXFxgMBsmBQ8pwKOn7rVu3eGMAVCfKXLt2TZCAxbJpJ7dqURLWxrLiWbt2LSZPniwbNeLl5YV169ahX79+UKlUSExM5EMzlX7HLDLZOp0OJ0+eRFJSEq5duyaIIHvuuedkP58Sv7+9vT2CgoIQFBSE4uJibNmyBfPnzzcTL5TacOSMvJL8h9oGi2TI5cuXkZCQIGv05Th27Bi+/vprfnL31VdfYfTo0WbVEa0pOd6iRQtB4punpydeeeUVQRuWbGaWLGsWRVRL1HmDIBUuqbTYCosqqtima1ZWluA83GBRVlYGlUpl0YcrZTiU9L1Zs2bYsGGDoKZys2bNUFlZyX8OVklcqVWLkrA2lqpq7u7uTFEj3Oxq3759AKrrPHPaP0q/4zt37kjKZEdFReHKlSvo2rUrXnzxRfj5+SmugMViNIy5dOkSkpKScPr0abRt21ZUO0lqw5GbVRvf8+LiYuTn5zOHGz5qWCRDlEjNSPHTTz9hyZIl/KqgqKgICxcu5A0Cq+6VEt5//33RSY+xq4clm5kly/p+FFHrvEGwJqyqqHKhojdv3kRMTAyvedSwYUN88MEHglk8wGY4WFYkH3zwAQ4cOIBffvkFBoMBHTp0wOjRo2FjY8OsVcTF2kutWriwtg8//BAuLi6ChKv8/HxRUTZLVFZWok2bNvjiiy/MNshMZzL29vaSxkwJcjLZAwcOxEcffWTRRXDu3Dl06dKFKWZ827ZtCA0Nhb29PT777DPcuHEDY8aMEZR8ff/999G6dWv07t0bo0aNsjh52Ldvn6x88qeffooZM2bwm/qNGjWCn5+f4gJHj4qrV6/yBlZMMqQm1fTE0Ov1vDEAqgde43B0Vt0rJSxdupT/d2VlJY4dO2ZWU4Ulm5kly/p+FFHJIBjBsvHIsum6fv16vPXWW7wM8cWLF/Hll1+aFVlhMRxyYaB6vR7Lli3D3LlzBbN2DtYIE+7BY3F3RUVFySZcsVxPp9PBzs5OdmlrurnHUZPNPTmZbLn6ydu3b+e1meRixs+ePYtRo0bhxIkTcHV1RXh4OBYsWCAwCCtWrLCoGgtU17MYPnw408Yjp0B76NAhDBw4ECNGjGAqZlQbYE34tAb+/v5YvHixYEVt7BriBnydTofjx48LVoE1TYgzdalyKqnGIcYs2cwsWdb3o4hKBkEGU1VUlk3XiooK3hgA1UtPsfwCVsMhtSJhqTWrBJZVC0vCFQtyS1tuMLTm5p6cTLYcXJQ2S8w4N4icOnUKffv2FZU6kPvOEhMTMXz4cItCjcbui7t376KgoADHjh2TzK2pjbAkfFqL0aNHIzk5GZcvX4bBYEBISIhoNveKFSv43BZuBVvT/hl/fwaDAVevXjUr8cmSzcySZX0/iqhkEKBMFZVbtloKFV25ciU8PT3x448/CiJ6xJa7LIaDZUXCIkctBzfQsaxaWBKuWK8nRXJyMoYPH27Vzb37LTDCDQgsLpzu3btjypQpsLe3x/jx41FUVKS4jCuXXGTqxuAwNmqvvfYaFi9ejA4dOsDHxwc5OTmKcloeJSwJn9akV69eZpvIpmi1WkRERFjlesbfn1qthoeHh9leEUs2M0uWNYsiqiXqfGKaNXjjjTcsboKmpaWJ1iS2xIwZMzBv3jz88MMP/AzE19cXr7/+utkMccWKFWjTpo3AcFy9elWgl8KSvGYp6UpJYaCzZ8+ia9eumDNnDt58803BquXbb78VrFrkEq70ej0WL14sWVWNJS+ES9zZvn079Hq9VTb35s+fzy+nly9fDkBZ4iKXYMRKcXExHB0doVarUV5ejvLycj7jmtuPsOb1pOBWXLURuYRPa8AlgJliKZP3yy+/xODBgx9apbnp06dj6dKlyMvLw+LFi9G9e3dkZWWJClwWFRXhyJEj2LdvH7y8vJCdnc1nWefk5GD9+vW4fPkyGjRowCuisuzx0QoBYFZFZUGlUsHJyYlpdv7ee+/hhx9+wKpVq3jDYexGYU1ekxr4lcpas6xa5BKuWNxYLD8yrt8sxWhYud8CI5xRZ3HhGLcHqvdzjF1w3H6EFNx8TafT4eDBg0hNTQVQHWn13HPPKaqex624aiM1TcxUAmsCmNLcFhZYKt5xYnrHjx+3KKZnmmX92WefCbKsBw8eLKmIKgcZBLCrosqxZcsWAOYFUjhMZztyhoM161mq1qzSOH0WdxfLw21NN1ZNBn5L1GQ5bTyT52ZZLC4cOVgW55xbIyYmBvXr18eLL74IoNqXHBMTw9fftdb1HhVKS7neL+np6UhNTYVKpUKHDh3Qpk0b/jWlvxkWWCreSWUzc7BkWUspospBLiMjLKmicoqZcqSnp2PdunUYO3as6Ovcl6gks3T9+vW4du2aZNbz3Llz+VqzM2fO5GvNcqUFlVBcXCzr7lq5ciVatWrFR4AkJibixo0bgofbGm6sn376CaGhofjxxx9FX2f9XowRW05/+OGHkiGN7733Hu+vtSYzZ85E586dZUNTgWp3wooVK2SPyV3PWu4nazF37lwsXLjQzJ2jRJBNKT/++COOHTvGR7OlpKSgV69eVqtLLAbL95eRkYGDBw+iffv26Nu3L3Jzc5GUlGSWwFZYWIirV68CEGZZc8yZM0dUEZXlt0crBCPkVFHl8Pb2xsiRI1FcXIyAgACL51CSWcoSBipXaxZgy2cA5FctAFstAJYauTExMQgLC+M3zYqLi/Hvf/+bd5txxcqNVxiVlZX4448/RIvIsGBJJpv7gZliMBjM4sUB67hwALbQVKC6HoKxdPdff/2Fp59+WtG1auPcjxMofJhV337//XcsW7aM/65eeeUVzJw584EaBBa5dJZsZpYsaxZFVEuQQTBCKqpAiS8+NjYWW7Zsga+vL/r06YOuXbvyqqPA//zMcoYDYAsDlas1C8jnMyhZtbA83Cxy2zdv3hREUDg5OYnWujbNr3j55Zf5DWGlWJLJTk1NxeTJk83uLxciaIo1XDgeHh68wZQKTQWq91ESExN5sUCNRgMvLy/+uWTxa8tF1TwpeHh4oLKykn9mKysrzepsWxtjuXSguv7F+++/L2jDks0sl2UNVIevxsXFSSqiWoIMghFSiplK/IqTJk1CVVUVzpw5g6NHj2Ljxo3o0qWLmUz1yZMnJQ0HwBYGKlZr1vRhA6TzGZSsWlgebpaqatzsm3tQi4uLmQqQVFRUICcnR7adGJaM/vnz52Fvby/qyxYrJpSVlSVY7nfq1MlslSSG8X7EtGnTsH37dqbQ1NmzZ6OkpITft/H19RUYU0A+M5pbcT3p2NraIjw8HF26dIFKpcK5c+fQoUMHvmaGkn0uVry8vPCPf/wDOTk5KCkpgaOjI1JSUgTSIizZzHJZ1tznk1NEtQQZBLBFFShNm7e1teWzXnU6HVJSUswMAovhYEle46JmHBwcLCZ7yeUzsKxajNU7+/fvz7+/Xr16OH/+vODhZpHbHjp0KObOncv7cpOTk0UHLePVmV6vR1FRUY32DwDLRl9KJ4ery2BMTV04a9euFexHjBw5EsOGDeNDU+vVqydapjElJQWHDh1Cz549YTAYEBMTg2effZYv5gKwu5+edJ555hlBItrD2NA2Xpm6urqKtmHJZpbLsgbYFFEtQQYBymb/LL74M2fO4Pfff8fFixfh5+eHQYMGiQqWAfKGQyoM1JJ7h8PYzcNaxU1q1cLtYWRmZuLq1at8YtqRI0fg6+srOA+L3PaAAQPQtm1bXLhwAQaDAdOmTRPNvDT+fmxsbODs7CxYSRmvMixh7VBCKReORqMRHWQs7UdotVqcO3dOECFmKtkQHx+PxYsX8y6tYcOGYc6cOQKDwJIZTSgLbLAWLEluLNnMLFnWLIqoliCDAGWiWSwlJg8fPoygoCC88847kvsDLIZDKgyUVe5YSTEeqVUL975FixZh2bJlfHzz66+/jsjISMF5xOS2OX87l59QXFyMxo0bo2/fvvz7xAZ3ue9n4cKFstEzrEaftfyglAtn2rRpeO6555j2I3bs2IFLly4hIyMDAQEBOH36NDp06GBmEAwGgyBfQq1Wm20SWyMz+kngjz/+wPfff4+8vDzo9foHGtHEwVKkiyWbGZDPsmZRRLUEGYQaIKd2OmXKFKbzsBgOqeQ11qVuZGQkKioqZPMZOORWLRqNxkzLyLgwPCBdVS06OhqzZs3CzJkzRUMNlYrWsUTPsBr9bdu2MZUflHLhPP3008z7EcnJyVixYgVmzpyJSZMmobCwEOvWrTN738CBAxEREcErXaakpGDQoEGCNqzupyedLVu2YNq0abJ1OKyBkpWpVA6LkixrFkVUS5BBUAiLthBriCeL4WDNepYiNzcXPj4+slXcALZVS//+/TF79mz06NEDKpUKJ06cMJvRSlVV42bra9asua/PxWHNHzVr+UEpF46S/Qh7e3uo1Wqo1WqUlpbC2dmZlyI3ZujQofDz8+PDXCdNmiRIpuJgcT896bi7u6Nly5YPRUhPiTtaKuFTSVguiyKqJcggKITFF8/iVgKkDYc1yyKqVCrmKm4sq5bQ0FD4+/uLDk5KqqoB1QOYaUblw85aNYa1/CCLC4eFtm3boqSkBM8++yxmzZoFBwcHM2kN475J6Texup+edEaOHIklS5bAz89P8B1bo96GKUrc0SzZzIB0ljXApohqCTIIClDii5dzKwHShsPaZRFZq7ixurssDU5Kqqpt27YNx44dQ4sWLXijp1KpFBsEayZcsZYfZHHhsOxHjB8/HgDw/PPPw9/fH2VlZTWucsbqfnrS+e677+Dg4IDKysoaybY/KFgSPk2zrGNjY82yrFkUUS1BBkEBrNpCLG4lDkuGQ0nymhwGg4G5ihuru8sSSqqqpaSk4PPPP7f42cQicozhNp/nzZvH1DcWWMsPsrhwWPYjxAqrX7lyxeIqQQpW99OTTnFxsegE7VHDkvDJmmXt6OiInj17QqfTYd++fThx4gT27NnDK6JaggyCQqRKTHKwhniyGA6W5DU5Ro4cyVyMh9XdJQdLVbUmTZrg7t27Fg0Ct+lsMBig0Wjg5OQEg8GAkpISuLu783sQDzq88scffxTNe5Bz4bDsR7AUVmdFifvpSaZz58683HttgiXhkyXLmkUR1RJkEBTC4ouXK6LDwWI4pMJAlchpbNu2jamKG8Dm7pKDpaqavb09pk+fjs6dO4uGx3ED/vr16xEYGMhXJzt9+jRfVephcOjQoRolwrHsR7AUVmfFmu6nx5kDBw5gz549ksWNHgUs2cwsWdYsiqiWIIOgEBZfPGsNYFbDYSkMVEkEA2sVNyXuLilYqqoFBgbyr0tx9epVvPPOO/zfAQEB+P777xX3SQpLYmAGgwE6na5G52TZj2AprM6KNd1PjzNbtmzhAx+4+1RQUPCou8WUzcySZf3BBx+gsLAQf/zxBwChImrnzp0l+0Dy1wph8cVPmTJFtAaw6YDIYjhMw0CDgoJq5DZikbUG2Cq0sSBXVY1DThEVAF8Wsl+/flCpVDhy5Aj+/PNPq5U3BKrzPZYsWcJXMzN97UHIXwPVhjkpKQnXrl3DgAED+MLqvXv3VnyuDRs28O6nqKgoFBcXY/HixTVyPz3O1Nb7pKRynxSmiqh//vmnmSKqJWiFoBAWXzxrDWCW4vEsYaAsG8Gs+QysqxY55KqqAWyKqADw0UcfYceOHbwLzNfXFx999FGN+ybGgAEDoNFoRA0CpxtjDUz3I1gKq7NiTffT40xtvU8s2cwsWdYsiqiWIIOgECltIU6LpGPHjvj6669lawCzGA6WMFCpjWCl+Qys7i45WKqqsSiiAtU/WCWV62rCm2++afG1UaNGWe06pvsRLIXVWbGm++lxprbdJyXZzCxZ1iyKqJYgg6AQKV+8aVlFSzWAlRgO1jBQSxvBSvMZWFYtLLAk2cgpoioR77Mm95ssp2Q/YtWqVVi6dCmys7Oxbt06dO/eHdHR0aKF1eUYPHgwVqxYgdu3b+Pbb7/l3U+EkNp2n5TsBbJkWbMoolqCDIJCpLSFWOvpshoOgC0MVGojWGk+A6u7Sw6WJBs5RVRrJeUpwRrJco6OjpL7EcawFFZnxZrup8eZ2naflGQzs2RZsyiiWoIMgkJYfPGFhYX49ttvUVBQgNmzZyMjIwNpaWl8JqvSovFyYaAs4aty+QxK3V1ysCTZiCmivvDCC/zrj0LCQi5ZjgUl+xEshdVZsab76XHHy8urxmVYHyWsWdZyiqiWIIPAiBJffGxsLIKDg/mKRc2aNUNUVJSZtIGc4QDkw0BZ5TTkivEoWbWwIJdko9frMWvWLKxatcqihkxkZCTCw8Mt5lsorWHAglyyHAtK9iMmTZqEgwcPYvjw4fD09ERubi769etXo+ta0/1E1E6ksqyVKKJaggwCI0p88Xfu3EFQUBB2794NoHoWKOaPZzEccrN/VjkNQFrWWumAbwnWqmpqtRpPPfUUNBoNX2TGFG4jWYmPtaZwiT1yyXJKkduPkCusvnLlSjNxM0tY0/1E1E6ksqyVKKJaggwCI0p88fXq1cOdO3d4a52WliaIruFgMRwsYaAschqsVdxYVi1SKKmqVlBQgPDwcPj4+AgqPHGrLRcXF8E9eJBw36+3tzdTshwL1tiPUKJFZE33E1E7Yc2yllNEtQQZBIWwaAu99dZbWL58OXJycjB37lwUFRUhPDzc7FwshoMlDJRFToO1ihuru8sSSqqqseY5sFYxux9YyyoqmbFbYz9CSTikNd1PRO2EJcuaRRHVEmQQFCLniweq3QA9evSAvb096tevjx49eqBZs2Zm52IxHCxhoCxyGqyy1qzuLjlYqqqxzpRZq5g9DJTM2K2xH6EEa7qfiNrJpk2bzMQQv/rqK0GWNasiqhhkEGqAXInJmJgYODo6Yvjw4QCqv6CYmBizwZ7FcLCEgbLIabDmM7C6u+RgqarGOvNnrWL2MGCZsVtzP8KayjIkhV33YcmyZlFEtQQZBIWw+OKzsrKwYsUK/u9OnTqZxeAD0oZDSRgoi5wGq6w1q7tLDqmqahxyM//jx4/zn5WlilltwZr7ESNHjrRGlwBYt9Qo8WhgybJmUUS1BBkEhbD44lu3bo20tDS0b98eAPDXX3/h6aefNmsnZTiUhIFKyWkYwyJrzeruYuF+6wVwao0AmKqYPQxYZuxK9iOGDh0q2CPiVkncHlFt0+wnHi0sWdYsiqiWIIOgEClfvLEmSWJiIh9OqdFoRAc+KcOhJAyURdqaVdaa1d11P7DO/LkM8JiYGISFhfEJVsXFxVYJsasJ1pyx5+bmWk0qhAUSNq77sGRZs05IxCCDoBApXzxrvLwSw8ESBiolp8HBWsWN1d11Pyid+d+8eVOQbevk5ITr169btU8cplFdD3LGrlKprCYVwoI1jRnx6JDLsmZRRLUEGQSFSPniWePllSRasYSBsshpsMpas7q77gelM3+DwYDi4mK+dkNxcfEDi69/mDN2wHpSIcDDNWZE7YVFEdUSZBBqwP2WmFSSaCUVBqpETkMun0Gpu8sasM78hw4dirlz56Jnz55QqVQ4duwYQkNDH0ifHuaM3WAw4MqVKwDuXyoEePjGjKidsCiiWoIMgkKsVWJSyfUshYEqkdOQGywehjyEKawz/wEDBqBt27a4cOECDAYDpk2b9sCMlDVn7HKMHDnSqrP2h2nMiNoLiyKqJaiEpkKsVWKSlfT0dGzevBl///03WrZsyYeBGhfePnHihKycxuzZs/HZZ589kD7WlISEBOzevdts5s8ZukfBggULRI/XZMYu58IB2AoJsbJ9+3bo9fqHYsyI2suiRYvg4OBg5jJiUQYgg1DL0el0+PXXX3H27FnUr18f7du3x4svviiQko6NjcWFCxdE5TQ4V8SxY8dq5WCRkZHBz/w7d+5caxLQrAFLbe2VK1eiVatWfNJeYmIibty4UaOMYmsaM6LuMmvWLCxdurRG7yWDoBBrlZhkJTIyEo6Ojujbty+A6jDQkpISszBQTk4jKSkJqampvJyGpUGCgwYLIdacsbOsyqZPny6I6rJ0jCBY2b59Ozp16lQjdyTtISjkYW/csYaBWpLToAFfGSylP1lh2Y9gKSTEijWNGVF3YVVEFYMMgkIe9sYdSxgoi5zG/cpaPymwlP5khSWCyLiQkMFggJOTk1kOCSvWNGZE3YVFEdUSZBAYsXaJSTmUhIGyyGncr6z1k4I1Z+wsq7PWrVtjxYoVfGW5+5nNW9OYEXUXFkVUS5BBYMTaJSblUBIGyiJtbS1Z68cda87YpVw4iYmJ6N+/v6DCnDEsIYKmWNOYEXUXFkVUS5BBYORh++KVJK+xSFtbS9b6cceaM3YpFw6Xu2KpoFFNsKYxI+ouLIqolqAoI4XURl/8rFmzROU0/vnPf/JtWPIZnmQexIz9UUUQWcOYEXWXI0eOICkpCdeuXcOAAQN4RdTevXvLvpdWCAqprb54OTkNa8paP448iBk7iwunqKgIcXFxyMvLE4QxK5nZPwhjRtRdWBRRLUEGQSG10RfPIqfxMGSt6zLPPfccAPY6zyywuHCWL1+ODh06oHPnzjV+jh6EMSPqNnKKqJYgg6CQ2uiLZ5G2fhiy1o8D1pixc7DsR1RUVGDUqFE17zAejDEjnkzIICjEWiUmrQmLtPXDkLV+HLDGjF2JC6d79+44deoUunXrVqNrGWNNY0Y8mZBBUEht9MVLyWk8Clnruow1ZuxKXDj79u3Drl27apRVaoo1jBnxZENRRgph1RZ6mEiJqOXl5Um+V0l465PAd999h/bt21tlxv6wIQ0k4n6hFYJCaqMvXkpOgwZ8ZVhzxi7lwrl16xa8vLzMEhw5apL5bk33E/FkQgZBIbXJF/+w5TSeBMRKeNYUKRfO3r17MXHiRLMMeI6aJEJa05gRTybkMmLE2BefmZlp5otftWrVQ+8TSVtbjwcxYycXDlHXIIPACPniH2++/PJLTJw40apFZlj2I3Q6HQ4ePIjU1FQAgK+vL5577jlFGkQPwpgRTyZkEB4DaqOcBlEdolxRUSHpwomMjET9+vXRr18/ADULUngQxox4MqE9hMeA2iqnURexxoydg2U/whpBChMnTgRAAz9x/5BBeAyojXIadZWYmBjUr18fL774IoCaSXwoceFYM0jBmsaMeDIhg/AYUBvlNOoq1pixK4kgunLlilnCoJeXFx/EsHLlSubrWsOYEU82tIfwGEDS1tZjzZo1eO655wQz9oSEBIwfP/6BXC8vLw8lJSV8ER1fX180aNCAf11JsMKjktsmHh9ohfAYUBvlNOoq1pyxs7hwUlJScOjQIfTs2RMGgwExMTF49tlnMXjwYMV9r005MkTdhFYIjwG1UU6jrmLNGTtLBNG0adOwaNEiODg4AADKy8sxZ84cRYaHY+rUqWY5Ml5eXlCpVIqNGfFkQiuEx4DaKKdRV7HmjJ3lezEYDIIAALVajZrO0WbPni1pzAhCDjIIjwHkKrAe8fHxWLx4MT9jHzZsGObMmfPAXDgDBw5EREQEevToAaDaINU0XNiaxox4MiGDUIchaWvrY80ZO8t+xNChQ+Hn58fvM0yaNAlt2rSp0fWsacyIJxMyCHWYWbNmPeouPHZYc8bO6sLx9va2iryENY0Z8WRCm8oEYUJ6erogMqimM/Z9+/YJXDgpKSkP1IWzd+9eJCQkCIxZcHAwXnrppQdyPeLxgwwCQTwgrBlBxIq1jBnxZEIuI4J4QDwKF4613E/EkwkZBIJ4QFhzP4IgHgbkMiKIBwi5cIi6BBkEgiAIAgBAGskEQRAEADIIBEEQxD3IIBAEQRAAyCAQBEEQ9yCDQBAEQQAA/h+Mp46PwVPmvw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1163782"/>
            <a:ext cx="3695700" cy="4627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774177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3237" y="533400"/>
            <a:ext cx="83820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57806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381000"/>
            <a:ext cx="8292756" cy="287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644" y="3100240"/>
            <a:ext cx="8126556" cy="2614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5848350"/>
            <a:ext cx="7772400" cy="55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5548188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2268" y="609600"/>
            <a:ext cx="7862132" cy="5710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629769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4173" y="609600"/>
            <a:ext cx="8309953" cy="535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5638800"/>
            <a:ext cx="18859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082016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741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34688" y="2971800"/>
            <a:ext cx="6168465"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86832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lvl="1"/>
            <a:r>
              <a:rPr lang="en-US" dirty="0"/>
              <a:t>A vaccine for the H1N1 flu virus became publicly available in October 2009. In late 2009 and early 2010, the United States conducted the National 2009 H1N1 Flu Survey.</a:t>
            </a:r>
          </a:p>
          <a:p>
            <a:pPr lvl="1"/>
            <a:r>
              <a:rPr lang="en-US" dirty="0"/>
              <a:t>This phone survey asked respondents whether they had received the H1N1 and seasonal flu vaccines, in conjunction with questions about themselves. </a:t>
            </a:r>
          </a:p>
          <a:p>
            <a:pPr lvl="1"/>
            <a:r>
              <a:rPr lang="en-US" dirty="0"/>
              <a:t>These additional questions covered their social, economic, and demographic background, opinions on risks of illness and vaccine effectiveness, and behaviors towards mitigating transmission. </a:t>
            </a:r>
          </a:p>
          <a:p>
            <a:pPr lvl="1"/>
            <a:r>
              <a:rPr lang="en-US" dirty="0"/>
              <a:t>A better understanding of how these characteristics are associated with personal vaccination patterns can provide guidance for future public health efforts.</a:t>
            </a:r>
          </a:p>
        </p:txBody>
      </p:sp>
    </p:spTree>
    <p:extLst>
      <p:ext uri="{BB962C8B-B14F-4D97-AF65-F5344CB8AC3E}">
        <p14:creationId xmlns:p14="http://schemas.microsoft.com/office/powerpoint/2010/main" val="428214708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Categorical Features &amp; </a:t>
            </a:r>
            <a:r>
              <a:rPr lang="en-US" b="1" dirty="0"/>
              <a:t>Encoding</a:t>
            </a:r>
            <a:endParaRPr lang="en-US" dirty="0"/>
          </a:p>
        </p:txBody>
      </p:sp>
      <p:sp>
        <p:nvSpPr>
          <p:cNvPr id="3" name="Content Placeholder 2"/>
          <p:cNvSpPr>
            <a:spLocks noGrp="1"/>
          </p:cNvSpPr>
          <p:nvPr>
            <p:ph idx="1"/>
          </p:nvPr>
        </p:nvSpPr>
        <p:spPr/>
        <p:txBody>
          <a:bodyPr>
            <a:normAutofit/>
          </a:bodyPr>
          <a:lstStyle/>
          <a:p>
            <a:r>
              <a:rPr lang="en-US" sz="2800" b="1" dirty="0" smtClean="0"/>
              <a:t>Dealing with categorical features</a:t>
            </a:r>
          </a:p>
          <a:p>
            <a:r>
              <a:rPr lang="en-US" sz="2800" b="1" dirty="0" smtClean="0"/>
              <a:t>Function for Encoding dummy variables</a:t>
            </a:r>
          </a:p>
          <a:p>
            <a:pPr lvl="1"/>
            <a:r>
              <a:rPr lang="en-US" dirty="0" smtClean="0"/>
              <a:t>This is required to convert the Categorical Variables to </a:t>
            </a:r>
            <a:r>
              <a:rPr lang="en-US" dirty="0" smtClean="0"/>
              <a:t>Numeric to make them ready for processing by regression models</a:t>
            </a:r>
            <a:endParaRPr lang="en-US" dirty="0" smtClean="0"/>
          </a:p>
          <a:p>
            <a:pPr lvl="1"/>
            <a:r>
              <a:rPr lang="en-US" dirty="0" smtClean="0"/>
              <a:t>Note: </a:t>
            </a:r>
          </a:p>
          <a:p>
            <a:pPr lvl="1"/>
            <a:r>
              <a:rPr lang="en-US" dirty="0" smtClean="0"/>
              <a:t>* USE THIS ONLY AFTER NULLs have been REMOVED &amp; * OBJs CONVERTED to CATAGORICALs</a:t>
            </a:r>
          </a:p>
          <a:p>
            <a:endParaRPr lang="en-US" dirty="0"/>
          </a:p>
        </p:txBody>
      </p:sp>
    </p:spTree>
    <p:extLst>
      <p:ext uri="{BB962C8B-B14F-4D97-AF65-F5344CB8AC3E}">
        <p14:creationId xmlns:p14="http://schemas.microsoft.com/office/powerpoint/2010/main" val="157322630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SUPERVISED LEARNING </a:t>
            </a:r>
            <a:r>
              <a:rPr lang="en-US" b="1" dirty="0" smtClean="0"/>
              <a:t/>
            </a:r>
            <a:br>
              <a:rPr lang="en-US" b="1" dirty="0" smtClean="0"/>
            </a:br>
            <a:r>
              <a:rPr lang="en-US" sz="3600" b="1" dirty="0" smtClean="0"/>
              <a:t>WITH SCIKIT-LEARN</a:t>
            </a:r>
            <a:endParaRPr lang="en-US" sz="3600" dirty="0"/>
          </a:p>
        </p:txBody>
      </p:sp>
      <p:sp>
        <p:nvSpPr>
          <p:cNvPr id="3" name="Content Placeholder 2"/>
          <p:cNvSpPr>
            <a:spLocks noGrp="1"/>
          </p:cNvSpPr>
          <p:nvPr>
            <p:ph idx="1"/>
          </p:nvPr>
        </p:nvSpPr>
        <p:spPr/>
        <p:txBody>
          <a:bodyPr/>
          <a:lstStyle/>
          <a:p>
            <a:pPr lvl="1"/>
            <a:endParaRPr lang="en-US" b="1" dirty="0" smtClean="0"/>
          </a:p>
          <a:p>
            <a:pPr lvl="1"/>
            <a:r>
              <a:rPr lang="en-US" b="1" dirty="0" smtClean="0"/>
              <a:t>Linear regression</a:t>
            </a:r>
          </a:p>
          <a:p>
            <a:pPr lvl="1"/>
            <a:endParaRPr lang="en-US" b="1" dirty="0" smtClean="0"/>
          </a:p>
          <a:p>
            <a:pPr lvl="1"/>
            <a:r>
              <a:rPr lang="en-US" b="1" dirty="0" smtClean="0"/>
              <a:t>Function to calculate Ridge Score</a:t>
            </a:r>
          </a:p>
          <a:p>
            <a:endParaRPr lang="en-US" dirty="0"/>
          </a:p>
        </p:txBody>
      </p:sp>
    </p:spTree>
    <p:extLst>
      <p:ext uri="{BB962C8B-B14F-4D97-AF65-F5344CB8AC3E}">
        <p14:creationId xmlns:p14="http://schemas.microsoft.com/office/powerpoint/2010/main" val="142155405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smtClean="0"/>
              <a:t>SimpleImputer</a:t>
            </a:r>
            <a:endParaRPr lang="en-US" dirty="0"/>
          </a:p>
        </p:txBody>
      </p:sp>
      <p:sp>
        <p:nvSpPr>
          <p:cNvPr id="3" name="Content Placeholder 2"/>
          <p:cNvSpPr>
            <a:spLocks noGrp="1"/>
          </p:cNvSpPr>
          <p:nvPr>
            <p:ph idx="1"/>
          </p:nvPr>
        </p:nvSpPr>
        <p:spPr/>
        <p:txBody>
          <a:bodyPr/>
          <a:lstStyle/>
          <a:p>
            <a:r>
              <a:rPr lang="en-US" sz="2800" b="1" dirty="0" smtClean="0"/>
              <a:t>Function to use </a:t>
            </a:r>
            <a:r>
              <a:rPr lang="en-US" sz="2800" b="1" dirty="0" err="1" smtClean="0"/>
              <a:t>SimpleImputer</a:t>
            </a:r>
            <a:endParaRPr lang="en-US" sz="2800" b="1" dirty="0" smtClean="0"/>
          </a:p>
          <a:p>
            <a:pPr lvl="1"/>
            <a:r>
              <a:rPr lang="en-US" b="1" dirty="0" smtClean="0"/>
              <a:t> </a:t>
            </a:r>
            <a:r>
              <a:rPr lang="en-US" sz="2400" b="1" dirty="0" smtClean="0"/>
              <a:t>This is used to remove Nulls</a:t>
            </a:r>
          </a:p>
          <a:p>
            <a:pPr lvl="1"/>
            <a:r>
              <a:rPr lang="en-US" sz="2400" dirty="0" smtClean="0"/>
              <a:t> The strategy used here is '</a:t>
            </a:r>
            <a:r>
              <a:rPr lang="en-US" sz="2400" dirty="0" err="1" smtClean="0"/>
              <a:t>most_frequent</a:t>
            </a:r>
            <a:r>
              <a:rPr lang="en-US" sz="2400" dirty="0" smtClean="0"/>
              <a:t>' </a:t>
            </a:r>
          </a:p>
          <a:p>
            <a:pPr lvl="1"/>
            <a:r>
              <a:rPr lang="en-US" sz="2400" dirty="0" smtClean="0"/>
              <a:t> Reason is </a:t>
            </a:r>
            <a:r>
              <a:rPr lang="en-US" sz="2400" dirty="0" err="1" smtClean="0"/>
              <a:t>becuase</a:t>
            </a:r>
            <a:r>
              <a:rPr lang="en-US" sz="2400" dirty="0" smtClean="0"/>
              <a:t> values in data are whole numbers (integers) </a:t>
            </a:r>
          </a:p>
          <a:p>
            <a:pPr lvl="1"/>
            <a:r>
              <a:rPr lang="en-US" sz="2400" dirty="0"/>
              <a:t> </a:t>
            </a:r>
            <a:r>
              <a:rPr lang="en-US" sz="2400" dirty="0" smtClean="0"/>
              <a:t>If 'mean' was used then it could come in decimal point (float) which is not appropriate for this case</a:t>
            </a:r>
          </a:p>
          <a:p>
            <a:endParaRPr lang="en-US" dirty="0"/>
          </a:p>
        </p:txBody>
      </p:sp>
    </p:spTree>
    <p:extLst>
      <p:ext uri="{BB962C8B-B14F-4D97-AF65-F5344CB8AC3E}">
        <p14:creationId xmlns:p14="http://schemas.microsoft.com/office/powerpoint/2010/main" val="311127078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Scaling</a:t>
            </a:r>
            <a:endParaRPr lang="en-US" dirty="0"/>
          </a:p>
        </p:txBody>
      </p:sp>
      <p:sp>
        <p:nvSpPr>
          <p:cNvPr id="3" name="Content Placeholder 2"/>
          <p:cNvSpPr>
            <a:spLocks noGrp="1"/>
          </p:cNvSpPr>
          <p:nvPr>
            <p:ph idx="1"/>
          </p:nvPr>
        </p:nvSpPr>
        <p:spPr/>
        <p:txBody>
          <a:bodyPr/>
          <a:lstStyle/>
          <a:p>
            <a:r>
              <a:rPr lang="en-US" b="1" dirty="0" smtClean="0"/>
              <a:t>Scaling in </a:t>
            </a:r>
            <a:r>
              <a:rPr lang="en-US" b="1" dirty="0" err="1" smtClean="0"/>
              <a:t>scikit</a:t>
            </a:r>
            <a:r>
              <a:rPr lang="en-US" b="1" dirty="0" smtClean="0"/>
              <a:t>-learn</a:t>
            </a:r>
          </a:p>
          <a:p>
            <a:pPr lvl="1"/>
            <a:endParaRPr lang="en-US" b="1" dirty="0" smtClean="0"/>
          </a:p>
          <a:p>
            <a:pPr lvl="1"/>
            <a:r>
              <a:rPr lang="en-US" sz="2400" b="1" dirty="0" smtClean="0"/>
              <a:t>Scaling is required to bring closer the data range of various variables</a:t>
            </a:r>
          </a:p>
          <a:p>
            <a:pPr lvl="1"/>
            <a:endParaRPr lang="en-US" sz="2400" b="1" dirty="0"/>
          </a:p>
          <a:p>
            <a:pPr lvl="1"/>
            <a:r>
              <a:rPr lang="en-US" sz="2400" b="1" dirty="0" smtClean="0"/>
              <a:t>This is important before doing regression analysis</a:t>
            </a:r>
          </a:p>
          <a:p>
            <a:endParaRPr lang="en-US" dirty="0"/>
          </a:p>
        </p:txBody>
      </p:sp>
    </p:spTree>
    <p:extLst>
      <p:ext uri="{BB962C8B-B14F-4D97-AF65-F5344CB8AC3E}">
        <p14:creationId xmlns:p14="http://schemas.microsoft.com/office/powerpoint/2010/main" val="72815880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Spot Checking of </a:t>
            </a:r>
            <a:r>
              <a:rPr lang="en-US" sz="4000" b="1" dirty="0" smtClean="0"/>
              <a:t>Algorithms</a:t>
            </a:r>
            <a:endParaRPr lang="en-US" sz="4000" dirty="0"/>
          </a:p>
        </p:txBody>
      </p:sp>
      <p:sp>
        <p:nvSpPr>
          <p:cNvPr id="3" name="Content Placeholder 2"/>
          <p:cNvSpPr>
            <a:spLocks noGrp="1"/>
          </p:cNvSpPr>
          <p:nvPr>
            <p:ph idx="1"/>
          </p:nvPr>
        </p:nvSpPr>
        <p:spPr>
          <a:xfrm>
            <a:off x="152400" y="1600200"/>
            <a:ext cx="9144000" cy="4525963"/>
          </a:xfrm>
        </p:spPr>
        <p:txBody>
          <a:bodyPr>
            <a:normAutofit/>
          </a:bodyPr>
          <a:lstStyle/>
          <a:p>
            <a:r>
              <a:rPr lang="en-US" sz="3000" b="1" dirty="0" smtClean="0"/>
              <a:t>Define function for Spot Checking of Algorithms</a:t>
            </a:r>
          </a:p>
          <a:p>
            <a:pPr lvl="1"/>
            <a:r>
              <a:rPr lang="en-US" sz="2200" b="1" dirty="0" smtClean="0"/>
              <a:t>Evaluate various regression models</a:t>
            </a:r>
          </a:p>
          <a:p>
            <a:pPr lvl="1"/>
            <a:endParaRPr lang="en-US" sz="2200" b="1" dirty="0" smtClean="0"/>
          </a:p>
          <a:p>
            <a:pPr lvl="1"/>
            <a:r>
              <a:rPr lang="en-US" sz="2200" dirty="0" smtClean="0"/>
              <a:t>'</a:t>
            </a:r>
            <a:r>
              <a:rPr lang="en-US" sz="2200" b="1" dirty="0" err="1" smtClean="0"/>
              <a:t>LR_liblinear</a:t>
            </a:r>
            <a:r>
              <a:rPr lang="en-US" sz="2200" dirty="0" smtClean="0"/>
              <a:t>' = </a:t>
            </a:r>
            <a:r>
              <a:rPr lang="en-US" sz="2200" b="1" dirty="0" err="1" smtClean="0"/>
              <a:t>LogisticRegression</a:t>
            </a:r>
            <a:r>
              <a:rPr lang="en-US" sz="2200" dirty="0" smtClean="0"/>
              <a:t>(solver='</a:t>
            </a:r>
            <a:r>
              <a:rPr lang="en-US" sz="2200" b="1" dirty="0" err="1" smtClean="0"/>
              <a:t>liblinear</a:t>
            </a:r>
            <a:r>
              <a:rPr lang="en-US" sz="2200" dirty="0" smtClean="0"/>
              <a:t>', </a:t>
            </a:r>
            <a:r>
              <a:rPr lang="en-US" sz="2200" dirty="0" err="1" smtClean="0"/>
              <a:t>multi_class</a:t>
            </a:r>
            <a:r>
              <a:rPr lang="en-US" sz="2200" dirty="0" smtClean="0"/>
              <a:t>='</a:t>
            </a:r>
            <a:r>
              <a:rPr lang="en-US" sz="2200" dirty="0" err="1" smtClean="0"/>
              <a:t>ovr</a:t>
            </a:r>
            <a:r>
              <a:rPr lang="en-US" sz="2200" dirty="0" smtClean="0"/>
              <a:t>') </a:t>
            </a:r>
          </a:p>
          <a:p>
            <a:pPr lvl="1"/>
            <a:r>
              <a:rPr lang="en-US" sz="2200" dirty="0" smtClean="0"/>
              <a:t>'</a:t>
            </a:r>
            <a:r>
              <a:rPr lang="en-US" sz="2200" b="1" dirty="0" err="1" smtClean="0"/>
              <a:t>LR_saga</a:t>
            </a:r>
            <a:r>
              <a:rPr lang="en-US" sz="2200" dirty="0" smtClean="0"/>
              <a:t>' </a:t>
            </a:r>
            <a:r>
              <a:rPr lang="en-US" sz="2200" dirty="0" smtClean="0"/>
              <a:t>       = </a:t>
            </a:r>
            <a:r>
              <a:rPr lang="en-US" sz="2200" b="1" dirty="0" err="1" smtClean="0"/>
              <a:t>LogisticRegression</a:t>
            </a:r>
            <a:r>
              <a:rPr lang="en-US" sz="2200" dirty="0" smtClean="0"/>
              <a:t>(solver='</a:t>
            </a:r>
            <a:r>
              <a:rPr lang="en-US" sz="2200" b="1" dirty="0" smtClean="0"/>
              <a:t>saga</a:t>
            </a:r>
            <a:r>
              <a:rPr lang="en-US" sz="2200" dirty="0" smtClean="0"/>
              <a:t>', </a:t>
            </a:r>
            <a:r>
              <a:rPr lang="en-US" sz="2200" dirty="0" err="1" smtClean="0"/>
              <a:t>multi_class</a:t>
            </a:r>
            <a:r>
              <a:rPr lang="en-US" sz="2200" dirty="0" smtClean="0"/>
              <a:t>='auto') </a:t>
            </a:r>
          </a:p>
          <a:p>
            <a:pPr lvl="1"/>
            <a:r>
              <a:rPr lang="en-US" sz="2200" dirty="0" smtClean="0"/>
              <a:t>'</a:t>
            </a:r>
            <a:r>
              <a:rPr lang="en-US" sz="2200" b="1" dirty="0" smtClean="0"/>
              <a:t>LDA</a:t>
            </a:r>
            <a:r>
              <a:rPr lang="en-US" sz="2200" dirty="0" smtClean="0"/>
              <a:t>' </a:t>
            </a:r>
            <a:r>
              <a:rPr lang="en-US" sz="2200" dirty="0" smtClean="0"/>
              <a:t>               = </a:t>
            </a:r>
            <a:r>
              <a:rPr lang="en-US" sz="2200" b="1" dirty="0" err="1" smtClean="0"/>
              <a:t>LinearDiscriminantAnalysis</a:t>
            </a:r>
            <a:r>
              <a:rPr lang="en-US" sz="2200" dirty="0" smtClean="0"/>
              <a:t>() </a:t>
            </a:r>
          </a:p>
          <a:p>
            <a:pPr lvl="1"/>
            <a:r>
              <a:rPr lang="en-US" sz="2200" dirty="0" smtClean="0"/>
              <a:t>'</a:t>
            </a:r>
            <a:r>
              <a:rPr lang="en-US" sz="2200" b="1" dirty="0" smtClean="0"/>
              <a:t>KNN</a:t>
            </a:r>
            <a:r>
              <a:rPr lang="en-US" sz="2200" dirty="0" smtClean="0"/>
              <a:t>' </a:t>
            </a:r>
            <a:r>
              <a:rPr lang="en-US" sz="2200" dirty="0" smtClean="0"/>
              <a:t>              = </a:t>
            </a:r>
            <a:r>
              <a:rPr lang="en-US" sz="2200" b="1" dirty="0" err="1" smtClean="0"/>
              <a:t>KNeighborsClassifier</a:t>
            </a:r>
            <a:r>
              <a:rPr lang="en-US" sz="2200" dirty="0" smtClean="0"/>
              <a:t>() </a:t>
            </a:r>
          </a:p>
          <a:p>
            <a:pPr lvl="1"/>
            <a:r>
              <a:rPr lang="en-US" sz="2200" dirty="0" smtClean="0"/>
              <a:t>'</a:t>
            </a:r>
            <a:r>
              <a:rPr lang="en-US" sz="2200" b="1" dirty="0" smtClean="0"/>
              <a:t>CART</a:t>
            </a:r>
            <a:r>
              <a:rPr lang="en-US" sz="2200" dirty="0" smtClean="0"/>
              <a:t>' </a:t>
            </a:r>
            <a:r>
              <a:rPr lang="en-US" sz="2200" dirty="0" smtClean="0"/>
              <a:t>             = </a:t>
            </a:r>
            <a:r>
              <a:rPr lang="en-US" sz="2200" b="1" dirty="0" err="1" smtClean="0"/>
              <a:t>DecisionTreeClassifier</a:t>
            </a:r>
            <a:r>
              <a:rPr lang="en-US" sz="2200" dirty="0" smtClean="0"/>
              <a:t>() </a:t>
            </a:r>
          </a:p>
          <a:p>
            <a:pPr lvl="1"/>
            <a:r>
              <a:rPr lang="en-US" sz="2200" dirty="0" smtClean="0"/>
              <a:t>'</a:t>
            </a:r>
            <a:r>
              <a:rPr lang="en-US" sz="2200" b="1" dirty="0" smtClean="0"/>
              <a:t>NB</a:t>
            </a:r>
            <a:r>
              <a:rPr lang="en-US" sz="2200" dirty="0" smtClean="0"/>
              <a:t>' </a:t>
            </a:r>
            <a:r>
              <a:rPr lang="en-US" sz="2200" dirty="0" smtClean="0"/>
              <a:t>                 = </a:t>
            </a:r>
            <a:r>
              <a:rPr lang="en-US" sz="2200" b="1" dirty="0" err="1" smtClean="0"/>
              <a:t>GaussianNB</a:t>
            </a:r>
            <a:r>
              <a:rPr lang="en-US" sz="2200" dirty="0" smtClean="0"/>
              <a:t>() </a:t>
            </a:r>
          </a:p>
          <a:p>
            <a:pPr lvl="1"/>
            <a:r>
              <a:rPr lang="en-US" sz="2200" dirty="0" smtClean="0"/>
              <a:t>'</a:t>
            </a:r>
            <a:r>
              <a:rPr lang="en-US" sz="2200" b="1" dirty="0" smtClean="0"/>
              <a:t>SVM</a:t>
            </a:r>
            <a:r>
              <a:rPr lang="en-US" sz="2200" dirty="0" smtClean="0"/>
              <a:t>' </a:t>
            </a:r>
            <a:r>
              <a:rPr lang="en-US" sz="2200" dirty="0" smtClean="0"/>
              <a:t>              = </a:t>
            </a:r>
            <a:r>
              <a:rPr lang="en-US" sz="2200" b="1" dirty="0" smtClean="0"/>
              <a:t>SVC</a:t>
            </a:r>
            <a:r>
              <a:rPr lang="en-US" sz="2200" dirty="0" smtClean="0"/>
              <a:t>(gamma='auto')</a:t>
            </a:r>
          </a:p>
          <a:p>
            <a:endParaRPr lang="en-US" dirty="0"/>
          </a:p>
        </p:txBody>
      </p:sp>
    </p:spTree>
    <p:extLst>
      <p:ext uri="{BB962C8B-B14F-4D97-AF65-F5344CB8AC3E}">
        <p14:creationId xmlns:p14="http://schemas.microsoft.com/office/powerpoint/2010/main" val="425374249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Lasso</a:t>
            </a:r>
            <a:endParaRPr lang="en-US" dirty="0"/>
          </a:p>
        </p:txBody>
      </p:sp>
      <p:sp>
        <p:nvSpPr>
          <p:cNvPr id="3" name="Content Placeholder 2"/>
          <p:cNvSpPr>
            <a:spLocks noGrp="1"/>
          </p:cNvSpPr>
          <p:nvPr>
            <p:ph idx="1"/>
          </p:nvPr>
        </p:nvSpPr>
        <p:spPr/>
        <p:txBody>
          <a:bodyPr/>
          <a:lstStyle/>
          <a:p>
            <a:r>
              <a:rPr lang="en-US" b="1" dirty="0" smtClean="0"/>
              <a:t>Function for Lasso</a:t>
            </a:r>
          </a:p>
          <a:p>
            <a:pPr lvl="1"/>
            <a:endParaRPr lang="en-US" sz="2400" b="1" dirty="0" smtClean="0"/>
          </a:p>
          <a:p>
            <a:pPr lvl="1"/>
            <a:r>
              <a:rPr lang="en-US" sz="2400" b="1" dirty="0" smtClean="0"/>
              <a:t>It is used  to identify features which have most influence on the prediction</a:t>
            </a:r>
          </a:p>
          <a:p>
            <a:endParaRPr lang="en-US" dirty="0"/>
          </a:p>
        </p:txBody>
      </p:sp>
    </p:spTree>
    <p:extLst>
      <p:ext uri="{BB962C8B-B14F-4D97-AF65-F5344CB8AC3E}">
        <p14:creationId xmlns:p14="http://schemas.microsoft.com/office/powerpoint/2010/main" val="42161419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2400" b="1" dirty="0"/>
              <a:t>Logistic </a:t>
            </a:r>
            <a:r>
              <a:rPr lang="en-US" sz="2400" b="1" dirty="0" smtClean="0"/>
              <a:t>regression &amp; ROC_AUC Score &amp; </a:t>
            </a:r>
            <a:br>
              <a:rPr lang="en-US" sz="2400" b="1" dirty="0" smtClean="0"/>
            </a:br>
            <a:r>
              <a:rPr lang="en-US" sz="2000" b="1" dirty="0" smtClean="0"/>
              <a:t>Cross Validation Score &amp; Confusion matrix &amp; its report</a:t>
            </a:r>
            <a:endParaRPr lang="en-US" sz="2000" dirty="0"/>
          </a:p>
        </p:txBody>
      </p:sp>
      <p:sp>
        <p:nvSpPr>
          <p:cNvPr id="3" name="Content Placeholder 2"/>
          <p:cNvSpPr>
            <a:spLocks noGrp="1"/>
          </p:cNvSpPr>
          <p:nvPr>
            <p:ph idx="1"/>
          </p:nvPr>
        </p:nvSpPr>
        <p:spPr/>
        <p:txBody>
          <a:bodyPr>
            <a:normAutofit/>
          </a:bodyPr>
          <a:lstStyle/>
          <a:p>
            <a:r>
              <a:rPr lang="en-US" sz="2400" b="1" dirty="0" smtClean="0"/>
              <a:t>Define functions for Logistic regression</a:t>
            </a:r>
          </a:p>
          <a:p>
            <a:pPr lvl="1"/>
            <a:r>
              <a:rPr lang="en-US" sz="1800" dirty="0" smtClean="0"/>
              <a:t>&amp; the ROC curve &amp; Plot Graph</a:t>
            </a:r>
          </a:p>
          <a:p>
            <a:endParaRPr lang="en-US" sz="2400" b="1" dirty="0" smtClean="0"/>
          </a:p>
          <a:p>
            <a:r>
              <a:rPr lang="en-US" sz="2400" b="1" dirty="0" smtClean="0"/>
              <a:t>Define functions for Calculating &amp; Displaying</a:t>
            </a:r>
          </a:p>
          <a:p>
            <a:pPr lvl="1"/>
            <a:r>
              <a:rPr lang="en-US" sz="1800" dirty="0" smtClean="0"/>
              <a:t>ROC_AUC Score &amp; Cross Validation Score</a:t>
            </a:r>
          </a:p>
          <a:p>
            <a:endParaRPr lang="en-US" sz="2400" b="1" dirty="0" smtClean="0"/>
          </a:p>
          <a:p>
            <a:r>
              <a:rPr lang="en-US" sz="2400" b="1" dirty="0" smtClean="0"/>
              <a:t>Function to show Confusion matrix &amp; it’s report</a:t>
            </a:r>
          </a:p>
          <a:p>
            <a:endParaRPr lang="en-US" sz="2400" dirty="0"/>
          </a:p>
        </p:txBody>
      </p:sp>
    </p:spTree>
    <p:extLst>
      <p:ext uri="{BB962C8B-B14F-4D97-AF65-F5344CB8AC3E}">
        <p14:creationId xmlns:p14="http://schemas.microsoft.com/office/powerpoint/2010/main" val="261055754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sz="2800" b="1" dirty="0" smtClean="0"/>
              <a:t>Removing Nulls form ALL Numeric Columns</a:t>
            </a:r>
            <a:endParaRPr lang="en-US" sz="2800"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990600"/>
            <a:ext cx="8229599"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5"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82725" y="3352801"/>
            <a:ext cx="8380273"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457895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Removing Nulls form </a:t>
            </a:r>
            <a:r>
              <a:rPr lang="en-US" b="1" dirty="0" smtClean="0"/>
              <a:t/>
            </a:r>
            <a:br>
              <a:rPr lang="en-US" b="1" dirty="0" smtClean="0"/>
            </a:br>
            <a:r>
              <a:rPr lang="en-US" b="1" dirty="0" smtClean="0"/>
              <a:t>ALL </a:t>
            </a:r>
            <a:r>
              <a:rPr lang="en-US" sz="4000" b="1" dirty="0" smtClean="0"/>
              <a:t>Object </a:t>
            </a:r>
            <a:r>
              <a:rPr lang="en-US" sz="4000" b="1" dirty="0"/>
              <a:t>(Text) </a:t>
            </a:r>
            <a:r>
              <a:rPr lang="en-US" sz="4000" b="1" dirty="0" smtClean="0"/>
              <a:t>Columns</a:t>
            </a:r>
            <a:endParaRPr lang="en-US" sz="4000" dirty="0"/>
          </a:p>
        </p:txBody>
      </p:sp>
      <p:sp>
        <p:nvSpPr>
          <p:cNvPr id="3" name="Content Placeholder 2"/>
          <p:cNvSpPr>
            <a:spLocks noGrp="1"/>
          </p:cNvSpPr>
          <p:nvPr>
            <p:ph idx="1"/>
          </p:nvPr>
        </p:nvSpPr>
        <p:spPr/>
        <p:txBody>
          <a:bodyPr>
            <a:normAutofit fontScale="92500"/>
          </a:bodyPr>
          <a:lstStyle/>
          <a:p>
            <a:pPr lvl="1"/>
            <a:endParaRPr lang="en-US" dirty="0"/>
          </a:p>
          <a:p>
            <a:pPr lvl="1"/>
            <a:r>
              <a:rPr lang="en-US" b="1" dirty="0" smtClean="0"/>
              <a:t>After first attempt of using “</a:t>
            </a:r>
            <a:r>
              <a:rPr lang="en-US" b="1" dirty="0" err="1" smtClean="0"/>
              <a:t>fillna</a:t>
            </a:r>
            <a:r>
              <a:rPr lang="en-US" b="1" dirty="0" smtClean="0"/>
              <a:t>” with “</a:t>
            </a:r>
            <a:r>
              <a:rPr lang="en-US" b="1" dirty="0" err="1" smtClean="0"/>
              <a:t>ffill</a:t>
            </a:r>
            <a:r>
              <a:rPr lang="en-US" b="1" dirty="0" smtClean="0"/>
              <a:t>”</a:t>
            </a:r>
          </a:p>
          <a:p>
            <a:pPr lvl="1"/>
            <a:r>
              <a:rPr lang="en-US" sz="2200" b="1" dirty="0" smtClean="0"/>
              <a:t>There is still one Null present in each of the following two features:</a:t>
            </a:r>
          </a:p>
          <a:p>
            <a:pPr lvl="2"/>
            <a:r>
              <a:rPr lang="en-US" dirty="0" err="1" smtClean="0"/>
              <a:t>employment_industry</a:t>
            </a:r>
            <a:r>
              <a:rPr lang="en-US" dirty="0" smtClean="0"/>
              <a:t> &amp;</a:t>
            </a:r>
          </a:p>
          <a:p>
            <a:pPr lvl="2"/>
            <a:r>
              <a:rPr lang="en-US" dirty="0" smtClean="0"/>
              <a:t> </a:t>
            </a:r>
            <a:r>
              <a:rPr lang="en-US" dirty="0" err="1" smtClean="0"/>
              <a:t>employment_occupation</a:t>
            </a:r>
            <a:r>
              <a:rPr lang="en-US" dirty="0" smtClean="0"/>
              <a:t> </a:t>
            </a:r>
          </a:p>
          <a:p>
            <a:pPr lvl="2"/>
            <a:endParaRPr lang="en-US" dirty="0" smtClean="0"/>
          </a:p>
          <a:p>
            <a:pPr lvl="2"/>
            <a:r>
              <a:rPr lang="en-US" dirty="0" smtClean="0"/>
              <a:t>Therefore we will have to also use </a:t>
            </a:r>
            <a:r>
              <a:rPr lang="en-US" b="1" dirty="0" smtClean="0"/>
              <a:t>“</a:t>
            </a:r>
            <a:r>
              <a:rPr lang="en-US" b="1" dirty="0" err="1" smtClean="0"/>
              <a:t>fillna</a:t>
            </a:r>
            <a:r>
              <a:rPr lang="en-US" b="1" dirty="0" smtClean="0"/>
              <a:t>” with "</a:t>
            </a:r>
            <a:r>
              <a:rPr lang="en-US" b="1" dirty="0" err="1" smtClean="0"/>
              <a:t>bfill</a:t>
            </a:r>
            <a:r>
              <a:rPr lang="en-US" b="1" dirty="0" smtClean="0"/>
              <a:t>"</a:t>
            </a:r>
            <a:r>
              <a:rPr lang="en-US" dirty="0" smtClean="0"/>
              <a:t> </a:t>
            </a:r>
          </a:p>
          <a:p>
            <a:pPr lvl="2"/>
            <a:endParaRPr lang="en-US" dirty="0" smtClean="0"/>
          </a:p>
          <a:p>
            <a:pPr lvl="2"/>
            <a:r>
              <a:rPr lang="en-US" dirty="0" smtClean="0"/>
              <a:t>Note: it is </a:t>
            </a:r>
            <a:r>
              <a:rPr lang="en-US" dirty="0" err="1" smtClean="0"/>
              <a:t>rquired</a:t>
            </a:r>
            <a:r>
              <a:rPr lang="en-US" dirty="0" smtClean="0"/>
              <a:t> in </a:t>
            </a:r>
          </a:p>
          <a:p>
            <a:pPr lvl="3"/>
            <a:r>
              <a:rPr lang="en-US" dirty="0" smtClean="0"/>
              <a:t>only one file (</a:t>
            </a:r>
            <a:r>
              <a:rPr lang="en-US" dirty="0" err="1" smtClean="0"/>
              <a:t>df</a:t>
            </a:r>
            <a:r>
              <a:rPr lang="en-US" dirty="0" smtClean="0"/>
              <a:t>) </a:t>
            </a:r>
          </a:p>
          <a:p>
            <a:pPr lvl="3"/>
            <a:r>
              <a:rPr lang="en-US" dirty="0" smtClean="0"/>
              <a:t>&amp; not in other (</a:t>
            </a:r>
            <a:r>
              <a:rPr lang="en-US" dirty="0" err="1" smtClean="0"/>
              <a:t>defTest_Fea</a:t>
            </a:r>
            <a:r>
              <a:rPr lang="en-US" dirty="0" smtClean="0"/>
              <a:t>)</a:t>
            </a:r>
          </a:p>
          <a:p>
            <a:endParaRPr lang="en-US" dirty="0"/>
          </a:p>
        </p:txBody>
      </p:sp>
    </p:spTree>
    <p:extLst>
      <p:ext uri="{BB962C8B-B14F-4D97-AF65-F5344CB8AC3E}">
        <p14:creationId xmlns:p14="http://schemas.microsoft.com/office/powerpoint/2010/main" val="20858397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Removing Nulls form </a:t>
            </a:r>
            <a:r>
              <a:rPr lang="en-US" b="1" dirty="0" smtClean="0"/>
              <a:t/>
            </a:r>
            <a:br>
              <a:rPr lang="en-US" b="1" dirty="0" smtClean="0"/>
            </a:br>
            <a:r>
              <a:rPr lang="en-US" b="1" dirty="0" smtClean="0"/>
              <a:t>ALL </a:t>
            </a:r>
            <a:r>
              <a:rPr lang="en-US" sz="4000" b="1" dirty="0" smtClean="0"/>
              <a:t>Object </a:t>
            </a:r>
            <a:r>
              <a:rPr lang="en-US" sz="4000" b="1" dirty="0"/>
              <a:t>(Text) </a:t>
            </a:r>
            <a:r>
              <a:rPr lang="en-US" sz="4000" b="1" dirty="0" smtClean="0"/>
              <a:t>Columns</a:t>
            </a:r>
            <a:endParaRPr lang="en-US" sz="4000"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992868"/>
            <a:ext cx="8600814" cy="2081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04800" y="4126468"/>
            <a:ext cx="8229600" cy="369332"/>
          </a:xfrm>
          <a:prstGeom prst="rect">
            <a:avLst/>
          </a:prstGeom>
        </p:spPr>
        <p:txBody>
          <a:bodyPr wrap="square">
            <a:spAutoFit/>
          </a:bodyPr>
          <a:lstStyle/>
          <a:p>
            <a:pPr lvl="2"/>
            <a:r>
              <a:rPr lang="en-US" dirty="0"/>
              <a:t>Therefore we will have to also </a:t>
            </a:r>
            <a:r>
              <a:rPr lang="en-US" dirty="0" smtClean="0"/>
              <a:t>use     </a:t>
            </a:r>
            <a:r>
              <a:rPr lang="en-US" b="1" dirty="0" err="1" smtClean="0"/>
              <a:t>fillna</a:t>
            </a:r>
            <a:r>
              <a:rPr lang="en-US" dirty="0" smtClean="0"/>
              <a:t>     with parameter     "</a:t>
            </a:r>
            <a:r>
              <a:rPr lang="en-US" b="1" dirty="0" err="1">
                <a:solidFill>
                  <a:srgbClr val="FF0000"/>
                </a:solidFill>
              </a:rPr>
              <a:t>bfill</a:t>
            </a:r>
            <a:r>
              <a:rPr lang="en-US" dirty="0"/>
              <a:t>" </a:t>
            </a:r>
          </a:p>
        </p:txBody>
      </p:sp>
      <p:sp>
        <p:nvSpPr>
          <p:cNvPr id="8" name="Rectangle 7"/>
          <p:cNvSpPr/>
          <p:nvPr/>
        </p:nvSpPr>
        <p:spPr>
          <a:xfrm>
            <a:off x="990600" y="1524000"/>
            <a:ext cx="7239000" cy="369332"/>
          </a:xfrm>
          <a:prstGeom prst="rect">
            <a:avLst/>
          </a:prstGeom>
        </p:spPr>
        <p:txBody>
          <a:bodyPr wrap="square">
            <a:spAutoFit/>
          </a:bodyPr>
          <a:lstStyle/>
          <a:p>
            <a:pPr lvl="2"/>
            <a:r>
              <a:rPr lang="en-US" dirty="0" smtClean="0"/>
              <a:t>Used     </a:t>
            </a:r>
            <a:r>
              <a:rPr lang="en-US" b="1" dirty="0" err="1" smtClean="0"/>
              <a:t>fillna</a:t>
            </a:r>
            <a:r>
              <a:rPr lang="en-US" dirty="0" smtClean="0"/>
              <a:t>     with parameter     “</a:t>
            </a:r>
            <a:r>
              <a:rPr lang="en-US" b="1" dirty="0" err="1" smtClean="0">
                <a:solidFill>
                  <a:srgbClr val="FF0000"/>
                </a:solidFill>
              </a:rPr>
              <a:t>ffill</a:t>
            </a:r>
            <a:r>
              <a:rPr lang="en-US" dirty="0"/>
              <a:t>" </a:t>
            </a:r>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4505193"/>
            <a:ext cx="7239000" cy="2200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50659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b="1" dirty="0" smtClean="0"/>
              <a:t>About Data:</a:t>
            </a:r>
            <a:endParaRPr lang="en-US" b="1" dirty="0"/>
          </a:p>
          <a:p>
            <a:pPr lvl="1"/>
            <a:r>
              <a:rPr lang="en-US" dirty="0" smtClean="0"/>
              <a:t>There </a:t>
            </a:r>
            <a:r>
              <a:rPr lang="en-US" dirty="0"/>
              <a:t>are two target variables:</a:t>
            </a:r>
          </a:p>
          <a:p>
            <a:pPr lvl="1"/>
            <a:r>
              <a:rPr lang="en-US" b="1" dirty="0">
                <a:solidFill>
                  <a:srgbClr val="FF0000"/>
                </a:solidFill>
              </a:rPr>
              <a:t>h1n1</a:t>
            </a:r>
            <a:r>
              <a:rPr lang="en-US" b="1" dirty="0"/>
              <a:t>_vaccine</a:t>
            </a:r>
            <a:r>
              <a:rPr lang="en-US" dirty="0"/>
              <a:t> - Whether respondent received H1N1 flu vaccine.</a:t>
            </a:r>
          </a:p>
          <a:p>
            <a:pPr lvl="1"/>
            <a:r>
              <a:rPr lang="en-US" b="1" dirty="0" err="1">
                <a:solidFill>
                  <a:srgbClr val="FF0000"/>
                </a:solidFill>
              </a:rPr>
              <a:t>seasonal</a:t>
            </a:r>
            <a:r>
              <a:rPr lang="en-US" b="1" dirty="0" err="1"/>
              <a:t>_vaccine</a:t>
            </a:r>
            <a:r>
              <a:rPr lang="en-US" dirty="0"/>
              <a:t> - Whether respondent received seasonal flu vaccine.</a:t>
            </a:r>
          </a:p>
          <a:p>
            <a:pPr lvl="1"/>
            <a:r>
              <a:rPr lang="en-US" dirty="0"/>
              <a:t>Both are binary variables: 0 = No; 1 = Yes. Some respondents didn't get either</a:t>
            </a:r>
          </a:p>
          <a:p>
            <a:pPr lvl="1"/>
            <a:r>
              <a:rPr lang="en-US" dirty="0"/>
              <a:t>vaccine, others got only one, and some got both. This is formulated as a </a:t>
            </a:r>
            <a:r>
              <a:rPr lang="en-US" dirty="0" err="1" smtClean="0"/>
              <a:t>multilabel</a:t>
            </a:r>
            <a:r>
              <a:rPr lang="en-US" dirty="0" smtClean="0"/>
              <a:t> (</a:t>
            </a:r>
            <a:r>
              <a:rPr lang="en-US" dirty="0"/>
              <a:t>and not multiclass) problem.</a:t>
            </a:r>
          </a:p>
        </p:txBody>
      </p:sp>
    </p:spTree>
    <p:extLst>
      <p:ext uri="{BB962C8B-B14F-4D97-AF65-F5344CB8AC3E}">
        <p14:creationId xmlns:p14="http://schemas.microsoft.com/office/powerpoint/2010/main" val="287178430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Convert_ALL_Listed_to_Catagorical</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1" y="1523999"/>
            <a:ext cx="3962400" cy="1905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1524000"/>
            <a:ext cx="49530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038600"/>
            <a:ext cx="38100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0" y="4038600"/>
            <a:ext cx="53340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335861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Encoding by </a:t>
            </a:r>
            <a:r>
              <a:rPr lang="en-US" sz="4000" b="1" dirty="0" err="1"/>
              <a:t>dummy_variables</a:t>
            </a:r>
            <a:endParaRPr lang="en-US" sz="4000" dirty="0"/>
          </a:p>
        </p:txBody>
      </p:sp>
      <p:sp>
        <p:nvSpPr>
          <p:cNvPr id="3" name="Content Placeholder 2"/>
          <p:cNvSpPr>
            <a:spLocks noGrp="1"/>
          </p:cNvSpPr>
          <p:nvPr>
            <p:ph idx="1"/>
          </p:nvPr>
        </p:nvSpPr>
        <p:spPr>
          <a:xfrm>
            <a:off x="457200" y="1341437"/>
            <a:ext cx="8229600" cy="4525963"/>
          </a:xfrm>
        </p:spPr>
        <p:txBody>
          <a:bodyPr/>
          <a:lstStyle/>
          <a:p>
            <a:r>
              <a:rPr lang="en-US" sz="2400" b="1" dirty="0" smtClean="0"/>
              <a:t>This is required to change the categorical variables to Numeric</a:t>
            </a:r>
          </a:p>
          <a:p>
            <a:pPr lvl="1"/>
            <a:r>
              <a:rPr lang="en-US" sz="2000" dirty="0" smtClean="0"/>
              <a:t>Note: Redundant variables created during this process have to be removed but this has not been done for now It will be done later</a:t>
            </a:r>
            <a:endParaRPr lang="en-US" sz="1800" dirty="0" smtClean="0"/>
          </a:p>
          <a:p>
            <a:r>
              <a:rPr lang="en-US" sz="2400" dirty="0" smtClean="0"/>
              <a:t>Note: After Encoding the New </a:t>
            </a:r>
            <a:r>
              <a:rPr lang="en-US" sz="2400" dirty="0" err="1" smtClean="0"/>
              <a:t>DataFrame</a:t>
            </a:r>
            <a:r>
              <a:rPr lang="en-US" sz="2400" dirty="0" smtClean="0"/>
              <a:t> name is  </a:t>
            </a:r>
          </a:p>
          <a:p>
            <a:r>
              <a:rPr lang="en-US" sz="2400" b="1" dirty="0"/>
              <a:t> </a:t>
            </a:r>
            <a:r>
              <a:rPr lang="en-US" sz="2400" b="1" dirty="0" smtClean="0"/>
              <a:t>             </a:t>
            </a:r>
            <a:r>
              <a:rPr lang="en-US" sz="2800" b="1" dirty="0" err="1" smtClean="0">
                <a:solidFill>
                  <a:srgbClr val="FF0000"/>
                </a:solidFill>
              </a:rPr>
              <a:t>DF_N_enc</a:t>
            </a:r>
            <a:endParaRPr lang="en-US" dirty="0">
              <a:solidFill>
                <a:srgbClr val="FF0000"/>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799" y="3962400"/>
            <a:ext cx="8621363"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253492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Evaluation by </a:t>
            </a:r>
            <a:r>
              <a:rPr lang="en-US" b="1" dirty="0" err="1" smtClean="0"/>
              <a:t>ROC_AUC_Cycle</a:t>
            </a:r>
            <a:endParaRPr lang="en-US" dirty="0"/>
          </a:p>
        </p:txBody>
      </p:sp>
      <p:sp>
        <p:nvSpPr>
          <p:cNvPr id="3" name="Content Placeholder 2"/>
          <p:cNvSpPr>
            <a:spLocks noGrp="1"/>
          </p:cNvSpPr>
          <p:nvPr>
            <p:ph idx="1"/>
          </p:nvPr>
        </p:nvSpPr>
        <p:spPr/>
        <p:txBody>
          <a:bodyPr>
            <a:normAutofit lnSpcReduction="10000"/>
          </a:bodyPr>
          <a:lstStyle/>
          <a:p>
            <a:pPr lvl="1"/>
            <a:r>
              <a:rPr lang="en-US" sz="2400" dirty="0" smtClean="0"/>
              <a:t>* </a:t>
            </a:r>
            <a:r>
              <a:rPr lang="en-US" sz="2400" b="1" dirty="0" smtClean="0"/>
              <a:t>Lasso</a:t>
            </a:r>
            <a:r>
              <a:rPr lang="en-US" sz="2400" dirty="0" smtClean="0"/>
              <a:t>(</a:t>
            </a:r>
            <a:r>
              <a:rPr lang="en-US" sz="2400" dirty="0" err="1" smtClean="0"/>
              <a:t>X_scaled</a:t>
            </a:r>
            <a:r>
              <a:rPr lang="en-US" sz="2400" dirty="0" smtClean="0"/>
              <a:t>, </a:t>
            </a:r>
            <a:r>
              <a:rPr lang="en-US" sz="2400" dirty="0" err="1" smtClean="0"/>
              <a:t>DF_y</a:t>
            </a:r>
            <a:r>
              <a:rPr lang="en-US" sz="2400" dirty="0" smtClean="0"/>
              <a:t>[</a:t>
            </a:r>
            <a:r>
              <a:rPr lang="en-US" sz="2400" dirty="0" err="1" smtClean="0"/>
              <a:t>col_name</a:t>
            </a:r>
            <a:r>
              <a:rPr lang="en-US" sz="2400" dirty="0" smtClean="0"/>
              <a:t>], </a:t>
            </a:r>
            <a:r>
              <a:rPr lang="en-US" sz="2400" dirty="0" err="1" smtClean="0"/>
              <a:t>DF_N_enc_col_names</a:t>
            </a:r>
            <a:r>
              <a:rPr lang="en-US" sz="2400" dirty="0" smtClean="0"/>
              <a:t>) </a:t>
            </a:r>
          </a:p>
          <a:p>
            <a:pPr lvl="1"/>
            <a:endParaRPr lang="en-US" sz="2400" dirty="0" smtClean="0"/>
          </a:p>
          <a:p>
            <a:pPr lvl="1"/>
            <a:r>
              <a:rPr lang="en-US" sz="2400" dirty="0" smtClean="0"/>
              <a:t>* </a:t>
            </a:r>
            <a:r>
              <a:rPr lang="en-US" sz="2400" b="1" dirty="0" err="1" smtClean="0"/>
              <a:t>Logistic_regression_ROC_curve</a:t>
            </a:r>
            <a:r>
              <a:rPr lang="en-US" sz="2400" dirty="0" smtClean="0"/>
              <a:t>(</a:t>
            </a:r>
            <a:r>
              <a:rPr lang="en-US" sz="2400" dirty="0" err="1" smtClean="0"/>
              <a:t>X_scaled</a:t>
            </a:r>
            <a:r>
              <a:rPr lang="en-US" sz="2400" dirty="0" smtClean="0"/>
              <a:t>, </a:t>
            </a:r>
            <a:r>
              <a:rPr lang="en-US" sz="2400" dirty="0" err="1" smtClean="0"/>
              <a:t>DF_y</a:t>
            </a:r>
            <a:r>
              <a:rPr lang="en-US" sz="2400" dirty="0" smtClean="0"/>
              <a:t>[</a:t>
            </a:r>
            <a:r>
              <a:rPr lang="en-US" sz="2400" dirty="0" err="1" smtClean="0"/>
              <a:t>col_name</a:t>
            </a:r>
            <a:r>
              <a:rPr lang="en-US" sz="2400" dirty="0" smtClean="0"/>
              <a:t>], filename, </a:t>
            </a:r>
            <a:r>
              <a:rPr lang="en-US" sz="2400" dirty="0" err="1" smtClean="0"/>
              <a:t>modelname</a:t>
            </a:r>
            <a:r>
              <a:rPr lang="en-US" sz="2400" dirty="0" smtClean="0"/>
              <a:t>) </a:t>
            </a:r>
          </a:p>
          <a:p>
            <a:pPr lvl="1"/>
            <a:endParaRPr lang="en-US" sz="2400" dirty="0" smtClean="0"/>
          </a:p>
          <a:p>
            <a:pPr lvl="1"/>
            <a:r>
              <a:rPr lang="en-US" sz="2400" dirty="0" smtClean="0"/>
              <a:t>* </a:t>
            </a:r>
            <a:r>
              <a:rPr lang="en-US" sz="2400" b="1" dirty="0" err="1" smtClean="0"/>
              <a:t>AUC_in_scikit_learn</a:t>
            </a:r>
            <a:r>
              <a:rPr lang="en-US" sz="2400" dirty="0" smtClean="0"/>
              <a:t>(</a:t>
            </a:r>
            <a:r>
              <a:rPr lang="en-US" sz="2400" dirty="0" err="1" smtClean="0"/>
              <a:t>X_scaled</a:t>
            </a:r>
            <a:r>
              <a:rPr lang="en-US" sz="2400" dirty="0" smtClean="0"/>
              <a:t>, </a:t>
            </a:r>
            <a:r>
              <a:rPr lang="en-US" sz="2400" dirty="0" err="1" smtClean="0"/>
              <a:t>DF_y</a:t>
            </a:r>
            <a:r>
              <a:rPr lang="en-US" sz="2400" dirty="0" smtClean="0"/>
              <a:t>[</a:t>
            </a:r>
            <a:r>
              <a:rPr lang="en-US" sz="2400" dirty="0" err="1" smtClean="0"/>
              <a:t>col_name</a:t>
            </a:r>
            <a:r>
              <a:rPr lang="en-US" sz="2400" dirty="0" smtClean="0"/>
              <a:t>])</a:t>
            </a:r>
          </a:p>
          <a:p>
            <a:pPr lvl="1"/>
            <a:endParaRPr lang="en-US" sz="2400" dirty="0"/>
          </a:p>
          <a:p>
            <a:pPr lvl="1"/>
            <a:r>
              <a:rPr lang="en-US" sz="2400" dirty="0" smtClean="0"/>
              <a:t>* </a:t>
            </a:r>
            <a:r>
              <a:rPr lang="en-US" sz="2400" b="1" dirty="0" err="1" smtClean="0"/>
              <a:t>AUC_using_cross_validation</a:t>
            </a:r>
            <a:r>
              <a:rPr lang="en-US" sz="2400" dirty="0" smtClean="0"/>
              <a:t>(</a:t>
            </a:r>
            <a:r>
              <a:rPr lang="en-US" sz="2400" dirty="0" err="1" smtClean="0"/>
              <a:t>X_scaled</a:t>
            </a:r>
            <a:r>
              <a:rPr lang="en-US" sz="2400" dirty="0" smtClean="0"/>
              <a:t>, </a:t>
            </a:r>
            <a:r>
              <a:rPr lang="en-US" sz="2400" dirty="0" err="1" smtClean="0"/>
              <a:t>DF_y</a:t>
            </a:r>
            <a:r>
              <a:rPr lang="en-US" sz="2400" dirty="0" smtClean="0"/>
              <a:t>[</a:t>
            </a:r>
            <a:r>
              <a:rPr lang="en-US" sz="2400" dirty="0" err="1" smtClean="0"/>
              <a:t>col_name</a:t>
            </a:r>
            <a:r>
              <a:rPr lang="en-US" sz="2400" dirty="0" smtClean="0"/>
              <a:t>])</a:t>
            </a:r>
          </a:p>
          <a:p>
            <a:pPr lvl="1"/>
            <a:endParaRPr lang="en-US" sz="2400" dirty="0" smtClean="0"/>
          </a:p>
          <a:p>
            <a:pPr lvl="1"/>
            <a:r>
              <a:rPr lang="en-US" sz="2400" dirty="0" smtClean="0"/>
              <a:t>* </a:t>
            </a:r>
            <a:r>
              <a:rPr lang="en-US" sz="2400" b="1" dirty="0" err="1" smtClean="0"/>
              <a:t>Confusion_matrix_in_scikit_learn</a:t>
            </a:r>
            <a:r>
              <a:rPr lang="en-US" sz="2400" dirty="0" smtClean="0"/>
              <a:t>(</a:t>
            </a:r>
            <a:r>
              <a:rPr lang="en-US" sz="2400" dirty="0" err="1" smtClean="0"/>
              <a:t>X_scaled</a:t>
            </a:r>
            <a:r>
              <a:rPr lang="en-US" sz="2400" dirty="0" smtClean="0"/>
              <a:t>, </a:t>
            </a:r>
            <a:r>
              <a:rPr lang="en-US" sz="2400" dirty="0" err="1" smtClean="0"/>
              <a:t>DF_y</a:t>
            </a:r>
            <a:r>
              <a:rPr lang="en-US" sz="2400" dirty="0" smtClean="0"/>
              <a:t>[</a:t>
            </a:r>
            <a:r>
              <a:rPr lang="en-US" sz="2400" dirty="0" err="1" smtClean="0"/>
              <a:t>col_name</a:t>
            </a:r>
            <a:r>
              <a:rPr lang="en-US" sz="2400" dirty="0" smtClean="0"/>
              <a:t>])</a:t>
            </a:r>
          </a:p>
          <a:p>
            <a:endParaRPr lang="en-US" dirty="0"/>
          </a:p>
        </p:txBody>
      </p:sp>
    </p:spTree>
    <p:extLst>
      <p:ext uri="{BB962C8B-B14F-4D97-AF65-F5344CB8AC3E}">
        <p14:creationId xmlns:p14="http://schemas.microsoft.com/office/powerpoint/2010/main" val="178927266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b="1" dirty="0" smtClean="0"/>
              <a:t>Ridge Score</a:t>
            </a:r>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7750" y="1219200"/>
            <a:ext cx="70485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213" y="3952875"/>
            <a:ext cx="8791575" cy="237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471827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Scale All Columns of </a:t>
            </a:r>
            <a:r>
              <a:rPr lang="en-US" sz="4000" b="1" dirty="0" err="1" smtClean="0"/>
              <a:t>DF_N_enc</a:t>
            </a:r>
            <a:endParaRPr lang="en-US" sz="4000" dirty="0"/>
          </a:p>
        </p:txBody>
      </p:sp>
      <p:sp>
        <p:nvSpPr>
          <p:cNvPr id="3" name="Content Placeholder 2"/>
          <p:cNvSpPr>
            <a:spLocks noGrp="1"/>
          </p:cNvSpPr>
          <p:nvPr>
            <p:ph idx="1"/>
          </p:nvPr>
        </p:nvSpPr>
        <p:spPr/>
        <p:txBody>
          <a:bodyPr>
            <a:normAutofit lnSpcReduction="10000"/>
          </a:bodyPr>
          <a:lstStyle/>
          <a:p>
            <a:pPr lvl="1"/>
            <a:r>
              <a:rPr lang="en-US" sz="2000" b="1" dirty="0" smtClean="0"/>
              <a:t>except "</a:t>
            </a:r>
            <a:r>
              <a:rPr lang="en-US" sz="2000" b="1" dirty="0" err="1" smtClean="0"/>
              <a:t>Respondent_id</a:t>
            </a:r>
            <a:r>
              <a:rPr lang="en-US" sz="2000" b="1" dirty="0" smtClean="0"/>
              <a:t>"</a:t>
            </a:r>
          </a:p>
          <a:p>
            <a:pPr lvl="2"/>
            <a:endParaRPr lang="en-US" sz="2000" dirty="0" smtClean="0"/>
          </a:p>
          <a:p>
            <a:pPr lvl="2"/>
            <a:r>
              <a:rPr lang="en-US" sz="2000" dirty="0" smtClean="0"/>
              <a:t>When the features in the dataset are of different orders of magnitude it becomes somewhat of a problem for some models (like linear models) and it can have devastating effects for others (like the kernel SVM) </a:t>
            </a:r>
          </a:p>
          <a:p>
            <a:pPr lvl="2"/>
            <a:endParaRPr lang="en-US" sz="2000" dirty="0" smtClean="0"/>
          </a:p>
          <a:p>
            <a:pPr lvl="2"/>
            <a:r>
              <a:rPr lang="en-US" sz="2000" dirty="0" smtClean="0"/>
              <a:t>One way to resolve this problem is by rescaling each feature so that they are all approximately on the same scale. </a:t>
            </a:r>
          </a:p>
          <a:p>
            <a:pPr lvl="2"/>
            <a:endParaRPr lang="en-US" sz="2000" dirty="0" smtClean="0"/>
          </a:p>
          <a:p>
            <a:pPr lvl="2"/>
            <a:r>
              <a:rPr lang="en-US" sz="2000" dirty="0" smtClean="0"/>
              <a:t>Therefore Scale All Columns of </a:t>
            </a:r>
            <a:r>
              <a:rPr lang="en-US" sz="2000" dirty="0" err="1" smtClean="0"/>
              <a:t>DF_N_enc</a:t>
            </a:r>
            <a:r>
              <a:rPr lang="en-US" sz="2000" dirty="0" smtClean="0"/>
              <a:t> </a:t>
            </a:r>
          </a:p>
          <a:p>
            <a:pPr lvl="2"/>
            <a:endParaRPr lang="en-US" sz="2000" dirty="0" smtClean="0"/>
          </a:p>
          <a:p>
            <a:pPr lvl="2"/>
            <a:r>
              <a:rPr lang="en-US" sz="2000" dirty="0" smtClean="0"/>
              <a:t>Note: “</a:t>
            </a:r>
            <a:r>
              <a:rPr lang="en-US" sz="2000" dirty="0" err="1" smtClean="0"/>
              <a:t>Respondent_id</a:t>
            </a:r>
            <a:r>
              <a:rPr lang="en-US" sz="2000" dirty="0" smtClean="0"/>
              <a:t>” has been removed</a:t>
            </a:r>
          </a:p>
          <a:p>
            <a:endParaRPr lang="en-US" dirty="0"/>
          </a:p>
        </p:txBody>
      </p:sp>
    </p:spTree>
    <p:extLst>
      <p:ext uri="{BB962C8B-B14F-4D97-AF65-F5344CB8AC3E}">
        <p14:creationId xmlns:p14="http://schemas.microsoft.com/office/powerpoint/2010/main" val="143199663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273" y="381000"/>
            <a:ext cx="706755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273" y="3900486"/>
            <a:ext cx="3876675" cy="2576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69898" y="2667000"/>
            <a:ext cx="293751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978496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Run </a:t>
            </a:r>
            <a:r>
              <a:rPr lang="en-US" b="1" dirty="0" err="1" smtClean="0"/>
              <a:t>ROC_AUC_Cycle</a:t>
            </a:r>
            <a:r>
              <a:rPr lang="en-US" b="1" dirty="0" smtClean="0"/>
              <a:t> on </a:t>
            </a:r>
            <a:r>
              <a:rPr lang="en-US" b="1" dirty="0" err="1" smtClean="0"/>
              <a:t>DF_N_enc</a:t>
            </a:r>
            <a:r>
              <a:rPr lang="en-US" b="1" dirty="0" smtClean="0"/>
              <a:t> </a:t>
            </a:r>
            <a:r>
              <a:rPr lang="en-US" b="1" dirty="0" smtClean="0"/>
              <a:t>“</a:t>
            </a:r>
            <a:r>
              <a:rPr lang="en-US" b="1" dirty="0" smtClean="0">
                <a:solidFill>
                  <a:srgbClr val="FF0000"/>
                </a:solidFill>
              </a:rPr>
              <a:t>h1n1</a:t>
            </a:r>
            <a:r>
              <a:rPr lang="en-US" b="1" dirty="0" smtClean="0"/>
              <a:t>_vaccine”</a:t>
            </a:r>
            <a:endParaRPr lang="en-US" dirty="0"/>
          </a:p>
        </p:txBody>
      </p:sp>
      <p:pic>
        <p:nvPicPr>
          <p:cNvPr id="23559"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524000"/>
            <a:ext cx="3743325"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025" y="1847850"/>
            <a:ext cx="4152900" cy="417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2925" y="1701944"/>
            <a:ext cx="4181475" cy="280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5638800"/>
            <a:ext cx="6400800"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401048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Run </a:t>
            </a:r>
            <a:r>
              <a:rPr lang="en-US" b="1" dirty="0" err="1" smtClean="0"/>
              <a:t>ROC_AUC_Cycle</a:t>
            </a:r>
            <a:r>
              <a:rPr lang="en-US" b="1" dirty="0" smtClean="0"/>
              <a:t> on </a:t>
            </a:r>
            <a:r>
              <a:rPr lang="en-US" b="1" dirty="0" err="1" smtClean="0"/>
              <a:t>DF_N_enc</a:t>
            </a:r>
            <a:r>
              <a:rPr lang="en-US" b="1" dirty="0" smtClean="0"/>
              <a:t> </a:t>
            </a:r>
            <a:r>
              <a:rPr lang="en-US" b="1" dirty="0" smtClean="0"/>
              <a:t>“</a:t>
            </a:r>
            <a:r>
              <a:rPr lang="en-US" b="1" dirty="0" smtClean="0">
                <a:solidFill>
                  <a:srgbClr val="FF0000"/>
                </a:solidFill>
              </a:rPr>
              <a:t>h1n1</a:t>
            </a:r>
            <a:r>
              <a:rPr lang="en-US" b="1" dirty="0" smtClean="0"/>
              <a:t>_vaccine”</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371600"/>
            <a:ext cx="7086600" cy="245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3997036"/>
            <a:ext cx="7162800" cy="276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729134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Run </a:t>
            </a:r>
            <a:r>
              <a:rPr lang="en-US" b="1" dirty="0" err="1" smtClean="0"/>
              <a:t>ROC_AUC_Cycle</a:t>
            </a:r>
            <a:r>
              <a:rPr lang="en-US" b="1" dirty="0" smtClean="0"/>
              <a:t> on </a:t>
            </a:r>
            <a:r>
              <a:rPr lang="en-US" b="1" dirty="0" err="1" smtClean="0"/>
              <a:t>DF_N_enc</a:t>
            </a:r>
            <a:r>
              <a:rPr lang="en-US" b="1" dirty="0" smtClean="0"/>
              <a:t> "</a:t>
            </a:r>
            <a:r>
              <a:rPr lang="en-US" b="1" dirty="0" err="1" smtClean="0">
                <a:solidFill>
                  <a:srgbClr val="FF0000"/>
                </a:solidFill>
              </a:rPr>
              <a:t>seasonal</a:t>
            </a:r>
            <a:r>
              <a:rPr lang="en-US" b="1" dirty="0" err="1" smtClean="0"/>
              <a:t>_vaccine</a:t>
            </a:r>
            <a:r>
              <a:rPr lang="en-US" b="1" dirty="0" smtClean="0"/>
              <a:t>"</a:t>
            </a:r>
            <a:endParaRPr lang="en-US" dirty="0"/>
          </a:p>
        </p:txBody>
      </p:sp>
      <p:pic>
        <p:nvPicPr>
          <p:cNvPr id="2560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600200"/>
            <a:ext cx="3743325"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AutoShape 7" descr="data:image/png;base64,iVBORw0KGgoAAAANSUhEUgAAAasAAAG2CAYAAADBWakoAAAAOXRFWHRTb2Z0d2FyZQBNYXRwbG90bGliIHZlcnNpb24zLjMuMSwgaHR0cHM6Ly9tYXRwbG90bGliLm9yZy/d3fzzAAAACXBIWXMAAAsTAAALEwEAmpwYAAEAAElEQVR4nOydZ3hU1daA32npfSaFdBISINSEUEIVCKEoCCKgXGyIykXF3lHRK4hXuSKfXRAbIiIISBGkSOgkhBB6Kmmk90wmmUz5fsAcE6UETAiR/T4PD3tm9jl7zWTmrLPKXktmNpvNCAQCgUBwAyNvbQEEAoFAILgSQlkJBAKB4IZHKCuBQCAQ3PAIZSUQCASCGx6hrAQCgUBwwyOUlUAgEAhueISyEggEAsENj7K1BWhJzp07d03HaTQaiouLmzS+mrmtNW7t9duyjK29vpDx5pSruWS8Wry9va/puOuBsKwEAoFAcMMjlJVAIBAIbniEshIIBALBDY9QVgKBQCC44RHKSiAQCAQ3PEJZCQQCgeCGRygrgUAgENzwCGV1E2EuOEfZW89i1te1tigCgUBwVQhldRNhTj6O/vA+KClqbVEEAoHgqhDK6maiVnf+f5OxdeUQCASCq0Qoq5sJXc35/02m1pVDIBAIrhKhrG4mai3KSlhWAoGgbSGU1c2ExQ1oFMpKIBC0LYSyupkQMSuBQNBGEcrqJsJsiVkZRcxKIBC0LYSyupkQMSuBQNBGuW7NFxMTE1m2bBkmk4nhw4czfvz4Rq+bzWaWLVvGkSNHsLa2ZtasWQQFBQGg1Wr59NNPyc7ORiaT8e9//5vQ0NDrJfo/B8kNKCwrgUDQtrguyspkMrF06VLmzJmDWq3mpZdeIjIyEl9fX2nOkSNHyM/PZ/HixaSkpLBkyRLmz58PwLJly+jZsyfPPPMMBoOBujpRgeGa0AnLSiAQtE2uixswNTUVLy8vPD09USqV9O/fn7i4uEZz4uPjGTx4MDKZjNDQULRaLWVlZdTU1HDq1CmGDRsGgFKpxN7e/nqI/c9DZAMKBII2ynWxrEpLS1Gr1dJjtVpNSkrKX+ZoNJpGc0pLS1EoFDg5OfHxxx+TmZlJUFAQ999/PzY2NtdD9H8MZrNZxKwEAkGbRWY2m80tvcj+/fs5evQoM2fOBCA2NpbU1FSmT58uzXn77beZMGECnTp1AuDNN99k2rRpmM1mXnnlFf7zn/8QEhLCsmXLsLW15a677vrLOtu2bWPbtm0ALFiwAL1ef03yKpVKDAZDk8ZXM7e1xkqlknqtlsK7hgLg/Oxb2AwY1upytYXPsbXXFzLenHI1l4xXi5WV1TUddz24LpaVWq2mpKREelxSUoKrq+tf5hQXF/9ljkwmQ61WExISAkC/fv1Yu3btRdeJjo4mOjpaetzwfFeDRqORjr3S+GrmttZYo9FQnJstvb/K8jKqbzDZW3v9tiaXkPGfLVdzyXi1eHt7X9Nx14PrErMKDg4mLy+PwsJCDAYD+/btIzIystGcyMhIYmNjMZvNJCcnY2dnh6urKy4uLqjVas6dOwfAsWPHGiVmCJqIxQUIIhtQIBC0Oa6LZaVQKJg+fTrz5s3DZDIxdOhQ/Pz82Lp1KwAxMTGEh4eTkJDA7NmzsbKyYtasWdLx06dPZ/HixRgMBjw8PBq9JmgiOt0fYxGzEggEbYzrts8qIiKCiIiIRs/FxMRIY5lMxowZMy56bGBgIAsWLGhR+f7xCMtKIBC0YUQFi5uF2gaWlUhdFwgEbQyhrG4SpLqAINyAAoGgzSGU1c1CrVBWAoGg7SKU1c1CwwQLUXVdIBC0MYSyulloGLMSCRYCgaCNIZTVzUJtDVhfKFEl3IACgaCNcd1S1wWXxvTzd1ToqmHqzJZbRFcDdg5QVyuyAQUCQZtDKKsbAHN2OobKspZdo7YG7OyholRYVgKBoM0h3IA3AkYj5pa2dmp1YGMLcrlQVgKBoM0hlNWNgNFw/l9LIikrhUiwEAgEbQ6hrG4ETNfBstLVILOxQ6ZQiNR1gUDQ5hDK6kbAZGr5pIfaGrC1A4VCuAEFAkGbQyirGwHDdXAD6nRgY3fBDSiUlUAgaFsIZXUj0MJuQLPJBHXnY1bn3YBCWQkEgraFUFY3Ai3sBjRbqlfYigQLgUDQNhHK6kbAaGxR15y5Rnt+YCNiVgKBoG0ilNWNgNGA2dByMSuz7oKyshXZgAKBoG0ilNWNgMnUspbVhV5WMmmflbCsBAJB20IoqxsBoxFMpvOJEC2AqaEbUC5vsXUEAoGgpRDK6kbAkrbeQhbPH25AW2QKpbCsBAJBm0MoqxsBi6XTQrGkvyRYiNR1gUDQxhDK6kbAYum0mGV1oaW9ZZ+VsKwEAkEb47q1CElMTGTZsmWYTCaGDx/O+PHjG71uNptZtmwZR44cwdramlmzZhEUFATAo48+io2NDXK5HIVCwYIFC66X2NcHixuwhapYmCxuQKnquohZCQSCtsV1UVYmk4mlS5cyZ84c1Go1L730EpGRkfj6+kpzjhw5Qn5+PosXLyYlJYUlS5Ywf/586fXXX38dJyen6yHu9cfi/mspy6qmBlRWyJSq89mAwg0oEAjaGNfFDZiamoqXlxeenp4olUr69+9PXFxcoznx8fEMHjwYmUxGaGgoWq2WsrKWbUh4w2BRUi0Zs7KxBRDllgQCQZvkulhWpaWlqNVq6bFarSYlJeUvczQaTaM5paWluLq6AjBv3jwARowYQXR09HWQ+vpgNhnBbD7/oIXcgGad9nzFdRAVLAQCQZtEZjZbrpQtx/79+zl69CgzZ84EIDY2ltTUVKZPny7Nefvtt5kwYQKdOnUC4M0332TatGkEBQVRWlqKm5sbFRUVvPXWWzzwwAOEhYX9ZZ1t27axbds2ABYsWIBer78meZVKJYYLFSWuNL6auRcb1+tqKJx8CwDqj39E2c73b5/zz+OK+c9jKClEvfAryuc9h7G8BPW7Xzb7On9n3NrrtzW5hIz/bLmaS8arxcrK6pqOux5cF8tKrVZTUlIiPS4pKZEspoZziouLLzrHzc0NAGdnZ3r37k1qaupFlVV0dHQjq6vh+a4GjUYjHXul8dXMvei4sFBat6y4GJnK5u+f809jubYag9KK4uJiFDIZhrq65pG9GcetvX5bk0vI+M+Wq7lkvFq8vb2v6bjrwXWJWQUHB5OXl0dhYSEGg4F9+/YRGRnZaE5kZCSxsbGYzWaSk5Oxs7PD1dWV2tpadLrzVcNra2tJSkrC39//eoh9fWjo+rsObkCZqLouEAjaINfFslIoFEyfPp158+ZhMpkYOnQofn5+bN26FYCYmBjCw8NJSEhg9uzZWFlZMWvWLAAqKip47733ADAajQwcOJCePXteD7GvDw2TKlosG1CLzOPCHZNCKCuBQND2uG77rCIiIoiIiGj0XExMjDSWyWTMmDHjL8d5enry7rvvtrh8rUZDBdVC2YAmXY3IBhQIBG0aUcGitWmoOFqygoWNyAYUCARtF6GsWpsWjlmZ6+uhXv9H6rpcLpSVQCBocwhl1do0jB+1hHvO0tLeRiRYCASCtotQVq1NQyunJZRI7R9FbAFQKEXMSiAQtDmEsmptWjp1/YJlJbO1KCthWQkEgraHUFatTUunrkvtQS64AUWChUAgaIMIZdXatHTqel3t+f+tbc7/L1qECASCNohQVq1NA9efuSXcgJZzKi9sqRMtQgQCQRtEKKvWpqXdgBZlpVAAwg0oEAjaJkJZtTYt7AY0W6ovK1QX/j+fYHEdiu0LBAJBsyGUVWvT0tmAFpffBcsK+YX/RdxKIBC0IYSyam2umxvwfMxKphDKSiAQtD2EsmptWjob8JKWlYhbCQSCtoNQVq2NqYUL2f45G9CitERGoEAgaEMIZdXKmA0tHbO6lBtQKCuBQNB2EMqqtWnpQrZ/cQNe+JMLZSUQCNoQQlm1Ni1dyPZPlhUiwUIgELRBrllZFRQUUFRU1Jyy3Jy0dOq6wQAymWRRyeQXlFYLdSUWCASClqDJymrRokWcOXMGgJ07d/L000/z9NNPs2PHjhYT7qagxVPXjaBQIpPJzj8WMSuBQNAGabKyOn78OMHBwQBs2LCBV199lfnz57N27dqWku3moMVT1w3ILJmAILIBBQJBm0R55SnnMRgMKJVKSktLqa6uplOnTgBUVFS0mHA3BRbXn0zWchUsFH/8mWWWBAuzcAMKBIK2Q5OVVWBgID///DNFRUVEREQAUFpaiq2lqZ/g2rBYU1bWLeOaMwjLSiAQtH2arKxmzpzJypUrUSgU3HPPPQAkJyczcODAJh2fmJjIsmXLMJlMDB8+nPHjxzd63Ww2s2zZMo4cOYK1tTWzZs0iKChIet1kMvHiiy/i5ubGiy++2FSxb3wuKCiZyqrF3IA0VFaigoVAIGiDNFlZVVVV8cQTTzR6rl+/fmg0miseazKZWLp0KXPmzEGtVvPSSy8RGRmJr6+vNOfIkSPk5+ezePFiUlJSWLJkCfPnz5de37RpEz4+Puh0uqaK3Da44PqTqaxaqJ/Vn9yAkmUl3IACgaDt0OQEi7feeuuiz8+bN++Kx6ampuLl5YWnpydKpZL+/fsTFxfXaE58fDyDBw9GJpMRGhqKVqulrKwMgJKSEhISEhg+fHhTxW07GE0gk5+3flqo3JJMcRE3oLCsBAJBG+KKyspkMmG60P/IbDZLj00mE3l5eSgsF7/LUFpailqtlh6r1WpKS0v/MqehldZwzldffcW0adP+SL/+J2EygkJxPq7UEv2sjMZLuAGFZSUQCNoOV3QD3n333dL4rrvuavSaXC5nwoQJV1zkYo3+/qx4LjXn8OHDODs7ExQUxIkTJy67zrZt29i2bRsACxYsaJKL8mIolUrp2CuNr2buxca21lbolEpkCiVWKiUuzXDOhmMrhRyzSoXbheeMRbkAODs6NOs6f3fc2uu3NbmEjP9suZpLxn8SV1RWH374IWazmblz5/LGG29Iz8tkMpycnLCysrriImq1mpKSEulxSUkJrq6uf5lTXFz8lzkHDhwgPj6eI0eOoNfr0el0LF68mNmzZ/9lnejoaKKjo6XHDc93NWg0GunYK42vZu7FxrrqaswyOcjl1NVom+WcDcd6XQ1KuUJ6zunCPUFFaSlWBkOzrfN3x629fluTS8j4z5aruWS8Wry9va/puOvBFZWVu7s7AB9//PE1LxIcHExeXh6FhYW4ubmxb9++vyibyMhIfv31VwYMGEBKSgp2dna4uroydepUpk6dCsCJEyf45ZdfLqqo2izG827A8zGrlulnJVMqkexWEbMSCARtkCZnA1ZXV7N+/XoyMzOpra1t9FpDi+tiKBQKpk+fzrx58zCZTAwdOhQ/Pz+2bt0KQExMDOHh4SQkJDB79mysrKyYNWvWNbydNsiFmBVyRQtVXTeA6g/rV9oULLIBBQJBG6LJyuqDDz7AYDAQFRXVJNffn4mIiJA2E1uIiYmRxjKZjBkzZlz2HF26dKFLly5XvfYNjdEAcsX5lPIWKmQrs7X747HFsjILy0ogELQdmqyskpOTWbJkCSqVqiXlufkwms4rEIWy5fpZNapgIaquCwSCtkeT91n5+/s3SpIQNBMmYwPLquX3WckupK6bRcxKIBC0IZpsWXXt2pX58+dzyy234OLi0ui1YcOGNbdcNw1mo+GCZdVCbsA/VbAQtQEFAkFbpMnK6vTp06jVao4dO/aX14Sy+hs0dAO2RDagoR5ZQ9etaGsvEAjaIE1WVq+//npLynHz0uJuwEvUBhQVLAQCQRviqtraV1VVERsby/r164HzJZJEHOtvch3cgLKGJbHEPiuBQNAGabKyOnnyJE8++SS7d+/mp59+AiA/P58vvviixYS7KTCZzrvmFIoW2hTcuEWIJcFCZAMKBIK2RJOV1VdffcWTTz7JK6+8IhWv7dChA2lpaS0m3E3BBTedTNGCVdeVDWJWFpegsKwEAkEbosnKqqioiG7dujV6TqlUYhRZZX8PSwWLFkxdb5QNKCVYCMtKIBC0HZqsrHx9fUlMTGz03LFjx/D3929umW4ujEaQy8+7567DpmCZiFkJBII2SJOzAe+55x7eeecdwsPD0ev1fP755xw+fJjnnnuuJeX752PJ1muB5otms/lCgoXYZyUQCNo2TVZWoaGhvPvuu+zevRsbGxs0Gg3z589v1FRRcA1cSF1vETeg5XzKBtmAcmFZCQSCtkeTlRWAm5sbt99+e0vJcnNiNIKihdyAhnqAxgkWouq6QCBog1xWWX322Wc88sgjAPzf//3fJdvKP/bYY80v2c2CxU3XEm5Ay76thpuCZbLzCkskWAgEgjbEZZWVh4eHNPby8mpxYW5KLBUs5Irmd80ZzisrmfJPf+aWWEsgEAhakMsqqwkTJkjjSZMmtbgwNyUX3ICWFiFms/nKxzSRi1lW5x8LZSUQCNoWTU5dX7t2LampqY2eS01NZd26dc0u1E2FyZIN2AI1+y5nWYlsQIFA0IZosrLatGkTvr6+jZ7z9fVl06ZNzS7UTYWxgRsQmtXiMRsuYVnJ5cKyEggEbYomKyuDwYDyT3foSqUSvV7f7ELdVBiNf7QIgeYtZmu8lGUlEiwEAkHbosnKKigoiC1btjR6buvWrQQFBTW7UDcVJuMfhWyhWVPKL2lZtVTRXIFAIGghmrzP6r777uOtt94iNjYWT09PCgoKKC8v59VXX21J+f75NCxkC83rnrvYPisQMSuBQNDmaLKy8vPz44MPPuDw4cOUlJTQt29fevXqhY2NTUvK98/H2KCCBTSrG9B8sQoWILIBBQJBm+OqKljY2NgwYMCAa1ooMTGRZcuWYTKZGD58OOPHj2/0utlsZtmyZRw5cgRra2tmzZpFUFAQer2e119/HYPBgNFopF+/fkyePPmaZLjRMJtMYDadr2DRAm5AKRvwz25AmYhZCQSCtsVlldW8efN45ZVXAHjttdcuWcHijTfeuOwiJpOJpUuXMmfOHNRqNS+99BKRkZGNsguPHDlCfn4+ixcvJiUlhSVLljB//nxUKhWvv/46NjY2GAwGXnvtNXr27EloaOjVvtcbD4vCUChbpM+UtM/qzwkWLdWORCAQCFqIyyqrIUOGSONhw4Zd8yKpqal4eXnh6ekJQP/+/YmLi2ukrOLj4xk8eDAymYzQ0FC0Wi1lZWW4urpKrkaj0YjRaLyk0mxzWBRGIzdgc8asLNmAf45ZyTELN6BAIGhDXFZZxcXFMXDgQOC8m27o0KHXtEhpaWmj6uxqtZqUlJS/zNFoNI3mlJaW4urqislk4oUXXiA/P5+RI0cSEhJyTXLcaPxRYaKhG7A591nVXzi/yAYUCARtm8sqq6SkJMxmMzKZjK+++uqaldXFSgj92Tq63By5XM67776LVqvlvffeIysr66JNH7dt28a2bdsAWLBgQSPldzUolUrp2CuNr2bun8dynRYABydnFFZWALg4Of6tczYc16ed/0yV1taNXldaWSNXKJptneYYt/b6bU0uIeM/W67mkvGfxGWVVceOHZkzZw7t2rVDr9fz4YcfXnTelaquq9VqSkpKpMclJSW4urr+ZU5xcfFl59jb2xMWFkZiYuJFlVV0dDTR0dHS44bnuxo0Go107JXGVzP3z2M35fltbtW6Wpw5r5jLS0tQGQzXfM6GY3t9HQBGoLzB6waTCWprMTTTOs0xbu3125pcQsZ/tlzNJePV4u3tfU3HXQ8uuyn46aefZuTIkXh7eyOTyfD09LzovysRHBxMXl4ehYWFGAwG9u3bR2RkZKM5kZGRxMbGYjabSU5Oxs7ODldXVyorK9Fqz1sger2eY8eO4ePj8zfe8o2DlFqukP/RFNGykbc5MFjOL6quCwSCts1lLasdO3YwatQoALKzs6+58rpCoWD69OnMmzcPk8nE0KFD8fPzY+vWrQDExMQQHh5OQkICs2fPxsrKilmzZgFQVlbGRx99hMlkwmw2ExUVRa9eva5JjhuOhlXRLRl7zRhLssSsZKo/JViIfVYCgaCNcVlltWLFCklZJSQk/K2FIiIiiIiIaPRcTEyMNJbJZMyYMeMvxwUEBPDf//73b619o2JukA0oJVg0pxJpqAyNDWKCcjno65tvHYFAIGhhLqusvLy8+Oabb/D19cVgMLBjx46Lzvs7ae03NRZlIm/gBmzOQrYNNwUbGygnUchWIBC0MS6rrJ544gnWr1/P3r17MRqN7N69+6LzhLK6Ri5YVjKFomUK2TbcFNzQkpKL1HWBQNC2uKyy8vb2ZubMmQC8+eabvPbaa9dFqJsFaWOuQvlHG49mLWR7iRYhooKFQCBoYzS5Rchrr72GwWDg1KlT7Nu3D4Da2lpqa2tbTLh/PJbMP7miRdyAl26+KBIsBAJB26LJhWyzsrJ45513UKlUlJSU0L9/f06ePMmuXbt46qmnWlLGfywNU9ctCRbm5ixkazSATPZH8sYFZAqFKLckEAjaFE22rL744gumTJnCokWLpI7BYWFhnD59usWE+8fTwA3YIoVsDYY/YmENkcmFG1AgELQpmqyscnJyGDRoUKPnbGxsRFv7v0OLF7KtB4Xqr88rRDagQCBoWzRZWbm7u5Oent7oOUs1dcG1cfFCts3cfPFilpXIBhQIBG2MJsespkyZwoIFCxgxYgQGg4Gff/6Z3377jUceeaQl5ftnY7yYG7CZmy9eTFmJChYCgaCN0WTLqlevXrz00ktUVlYSFhZGUVERzz77LD169GhJ+f7RtHQFC7PR8NdMwAvriZiVQCBoSzTZsgIICgoiKCiopWS5+WjgBqQF3IAYDX/tEgyigoVAIGhzNFlZGQwG1qxZQ2xsrNTBd/Dgwdxxxx1SdqDgKrmYG7A5K1gY6i9tWQk3oEAgaEM0Wct89913pKWl8dBDD+Hu7k5RURGrV6+mpqaG+++/vwVF/OfS4oVsDZdIsFDIhbISCARtiiYrqwMHDvDuu+/i6OgInC/F1L59e5577jmhrK6VhoVsWyQb8BIJFnJFs1pwAoFA0NI0OcHiYm3nBX+PPypYNCy31NzZgJeKWQnLSiAQtB2abFlFRUXxzjvvcOedd0ptk1evXk2/fv1aUr5/Ng1iVjKZrPlTyg31l0iwUIDZjFkkWQgEgjZCk5XVtGnTWL16NUuXLqWsrAw3NzcGDBjAxIkTW1K+fzbGBoVsLf83uxvwIn9iKT4mlJVAIGgbXFFZnT59mvj4eKZNm8aUKVOYMmWK9Np3331Heno6oaGhLSrkP5WGhWyB5o8lGQygvEi5JXkLlHYSCASCFuSKMauff/6ZsLCwi77WtWtX1qxZ0+xC3TQ0TF2HZncDni+3dDHL6vyf3Wxqxj1dAoFA0IJcUVmdPXuWnj17XvS1bt26kZGR0dwy3TyYGhSyhZaJWV0qwQKEZSUQCNoMV1RWOp0Og+Hid+BGoxGdTtfsQt0s/NEcsaEbsHlbhPy5l5W0DoiYlUAgaDNcUVn5+Phw9OjRi7529OhRfHx8ml2omwaj8XxzxIaWVXNaO5erDUiDmJlAIBDc4FwxweLWW2/l888/x2Qy0bt3b+RyOSaTibi4OJYuXcq9997bpIUSExNZtmwZJpOJ4cOHM378+Eavm81mli1bxpEjR7C2tmbWrFkEBQVRXFzMRx99RHl5OTKZjOjoaMaMGXNNb/ZGw2wy/mHlQAvErC5TdR0uKMYmb7UTCASCVuOKymrgwIGUl5fz0UcfUV9fj5OTE5WVlVhZWTFp0iQGDhx4xUVMJhNLly5lzpw5qNVqXnrpJSIjI/H19ZXmHDlyhPz8fBYvXkxKSgpLlixh/vz5KBQK7rnnHoKCgtDpdLz44ot079690bFtFoPhDxcgNH81dIPx0vus4LxilAtlJRAIbnyatM/qtttuY9iwYSQnJ1NdXY2DgwOhoaHY2dk1aRFLk0ZPT08A+vfvT1xcXCOFEx8fz+DBg5HJZISGhqLVaqWCua6urgDY2tri4+NDaWnpP0NZmf6UradQNKtr7tKFbC9kAxqNIL9IartAIBDcYDR5U7Cdnd0lswKvRGlpKWq1WnqsVqtJSUn5yxyNRtNoTmlpqaSoAAoLC8nIyKBDhw7XJMeNxnll0cBN19zV0C9ZG/CCNSVKLgkEgjaCzHwdiv7t37+fo0ePMnPmTABiY2NJTU1l+vTp0py3336bCRMm0KlTJwDefPNNpk2bJvXPqq2t5fXXX+eOO+6gb9++F11n27ZtbNu2DYAFCxag1+uvSV6lUillQF5pfDVz/zyu+uxdavf/jvtXG1EqlRQ8eS9yF1fc535wzedsOC6cMhTb0RNxnfFko9erd22l4r05eHy4AplPwN9epznGrb1+W5NLyPjPlqu5ZLxarKysrum468F1aUSlVqspKSmRHpeUlDSymCxziouLLzrHYDCwcOFCBg0adElFBRAdHU10dLT0uOH5rgZL7cOmjK9m7p/HKoMBk0wmncdgMoGuFoPBcM3nbDg2Gw3o6utx/NP5qrRaAAx6PRXNsE5zjFt7/bYml5Dxny1Xc8l4tXh7e1/TcdeD6xJdDw4OJi8vj8LCQgwGA/v27SMyMrLRnMjISGJjYzGbzSQnJ2NnZ4erqytms5lPP/0UHx8fbrvttush7vXjzxUmFMpmc82ZzeYL579MNqBwAwoEgjbCdbGsFAoF06dPZ968eZhMJoYOHYqfnx9bt24FICYmhvDwcBISEpg9ezZWVlbMmjULgDNnzhAbG4u/vz/PPfccAHfffTcRERHXQ/SWxWhonI2naMZCtpbzXLaChdgULBAI2gbXrR99RETEXxRMTEyMNJbJZMyYMeMvx3Xq1Ikff/yxxeVrDcx/tnzk8vMlkpqDhr2y/oxlU7CwrAQCQRtBbLJpTS7mBmyu1PUmWVbNZMUJBAJBCyOUVStibkk3oCUb6GKbghWiRYhAIGhbCGXVmvxln5W8+YrLXtYNaGkRIpSVQCBoGwhl1ZoYDY0sH9l1cwNaLCuRYCEQCNoGQlm1IucrWPypNmBzWTuXs6xE6rpAIGhjCGXVmvzZDaiQt4Bldem29qJFiEAgaCsIZdWa/LnfVHO6AS8kWFy2+aJQVgKBoI0glFUrYjb9eZ9VS7gBL1N13SRS1wUCQdtAKKvWxPCnmFWLuAEvFrMSFSwEAkHbQiirVuQvnXxbwrK6UvNFgUAgaAMIZdWamIzn09UtNGvqev0f5/wzIsFCIBC0MYSyak0Mf65g0ZxuwCakrgtlJRAI2ghCWbUiZlMLdgpuSm3A5qqWIRAIBC2MUFatidHYOKakUILZjLk5lEhTYlaikK1AIGgjCGXVipj/7AZsxmroZsOVswFFbUCBQNBWEMqqNfmzG7A5Y0lNqg0olJVAIGgbCGXVmlysnxXNlKXXlOaLQlkJBII2glBWrcj5TsF/KmQL18GyEgkWAoGgbSGUVWtiNPy1kC0XNgv/XS7TfFEml4NMJtyAAoGgzSCUVSthNpsv6QZsHsvqMm5AALlCJFgIBII2g1BWrYX5ggvuYm7A5lAil3MDWtYVlpVAIGgjCGXVWlgUxcXcgIZmcANeybKSKcQ+K4FA0Ga4xG1385OYmMiyZcswmUwMHz6c8ePHN3rdbDazbNkyjhw5grW1NbNmzSIoKAiAjz/+mISEBJydnVm4cOH1ErlluZgyae4EC7kcmfwSykohb57NxwKBQHAduC6WlclkYunSpbz88su8//777N27l5ycnEZzjhw5Qn5+PosXL+bhhx9myZIl0mu33HILL7/88vUQ9fph+quyshS1bZZYksFwaRcgnFeMwg0oEAjaCNdFWaWmpuLl5YWnpydKpZL+/fsTFxfXaE58fDyDBw9GJpMRGhqKVqulrKwMgLCwMBwcHK6HqNePy7gBaSY3oOxyykrRjHUIBQKBoIW5LsqqtLQUtVotPVar1ZSWlv5ljkajueycfxQXU1bN7QZUXsIFeGEtsSlYIBC0Fa5LzMpsNv/lOZlMdtVzrsS2bdvYtm0bAAsWLGik/K4GpVIpHXul8dXMbTg2YqQYcHRxwfbCeZzc3CgH5DKu6ZwNx5UqFXVK1SVlLFIqkZvNf3ud5hq39vptTS4h4z9bruaS8Z/EdVFWarWakpIS6XFJSQmurq5/mVNcXHzZOVciOjqa6Oho6XHD810NGo1GOvZK46uZ23BsLioCoKqmBu2F81RWVQNgrKuj7BrO2XBs0lYhUygvKaMJMBnqr+ncLTFu7fXbmlxCxn+2XM0l49Xi7e19TcddD66LGzA4OJi8vDwKCwsxGAzs27ePyMjIRnMiIyOJjY3FbDaTnJyMnZ3dVSurNsVFY1YXavY1yz4rI7KLtQdpsJbYFCwQCNoK18WyUigUTJ8+nXnz5mEymRg6dCh+fn5s3boVgJiYGMLDw0lISGD27NlYWVkxa9Ys6fhFixZx8uRJqqqqmDlzJpMnT2bYsGHXQ/SWQ8oGvFgFi2baZyWyAQUCwT+E67bPKiIigoiIiEbPxcTESGOZTMaMGTMueuyTTz7ZkqK1DheUlayFCtmajYZLbwi2rCWUlUAgaCOIChatxeUqWDRTIVuZSnXp1+ViU7BAIGg7CGXVWhgv5wZsptT1K+2zambLyvjhW+h2bGrWcwoEAgEIZdV6SDGrlupndYVNwXJ5s24KNuvr4Ogh9IkHm+2cAoFAYEEoq9aipd2ARsNFe1n9sVYzbwouOZ+KbyzMa75zCgQCwQWEsmotWryCxRVS12XN3CKkpPD8soX5zXdOgUAguIBQVq3FRQrZWmJMzWLxXKmQbTPXBjRfUFamsmLM9fXNdl6BQCAAoaxaj4u1CLHEr5rJDXhZy6q5awNeUFYAlBY133kFAoEAoaxaj+vgBryellUjZdVwLBAIBM2AUFatxWUqWDSLxXNFy6p5Y1bmkkJw9/pjLBAIBM2IUFathKSQLpq6fh2yAeXyZncDyoI7nX8PQlkJBIJmRiir1uKyqestv89KJldAM1WwMNfroaIM3NshV7sLZSUQCJodoaxai4u5AS2Kq1mqrjelgkUzWHCAsbgQzGZQe6Bw9xJuQIFA0OwIZdVaXMQNKJPLz+9/aq629petDdh8LUKMRef3Vsk0Hig82gnLSiAQNDtCWbUWpou4AQEUzRRLaso+q2aKWZksVSvc3FG4e0FZKebmULgCgUBwAaGsWouLFbK1PG4mN6Dsci1CZPJmi1kZC/PPn89Vc96yMpug7No6lQoEAsHFEMqqtbhYIVtolj5TZrP5vCK6bG3A5ssGNBblgasamVKJ3ON8+rrYGCwQCJoToaxai4tlA8J5JfJ3XWiWxInr1CnYWJgPavfzS1r2WhWLuJVAIGg+hLJqLS6lrOTNUFnigrKTKS+TYNGMFSyMRXnI1J7nT6vxBJkMSgqa5dwCgUAAQlm1HhcrZAugUP5995zl+OtQG9BsNGIqKZYsK5lKBc6uUssQgUAgaA6EsmotjEaQK5DJZI2fl8v//v6nC8dfl+aLZcXnz6P2+OM5tYfYayUQCJoVoaxaC6Pxr1YVNE9KuWRZXSYb8ELMymw2/721LlhQsgbKSqb2EHutBAJBsyKUVWthukQ5pGZxAzYlZnXhT2/+e+nrZktsStPYsqKsuHlrDwoEgpuay/iJmpfExESWLVuGyWRi+PDhjB8/vtHrZrOZZcuWceTIEaytrZk1axZBQUFNOrZNcinLqjncgIYmZgMCGE1/TfK4GiyxKVf3P55Te4DRiKmsGPgb5xYIBIILXBfLymQysXTpUl5++WXef/999u7dS05OTqM5R44cIT8/n8WLF/Pwww+zZMmSJh/bJjFd2g3YXAkWV2wRYpHj71BSgNxN06i0k8UlaLRUthAIBIK/yXWxrFJTU/Hy8sLT83x6c//+/YmLi8PX11eaEx8fz+DBg5HJZISGhqLVaikrK6OoqOiKxzYn5nNZGGoqMZeVA1xxfDVzG47NVRXIL+UGrK7CnJt11ee0jMnPkc51SSzWVG4mZmvba38f+bko3b1o5Ey8oKzqzxzHXG9q0c+xpcetvb6Q8eaU62/JWKcFa3v+aVwXZVVaWoparZYeq9VqUlJS/jJHo9E0mlNaWtqkY5sT07xnKNHXSY9LGrx2sfGVXr/cWNbO768C2NhSf+oozH3s75/f7jJfWBtbAExvP/e311HcMvpPysodFEqqv/m4yef5O+u35Li11xcy3pxy/R0Zy1zckL37Ff80rouyuljG2Z9Tti81pynHWti2bRvbtm0DYMGCBY2UX1OpffJ1FDIwGs9ffhUK+WXHV3r9cmPrwGBkF2RUKpVoNBqMT7yKKSP5ms9pGcusrbHrEYm1+Y9zN1zHfOudGPwCMOr1f2sdANvuvTA7Okvnd/f2oX7+p1BaeF0+x5Yct/b6QsabU66/JaONDapruPbd6FwXZaVWqykp+UP3l5SU4Orq+pc5xcXFf5ljMBiueKyF6OhooqOjpccNz9dkQrqi0WiouHDslcZXM/fPYxuNRpJRYxkrrND0u+Waz9lwbG0+/xloLrYOoOk9sFnWsXF0/uv53TzQhIZdl8+xJcetvb6Q8eaU6+/KeE3XPsDb2/uajrseXJcEi+DgYPLy8igsLMRgMLBv3z4iIyMbzYmMjCQ2Nhaz2UxycjJ2dna4uro26ViBQCAQ/LO5LpaVQqFg+vTpzJs3D5PJxNChQ/Hz82Pr1q0AxMTEEB4eTkJCArNnz8bKyopZs2Zd9liBQCAQ3Dxct31WERERRERENHouJiZGGstkMmbMmNHkYwUCgUBw8yAqWAgEAoHghkcoK4FAIBDc8AhlJRAIBIIbHqGsBAKBQHDDIzP/7R4RAoFAIBC0LMKyuggvvvhik8dXM7e1xq29fluWsbXXFzLenHI1l4z/JISyEggEAsENj1BWAoFAILjhEcrqIjSsL3il8dXMba1xa6/flmVs7fWFjDenXM0l4z8JkWAhEAgEghseYVkJBAKB4IZHKCuBQCAQ3PAIZSUQtAFMJtOVJ3HxJqZXg4gK/EFZWVlriyBogFBW15Gb6ULQ8L1axtf6/q/2uEvNb+nP32AwAOcbhF5qrYMHD3L69Gn0Fzo0N4WioiLkcjlms/mSSstsNlNZWYlMJqO2tpakpCSMRqP02sXmN/zfYDCwYsUKampqLnnMlbDIVlNT06Tjb+TfQ0VFBcuWLaO2tvaifyuDwUB5eXmzrHU1n8PV/JaMRmOTz30tv7Hr/fcTyqoF+fMfUyaTNfm4hseWlpb+5Xw6nQ5ofMfd8GJWV1dHbW0tKSkpnDt3jjVr1kgXU8txlgtcwx+j5QJ39uxZqqurL3pxtDz359caytfwNZlMhslkuuj7t8wrLCwkPj6e+vr6RuOCggJpvHHjRvbt20dFRUWjC+O5c+ckuQsLC6V1GspjNBqRyWTodDoqKiqor6+/5Pu4Furr61m6dCmvv/46L7/8MgsXLpQuZoWFhdI6qampfPrpp3z77bcUFBRc8bzr16/n0Ucf5ddff0Umk0lKy2w2k5aWJv2NDh8+zMsvv8yePXtYsmQJKSkp1NfXk5SUxKFDh1i+fDn5+fnS56TVaoE/vpPz589n79692NracvTo0SZdiCyfm2WuXH7+cvLTTz8xf/58qqur2bx5MwcOHJDmN/xuW9ZOTEy86PlPnjx5TdaN5T3W1tY2ev7P78lkMrFhwwaqq6ul1yzvKTY2Fl9fX/R6PXv37pVkBygoKOCLL76QvpcX+/5c7mL+55sOmUz2l/l/nmMZWxRQSUkJmZmZF31/+fn5JCYmsnnzZvbu3Ut1dXWjz+Vi8lpucrZs2YLJZLrsbyI9PR2ZTIZMJmPXrl0kJiZeVP6GWM5ZV1d3SRmuxHXrZ3UzUFZWhtlsRqlU4uTkJP0Y9+/fz+nTp/Hz87tsWqnJZEIul2MymVAoFJw7d45ffvkFDw8PJkyYID2/fv16HBwcGDp0aKM7bsvFIjY2lm3btuHj48OePXvw8PBg5MiR0rlNJhNKpZLs7Gw+/PBDAgICGDBgAF27dkWhUACwadMmRo0aRVBQEHD+y2f5UcnlcsrLy1m6dClPP/00Wq1Wet1gMLBlyxZuv/12Kioq+L//+z9CQkIoKCggJiaGjh07IpfLkcvlFBYWUlVVhb+/P5988glDhgxBpVLx4YcfEhkZSWRkJB9++CG9e/cmPz+f77//nt69e5Oens6gQYOwtrbm22+/pXv37nh7e3PgwAG2bt3KSy+9hEqlkhRUWloa8fHxyOVyTp48ibW1NQD33HMPJ0+epLKyEoVCwYQJE6TP8GpZunQpcrmcoUOHsm/fPk6ePMlzzz2Hv78//fr1Y8SIEchkMv71r39RWlrK7t27OXToEJMmTSIyMhIXF5eLntfy3lasWMHvv//OtGnT6Nq1KyaTid27d3P77beTnJyMSqVi0KBBHDlyhEOHDtGxY0cOHjxIXV0dw4cPJzY2Fq1WK30X3nvvPcaMGUOfPn2or6/HbDajVqt54okniIiIoEePHhw7dozq6mqUSiX5+fm0a9eOsLAwampq0Gg00mf155uQe++9l++++47Dhw9jb29Peno6Xbt2JSsriw4dOmAymdixYwfR0dEUFxezfft22rVrh7u7O2azmaysLPbu3UtKSgphYWFMmjSJEydOkJaWRlBQEO3bt8fR0VG6QGZlZVFSUkJtbS1OTk6o1Wq8vb1ZuXIlAwYMoEOHDpKcZrOZAwcOYG9vT/fu3amvr2fTpk2UlZXxyCOPSO/Fx8eH//u//2PLli089dRT1NbWkp6eTlhYGEuXLkWr1XLXXXexYsUK6TddXFxMaWkp/fv3R6lUSr83y4UdoLKyEjs7O5RKJcnJyWRmZuLu7k5ISAg6nY6ioiLat2+PXq/HycmJ5ORkNBoNbm5uACxfvpzq6mrpe5WdnY3BYKB9+/bSGmvXriUuLk76PqSnp9OhQwfkcjn9+vVrdFMxfvx4lEolZrOZgoICkpOT6dmzJ56enlRXV1NYWIi/v78058yZM2zfvp3g4GC6du2K0Wjk5MmTdO3aFaVSyYEDBygvL0epVBIWFoaDgwNFRUU4ODjg5ubGqlWrGDt2LM7Ozlf9GxOp638Ti5I4dOgQK1euxM/PDy8vLwIDAwkPD2f37t0kJSXRvXt3vvnmGz799FNsbGwue1H85ptvsLKyIjY2ltDQUNRqNRMnTpQuKm+++SYjRowgISGBbt264eDgQHh4OPb29qxevZrY2Fhqa2upr69n6NCh7N+/H4PBwNixY7n99tvZsWMH6enpHDhwgNDQUIqKiujcuTMKhQJfX19GjhzJ2rVrsba2ZvTo0Y0UVW1tLba2tlRXV/Ppp58yYMAA4uLi0Gq1dOjQgXPnzuHt7c2dd97Ju+++y+nTp7G1taW8vBx/f39GjRpFcHAw3t7evP7664wcORIbGxu2bNnCK6+8wtq1a9mwYQMBAQFoNBri4+Px8/MjNTUVg8FASEgIOTk5khxOTk4sWrSI4uJiXnjhBTp27MigQYM4ffo0ZrOZ0tJSjh49ilwup76+Hj8/Px5++GE++OADoqKiqKysRK1Wk5iYyFtvvUVNTQ12dnZX/R34/PPPGTZsGJs3b+bcuXOcO3cOg8GAyWSic+fOzJo1C3d3d/R6PfPmzZOUqUqlwmQyMWrUKLp06dJobYPBgFKp5NixYyxfvhy5XE5+fj7BwcG0a9eO6upqsrOzqaqqolu3bri5uZGTk0NycjJVVVWYTCZcXV2xs7MjNzeXdu3aSZ+JWq3m/fffl252jh49yqJFi6ipqWHkyJHccccdvPbaawQHB6PT6Thy5Ag2NjaEhobi4eFBXl4effv2xc3NDRsbG7p3797oMzl79iyffPIJgwYNIiEhgfT0dAIDAykqKsLV1ZXQ0FDuvfdeysrK+PXXXzl79iyPPPIITk5OPPfcc+h0Ovz9/QkNDSU9PZ0TJ07Qo0cPSktL8ff3Z/z48bi7u/Pbb7+xYcMGampqsLa2RqPRoNFosLKyoqysjOeff55du3YRGxtL+/btCQkJobi4WPrcTCYTmZmZqFQq9Ho9kZGRTJ06FXt7e7788kt27NiBTCYjPDwcvV5PUlISfn5+REREsHXrVlxcXFi4cCHPPPMMwcHBmM1mkpOTsbOzo2PHjkyYMAFHR0fkcjlr1qwhLS2N1NRUwsLCyM7OpmfPnhw8eBCtVktUVBT5+fnk5+djNpsJCwsjNTWVe++9l4iICL7//nv279+PXq9HoVAwZMgQyXoMDg6mS5cuuLq6YjQa+e9//0thYSFRUVHExcWRm5uLtbU1U6ZMYdSoURQWFvLVV1/x/PPPSwrVbDbz3nvvkZyczPDhwzlz5gzW1tacO3eOV199FY1GQ2lpKStXriQ3N5fS0lKCg4MxGAyoVCqGDRvGzz//TO/evdm4cSP33HMP3377LXq9HrlcTmBgIHZ2dpSXlzNjxgwCAgIa3WRfCaGs/gaWizjA4sWLGTJkCNbW1qSmplJcXIytrS2HDx/mhRdeYMeOHZjNZiZPnsz+/ftRKBT06dNHOpflj3b48GEWLVqEnZ0dVVVVvPfeeyxfvhyTyURNTQ0qlYrq6moqKipwdnYmJycHDw8P7rzzTsLCwnjzzTelC1pBQQFWVlZotVoUCgWurq5UVlZiZWVFz5492bp1K+3atUOv16PRaCguLsZkMjF9+nS0Wi0lJSWMGDGC5ORksrOzOX36NE5OTgwcOJDu3buzbNkyEhMTeeONN/joo4+wtrampKSEZ599ltOnT/PJJ59gMBgICwsDzneG3rRpE3K5nJCQEDIzM5kzZw4pKSls3boVmUxGVVUVVVVVKBQKKisrsbe3p7q6mry8POzs7DAajdTX12NjY4PJZMLR0ZGoqCjS09PJz89n2LBhbN++nenTp7N27VpSUlLw8vKipqaGqqoqnn/+eWmtoqIibrnlFrZu3crEiRMZMmQIe/bswc3NTZK5qd+D3377jV9//RV7e3vKy8t59NFH+fTTTyksLMRsNuPs7MyoUaNwc3Nj/fr1zJkzh/Xr1+Pp6cmpU6c4deoUc+bMwdfXV3LJHDx4ELVazZdffknHjh0pLS1lypQp/PjjjyQkJBATE8OgQYNYvXo1WVlZlJWVMXDgQHr37s3+/ftJSEigrq4OuVyOg4MD3t7eZGRkYDAYcHZ2pn///vTt25fQ0FDy8vJYsGABNjY2VFdXo9Pp6Nq1K08++SQZGRmsW7eOiooK3NzcmDZtGps3b2bbtm2MHDmSnTt38vLLL5Obmyu5Fx0dHTl27BjZ2dl4enpiNpvp06cPVlZWLFy4kJ49e3L77bezYcMGjhw5QkREBF5eXgQEBHDo0CFycnLQ6XSEhISQkpKCk5MTKpWK4OBgcnNzSU1NZf78+axevVqy1IODg0lJSaGkpITU1FReeOEFsrKyWLVqFY6Ojuj1eiIiIggICOD777/HyckJBwcHvLy8JCvi3LlzyOVyHn/8cfbt24ezszNms5l9+/ahUChwdHREp9PRrl07cnJypOdkMhn//e9/WbVqFSdPnkSv15ORkcG7775Lu3btqKqq4o033uDll1+mpKSEd999FysrK+m3tnz5cjp06EBycjKurq4olUqKioqor6/n9ttvp6amhl9++YX27dvj6+tLbW0tBQUFKBQKQkJCMJlMODs7o9Pp8PLyIjIykpdffpnKykoeeeQRfHx8WLJkCdnZ2URFRXHPPfewZMkSpk2bhoeHB6WlpSQnJ7NmzRo8PT05ceIEoaGhREZGsmvXLp544gnq6+tRKpW8/fbbDBo0iIKCAvbv34+dnR2RkZGkpaXxwAMPoNfr2bp1K2fPnsXOzo4hQ4ZgNBrZvn07arWaHj16IJPJGDt27FVdb4WyagZ27txJbGwsr7/+OnA+jnLq1ClOnDhBXV0dXbp04bfffpNenzdvHkOHDqV///6NzmM2m/nqq68YNmwYn3/+Oampqfj7+1NQUIC9vT329vaSK7C4uJiJEyfSo0cPPvnkEwoKChg+fDgZGRmcPXsWvV6P2WzmnnvuYe3atZSVldGpUyeKi4uprq4mODgYlUpFUlKS9CPu0aMHX3/9Nf369cPT05NDhw5hY2NDx44d8fb2xsHBgdLSUrKzs3F3d+fMmTNkZmYSFRXF9u3bCQoKoq6ujpqaGry9vTl37hzV1dXU19czd+5cvL29efTRR3F2dsbf3x9nZ2c8PT3x9vamrKyMzZs34+LiQr9+/Vi+fDndu3fHz8+P1atXo1Qqpdha586dqamp4ezZs1hZWWFlZcW4ceM4duwY586dw87OjoULF/LQQw9RXV1N//792bNnDwEBAajVao4dO4adnR0DBw7kwIEDaDQa3nzzTcxmM88//zwPP/wwISEhV/09eO+990hISMDJyYl3330XW1tbDh06xKeffoqjoyMqlYqysjJkMhndu3dHrVZz/Phx+vfvj1arZdq0adK5fvvtN8rKyjhy5AharZaQkBD27NlD37598fHx4fDhw3Tr1o36+nqio6M5duwY33zzDWazGXt7eyIiIqisrCQpKUm6qerTpw+nTp1Cr9dLLr20tDQiIiKIjY2lQ4cOzJo1i99//53PP/8cmUyGm5sbL730EgaDgc8++wx7e3tefvll3n77baKiohg0aBByuRyZTMaqVavQ6XSo1WrWr19PRUUFcD6W5ebmRm1tLcOHDyc9PZ2ioiJqamokN2dcXBwuLi7Sd1ytVhMXF4eNjQ1VVVV4eHjwyCOPsGXLFlJSUsjOzsbV1RVHR0fCw8MxmUxERUVRWlrKqVOn2LNnDyaTidraWoYOHcq//vUv3njjDcrLy6WYpdFolLwEVlZWtG/fnv79+/P7779z9uxZ7O3t+eijj7CxsSEjI4PPPvuM9PR0pk6dyokTJzh+/Dh2dnbU1NSgUCgYMGAAhYWF/Pvf/2bt2rVUVlby7LPP8ttvv3Hq1ClsbGx4+OGH2bBhAzt37qRTp07s2LGDPn36YDAYOH78OE5OTjzwwAPs2bOHs2fPolKpKCwsxGg04uTkREBAAIMGDaK4uJh169bh4eGBra0t/fr1Y/fu3aSmpmI0GgkICMDDw4NDhw7h6urKU089hV6v59NPP6W0tJQ77rhD8pQ4ODiwefNmqqur6d27N1ZWVuzfvx8vLy9KSkqIjIwkOzubzMxMPDw8GDp0KAaDgb1790oWaXBwMDk5OWg0GgoLC3nooYdYuHAh7dq1Izg4mOjoaOLi4li/fj0PPPAA27Ztw9/fn2nTpmFlZdWk35dIsLhGLAFCvV6PtbU1OTk5vP7662RmZmJnZ0ePHj0YO3YsAQEBfP7555LJu2HDBgwGw18UFcAnn3xCbW0tq1atorq6mokTJ1JVVUVtbS2lpaU4ODgwcOBAnnrqKZ577jliYmJwdXWlrq6Oe+65h8zMTDIyMqioqEAmk2Fra8v3338vZZN5eXlRV1eHWq1mzJgxkqtt5syZdOnShc2bNxMUFESfPn0oLS3Fw8OD4cOHc9tttxETE0P//v0ZMWIEt9xyC3K5HL1eT319Pfv372fw4ME88MAD9O7dG51Ox6BBgxg+fDg6nY76+npWrVrFf//7X2QyGS+//DL333+/ZFGFhITQvXt3ysrKCAsLw8rKCoPBwIwZMzhx4gQmk4m3336bSZMmYWNjQ2ZmJmfPngVgzpw5zJkzh3HjxhEdHU1NTQ16vZ7p06cDoFar2bdvH2azGR8fH1JTU9Hr9Xh5eXHy5EnJPWnJhgsMDLwqRXX27Fl27NhBRkYGffr0ITw8HJ1Ox4wZM3jqqadYsWIFQ4YMwcvLi8GDB9OlSxe6d+9OUVERp0+fBmDNmjX4+vqSl5eHyWQiPz+ftLQ0Jk+ezNtvv014eDgZGRlMmzYNmUzGli1bKCoq4tSpUxw8eJBly5Zx5swZPDw88PLywmg0smfPHgwGA927d5fiO0lJSSiVStzd3bG2tuauu+5i5syZaLVaCgsLMRgM7Nu3jw4dOvDwww9jb29PVVUV+fn5+Pv789JLL+Hi4sJrr71GfX09t9xyC2fOnCElJYUvv/wSHx8f7r33XgwGA/fffz9vv/02o0aNwt7enpqaGtq3b8/x48cJCAigsLBQcgEnJydTUVHBiRMn2L9/P3v27OHw4cNMnDgRR0dHTCYTWVlZHDlyhP79+9OzZ0+MRiPOzs7o9Xp27NjBjh07eOONN0hKSmLgwIEATJ48mQEDBpCZmcm6deuoq6tj1KhRyGQy6urqcHZ2Zvbs2fTq1QsbGxs8PT1xc3OjpqYGNzc3qqqq+OCDD9iyZQtarVaK8fn4+JCens6QIUMYPHgw/fr1w8XFhRMnTlBdXc2OHTvIz89nypQpAOzZs4eioiLpu+Ll5YWXlxcnTpzgiSeeYOTIkXTp0gUANzc3Nm7cSGlpKdHR0eh0Ojw8PPD396euro4TJ05gY2PDnj17MBqN5OXlkZ+fT3JyMk8//TSjRo2iX79+VFZWSh6K0tJSFi9ezJkzZ+jWrRtKpZKdO3dy6NAhduzYAcDtt9+ORqMhLy8PNzc3vL29KS8vx8nJiT59+vDGG29InpM1a9Ygk8l48skn0Wq12NnZcfz4cQoLC8nKysLf35/8/Hz0er0UBli0aBHp6elUV1dz7NgxoqKi2LFjB0lJSU3+rQnL6m/y+eef06NHD3r06MGGDRs4ePCg5Du2s7MjOjqatLQ0vvjiC1xdXXFxcSEmJoagoCBJ4VkCsXv37uWXX36hpKQER0dHbr31VuRyOevWraO2tpby8nJCQkKYPn06QUFByGQy1q1bh16vRyaTceLECU6cOIGzszNVVVWYzWZcXFwoKysjNDSU0tJSHB0dyc3NxdHRkbCwMGxtbTEYDFRVVXHq1CkeeeQR+vbtS01NDQkJCcTHx+Pu7s6kSZOQy+Xs2LGDmJgYNm7cSH19veQPNxqNdO/enfLycinJpH///qxfvx5bW1vOnTuHvb09QUFBBAQEMHnyZH788Uc2b96Mh4cHNjY2nDt3jrfeeovt27eTkJDAxIkT+f7776mqquLWW28lKCgIHx8f1q9fz+7du/Hy8uLuu+9m9erVdOzYUbIkLFlzFl98VVUVdnZ2KBQKqqursba2ZtiwYYSGhmJjY8P+/fs5e/Ys3bp1Y+zYsbi6ujbJl75q1SpSUlIAyMvLo0uXLnTr1o34+Hji4+MxGo2YTCZUKhVyuZxBgwZhMpkYOXIk586d4+zZs1hbW5OXl4daraZdu3Z89913KBQKZs2aRVBQELm5uQQHB7N3715WrFhBQEAAJ06cwM3NDZPJRN++fbG3t+fnn3/GxcVFUuaWGERQUBB33nknK1asoLi4GJ1Oh7e3N507d8bV1ZXw8HC++OILDAYDgwcPJiEhQUqEcHFxwdramrS0NJydnXn88ccpKCjgq6++om/fvtx2220cP36cjRs3kpqaSp8+fQgICGDVqlXMmjULjUaDs7MzhYWFzJ8/H4VCgUwmQ6lUEhERwYwZMzh69ChLly5l5syZrF27ln79+rFixQrMZjNarRZnZ2cmTJjAb7/9JiVQqFQqunTpwp49e7jlllvw9PRk7dq11NTUUFZWhrW1NaGhoTzzzDOS++z333+ne/fudOnShRUrVjBq1CjWrFmDXC5n+vTpdOrUie+//56kpCQ0Gg2jR4+WvhcGgwFvb2/uu+8+zpw5w4YNG4iMjKS2tpbw8HAGDx5MQUEBK1eu5MyZMxgMBnr06IFWq6W8vBwrKyteffVVDh48SFxcHO7u7nTt2pXKykp++OEHampqGDBgAB4eHmzfvh25XE5BQQF333235K2weB5KSkowGo1YW1uj1+uZNGkS6enpkhV66623YjKZ+OGHH+jduzeRkZGSlevk5ER5eTlhYWEUFRUxePBgUlNTkclk3HLLLRgMBjZt2kRdXZ1kqWVmZuLq6oqrqytBQUFMnTqVV155hby8POzt7QkMDEShUODi4sKoUaMwGAxs27aN7Oxsamtrsba2luJlcrkcd3d3unfvjrOzMwkJCcyYMQNPT88mXWuFsroGLG6VvLw8Nm7cyH333ScFyvPz81m6dCn5+fnY2dkREhLCoEGDJNfVn4P3lovi119/jbe3t+QKNBgMuLu706FDB7p06UJSUhI6nQ53d3cOHDhAWFgY999/P25ubmzdupUtW7bg6upKWloajo6OlJWV4efnR2VlJSqVirvvvptNmzaRlpaGq6srXbp04dixY8jlcsaNG4fBYCApKYmXX36ZsrIy9u7dS8+ePbGxsSE7O5vw8HC+//57SktLeeihh1i+fDlGo5GOHTuybNkyZDIZgwYNoqSkBGtra4qLi8nJySEoKIhHH32U2tpaTp48yS+//EJUVBR33HEHJ06cYN26dVRWVhIWFkZWVhZGo5HQ0FAyMjIoKiqivLxcCtDecccd3H777WzdupVt27Zha2uLq6urlFhw9uxZevXqRUpKCsXFxZjNZikj0M3NDZlMRteuXdFoNJw+fZquXbvStWtXQkNDqaurk7IEG8YiL4Ver2fu3Lk8//zzODs78/777xMXF4eDgwMymYypU6dSWlrKuXPnSEhIoLq6mrCwMAoKCoiOjmbixInS92H79u3s3buXV199lbVr17Jt2zYAHBwcaN++PUlJSUyePBlra2t+/fVX9Ho97u7uhIWFcfLkSY4ePYq9vb0US8nKypKSM1QqFVqtlu7du5Oenk737t3RarVUVVURGhpKZWUlRUVF9OrVi/T0dIqLizl37hxmsxmFQsEXX3xBRUUFW7ZsYeTIkbi4uJCTk8M777zD0KFDGT9+PN999510QTpx4gSOjo48++yz0g1a586dSUlJoaCggOrqaoqLi3n11VcJCwvjxIkTnD59GpPJxK+//sqgQYPYtm0bQUFB6HQ6KXEmNDSUffv2sXPnTikj9OTJkxiNRjp06MCIESPYunUr2dnZUuzHycmJbt264eHhwZ49eygtLaW6upqoqCiOHTtGbW0tlZWVmEwmAgICeOaZZzhy5AgbN27Ew8MDnU7HiBEjyM3NZf369Wg0GsaPH8+qVatwcnJCp9NRXV1NTEwMJ0+epLS0lJkzZ/L999/j7OyMQqGgtrYWlUpF//79cXV1Ze3atVRUVFBdXY1araZTp07S39vR0ZGhQ4eyZ88eevbsiUKhYN++fRgMBubNm8euXbswGAzEx8dTUVHBtGnT6NevHy+++KJ0jbDEeuvr69Hr9ajVaoYNG8aWLVuYOnUqK1euJCQkhLFjx+Lm5sbcuXOprKzE1tZWcg3Gx8fj5eVFfX09Bw8exNnZmfz8fOzt7enRowe1tbVYWVlx5swZysvLmTx5MhUVFaSnp3PXXXexatUqsrKyCAgIYPTo0Xz55ZeSZ6NTp04MHjwYT09P6WawqUkWQln9DX788UdWr17Nww8/zPDhw6XnX3nlFUaPHo1KpaKyspKjR4/i6+tLZGQkHTp0aJRdJ5PJyM3NZdGiRTz00EMsWrSIzp07M3HiRD7++GNSUlKk2M4bb7yBXC5nyZIl7Nq1i7q6OoYOHUphYSGnTp1i6NCh1NTUkJubS1VVFeXl5Tg7O0vZW5b9JP3792f27NkcOnSIo0ePkpiYiFwu56mnnkKlUrFlyxaKi4spKirijTfewMnJidLSUt58803ef/99srOzpZhahw4dGDt2LIWFhWRkZJCVlYVGo6G2tpbi4mLKy8u599578fDwwMPDg8WLF7NgwQJMJhP19fVYWVmxbt06zp49i9lsxsPDg6KiIkwmE15eXmRnZ3Ps2DHMZjM2Nja4uroybtw4nJ2diYuLo6KiApVKxeHDh3FycpJcEJWVlZjNZikFuKysDFdXV4YPH05gYCBr166lQ4cOVFVVERgYSM+ePfH29m7y316r1fLZZ5/h7e1Nly5d+P777xk7dixffPGFdKc8cuRI/Pz8+OCDD8jPz8fLy4usrCyefvppaVvCyy+/TF1dHUqlEgcHBxYuXMiTTz7J66+/TmlpKa6urtjb26PVanFxcaGiogKNRoNSqaS2tpbCwkJuu+02du7cSUZGBhqNhpKSElQqFU5OTpIrSKVSceedd5KTk8Po0aPZtm0bXbt2ZefOnVL2We/evbntttvQ6XQ8+uijODg4EBMTQ69evTh69CjHjh3D2tqaO+64g8OHD0sW6okTJ3B3d6empoYtW7ZQWVlJTk4OVlZWeHh4UF9fT01NDfb29lRWVuLm5sa8efPYsWMHO3fuxM7OTnLX2tvbS78NrVZLTU2NFMesq6vDxsaGtLQ0YmJi0Ov1VFZWEhcXh1KppKysjDvvvBN/f3+WLFki7UXz9/fH3d2dqKgoPvzwQwBcXV155plnOHDgAHFxcRiNRjp37oy1tTVWVlYMHToUk8lE+/btOXDgAB9++CH29vZERUXh7OzMmjVrUCqV+Pn54eTkxIkTJwgJCcHNzY2HHnpIsuK//PJLKioqsLGxISsri169ejFo0CD27t3L7t27eeCBB9i4cSNDhw6VrBqZTMYbb7zB4cOH+f7776mrq2PKlCm4uLjwww8/YDQaMRgM3HLLLYSEhHDgwAFGjBiBm5sbubm5rFq1ipycHDw9PfHx8eHYsWMEBQUxc+ZMHBwc2LZtG7t378ba2prIyEjJzWljY4OPjw+1tbVMmjSJmpoaEhMTqaioIDo6mnXr1pGens6YMWO455570Gq1zJ8/Hx8fHx5//HH27NnDd999R/fu3XFxcSElJYXKykpuvfVW8vPzpX18Xbt25f777weadmNoQSirv4HBYGDHjh1s3boVX19fpkyZgl6v55tvvuHVV18FoLq6mg0bNnDu3Dk0Gg3jxo37y56a7du3k5KSQnBwMPv378ff35+kpCR8fX1xdnZmx44daDQaPvjgA0pLS1m4cCGjR48mKyuLoqIiTpw4QW1tLa+99hrl5eWkpaWxefNmdDodNjY2UhaPwWDAzs6Ouro6wsPDGTNmDGq1mjfffJO+ffuye/du3N3dmTBhAr169eKdd95hxIgRREREUFZWxldffYW/vz+nT5+mQ4cO5OTkkJSURK9evXjsscc4e/YsCxYsoLq6Gk9PT+zt7XFzcyM5OZnevXtL8YmePXsik8lITU2lY8eO/Prrr3h5eaFSqVAqleh0ukabe21sbLC2tqaiooLS0lLat2+Pt7c3CQkJkjWkVCqJjIwkISEBvV5PeHg4Tk5O7Nu3j8rKSmpra6W7N7lcTt++fZk1axZJSUls3bqVO+64Q9pT1lQyMzP54IMPJLdqr169OHz4sGTN+fj4YGdnR2hoKPb29uzZsweZTEZAQICkgBcvXizdWcbGxkr70VavXs3UqVN5/PHHJVdLZWUlXbp0ISAggIyMDOmGRaPRUFRUhLOzM/X19VRUVKBUKpk2bRpKpZLNmzdTWlqKXC4nMjKSgoICnnjiCbZu3cqGDRu49dZbSUxMpKioiClTplBRUcGOHTsYPXo0P/74I66urnTq1ImwsDDq6+spKipi6tSpyOVyfvrpJ7Zs2cK4ceOwt7entrYWZ2dnzpw5Q1xcnLRlIDg4GLVaLcVXZDIZ/fr1IyYmhszMTFJTUxkzZgwrV65Eq9WSmpqKr68vdXV1ZGdnExAQgKOjI76+vhQUFEhucJlMRnFxsZRwo1AocHNzY9KkSchkMt59911qa2sZNGgQZ8+eZeDAgVIiiJ2dHaNGjWLgwIH88ssvHDhwAIVCgbW1NWPGjGH48OGUl5ezbNkyunTpgsFgoLS0lFtvvZXPPvuMnj17cu7cORITEwkLC+PUqVO4uLgQGhrKQw89xLfffovRaOT+++/nl19+YceOHdjY2ODv74+bmxt6vZ5Tp07h5OTEY489RlVVFZ9++in5+fnU1NTg6+uLg4ODdCPn7+9PWVkZjo6O3HXXXezfv5+MjAwyMzOlBIyXXnoJs9nMZ599RkVFBV5eXowcOVLKGL3zzju58847OXnyJIsWLaKyspJhw4aRl5dHbm6uVDigW7du6HQ6zpw5Q+/evXnsscfQ6XQ89dRTlJaW0rdvXx588EFeeuklysrKCAwMJCIigs2bN6NWq3nxxRdZunQpWVlZhIeHM336dAoLC1m5ciWZmZkMGzaM22677ap+b2JT8FXQ8C4gPT0duVxOREQEHTt2ZNeuXcyfP1+6A/z2228ZO3asdFe4YcMGKisrOXjwICNHjmx03q5duxIfH0/79u05evQoGo0GX19fbG1t8fT0xNnZGTs7O1577TU6d+6MSqVi7dq1PPbYY2g0GhYuXMiJEyeYO3curq6uaLVaamtr8fb2xs/Pj8OHD3PLLbfg4uKClZUVmzdvJiEhgcLCQuzs7AgLC+Ouu+6S7ib9/Pz4/fffKSwslO5YnZ2d6dWrF+vWrcPGxoa8vDysra0lV0VxcTEDBgxgwoQJrFy5kvLycoqLi0lLS8NoNHLq1Cnuuece1Go1K1euZNSoUWRmZnLo0CHc3d0pLS0lNzeXbt26kZqaik6nw8rKStpbZmdnJymE5ORkkpOT8fT0ZPHixXz00UeYzWbJLWO5w1coFPTs2ZO6ujoMBgPW1ta0b9+erl27kpKSwqJFi3j88ccJCQnB1ta2yd8Di7u3Xbt2TJ06ldWrV1NWVsaePXvQaDRUVFRgMBjIzMzEycmJwMBACgoKKCkp4YUXXuDMmTOkp6c3+rGWlZXxww8/0LNnT5ydnZHL5TzxxBOMGDGC8ePH89FHH1FUVIRCoWDx4sWMHz+egIAATp8+TW5uLkqlEisrK4YMGcLq1aupr69nzZo1hISEUFNTQ7t27ejduzcjRoxgyZIl/PbbbyQmJhIYGMjRo0epr6/HxcWFr7/+Gi8vL2677TYSExOxsrLCzc2N8ePH4+3tTUlJCXPmzMHDw4OIiAjCw8MJCQlhy5YtnD17Fn9/f7KysmjXrh1ubm6cPXsWuVxO7969JavB19eXtLQ0TCYT+/fvl/5WKpUKmUxGSkoKjo6OFBQU8Mknn7B+/XoMBgN+fn7k5+ezfft2ampq8PHxobKykokTJ7J8+XJmzpzJihUryMjIYOvWrdK2hTFjxrB8+XJKS0vx8/PD3t5eSnc/fPgwiYmJTJo0ieTkZLp06YJcLuf48ePs3LmTLl26cObMGerr66VqL3FxcURGRkrxI6VSiaenJ1qtlsrKSslqsbKywtXVFQB7e3vy8vJwcXEhKiqKnj178vHHH5ORkUF4eDhPPfUUMpkMb29v3n33XSnN3MHBgerqaoxGI2VlZZSWllJWVoa3tzcPPvgg77zzjvRZ5+Tk8PnnnzN48GDJOs3MzGT37t1S1qVlc7GTkxMDBgxg27ZtODo6Snu2LCGMM2fO8MADD+Dn58eBAwfYuHGjlGW6e/duysrKUCqVdO3alYSEBKKiosjNzUUul3Pu3Dl27dpFcHAwCQkJ7Ny5k5iYGPz9/Xn88cdJTU3ll19+ITg4mM6dOzf5dycsq6vAcge8atUqCgoKyM3NJSQkhOrqahQKBd26dcPFxQWNRsPOnTspLS3FycmJM2fO8OCDD5KamkpBQQH33nsv8EdJFrlcztKlS9m5cycuLi5otVrkcjldu3YlKSmJsLAwnnvuOVavXs2vv/6KQqGQMvq2b99Odna2dFdbWloq3V26uLhQXFwsZe0NHz6cmJgYjhw5wpo1a3B0dJQuRuHh4XTr1g2NRoNMJuPjjz+WXBbPPvss7du3Z+zYsSiVSmxsbPjxxx85cOAAUVFR7N27l8DAQPLy8gAYN24cW7duxd7eHrVajVarxdbWtlHqsVqtZvfu3QQEBKDVasnPz2fgwIGcOnWKkpIS2rVrJ6XstmvXTjp3x44dyc3NxcbGBr1ej42NDQqFQrI8TCYTQ4YMYePGjQBYW1ujVCqpqalBrVZja2vL/fffT1BQEMuXL6dfv3507969ye6II0eOEB8fz4kTJ7C2tub222/HZDKxfv16cnNzpXP4+fnh6ekp7ZV6/fXXiY2NJTk5GTc3N6kqSUN27NjB8uXLcXFx4ZFHHmHHjh0cPXqUHj16kJmZSX19PePHj0etVksXsx49enDq1ClpA7JSqcTHx4fMzEysrKywt7fHxsaG/v37U1ZWJsUULa6zsLAw+vTpg9lsZs2aNZLsfn5+nD17lvr6eubMmSNZsO+99x4pKSm8++67ZGdns3LlSgYNGiR973bs2EFtbS0DBgzA2dlZ2mvVvn17kpOTad++vbSxPScnh3nz5uHu7k5AQAAnT56U9gbW1tYSEhLCm2++yZYtW9i6dSsvvvgiZWVlfPrpp4SFhXHgwAE6depEZWUlJSUlPPnkk9TW1rJw4UJUKhVms5mhQ4fi6urKDz/8gLe3N8XFxVIqvcFgoLq6WqrAMmjQIEaMGMGiRYto164ddXV1VFRU0LFjR/Ly8iTrPC0tjeeff574+HhcXFykvXQJCQnAecvdzs6Op556is8++4y+ffvStWtXjh07xtatWzEYDHTp0oWqqipOnz5N3759USgU7N27FxsbG1544QW++eYbKbEoLi4OjUZDVFQUS5YsQSaTMWrUKEJCQti8eTPDhw/n+++/p7a2Fn9/f5KTk7G2tqampgatVoubmxt33nknycnJTJkyBZ1OR3p6OtnZ2Rw/fhyDwYBOpyMqKoqoqCi++eYbMjIycHBwYNy4cWzYsAGlUombmxupqamSe12hUGBlZUV1dTUDBgzA39+fgIAAli9fTllZGeHh4Rw7doy6ujpiYmKYMmWK5N34+OOP8fX1Zdy4cU2+/gpldZWUlZUxb9483nvvPebNm8fAgQPp378/H3/8MSUlJQQGBjJ69Gh0Oh2VlZWcPn2aTp060aFDB+bOncuLL76Im5sbcrmcgwcPUlZWxokTJzh58qSUEFBfX09gYCA1NTU4Ojri7u6Oo6MjI0eOxNXVleTkZLZv386xY8fQ6XSoVCop08pyd9qvXz/S09OlfRcWl4kl88YSm6iqqqJz586SyyYsLIz27dvj6uqKra0tJ0+eJDMzE61Wy/r16+nSpQv33nsver2eRYsWERwcjIODA8nJyeTm5lJbW4uHhwdTp07l1KlTWFtbk5GRgYuLC4cPH6ZPnz6MHj2aPXv2UF5ezrRp0/jkk08oKytjzpw5zJ8/n8LCQkaMGCFV0fDy8pIqY3Tr1k1KuIiNjcXb25tnnnmGw4cPs2TJEpydnamsrMTBwYERI0awevVqKXYD5+8ov/jiC+D8D8bV1ZW77767yX//5557TopFffbZZ+Tk5ODm5kZ1dTUymQxnZ2fs7e2ZOXMmZ8+epbi4mJ07dyKXy7n99tvp06ePVGrGkg1aW1sr3bScOHGClStXYjabCQgIoEuXLvz+++/cd999HD16lLKyMjIzMykoKKCmpoa6ujqsrKwkNy6As7MznTt3xsbGhtOnTxMaGkrfvn3p1auXlA25atUqDh48SNeuXUlOTqZdu3aoVCpp70x4eDienp6MHj1aikFaNuK+/PLLdO3alddee43bbruNPn36sGbNGrZv346rqysajYZhw4axf/9+oqKiSEtLo7KyUvqb1dfXS+XDCgoK6N+/P15eXhQXF/P2229LZbtiYmIYMmQIGzZsAGD06NGUlZWRlJREVVUVBQUFGI1G8vPzpZpzMTEx3H333Zw9e5Yff/yRjIwMFAqFVNWkpKSEuro6zGYzvr6+REdHs3HjRoqLi7G3t5fcfytXruT333/Hz8+PF154gVWrVhEVFcVXX32Ft7c3Y8aMYdGiRdTW1tK7d29MJhMRERF888032NnZYTKZeP/999m5cyc//fQTCoUCDw8PVCoVdXV1lJSUNNrAe/DgQdq3b09mZqaU+evt7U1QUBCTJ09m/vz5uLq64ufnJ+25S0pKksoZ+fj4oFAopHhvnz59SE1NlbI5jUYjXl5ehIaGStcNV1dXxo4dy5YtW8jLy6Njx46YTCYGDx7MiRMn2L17N7a2tvTu3ZsjR45gb28vWZGBgYHSzcKOHTukuoMTJkxg6NChLFu2jOLiYm655RbS09Ol0mLjxo1DLpdLFVWupryZcANeJQUFBURERHDw4EHpbsxkMnHixAk6derEqVOnKCgooF+/ftKeEID4+HhGjx6NWq1GJpNRXV3NN998Q0REBImJiVK8wcbGhqeffpq3336bmpoaqXyTnZ0da9aswd7enjvuuENyw1kC75ayKJaK15a4ko2NDenp6fTt21eqk+fo6Mjp06dJTU3lgQceoGfPnoSFhbFv3z7i4+NJT0/n7rvvRq/XS+5GS3r8tm3bmDNnDtHR0Tz66KMcP36cH3/8Udq/4eDgAMAHH3xAr169mDBhAsePH2fOnDm89tpr5OTksGDBAiltPisrS0rPzsjIoLq6mi5duhAXFweAnZ0dJSUl0iZnSybciBEjOHz4MBUVFXzwwQcEBwfj6upK9+7d+f333+nWrZvk+hs3bhzh4eHMmzePiooKPv74Yzp16oRKpeLWW28FmhboPXDgAHV1deTl5XH27Fluv/12AKnCiLu7O5WVlfznP/9pZHm++OKLrFq1ihUrVrB161bmzp2Lra2t9EP96quvqK+vR6fTMXHiRKKioqQU/Pbt23P48GGpUkNISAg9evTAZDLx8ccfI5fLcXFxQafT4ebmhk6nw2AwkJCQIMU8Q0NDpc80PDycs2fPolarKSkpoaKigltuuUUqlNunTx+OHTtGRkYG586dw8vLi+joaMm9ExQURJcuXTh8+DBKpVKqwjJy5EgpppOQkICrq6tUxzInJ4dBgwbxr3/9i379+rFp0yY2btxIZWUlAFlZWdL+MB8fH/Lz8+nXrx96vZ4VK1aQmZmJp6entK3DoqSjoqIoKytDq9VKW0W2bNnCzp07+de//sXcuXM5dOgQX331Ffv27WPw4MG4ubnx888/SwWAf/rpJ2pra3Fzc0Oj0fDLL7+we/dutFotgYGBPP7449jY2NCzZ0/pAuzv78/atWvR6/UEBgZy8uRJbrnlFrp06SJlwnbt2pXs7GyOHDnCmDFj6Nu3L/Hx8VKBaUtiiMUKkslkzJgxg3fffZfk5GTCwsIIDg7m0KFDTJkyBYVCId0Mjh49Gjs7O+mmMikpiaNHj6LX69HpdJLlOGHCBH7//XceeeQRNm7cKMW+unfvzqlTp6TPq3Pnzri4uGBnZ0fv3r2lLRSW0lVnzpzhpZdewsPDg5qaGhYvXkxRUREFBQVMmDCBuro64uPjqa2tZd26dRw9epQ77riDkydPkp+fj4eHB0ajkbS0NAoLC/Hy8sLHx+eqr73CsmoCDS9kJpOJH3/8kdjYWKZNm0b//v35/PPPOXToEEuWLAGQxp6enjzyyCP4+vpK57K4Evft2yf96JKTk/Hy8uLXX3+VNirOnTsXZ2dn6cfh6OiIs7Mzfn5+9OzZU9o4bNnvYNnEa3GhlJaW0qFDBxwcHDhy5AidO3eW6njl5eVJCvLhhx+mW7du0vsrLCykuLiYsLAwtmzZQmpqKkOGDOHnn3/mlVdeIT8/n5UrV5KSkiLtmSkvL8fNzY38/HwiIyMxGAxkZGQQHBxM+/btcXFxwWw2s2XLFrp06UJxcTFHjx5FrVbj7u5OVVWVVL1ap9NRW1uLvb29VF1aqVSiUCjw8vJCJpNRWVmJs7MzmZmZmEwm7O3tgfN31QC//PILGo0Go9EofX4AvXv3ZuDAgXz++eecOXOGCRMmMHny5CZ/D1544QXgvJvMaDRy4MABhg0bxgMPPMBjjz1GeXk5arWa8PBwqSK3h4cH8+fPR6vVkpaWxt69e5kxY4ZU6PTnn3+mrKxMKl81d+5cnJyc+OWXXygrK+OBBx6gvLyc5cuX4+rqSmlpKQUFBQQGBpKbmyv9HSyBcUvlEIvbztbWlpCQEPr16yelFx89epSoqCgOHz6MwWBAoVBINyO33nor69atw9/fn3/961+sWLEChULBxIkT6dy5M//5z3+Ijo4mICCAr7/+msceewxnZ2fS09N58803WbhwIWlpaXz44YeYzWb8/PwoLy9Hp9Nxyy23SK6gpKQkvvrqK9zc3MjIyECtVuPk5CR5J1JTU3F1daW8vBxfX19sbGzw8/Ojc+fOpKWlsWXLFinupFarUSgU9OrVi9DQUH766ScSExPx8fGhZ8+etGvXjmXLlkmuch8fH8mysdSX7NevH1FRURQUFPDzzz+TmppKZGQkt99+OykpKYwZM4aHHnoIR0dHqTBzfX09BoOBKVOmsHbtWurr6xk0aBD5+fn4+Phw+vRpUlJSeOCBB8jLy+PXX3/Fzc2NDh06MHz4cI4fP058fDzZ2dmS2766upr8/HwMBgM1NTUEBwfz4IMP8t1336HVannnnXcoKCjg8ccflyxgjUbDqVOnCA0N5fjx4xQUFODq6oqHh4fk9rQU433vvfeorq4mMjISd3d3UlNTycrKkj5Df39/8vLykMvlBAUFsW/fPnQ6Hc7Ozjz//PMEBgayfv161q5di7OzM2+88QbPPfccDz74IB4eHnz11VecOXMGKysr7rvvPvr16yfFb0+dOkV6ejqPPvoojo6OV30dFhUsmoDlQr5nzx5qa2slSyQ5OZnXX3+d9PR0/P39pfhQnz59ePTRR7G1tUWj0TQ6l1wup7i4mA8++ID9+/fTq1cvvLy8OHbsGEOGDCEgIIC4uDjpQh0eHs4777yDo6MjcXFx5OXlUVJSItVMs+yl0Gg05ObmYjKZJIsqOzubs2fPYmtry+nTpzl06BBqtZr77ruPSZMmYWtry6pVq8jIyJDk8/DwICwsDK1Wy+7du9m7dy/vvvsuffv2RS6XY2try5kzZ4iOjpaykwwGA7a2tvj6+nLbbbdhZ2cnuSMHDRrEwIED+emnn6QSTsePH2fw4MHo9XqysrKYNGmSVJfN1tZWKtnz/PPP4+DgwMiRIzGZTGi1WrRaLf7+/mRkZGBlZYW/vz9OTk7o9Xo2btzI5s2bpRI6Fh++Rdl5e3tLBXRfeOEFdu3axTPPPCO5kC7H2rVr8fT05P777yc9PZ34+Hh8fHw4ceIEixcvpmPHjgQGBmIymSRXl8lkIjIyUopn2Nra8uCDD0rlZUwmEyUlJcTExPDTTz9hNBpZt24dL774IgcPHmTXrl18+eWX5OTkYGtrS05ODjY2NhQUFHDw4EGys7OllhHBwcFSJXuVSkXv3r3RaDRSQsCyZcs4cuQIp06dkrLMevfujUqlkjL4TCYTSUlJUlzp3LlzzJ07lz59+vDee++RmZlJTEwMsbGxkovXskdq+fLlUjmr7OxsXFxcuPvuuykvL2fw4MH06tWL+Ph4tm3bxtatW/noo4/Q6XQ88MAD3H///VJFj6qqKvLy8pgyZQr+/v5SnLG6uprY2FgWLlyIXq/nySefpK6uTsqsPXfuHO7u7gQFBfHUU08REBBAbm4uv/76K7GxsSgUCioqKrCyssLOzo7AwEDJQs3NzZW2j+Tm5vL0008TFhZGbW0tOp2OjRs3snLlSurr6/Hx8cHDw4Pu3bvz/PPP4+XlJZVIUqlU7Nmzh/vvv58BAwbQo0cP1Go1X3zxBfv27WP8+PG4urpy4MAB9u/fT1VVFQMGDMDBwQG9Xk9JSQkFBQUEBwdTXV2Ni4sLaWlpvPHGG5KV+8033zBv3jxcXFzo3r07hw8fZvv27fj6+pKcnEy3bt2kgsEnTpygc+fO3H777fj6+pKfny8VHu7QoQPOzs7Y2NhIFrGvry9WVlZ4enpSVlZGfX09w4YNQyaTUVJSwn/+8x9SU1PRaDSSYnv11VexsrIiLS0Nb29vZs+ejb+/P3q9npSUFOzs7HBwcKBbt25MnjyZ7OxsqX7kVV+HhWV1eSyW0G+//ca+ffuk+n4WC8SSoPDzzz+j0WiIiIjA3t6eH3/8kc6dOzNkyJC/bHozmUxSrbGSkhI0Gg1ZWVncc8897Nq1i6KiIoKDg5kxYwaffPIJeXl5hISEkJ6eLtWXs7Kyki6yliwrPz8/ioqKqKurk3bYu7u7M3HiRL777jvi4+NxcnJi/PjxUsuKn376id9//53w8HAmTpzYKK2+oKCAFStWcPToUckP/sADD5Cdnc3HH38sxVocHBzIzc2V9tVUV1fj7u6OVqtl+vTpVFZW8tNPP0l7PvR6Pe+//z7PP/88tra2zJs3j1mzZqFSqXBwcKCsrIwXXniBxMREdu7cyeDBg9m9ezcKhYK77rqLTZs2SZUpLC0soqKiOHjwIHq9XsqYPHbsGIMHD+ahhx5i//797N69G1dXVwYNGiRVCY+PjycyMvKy3wGz2cwXX3xBnz596NmzJ1999ZUUKHdxcUGv1+Pg4MDcuXOpqKhg4cKFBAQEkJWVxaBBg6SqDjNnziQ0NLTR9+D48eOsW7eOmpoa3njjDYxGI6+//rpkjZ48eRIrKyucnJwk1+/UqVM5ePAg6enpUsqypW3IuXPnUKvVnD17Vno+JyeHwsJC6uvrsba2xtPTk4CAAMrKyqT9MImJiXh6eqJSqaS2Ed988w2PP/44Xbp0Qa/XS9mZe/fuJT09nYyMDMnNk5KSgoeHB0899RRvvfUWcL6GY21tLa+++irV1dU8+eSTdO3aVepBZnFZjhgxgqKiIvz9/SkpKaGkpESKIc2cOZMdO3bw22+/ceutt9KhQwcOHjwoJTN88MEHxMfHs2XLFqysrOjVqxdDhw5Fp9Px7bffUl5eTmZmplQRpqCgQEowsSQB2NrasnPnToYOHYpWq2XSpEl4enry5ZdfEhcXR4cOHUhPT6d///5UV1ej0Wg4ePAg7dq1k7JKS0pK2LBhA2VlZTzzzDMkJydL7vf9+/fj4+NDSEgIzz//vLQPz2g0kpWVhbe3NydOnJBc6JWVlfj5+fH000+TlJQkFYRWKBSMGDGCU6dO4e3tzb///W+2bdvGqlWrqK2tZeTIkdTX19OhQwfc3Nz4/fffycjIkLJ9nZ2dee2116Q4slarpVu3brRr145Dhw5ha2tLcHAwPj4+FBUVcezYMaysrCgoKMBsNlNfX49MJsPd3R2FQoGdnZ2UyGNlZcVbb72Fh4cHqampLFmyhOHDhxMdHS0lkmm1Wg4dOnTZNkmXQyirJmAwGHjttdeYMWMGQUFB1NbWYmNjQ2lpKVqtVnLDbNiwQUqQAHj22Welc1gUVk1NDQaDgZycHD7++GOUSiWFhYWYTCY6duwo7b+IjIykT58+UpLDRx99hKurK+np6dIf/7HHHuPkyZPs2bMHs9mMra0tAwcO5PDhw1Lqr9lsZurUqeTk5BAQEMCmTZtwcHDg1VdflRRoZWUln332GSqViieffFIqU1RXV0dCQgL19fVSOrplY+2OHTukYrZ2dnYEBQWhVCo5efIkNjY23HfffaxZs4b6+nrGjh3L9u3bpXhTXl5eo7JAPj4+UrULywV46NChxMXFodPppP09KpWKmJgYFi9ezP3338+OHTvIyclBJpPh7+/PLbfcwu7duzl9+jRKpVIq8dKjRw8ef/xxKQZXU1MjbUpsKmvXruXMmTPcfffdzJkzh6+//prt27fz3XffUVtbS0BAAIGBgaSlpWFlZUVubi7h4eEEBQWxf/9+6urqeOONNyT3R0lJCYcPHyYyMpL//e9/Uk8tPz8/6urqeOaZZ9Dr9bzyyis4Ojry2GOPsXTpUpKSklCpVMydO5cffvih0d4iS5dfpVKJvb09dnZ2PP300xQVFfG///2Pbt26cerUKbRaLR07diQ/Px8/Pz8KCgooKytDrVZTV1eHj48PYWFhHDx4kL59+zJgwACpn5FMJsNoNJKRkUFZWRn79+8nKysLs9ksNXfs0aMHbm5uxMbG4uLiwrBhwzAajezevRsPDw+io6PRaDSkpqZKxVeVSiUzZ86kY8eOxMXFSS1evLy88Pf3Z/v27djZ2WEwGOjVqxdff/01CoWC0NBQ+vXrh5OTE0uXLqW+vl6qgalQKCgoKJAsf8teIEsaeFxcHN27d+ehhx6ioKBA2oTv7e1NTEwMvr6+Ur3EjIwMKa5lMBiorKwkPz8fhUIhVRIZMWIEmZmZ+Pj44O/vz1dffSXVvdy2bRs6nU5qHRMeHi5Zet7e3uzZs0faOG1pHdO+fXumTp1KcXExrq6uLFu2jKysLCkTb8qUKbi6ulJfX8+yZcuwsrKid+/e0raA//3vf+h0Oj788EOSk5OlG8Gvv/6aw4cPs2bNGmmTtouLi1T5ws/Pj44dO3Ly5EkKCwuZMGECWq1WKhSQmppKfn6+tEHfaDTy448/UlFRIW2s9/X1RafTXbRg97UilFUTMBqNfPnll4wePRpfX1/pRztr1iw6duzIgQMHuO+++xg1ahT5+fm4uLhgMpmkrKCGzdcsWYNnzpzBxcWFPn36kJOTQ2VlpZTdNH78eFavXk337t3p1asXvXv3xtbWlj179nDo0CGSkpKkCg9+fn4UFxdL8YbVq1dL7TDs7Oyku1eFQsF//vMfqdaYtbW1lCVoUVoWJWx5f1988QUeHh6MGzdOKkBryX5r3769pGT9/PxQq9VMmjSJbdu2sWnTJiIiIvD09OTXX3+VNnLm5uby/PPP8/XXX5Obm8vQoUPZtWvXX9LTLW4MrVYr7Vd5//33WbZsGXFxcdJ7t7GxIScnp9EWgGHDhuHl5cWGDRtQKBS0a9eO8ePH06lTJ0wmE4WFhXh4eEi1A6+UjWQpiVRbW8uyZcukArKjR49mzJgx1NfX88QTTwDnY1mlpaV07NhRqhKRl5eHh4cH3bp1Y/To0dKax48fZ82aNTg5OWE2m2nXrp10N+7t7S21eLG0gnFxceHs2bNSAV+VSoXBYJDqMNra2lJfXy9Z2fb29vTv35/hw4fj7+/PG2+8QVFREZGRkWRmZpKdnY2tra3kzrG4ncrKyhg2bBjt27eXYn0WLJcKyx4eOF8T8bvvvsPHxweDwUBBQYGUKOPi4oKzszMFBQV4enoyceJEPv/8c+D8DeADDzzAqlWrpNY0KpWKCRMmMGDAAMrKylCpVKxevZqHHnqIr7/+mtOnTzN+/HhiY2MxmUxSXcaJEydKRWNXrlzJ8ePHqaysRKvVSoWUrays8PPzQy6XU1ZWhlwux8bGhuLiYtzc3JgxYwYbNmzg1KlTUrKT5XNWq9VkZWVJF+Nbb72VESNGUF5eTnZ2NvX19Zw+fZr8/HwcHBzYvn07PXr0kFLqx4wZw6hRoygoKODXX3/l4MGDPPbYY+zevZuEhAQGDx5MUVERaWlp0t8vKiqKffv2YTKZuO+++4iJieF///sftbW1Uh8zvV6Pra0tVlZWODo6Sp+j5Tf9/PPPExYWxmeffcbvv/8OQEBAgFSeysfHh7fffpuUlBRuv/12unXrxrfffkvHjh3ZsWOHVN+woKAADw8PHBwcePTRRzGbzezevZvly5ej0+kYNmyYlBWYkpJCjx49sLOz4/DhwwQGBjJp0iQ6dep0bRffBghl1QTMZjMrV65k79693HPPPURGRrJq1So2b97MV199xeuvv86ECRPo2bOnVIKo4YXQMv7xxx+lDKKPPvoIe3t7fHx86NevH5mZmRw4cIAePXrQoUMHioqKSExMJD8/n8DAQMaMGYO1tbVUnqa4uFja8wDn9xNNnz6dvXv3cuzYMfz8/Bg7dizfffeddPE/d+4c77zzDoGBgY3en6VltyXQbtn8+P777/POO+8AsG7dOqlfkuWO3tbWVvL/p6WlERoaKgV5u3XrRlRUFN9++y1arRaNRsPRo0dRKpV4e3tLBUMt9eIsabGWAryWvSodOnQgJSUFlUolBcbz8/Olv4vlhqC+vh65XI5CocDBwYGIiAiysrIoLS0lMDCQ6Ohotm7diqOjI//+97+b9He3VHt/+OGHcXd3Z+fOnXzyySe4uLjg4uJCXl6eFC965ZVXiIuLY9WqVSiVSm699VY6duyIg4ODpJAsWG5ctm/fztdff8306dMZMmQIMpmML7/8kqNHj/LYY4+xePFiBg4cyO+//05NTQ1eXl44Ojpy5swZbGxsqKiokNwxI0aMkGrPWZoMZmZmEhcXxx133MG2bdsIDQ0lJCQEZ2dnzp07J+3rsVQDmThxIp6eniQmJqJQKOjcubPUbPHPvweZTNaoBXxycjIDBw6ksLBQ2jIxYcIEQkJC2Lp1q1RJRK/X06FDB9LS0qQbJh8fH4YPH86BAwfIyMhAJpNx9913M3DgQF555RVmz57Nrl272Lp1KwEBAVJR5KioKNauXSvVB7zrrrvQarWSZfL5559L1TPS0tKwtbVl9OjRkgv3tttuw8nJifXr15Ofn4+1tTUjR47kxIkTjB07lpMnT3Ls2DE6duxITEwMGzZsYPfu3ahUKt58803Wr19P9+7dCQgIaJR9uXbtWqlB5Keffkpubi5Tp06VYkvx8fEADBw4kMrKSjIzM1Gr1QQGBrJ582YCAgKwtbUlIyMDa2tr7OzspN+PSqXipZdeYsOGDezatUtS8sHBwQQGBnLo0CGqqqrQ6/XcddddDBs2jD179pCTk0NOTo70nVEqlXTu3BlbW1vS0tKkVPZjx46hVqsl935lZSVlZWXU1dVhb2/Pa6+9hqurK88++6wUB3RxccHT05ORI0fi5uYmyZ+ZmSnts2sYq71WhLK6ApYNv7a2thw5coSVK1dKXV47d+6Mu7s7x48f59lnn6W0tJQFCxZIe6kaUllZyX//+19mzZrF3LlzqampISAggMzMTEJDQxkzZozkIz5y5Ajjxo0jOTmZyspKaePrsWPHCA0NlXrzWH6YlvppBoOByMhI8vPzpZJFnTp1IiYmhq+//hq1Wt3I/Weh4Vfgs88+49Zbb6WyspKNGzcye/ZsZDIZixYtYsiQIfz666+UlJSgUCikhog2NjZotVqp+K5Fceh0Ourq6jAajRiNRqysrKR9Grm5uZJrT6/Xo1Kp0Gg0eHp6ShcsS82+1atX4+XlhclkIigoCEdHR3bs2EFVVRVubm7Y2dnh5eVFUVEROTk5uLq6olarCQ4OZtKkScTHx5OYmIi9vT1333231LjxSlbVTz/9RHFxMTNnzsRoNFJVVUViYiIrV65Ep9NJP2YXFxfuv/9+wsPDSUpK4rPPPsPFxYUuXbrg7+8vNR20uIvPnDlD586dkcvlvPvuuxiNRh577DEcHBz49ttvSUhIQK1WI5fLefnll/nhhx/4+eefkcvlqFQqxowZwy+//IKdnZ1Uhd3V1ZWQkBCpivb8+fNxdHTk9ddfl4q6xsTEkJqaSmFhoRQ36dOnDx07duSnn36SXLwmk0lqITFx4kRsbGw4fPgwZWVl9OzZk+7du6NUKtm2bRsKhYK+ffuyatUq4uLimDp1KiqVikWLFqFWq+nYsSOjRo0CYMOGDVJ69J49e4iNjQXO73178cUX0Wg0fPfddyQlJdGjRw9CQkJYvXo1oaGhBAcHs3nzZsrLy/Hz82PixIkcP36cs2fPMm7cON5//31kMplUlNjDw4OCggImT55Mhw4d+Oijj+jYsaMUf7X0yBo/fjzBwcEsWrRIasuyadMmgoKCpIoUM2bMwMrKSmoKuWfPHqmGocVt++STT0oZvYcPH5ZatlRXV0sejg4dOvDMM8+wf/9+vv76a7RardQ+3tHRUUomycvLkzayjxgxgv79+/Pzzz8THx8vNW217KuyxLNUKhWDBg3ivvvuk1x1u3btknrQpaen88knn5Cdnc0HH3wgtRAqLS0lJCSEU6dOSVakxUIMCQnB0dFRakxZVFREVFQUNTU1pKenS9tN4Lxb287Ojr59+zJp0iSpcgfAzJkzeeaZZ66pR1xDxD6ri2C5kCUmJvL999/j7e1Nu3btkMlkPP3001JMwOKWeu2114DzP8awsDCpfQOcz1KyZF/9+9//5ssvv6S2thY/Pz+cnZ1xc3OTuqpaOrZqtVpWrFhB9+7dqamp4cknn2xU0sfS/bdz585MnjyZ48eP8/PPP2M0Gjl69Chubm4MGDCA3bt3k5iYKF2cY2JipJiDQqFo9H4VCgXffPMNOTk5+Pn5YTKZ2LVrFwcOHJAaM65YsUL6Qvv4+Eit7FUqleQK6d+/PzqdTur5k5mZKe3RsWQGWVJzLRdvS0kZS5UAV1dXadOrpcahJV6Wl5dHQkKCpGAtd355eXkEBQUxaNAg+vXrJ1XV3rt3L3369GHgwIHS37UpiqqwsJANGzZI2xG+/fZb8vLyKC8vZ+jQoXh4ePDjjz9KRYbff/99PDw8GDx4MC+99JJUHT0jI4MBAwZI1tSPP/7I3r17kcvlDB06FE9PTzZt2sTjjz/Ogw8+SFZWFuXl5RQUFODs7Mwnn3xCZmYmAwYMIDExkdraWhITEzGbzZhMJkaMGMGZM2cwmUzEx8cjk8mIiIigqKgIBwcHOnfuLH1269atw8rKikGDBpGSkiJVP3nwwQe54447pCLJXbt2Zfjw4fTs2VOq8zZ58mT27NmDra0tERERVFdXk5SURGJiInl5eVRUVKDX6/nkk09o166dVLzUEvOUy+XEx8dLTQajo6Px9PSkqKiI6upqfv31Vx555BGio6OpqqrCz8+P3Nxc9Ho9mZmZRERE8PDDD7NlyxYCAwOleOX48ePp06cP48aNo66uTmo5c/bsWWQyGUePHiU8PJyAgADWrVuHRqPBwcFBahJaWFhIYWGhlAKen59PWVkZPj4+/PTTT6jVag4cOCB1V7Y0IfXx8aFr165s2rQJNzc3vLy8OH36NCEhIYwcOZKFCxdSU1NDYGAgoaGh7N27l6NHj0olte69914yMzP55ZdfMBgMlJeX4+LiIsWVlEolHh4eHDhwgJKSEsaNG0ffvn1577332LhxIw4ODlhZWeHi4oKtrS1FRUXs2LEDZ2dn1Go1kZGRtGvXjoULF0rXq507dxIVFcXnn3/Onj17qKiowNXVFZ1OR0VFBTqdjiFDhpCVlSVV+LBslfDy8mLixIns2rWLpKQkbGxsSExMZP78+fj5+TF79mxqamo4cOAAer2eO+64Aw8PD/R6vVRw9+8iLKvL8MEHH9CvXz/s7OxITk5m//79UnD0nnvuITk5mWXLlhEQECB9+Z999lmsra0xm80cPXqUd999l9GjRzN+/HiKiopYtGgR+fn5tG/fHoDS0lI0Gg1WVlZMmTKF9u3bs3//fjZt2kROTg5hYWHMnDmTd955h9mzZ7Nnzx5++eUXqa2BxU2Wl5cn1dELDQ3lscceIy4uju+//x47Ozt8fX3597//LcVr4I8KCnK5nDNnzvD222/z5ptv4ubmRnZ2tpQ04uzsTFlZmRQj8PHxoa6ujurqary9vZHL5XTq1ImoqCgpdmHZA2NZ5+TJk1JX4h49enD06FEpVdnNzY3CwkLgfIWQgIAAhg0bxvHjx8nMzMRsNuPm5kbfvn1RqVTSHbplk2O/fv2k9giA1IbAaDSSnJwsWZyWDdpXwlJTbe7cuVJr71WrVkkxj5qaGsLDwxk/fjzr1q0jKyuLjIwMVCqVFDeQy+W0b9+eZ555Rmp+KJfLOXXqFKdPn+bs2bMUFhbSo0cPsrOzSUtLo2vXrnh7e/Pbb79hY2NDeXk5crmcqqoqOnXqJCUwVFVVSXEpi0WVlZWFvb09I0aM4ODBg1L8KiMjQ8rkCw8PlzrHjho1iujoaL755hs2b97M22+/DcAXX3zBG2+8Ie0DS0xMZN++fcyaNYuXXnqJ559/HldXV1asWEGfPn3YuXMnOTk5UuuTDRs2YG1tTffu3Rk6dCibN2/m6NGjGAwG2rVrR25uruS+7dKlC506dSIpKUnaBH377bdTUlLC2bNn6devH7m5ueTn5+Pk5CTVRpw8eTI6nU7q72TZQhEaGoqfnx+jRo3i999/Z8mSJZhMJm677TY8PDzYvXs3586d48MPP+TQoUNs2bJF6mZcWlrKfffdR2xsLFqtlrKyMry8vHjxxRf5v//7PyoqKujatau0nyk/P5/Ro0ezfv166urqUKlUUomm2bNnS3HBvXv38vDDD2MymThz5gwrVqyQvDKWVjtFRUVS/cHo6GgpAal3797IZDKWLVuGTqcjPDxc6n927tw5bGxsWLBgAXK5XKp47uvrK7W5Ly0tpWfPnnz99dcEBARgNBold96gQYMYMmSI1BLG39+f1NRUfvrpJ1QqFSqVim7duknVKXx8fHj00UelWPKpU6ek7OLOnTuzb98+Jk+eTG1tLdu3b6dLly7MnDmzGa7CfyCU1SXYs2cPu3fv5qWXXgKgoqKCI0eOcPDgQakdtqUh4PHjx3F2dsbR0RGNRtPozr2iooIFCxZIsZPTp0/Tvn17Tp8+TXBwMLfffjuffvopISEhnDt3jiFDhhAdHY1KpWL58uWcOnVKSs/u27evlKUTGxsrVS2orKyU2oGbTCY0Gg2ZmZn4+fnRq1cvkpKSCAkJobCwkM6dO3PrrbeiUqlISEiQdt2//PLLuLu7ExwczMGDB6W+V3fccQenTp0iODiYAwcOSH26SktLJVdkUlIS5eXl9O3bl4iICORyuZT0YIltWKp2VFZW4unpiU6nkwLdK1eu5MiRI1JrhbKyMk6fPk27du2kzEkbGxvkcjnBwcH8+OOP9O3bl8LCQlJTUwkMDCQgIAB7e3syMzPJzc1l5MiRjB07lqqqKnbv3k1kZGSTd803tMDWrVvHihUr6NKlC//617+k9NyamhqeeuoplEolb731FnPnzmX58uVERkaSkpLCwYMHGTBgAA8++KBkyR45coTMzEzs7e2xsrKirKyM3Nxc/Pz8MJvNFBUVYWdnx8GDB5kwYYLUXsbSUdiSAGFx+1hcqxa3akxMDGPHjsXGxob4+Hh++OEHysvLGThwIBkZGeTm5uLi4kLHjh2xsrJi0qRJZGdnk5uby9ixY6Wus926dZNuNrKysjh06BDJycnShti8vDz27t3L3XffTVRUFJs3byY3N5fZs2dz4MABEhIS8Pf3Jy4ujh49ekhbDSzZfBYrzN7enuHDhzNt2jSp3qCPjw9qtZpjx47h4OAgbd7t0KEDBoOB9u3bEx4eTu/evSkuLmbp0qW4ublRUVFBRkaGFN9p3749QUFB/PDDD+Tn59OjRw+Ki4vJzc2lQ4cOTJgwQUok2LlzJ87Ozvj4+NCuXTsSEhKk3l/9/p+9/w6vgkzX/fHPykrPSu+9kt5IQgol9N6rdBBQBAsCyugAiiKKICIwIohU6b2XBBIggVDSe++997LSfn/4W+/RmXP2mZlz9j77u2e/1+XlXHOZlaz2Pu/7PPf9uYOD+emnnwgNDRWvi7+/Py9fvuTFixesWrUKmUxGVFQUly9fpru7m3nz5hEaGkpZWRnnz5+nuLiYsWPHYmpqyg8//CBCEDU0NBg3bhxNTU34+fmJuJLu7m6RXq2lpUVPTw8lJSWoqqqKzkZpaamIlCkoKODZs2eUlZWhq6tLcXEx2tralJeXI5VKeeutt7h69SqFhYUEBQWRnp6Oi4sLDQ0N1NTUiCijyZMnY25uzv3794VfT0dHB39/fyorKxk+fDhXr17F1NSUGTNmsGfPHiEK09bWZuzYsbx48YI333xT+B//3qyqv2f9d7H6X6ynT59y7NgxBgwYwMqVKzEzM0Mul5OWloaDgwOvXr0iPj4eMzMzRowYga2t7R9+XhF+FxcXR0pKChoaGjx79gy5XC5kxn19fdTW1jJ8+HBWr15NUVERly5doqGhgREjRuDo6MjZs2dJT08X4oGlS5eSnp4uUkpdXFz47LPPMDc3x93dnfz8fDGjCA0Npb+/n6qqKlauXEl+fr64pisk9Js3b6a7u5s9e/bQ1dVFfn4+U6dOJS4uTrAJ/fz8xKzujTfeICcnR+Ta2Nvbiy+FlZUVOTk5TJw48Q+vhaJYKejtSkpKoi2mKGhxcXHcuXMHFRUVrK2thY/FwsKCzs5OcTurra1FXV0dZWVlpk6dKigBAwYMYPXq1URHR5OUlIS5uTlyuZzBgwcLT9Xfu7Zu3crIkSMJDQ2loaGBffv2sX79ek6fPk1gYCD3798nLy+PgQMHUlFRQXV1tUAdTZ06FScnJ6Kjo8WJXiKRkJqaypkzZ/Dy8hJzPMVJOSIigsTERHx8fNDT0yMmJgYHBwemT58ufFA//vijIIYMHDiQ+Ph4LCwsKCsrA37LZ3J2dhYput7e3nz00Ud0dXXh5+dHUFAQbW1tnD17FlVVVaZOncrDhw9xcnKitbWVuro6FixYgJ+fHzt37sTJyYk5c+YIJNGDBw/Q0tLC0dGR169fM3jwYJSVlUlISKC/v5+GhgaR/rt7924Rv1FTU8PZs2cxNjYW1oX6+npUVVVpaWlBW1sbHx8fxo4dK1qt8+fPR19fn0uXLokUZYWgIicnh4SEBOA3VuCTJ08oKipCJpNhZGREYWEhfX196OrqihTs2tpafHx8sLOzo7CwULQXBwwYgK+vL3fu3OGNN94gIyOD4uJiMZPV0NAQLMHt27djbW0tPrclJSXi82ppaUliYiI2NjaEh4fT0dGBp6cn8JtaUvFYivyrZcuWcfz4cfLy8gTXz9LSUtzympqaMDQ0RE9Pj1evXjFr1iysra25du2asIooQjWNjY0xMjISUSpBQUFMnjyZ+Ph4enp6hH8Kfkt3CAsLo6Ojg6+//prvvvuOrq4uPD09SU9PF/O1BQsW0NbWxrVr13BwcGD16tXs2bOHKVOmEB0dTU5ODiEhIfT39zNkyBCkUimNjY1ERUVRUlLCwoUL/7fexX9m/Xex+jdWY2MjDx8+FHMbc3NzXr58yVtvvSVONy9evCAlJYW1a9f+TTxzX18fn3zyCatWrRJm0LNnz3L9+nWMjIzERm1sbMymTZvQ0tJCLpcLNplCutrT00N1dTVSqVTwuurr6zEwMBApnllZWcyaNYuJEydy5swZYmJiUFNTw9bWlrfeegtTU1PkcjlyuZwXL15w4sQJvvnmG6ytrens7EQqlXLgwAG6u7uZMmUKZ86coaioiNDQUBISEggKCqKoqIj09HS0tLRYtmwZRUVFomDPnDmTsLAwxo8fL3xPivwqGxsbYQ796KOPsLW1FSeu/v5+qqurxW0rKipKJK1OmjRJFPmCggLMzMxEzLiGhgaff/456urq7Nu3j7q6OgwNDWlqamLJkiXo6Ohw4cIFNDU1Wbt2rTBc/u/Wo0ePuHLlCgMGDKC/v5/GxkZ0dHRYvHgxP//8M6NGjeLUqVNIpVLhA5ozZw4aGhp89913dHd3M3bsWJqamnj77bfF4/7444/4+fmRlZVFdXU16enpSKVStmzZwv3799HU1MTLywtnZ2fCw8O5cuUKUqlU2Au0tLRobW0Vp1Q7Ozu6u7spLCzEwsICDQ0N5s2bR0VFBeHh4RgbG5Ofny+EIFpaWuzevVuoGSsqKsjNzeWDDz7A1dWVmJgYEcUxc+ZMnj17RmNjI3PmzMHNzY33339fDNR1dXXZtWsX8fHxnDlzBnd3d5EoEBISwqhRo8jKyuLu3bsi/VpfX1/M2/T19QkODsbc3Jzbt29TXFyMhoYGw4YNQ0lJiWfPnuHt7c28efN48uQJUqmU9vZ2VFVV8fHxobi4mLt379LX10dISAiRkZGoqKiwbt06DAwM+Prrr8X3Q/FPaWkp9fX1bNy4kdu3b2Nra8vVq1fp7+8X3ikzMzOUlJTIz89nwoQJApHV1taGTCZj2LBhjB8/nsePH3P16lVCQ0Pp6+ujs7OTnJwcpk2bRnd3NwcPHkRXVxdjY2NqamoICgoCoKCgAGdnZ5ycnPj111/59NNPOXbsGFKpVEQOffvtt2hoaFBZWcmZM2dISkrC29ubsrIytLS0GDlyJBcvXhSGXolEIroQ1dXVIh3ZysqKuLg48W9tbW2h3lUAe8+ePUtOTg4LFy4kLS2NgIAAzp07J2LuFXJ8f39/MWtsb2/H19eX7OxsGhoaMDc3509/+hP6+vrU1dWRlJREQEAAOjo6/ze24D+s/y5W//+l2Dzr6+t5+fKlcJHb2NgInIyBgQFWVlY8ffqUGTNmEBISIvrbv+f//X4dO3YMZ2dnhg4d+jf/X3NzM+Xl5bS2tuLo6IiDgwMFBQX09PRgZGREQkICXl5eIrq8oaEB+E36rIh/aGlpERh/BaFAR0eHefPmUVdXh5eXF46Ojn/wIv30008oKSmxevVqDhw4IMLmZDIZ9+/fJz4+HolEgkwmIycnh97eXjEX6erqwtjYmHfffVd4bLS0tCgrK8PU1JTBgwdz/fp1li1bRmtrK1euXGHy5MlERUWJuIW5c+f+AZwrlUrR1dVl5syZ6Orq8t133zFy5Ej8/f25dOkSN2/eRENDA21tbUxMTIiLixNqQX9/f2HGVhgkDx48iEQi4fTp07i6uooIjL8nqn7Lli3Y29sTGRmJqqoqGzduJDIyktjYWNGGUQB1NTQ0UFdXZ/Xq1WJDb2lpwcXFhbfeegsDAwMhbggLCyMuLo7m5ma2bdtGd3c3mzdvFvHmCpaft7c35ubmHDlyBB8fH+RyOaWlpYIar1C6qauro62tTV1dHba2tqxfv17c5vft2ycOJgojp2KW2dbWxs6dO9m/fz91dXW8++67YpPu6enhwYMHTJgwAYlEQlRUFGFhYRgYGGBoaIi3tzfnzp2ju7sbQ0NDQcv46quvOHLkCLGxsUJss3btWgBR9D755BMePnzImTNn0NDQECKDnp4evvjiC8rKyvDw8KCqqoqFCxeSmppKcnIy2tra5OXlMWrUKIEBUpDCrayscHd3Z+fOnVRWVtLX18ekSZOwtbXlwYMHtLe3iwwuReu2vr4ePT093n//fX755Rdqa2upqKgQuKnGxkYkEgk7duwQkNrjx48jk8lYunQp9vb2fPDBByISvqGhgcbGRn744QcBaC0qKsLFxQVbW1tOnTolSCKqqqrExcVRXFyMlZUVs2fP5vz583z88cf09fXx6aefoqenx+zZs3F3d+fu3bvU1NRQX18v9ob6+nqUlZUZMGAA6enpSCQSjIyMWL58OUZGRuTl5XHq1CkqKyvR1tZmxYoVnD17lm3btglFZ3FxMfn5+TQ1NaGmpsbIkSMpLCykrq4OR0dHWlpaKC0tpaOjg1mzZlFVVUVGRobIq9LV1aW1tVUIZ+zs7Fi9erWYw/97rf8uVn+1vvjiCxwdHens7BT+mOnTp3Px4kX09PTw9fWlo6NDtEL+Ol02MTGRhoYGhg8fDvyG87lx4wbjx4/H3t6exMREsrOz2bhxoziVZWRkEBMTIzZCxWbY1tbG5MmTiYyMpKGhgerqarq6uoQSMCcnh+7ubnR1dVm4cCHGxsZcuXKFyspKsQH29PRgamoq5Lfw2wYyaNAgqqqq2Lx5MwEBAeJEpICMDh48mNraWhITE4UHo6enR3C91NXVcXZ2xs3NjfDwcGpra1FTUxOsMUVbTC6X09nZSXd3NzKZjP7+fjo7Oxk1ahTPnz9n2LBhhISEEB4ejr+/vzjdKYbpiYmJ2Nvb093dTUNDg5jtuLm5CcqBtrY2W7du5ZdffqG4uBhPT08GDhzIzZs32bt3L8rKf5/o9cqVK7S2tuLg4MDhw4fp7e1FXV0dBwcH+vv7KS4upqOjQ8wFFW0TV1dXVFVVqaiooLe3l23btpGRkUFERAQFBQXY29szZ84cjhw5Qnd3N6GhoRgbG3P06FGGDx8unldTUxO1tbXU1tbS3d3NiBEjSE1NpaamBg0NDdTU1Ojq6hIx8ApzsZ6eHmPGjMHPzw8HBwfmz5+PkpISbm5u2NjY8OLFC5SVlUX7bfny5TQ2NorwxREjRmBubi5EFb29vaSmpgoaxOvXr4VsPCQkhHXr1vHdd9+RkJCAkpIS5ubmWFpasmjRIlJSUkhISKCqqorm5maBJBo4cCBvv/024eHh3L17l/nz52NoaEhNTQ3R0dEYGxvT2tpKUVER5ubmIiVYkYek8EqZmprS1dVFQ0MDy5YtIysri5aWFmpqagT6x9nZGTMzMyIjIxkwYAAtLS3MnTuXEydOYGlpSVZWFv39/RgbG/Pee+9x4MABvLy8WLx4MU+ePOHGjRu0trbi5ubGpk2b2L9/v6BVKOC6VVVVTJ8+nezsbJKTk4WSV0NDAxsbG5qamli9ejX19fXs3r0bgBUrVvDo0SPy8vKQy+UAmJqaClNwfn4+LS0taGlp0dXVRX19PWPGjEFVVZXExEQxu12wYAEtLS3U1dWRkZFBS0sLs2bNYvTo0WIP2bVrF3p6ejx+/BhVVVVGjx6NsrIydXV1AJSWliKVSsU83M3NjY6ODiG4cHJyIjk5GS8vL+bOnSsSk5uamtDQ0GDatGloa2uLoNHLly8zYsSI/+uiit+v/y5Wv1uFhYWcOHGCbdu2Ab/1pX/99VdsbGzEyVpxc2lsbKS4uJhdu3YJGjj8JnlWU1PjypUr9PX1MX/+fKqqqrh48aIwsE6ePFn4QdTU1Lh37x5nz55l+vTpKCkpMXPmTB49eiRCDZWUlMjNzSU/Px9zc/M/UCNevXqFnp6eIBG4ubkJJ7m1tTXvvfcep0+fJiUlhVmzZjF16lTxfA8cOCA2iJaWFsaOHUtSUhIuLi4i9yg2NpaOjg50dHTQ1tZm6dKlZGVlcfXqVWxsbDA1NcXBwYHCwkKGDBnCq1evRBTCyJEjycjIoKKiAgsLC5qammhvb0dfX5/m5mbBhQsKCuLp06c0NDTw/vvvo6amxsGDB8nLy6OlpYVt27bxww8/4O/vT3FxMaWlpSI4T0tLCw0NDZqamnBycmLr1q3itufm5iaYeX/PkDc2NhZvb29evnzJ5cuXUVVVFW1KxczF2dmZ6upqof5zcHAQwYjKysoMHTqUN998k23btjFixAh8fX355ZdfUFVVpby8nPr6egwNDTE3N8fb21sYcJcuXUpiYiL3798XSC1dXV1sbGxIS0sT9gJnZ2ehSCspKWH58uV0dnbS0tJCTEyMOOwo1ITW1tbMnz9foHyqqqo4cuQIAwYMYMOGDdy4cYPs7Gw8PT0ZOXKkSAuOiYlBVVWVAQMGMGHCBFpbWzl06BAmJiZ0dnYCMGLECNLS0kQkyOTJkxk3bhwlJSXs2rVLsB5LS0uFl05ZWVkAaBXye0WacU5ODn5+foLeERsbi4+PD/7+/nh5eVFaWsrJkycFqqu9vR2ZTIampiZNTU2CVKGvry9O/Hl5eeImMHv2bF68eEFiYiLd3d309vYydOhQqqqqmDt3LmlpaSKscefOnWRlZaGlpcWAAQOYN2+eOCyoqKiQlpbG69evheQ8NzcXdXV1cTPp7u7G3t6eyZMnU11dzV/+8heMjY3x9PQkMzOTpqYmampq8PT0JCsri56eHhGkOWjQIOrq6gQ9XxGMeuHCBaqqqti4caOwDnR1dQnVqJmZGbq6uqiqquLi4sLRo0epq6tDR0eH2tpaVFRUGDJkCElJSVhaWjJp0iSSk5N5/fo1LS0tAi/V1dXF4MGDsba2FhEvgwYNwsPDg+zsbKKjo5HJZKxYsUK0OJubmyksLPyHgkz/0fXfxep3q7a2lr179zJ58mRBpC4sLOTGjRssX76clJQU0TKpq6sjLS2NpUuX/s1GmJSUxI4dO4SR1cbGBj09PQYPHiwGrwrZeHNzM++++y5ubm5s3LhR+CVSUlKQSCQ0NjYik8no7OxET0+P3t5eSkpKUFJSQk1NTcS/SyQS3NzcGDZsGLm5uZSVlTFr1iycnZ1RUlIiOzub/fv3Y25uzubNm3n+/Dnh4eF8/PHHvPvuu6ioqODj4yNiPiIiInjvvffYvXu34NaZmpoybtw43Nzc0NfXJzExkaKiIrKyshg9ejRPnjxh27Zt7Ny5k+TkZKE4qq6uxt7eXrQWlJWVkUgkIhLBw8ODlStXsnv3bkxNTQkJCeHIkSMoKyvj6OgofEQSiYS2tjZCQ0OFZ0ehpCstLWXcuHHMnDnz755P/X4pNvn6+no0NTWpqqri0KFDNDc309TUJG4cjo6OrFu3jlOnTiGTyXB0dMTZ2Znk5GR6enrw9vamsLCQR48e8dVXXyGRSGhqauLo0aO89957gjze19dHUVERmpqatLa2YmdnJ4Lpzpw5Q1tbG/X19SKyoa+vT8yvbG1tRULr1KlTGTVqFJ2dnYIpuGLFCg4fPoy6ujouLi7Ex8eL2d6VK1dobGykuroaKysrFi5cSENDA6dPnxaf8dTUVAEMTk9PR0NDA11dXRISEvD29sbU1JQnT55w+PBhNDQ0uH79OpcvX8bOzg5PT0/6+/u5c+cOLi4uaGtro6OjI7xl8Bvyp6Ojg48//lh4imJjY8nMzERdXR34zSjc1dUl2p/KysqMHTsWd3d3wsPD8fb2ZuvWrZiZmTFt2jSOHz+OhoaGQJ0NGTJEzFhsbGxEttKnn35Kf38/enp6REVFcf36dfT19ZHJZOjp6fHOO+9QXV2NkZERHR0dnDx5ksbGRmbMmIG7uzvff/89n3zyCSoqKmzatIkBAwZQUlKCjY0NSkpKPHnyhMGDB9PT00NlZSUqKioEBQXh4eHB1atXRRGNiIgQz1FLS4vm5mZGjRpFbGwsNTU1bNmyhaamJq5du0ZaWhqASP+1tLQUCLdZs2YBEB4eTkVFBdra2qKz0tfXh46ODioqKuLzphA4VVZWoqWlxbx58zAwMODJkyfU19cLyAGAgYGBYBl6eHigqqoqeKg1NTUMHToUX19fXFxc/mZe/++x/uWLleLU3dzcjI6ODs+fPyc3NxdDQ0PMzMw4e/asmOnk5+fT3NxMcHDwH9Qu/zOqel9fH19//TVpaWkYGRnR1NTEokWLGD9+PE1NTchkMlRUVPj+++9JSEhgz549PH36lMTERGGYXbt2LaWlpRw/fpzGxkYCAgJYtmwZu3btoqSkBEBkI126dEmcNNva2rCwsMDKyopJkyZhYWEhWoANDQ3o6+uzfft2oT67e/cu06ZNIyUlhSdPnhASEkJ5eblQDS5atIj79+9TWFiItrb2H1AyivRZxU3MxMSEmJgYpk+fTn19PQ8ePGDatGl0dHTw+PFjZDIZRUVFwG8sPW1tbTw9PRk/fjw3btygvLyc/Px8EbUtlUpFdLliYw8NDaWzs5OrV68Khdgbb7whFIyDBw9m6NCh/5Bktq2tTRD16+rqmDx5Mm5ubvz00090d3fT2NgokFQhISHI5XIRJz9o0CDR/lBWVubq1avk5+fj6+srCByZmZlMmDABf39/tLW12bt3L8XFxQwZMgQVFRUePHggpMqKDC8Fn07xuAqgb0ZGBgYGBmzatIk7d+7w7rvvCkNvYmIiXl5epKWlUVlZiaenp5jnKNR3W7ZsQVlZmaioKPLy8tiwYQOqqqrI5XJ+/vlnhg0bho+PDwCZmZnC6KuAt7a3tyOVSnnzzTdJTExk3bp1bNiwQUCelZSUxDxlyZIlDB8+nLt379LT04OrqytXr14lNzeX6dOnM3PmTFpaWujs7CQtLY2amhoSEhLE8x8xYgRNTU08fvxYGJ4V9O/Xr1+zf/9+Hj9+zKNHj1i8eLFoi6mrq6OhoUFsbCwzZ87k2LFjdHd309nZibe3N+vWrePs2bMUFBTQ0dEhZN+KYNXx48cTEhIifE0nTpzA3t4eTU1NhgwZgpubG8ePHxeb+MWLF6mvr0cqlSKVShk8eDB6enq8ePECY2NjdHV1hRDk97NpQ0NDvLy8MDExYcKECVy9epUrV65gZWXF8OHDRYtckY/W29srAllzcnKoq6tj7ty53LlzB3V1daE+XLBgAceOHUMikbBmzRr09PQ4d+4cZWVlqKur097eLt4rU1NT3n77bQoLC8XhREdHR9zeAKGuVbRk4Te/ZVVVFSoqKkyfPv2fyqj6R9a/dLFSFJnGxkZ+/vlnMdeJi4ujpqaGwsJCTE1NMTc3p6Ojg/r6eqKjo+no6GDRokV/kGj/PlQxPT2dzMxM9PT0CAkJ4ebNm1RXVzNu3DhGjRpFfHw806ZNIycnh/3792NhYYGNjQ3t7e28fv2azs5O4aEJCQkRm0R3dzf79+8HfitSPT099PT0MGHCBJYsWcLjx495/fo1KioqjBw5kufPn4uZio2NDWZmZsBvVI3Y2FhSUlKorKzEwsKCqqoqtLS0RFtLEQKnp6fH/PnzGTBgAM+fPycsLIz29nY8PT1paWnB29ub3t5eUlJS0NbWJi0tDRMTE9atW8euXbtQVlbmz3/+MwcOHMDCwoK4uDhkMhm1tbX09vZiZ2eHsbEx9vb2mJmZCZ5bQEAAvb29FBUV0dDQgIWFBSYmJlhYWJCfn09eXh5WVlYYGxuTnp7OqlWrCAwM5OHDhzQ3N4sT59+zEhMTOXfuHPX19ZiamgoiuLq6OjU1NWJWmZubK8gIOjo6bN68WdyOPDw8UFFREY+ZkJDAq1evRKSGIoG1sbERU1NTDAwMqKiooKSkhJaWFpYsWSKiNRRBihKJBKlUKtpuAD4+PiJwUzEnWbhwIVVVVfz444+89957BAYGEhUVxd27d+nq6sLOzo4PP/yQL7/8koyMDPbu3Sv8gKdOncLd3Z3BgweTkJDA1atXkUqlYhNWBGUqbhwRERECv6PAa+3evZuLFy/S19dHdnY2TU1NTJo0SYQednd3M2jQIHJzc4Wg48CBA5SUlAhBhkKgpK2tTVlZGa2trcBvqsc5c+YgkUjYtm0b+vr6aGlpkZmZKdiaSkpKlJSUiBnzG2+8IXBDbm5uJCQkYGpqKsRROjo6dHd3i0OnnZ0d+/btEweP2NhYqqqqkEqlzJw5k0mTJtHY2EhjYyNPnz4VEGaFv8nKyorW1lb09fVJSEgQoOVx48aRkZFBdXW14PUpKSmhqqrKkCFDuH79On19fWhrazNt2jQGDx7M0aNHxYxPXV1dtHjV1dVFXIxMJuOzzz7j6dOnSCQSMSvr7u7m9u3bjB8/nuDgYEpKSrh48SIhISH4+/tjbW3NRx99hLKyMu+//z6FhYUkJyeTnp6Oubm5CHjV1dXF09OTe/fuMXv2bDEHl8vl6Orq0tTUxJEjR1BSUiIhIYGuri6Cg4P/mS34H1r/0sVKsY4cOYKOjo4gN8NvBPLa2lpKS0uxsrISpIasrCxiYmIYN26ckOUq+rPt7e188sknvPPOOxQUFPDkyRORPbVgwQJ+/vlnlJSUsLGxYfXq1Zw+fZqxY8cik8k4duwYSkpKFBQUiHmFTCYTswp1dXVGjhxJa2srDx48oLW1lenTp5Oamkp2djbKysp8//33GBoaiufQ2tpKdHQ0mZmZGBkZiVRcBSLlyZMn6OnpYWJiQllZGS4uLqxcuRItLS0uXLjAtWvXUFVVxcvLCx0dHcaPH8/p06fx9PTk0qVLmJqaYmlpKdpKmpqaNDQ08MknnxAVFUVMTAxjxoxh0KBBQpIfFRWFp6cntbW1+Pn54efnx+HDh3F1dRU0egMDAzo7O5FIJJiZmVFUVIRcLhdBg4oWiIeHByNHjiQsLEy0wH4PXf3fzaoUj3X79m0ePnwIIAboCrL4sGHDqK+vFzT3p0+fCtOkn58fq1ev/sOJ8ve/Uy6Xc+XKFRISEggMDERfXx+JRML58+fp7e1FWVkZXV1dWlpaMDMzo6mpifXr13Pnzh0R+wKI8MG+vj5cXV1RUVFh/fr1qKmp8fz5c9LS0igoKBDx4cOGDSMjI4P09HQRZDh9+nROnjzJixcvWLNmjTC4btu2DUNDQ9auXSs2/UePHvH48WMxp6utrUVZWZkFCxbg4uKCg4MDN2/eJCwsDC0tLUHLNzc3p7OzUzAoJRIJhw4doqSkhNraWqEoVKCAqquriY+P5969ewwYMIDQ0FAqKioEFsnMzIy6ujr6+/sJCgoiOTkZY2NjGhsbyc7OFgBmfX19YSZXtD6HDx8u2ld79+5l4MCBFBYWkpSUxBtvvEF8fDxZWVmoqamxbNky1NTU2Lt3LyoqKqxevZqUlBQSExNpbW1l6NChtLe3U1lZKRiFurq6BAUFUVxcLApVb28vNTU1Qhzk4eHB5s2byc7O5tChQyJTzNzcnI0bN/L06VP6+/t5+fIlnZ2dWFlZ0dTUhLe3NxKJhPj4eJFs4O/vz/jx44mIiCAuLo4RI0bg7OyMn58fv/zyC+Xl5YSGhnLz5k1UVFSEbUVfX19QXBRpzM+ePUNbW5tt27ahpKTEnTt3iI+PF/uMkZER2dnZNDY2Ar+Jznbu3Imenh4DBgygpqaGzz//nKamJmJjYxk+fPgfImT+vda/fLFqbW1l3759LFmyREQlyGQyLly4wOvXr3F2diYpKQk3NzeWLVv2b151o6OjiYmJQSaTIZFIeP78ORKJBAMDA8aNG8elS5fo7+9n7NixZGZmUltby5o1azAwMMDY2JgjR44QHR0tYj/s7OzEsN3Y2BhjY2P09PSIjIzE3Nxc9NWLioro6upCXV2d999/n4CAgD98aKqqqsQw9/Tp08KV/u233/Lpp58SHR1NQkKCUPSNHTuWcePGsW/fPvr7+0lNTRXm0b6+Pry8vKitrUUmk1FdXU1JSQmampriJK7I0lLIXBXxBVZWViKvysjISIhPFF/I+vp6SktLGTJkiHgd16xZw/79+wkMDBRJyf39/YwePVpYCaytrcVw95/xd9y6dYva2lrS0tLo6Oigvb2d9vZ2Eb8xePBgDA0NRQ6TQsygwP1MnTpVHATgf8wjq6qqeP78OS9fvsTT05Py8nLREh44cCBXr17F19eXlpYW0tLSBEZJW1sba2tr0tPTxfuuSJHt6+tDTU2Nzz77TFAOPv30U9ra2sTvaGlpYenSpbS0tHDu3DksLS2RyWSUl5cze/Zsbt26JUgWL1++ZPfu3dy4cYOioiLeeOMN0tPTycvLo7m5mbS0NGbMmCE8WIr4iaCgIGbNmiW4for3rq2tDWtraz799FPq6uo4dOgQ06dP59dff2X06NHk5ubS0tKCr68vzs7O1NbWUlJSgpqaGg8ePBBRFIrn3NLSQnNzs0AFBQcHC7pEdHQ0AwcOpLu7m7q6OjQ0NITydPjw4QLKe+LECbKzs4XnaOvWrWRkZFBYWEhNTQ2NjY1s2bKFw4cPk5eXJw4WI0aMICUlhYcPH6KlpYWrqyuOjo78+uuvDB06lNmzZ3Pq1CkKCgoEKunBgwe0tLSIyBdF1pVUKkVJSQl9fX0MDAyor6/H39+fGTNmoK6uzuXLlwUnUGHB0NPTE4bj0NBQVFRUMDU1JSoqClNTUyG5z8nJoaGhQQikampqRCKwAlPW1taGh4cH+vr6REdHC4zaO++8w4MHD0hISMDDwwMnJyemTZvG3bt3+fXXX5FKpYwaNYqKigqys7Px9/enurqarVu3cuLECbS0tFiyZMk//J37Z9a/fLGC3+jaAHPmzAF+a8MsX76clStXMnLkSPr6+jh06BCNjY18/PHHf2j3/P400djYyIEDBygoKGDOnDnExMRQWFhIV1cXhoaGmJqasmTJEiwsLDhy5AhFRUX09vbi4OBAZmamMB92dXVhampKf38/zc3NVFdXM2LECEpLS3FxcaGlpQVlZWWePn2KhYUFxsbGKCsrk5+fT2dnJ87OzqxatQpDQ0Oqq6tpbm4WsSV37tzBysqKW7duCfBqSkoK9+/fx8XFhc7OToqLi+nt7aWzsxN3d3eWL1/Onj17aGhoEGKRoUOHEhISwldffSUo0crKyiLETyEjdnFxQS6XC0qzjY0NT548QU1NTSjEFi5cSGRkpKClt7a28vLlSywsLDAwMCA7O5sdO3bQ1tbGkSNHxO1FV1cXR0dHfH19sbOz+4cjCBSPk5aWxrfffouFhQW1tbUMHjyY+Ph4obJStGPU1NT44osvsLCwoKenh5qaGiIjI3FwcPhDG0Txmdi6dSuenp7k5+dTW1uLt7c34eHh6OjoEBISImC2mzdvFptUTU2NKGjGxsYijdXNzY2ysjLmzZvH/fv3aW9vZ8KECYwfP57169djbW3NyJEjaWho4MSJEwKhVV5ezosXL4Q6bdy4cairq/P48WOMjIxE1yA/P5+kpCSSk5NJS0vD3t4eLy8vcThIS0tDWVkZf39/njx5grq6OoaGhkybNo2IiAhCQkJISkrC09OTa9euIZFIGDBgAPX19TQ1NaGurs4PP/xAWload+/epaKiQqC9FJEqgYGB7N27l7lz52Jra8vOnTvZsmWLSPstKioiLS0NHR0dlJWVSUlJISQkRHjM4LfZY3x8PHK5HBMTE2xsbNDX1+fQoUNIpVK0tbV5+vQps2bNQlVVlQsXLuDg4EBPTw92dnbU1tYycOBAAaS+ceMGcrkcU1NTkpKSRDzM06dPCQ0N5c6dOwQEBNDR0UFJSQkSiQRdXV1CQkJITU0Vxn4XFxc++ugjwsLCuHPnDv39/XR0dDBkyBAWLVqEoaEh3d3dnDx5kqKiItra2lBWVkYqlQq+oeK73NvbS19fHytWrKC8vJybN2+SlpbGwYMHycrK4uDBg4IHqXht09PTycjIEG3+9vZ2cTC3sbGho6NDxBEpOh89PT08ffpU5Km1trYSEBCAgYGBQIVt3rxZmPv/PW9V8N/FCoC8vDyRLxUUFERqaip1dXW88cYbgnUH8N1337F06dK/yfeB3/BM3t7eHDx4kPT0dHECVCTu1tbW4unpycaNG1FVVeX06dOYm5tTX19PWVkZKSkptLe3Y2RkhLa2NsXFxRgaGiKVSrG3t0cmkxEZGYmLiwsbNmygqamJvXv3YmhoyPDhwzl37hx//vOfMTEx4ejRozx79owpU6aQkpLChAkTGDx4MH19fRQWFvLdd9/R0dHBmDFjSExMpLGxEU9PT1auXMmOHTuorq4WJGeZTMacOXOoqqqisrKSzMxMfHx86O3tpa6ujokTJxIUFMSFCxdob2+nrKyM7Oxs4cW4f/8+zc3NwpukUNoZGhqKWPjS0lIAvLy8MDMz4/nz52Lz6ejoICQkhDFjxojh/7hx43j69Klo/bS0tCCTyZgwYcI/NeQ9e/YsaWlpDBw4ELlcTmxsLM7Ozrx48YKAgAAcHByoq6tDX1+fSZMm/Y2YRsERVLQO29vbKSoq4uHDh6xbt46+vj6Sk5O5fPmyECjo6uqKuAyFuk0haf79Yyv8bS4uLiIIU0dHh0OHDpGXlyduf4pocYVSVEEOnzhxIgEBARQUFBAXFyc2cEXMB/x2s9TR0SEgIEC0AWNjY+nt7WXOnDmi1Tx69Gj6+/u5d+8eP//8M6dPn+b58+dYWFjg6upKUlISU6dOxdjYmP3794sIDD09PSQSCR999BG3bt0Sre66ujqCg4MJDAzk5s2b5OTkoK2tzaeffkppaSm7du0iODiYBQsWcOXKFTo6OkQqQFlZGdra2iQnJ6Ovry/CMPPy8vjll18YOHAg4eHhBAUFoa6uTmRkJG5ubjg4OHD16lWRxOvh4cHr169RU1PD2tpaKE+dnJzo6OggPT0dGxsbampqCAwMRCqVkpycjLe3NyUlJejq6vLixQsMDQ2xtrYWQGV3d3fq6+vp7u6mrKyMrq4uYXxXHDInT57MgwcPKCwsxNzcHC8vLzQ1Nbl79y51dXXU1dVhZWXFiBEjePLkCcrKyjQ1NdHU1MTw4cNxcXHB29ubffv2UVBQQEhIiLh12traoqenR1ZWFuHh4cyePVvsM66urri6utLR0cHFixdRU1Nj+/btqKqqcvnyZcLCwjAxMWHQoEFkZ2dTU1PDhx9+iLOzM1KplPj4eL799ltWr17NqFGj/q/y//6t9d/F6nfr3r17tLS04ODgQFNTEy9fvmTu3LmYmpqSl5fHuXPn2LVr19/8nMKD0tvbi7u7O6mpqcKvMGXKFEpKSsjJyRGKublz59La2sqTJ0+YPHkyLS0tREdHCyyKYs6lp6dHY2Mjjo6OLF68mEePHpGQkIBcLkdHRwdjY2NsbW1F9s7o0aORSCTk5ORga2srnPY7d+4UwgBjY2M2btyIq6urEEVYWFhQX1/PtGnTOH36NHPnziU1NZWCggKMjIyora2lvb0dY2Nj+vv72b59O3K5XLRI3nrrLfT09Lh06RLXr18X/LeZM2eSl5cnjJ2K/C5DQ0N27dpFXV0dt2/fFqfPgwcPkpyczM8//ywMzQpzq8ILpqOjw7p16ygrKxPBgHFxcbS0tDBu3Li/+73+/Umws7OT2NhYIW8uKCigra0Nc3Nz2tvb6ejowMPDQ8TD/D5dGf5HwSopKeH27dvIZDLS09NpaGhg9OjRTJ06lZqaGi5cuIC3tzchISF8//335OXlCcWfpaWlgAUrItn7+/tRVVWlq6uLoKAggXbq7u7m3r17vHr1CgMDA2bNmsWlS5dobGwUBW3btm1IpVLU1NTQ1tbG19eXvr4+ysrKaGhowMHBgZUrV3Lnzh1SU1OZM2cOWlpa5OTkCPhxeXk5T58+FTM1RTy7trY2P/74I5GRkbS0tAhqugLMWlFRQWBgIDExMTQ1NbFs2TKePXsmhA6TJ0/m8uXLFBUVsW/fPgwNDUlNTeWnn34S0eydnZ1UVVWRk5ODlpYWxsbGlJaW0tXVhZKSkjDtjxo1SgiFBg0aRFFREQsXLqS7u5u9e/eKxGYF3szKyopXr16Jlua0adME3mzr1q1UVlZSWVlJU1MTDg4O3L9/n2+//Zb6+nqR8WVhYYFUKuX169dCCKWjo0NlZSWurq7U1NRQW1tLaGgogYGBgkCjUBwrKSmxbNkyvLy86Ovr48svv6S4uBg7OztsbGyIi4tj+/btlJWVcenSJaqqqhg0aBBxcXEsW7YMVVVVampqOH/+PHp6egI4DGBmZoaHhwdjxozB3t6elpYWdu7cybJly9DX12fr1q3iIOro6EhxcTFyuZw///nPuLu7o6SkxIEDB8jMzBQ5dM3NzUgkErZv346TkxPNzc10dnb+h8jVf7/+u1jxx6gMxfXYxMSE6Oho7ty5g4mJCR0dHYwbN46AgID/5UnirbfewsvLi/b2dsaPH090dDQtLS2kp6cTFBTE+++/z507d8SXx9ramqKiIrFpqaioiBmZVCrFzs6Onp4eioqKkEgkmJqaMnPmTJ4/f05KSoogU9jb24uAxitXrqCnp8fo0aP505/+xLJly3B3d+fjjz/mjTfewMPDQ3D/6urqWLVqFT4+Pqxdu1bQwbW1tSktLeX777+nr6+PXbt24ejoyODBgykrK2PGjBniNTh27BgWFhaMGDGCXbt2oa2tzapVq2htbeWnn36iurpazOmampqIjo5m6dKlREdHs3DhQhwdHdmwYQPV1dW4uLjQ0dFBQUGByKQyMTGhoaEBOzs7XFxcRAxHYmIiu3fvFrcDxd/+j7YjFHBcAwMDPD09BZAzLCyMgQMH8uzZMxHU5+joyPLly4UIQ09P7w+PtWrVKiZPnkxDQ4OAp0ZHRwt57+zZs1FTU6OwsJDXr18LQraCiiGRSHBycsLKyoqoqChBVx89ejQrVqz4w2f18uXLNDY2oqamRnl5uZhh5OfnC1mzYl7q7OxMcXExMpkMDQ0N+vv7MTU1ZcGCBXz++ed8+umnGBoa8vr1a27cuIGJiQljxozB3d2d/v5+rl69yrVr17CwsMDPz4+nT59iZmZGZWUlH3zwgQg+9PPzIzo6GjU1NSQSCebm5kilUszMzHjzzTeFerWnp4cNGzYgkUiwtLTEz89PzIVfv34tlI43b95ET08PTU1NQVlQVVXl8ePH4ja9YcMGPDw8BMczKiqKDz74gH379jF48GBBRPH390cqlZKUlIS1tTVeXl5cuXIFGxsbZs6cyZkzZ+jv72fWrFmkpaWRlpYmGIpr1qzh9u3b6OjoCMWfr68vmZmZVFVVkZqaioeHByEhIZw9exYlJSWGDx9OeXm5sCw4ODjw4sULsrKyBF9v1KhRyGQyfv75ZxHRcurUKXGInTVrFn19fURERHDq1Cmh5lMEG0ZFRZGWlsaKFSv49ddfiYyMFB6s8vJypkyZgr29PeHh4Tg4ODBixAja29uJioqirq6OhIQEdHR0aGtr4+2338bV1ZWdO3diZWVFSEgI9+/fB6C4uJimpiYCAgKEzeCDDz7A2tr6H9hl/8/Xfxcr/sfJOD8/nyNHjghPwciRIxk4cKBI61UYFn//M4qo7oKCAjGP6OvrIy4uDjc3N7Kzs1FVVWX37t10dHRw/fp1wQRcvHgxly9fJi8vDzMzM2pra9HQ0KC9vR0AQ0NDEaXQ0dGBtbU177zzDvX19VhbWxMeHs61a9ewtbVFJpMRHBzMjRs3+Oabb2hsbCQlJYXhw4dz7949srKy+PDDD0lNTeXAgQM0NDRgb2+Pu7s7nZ2dZGVlERwcLIQWLS0tDB48WMBQp0+fjrq6OhcvXmTkyJFCObljxw5Gjx5NYGCg8ApNnDgRqVSKRCKhrq6O8+fPU1paipeXF6mpqYSGhpKUlMSf/vQnOjs7+eSTT9iwYYMIu1QUTLlcLmI+FHldClHA8uXLhQH1H+2VKzb8sLAwnj59ikwmE4nLQUFBODo64unpSWRkJOHh4TQ3N9Pc3IylpSWBgYHMmjWL48ePM3fuXGFAvnLlCg8ePODnn39m8+bNTJ06lYCAAH755Rfy8/MFO7Gzs5MJEybQ3t7Ow4cPUVJSEkw3xfOwtLQUOVU3btwQqkSFp05Bzf78889RVVUlPj6emzdvijaRl5cXtra2PHz4kLy8PHFIUVZWxs7OTnx2e3p6+PHHH5k9ezbt7e04OjrS09PDunXr0NPTw9vbm9DQUCHNDgsLY+LEiVy5coWMjAzU1dXp7++noKCA4cOH09rairm5OVeuXKGnp4fAwECam5vJzMzEycmJuXPnCoxSRUUFL1++JC0tTag758+fT01NDS9evEBDQ4OOjg4qKioE6cTb25tTp06xefNmTp8+TWJiIioqKowdO5aQkBCMjY25f/8+aWlp5OfnM3LkSKqrq8nJyREqwoaGBkHWAEQsi66uLhUVFZiamgpKiKItamJiQmpqKvv27ePevXtERkYSGhrKtGnTCAsLIyMjAz09Pe7du4eXlxc2NjY8ePCAwMBAXr58iUQiYffu3aJYtra20tPTQ2dnJ8rKyiQmJrJ8+XIRa69AnC1evBhPT0++/fZbnJycyMrKwsbGBl9fX549e4ZMJqOlpYX33nuP9vZ2vvrqK7S1tWlsbERLS0uEkipQVpaWlnR2duLq6oqhoSHp6els2rRJwKMNDQ1FW93JyYmqqiqB4kpKSsLPzw8PDw/09PT+Q9R/f73+5YrVX6fk/n4dO3YMIyMjhg4dysWLF8nPz8fOzo5x48bh5OT0N29OdXW1SM9NSkqis7MTTU1NGhsbWblyJUlJSdTV1bF8+XLq6+s5ffo0PT09TJ48mdu3b/Pjjz/y6aefIpfLkUqlAiGkaBcOHjyYuLg4QkJCSExMpK2tDQMDA6qqqnBycuLzzz9ny5YtjBs3TnhgXF1dmTBhgqC8w28qRcVsTENDA0tLS16+fElpaamIn5fJZMyaNYvhw4cTHx9PUlISsbGxuLq6MmzYMG7dusWWLVtITU3l+PHjyOVyvLy8aGlpYdOmTQBs2rSJRYsWiZlWa2srOjo6SCQSIiMjOX36NGpqajg6OjJ79mzs7Ozo7OzkyJEjLFiwACMjIxFH0dTUhL29PcOGDePq1atIJBLxOpiZmbFly5b/o155V1cXn3zyCTKZjBEjRtDd3c2NGzfQ0dERikJTU1NevnwpBA8KxaJMJmPo0KHittPV1cWWLVswNTWlsbGR7u5uHB0dmTp1Kt988w09PT2oqamJohQSEkJBQQF5eXmiWJmYmNDV1UVOTg4qKiqYmZmJRGgbGxsmTZqEi4uLuM2qqan9oUXa0dGBsbExjx8/xsPDg7i4OEEcb2hooLW1lSlTpvxBCNLX18fFixeJjY1FLpfz8ccfEx8fT0FBAfPnz+fy5ctIpVLeeecdkeqsrKzMjRs3xDxKwf5ToJ5qamqEotHAwIDQ0FAiIiJobGwUMTL9/f2YmJgwffp0pFIpX3/9tTCodnR08MEHH6Cvr8/Ro0dRV1enuLiYiooKARIeM2YMs2fP5vjx4xQUFIjCZmZmxrJly9izZ48gNSgEMwMHDmTPnj2CPmNjYwNAfn4+rq6uLFy4kOfPnyOVSpkyZQra2toiMPHu3bvk5eWhra2Nnp4eVVVVfPPNNzx69AgfHx+uXr0qMuKuX7+OpqYmSUlJ/OUvf+GDDz7Ax8eHlStXUllZKbyOCsiz4sarr6+PnZ0ddnZ2nDt3TgCRi4uLBe4pPT2dtLQ0kpKSyMvLA35DXi1duhR1dXVev36NTCYTXjVFFlxubi65ubn4+fmJJOLCwkJMTEzYvHkzUqmU1NRUfv75ZxYsWICVlRWnT58mOTmZSZMmsXjxYhITEzl9+jTbtm37dyGq/z3rXybWPjk5GQ8PD1Go/nqjS01NRS6XExAQgIaGBrm5uaxfv56oqChxMvx9oerr6+PcuXMiKj45OVmAOfv6+nj27Bnjxo0jISGBM2fOYG9vj6GhIX5+fty+fRsHBwcOHTpEVVWVKECamprMmDFDzD1SUlLo6+sjKiqKpUuXcvfuXTw8PKisrCQ3N5etW7diZGTEsGHDKCoqEsPmX3/9lSVLloiC5eTkJPKIpkyZgoGBAa9evcLf358RI0Zw8uRJcnNzuXjxIqWlpUydOhUfHx9mzJiBgYEBjx8/RldXl+7ubh4+fMiGDRuQy+W0tLTg5uYG/DakNzMzw8vLi8zMTJEQq6mpKSTVCqp0WFiYMKUqZiq7d++mr68PLS0tcbOUy+WcPXuW3t5edHV1iYiIQE9Pj5UrV/4fFSoFfV4RHZGTk0NycjJGRkbiltDW1iZICmVlZbz55psi8kSRVqtANB07dgy5XM6oUaO4fPkydXV1jB49ml9//ZWBAwdibGxMTk4O8fHxol1XWlpKQEAAGRkZ2NjYYGtry6NHj9DW1sbS0pL8/Hy6urrQ19cnPT0dd3d3zMzM6OrqIjExESUlJcaOHctPP/1EZ2cnX3/9NZaWlgwaNAh1dXXmzJlDZGSkkG/HxMRw6dIlkpOTefvtt6mpqUFHR4c5c+aQl5dHQ0MD33//Pdra2qxduxYTExPWrl0r/G6KQtXX10dYWBgDBgygt7eX7u5uRo0ahaenJ6dOnRIpwIo8tWHDhjFixAhu3brF9evXWbhwIXK5nNevX/PTTz+ho6ODoaEhb731Frdu3SIyMpJLly5hb2/P1KlTyc/PJzMzk507d3Lr1i2ioqK4efMmVVVV6OnpiU23oaGBuro64uPj6e/vF16kpUuXYmxsTE9PD8uWLcPBwUEkBzQ2NlJaWsr58+fp7+9n1KhR/PjjjwQHB4ublwIt9tNPP6GmpoaTkxMaGhrcvn2biooKJk+ejI2NDTt37iQkJISGhgZiYmJwcnLi22+/paGhgdmzZ9Pc3My+fftYt24dpqamxMfHExYWJlprivbanTt3MDQ0ZOHChZSWlhIdHS14nu7u7qirqxMeHo6zszOWlpYUFhby7rvvsnDhQoYPH46qqiq9vb3cunWLgIAA3njjDbq6uoiKiuLGjRs4OjoyadIklJWVCQ8P5969ewwfPpz09HTc3NwYPHgwra2tjB49GjMzM+Li4oiKimLSpEm0tLRQVlb2/6xY/UvcrEpLS9m4cSOamprMnTuXSZMmAX8sWFFRUZw4cQJPT09kMhkDBw4kICAAuVwuaNS/j9loaGggPz+furo6Tp8+ja+vL9OmTeOXX35hwIABREdHY2hoKN7kiRMnitNLf38/GhoaWFhYkJubS3t7O3K5XNw0VFRU2LFjB/X19Rw5coSMjAyxiampqdHa2kpnZydyuRyJRMKQIUPw9fXFysoKLS0tsrOz/3CzAoShVllZmfPnz3Pnzh0MDAzo7e1l+PDhQvGlpqYmYgEU8SJnzpyhqqoKW1tbWltb+fDDD3n+/DllZWUsWLCAJ0+eiAgBf39/nj9/Tl1dHcOGDSMiIkJEmk+cOJHe3l5BMujo6BDRGA8ePODBgwfI5XKhEFRXV0dLS0t4qWxtbbl//z69vb3MmDEDPz+/f/ozUVhYyJ49e6iurhanUVtbWxG58fz5c/r7+3FxcaGkpARlZWUCAgJYunSpeAzFTfvo0aPk5+fj5eXFy5cvxWzDw8ODsLAwKisr0dfXFxSMoqIi8V7L5XIMDQ1pb2+nuLhYBCOamppy/fp1Jk+eTEZGBm1tbSgpKTF9+nQKCgoEtPjYsWM0Njby6tUrJkyYIFiVN27coKenh9mzZ4u/s7GxkY6ODnJycoQCUHG4CAoKQktLi/DwcFauXMmLFy+EOOL3M9379+8LT58iiG/ixIlYWFgQERGBj48PkyZNIikpibi4ODo7O5k0aRK9vb388MMP7N69W8i08/PzuXv3Lubm5kyfPp2cnByuXr1KV1cXnZ2daGtri1iPYcOGUVFRgYeHBxEREbS0tGBsbCxmok5OTvj7+5OQkEBFRYUQE82bNw83NzfxvVV8FxSH1v7+fs6cOYOzszOBgYGcPn1a/G/FHiGRSLh37x4PHjzAzc2NtLQ0VFVV+eyzz9DV1eXSpUsUFRXh4OCApaUlubm5vHr1ira2NpYtW8awYcO4fPkyVVVVvPPOOyKeR5HTNXjwYDo6OsjLy6O9vZ0hQ4ZQXl4usF9jxowRf8u1a9e4e/cu27dvJzk5WaDL4uPjsba2Zty4cQwaNIhTp04RERHB8OHDGTJkCE5OTtTU1NDc3ExZWRmZmZmoqqoSFhaGi4uL8HO++eabjBkzhp6eHi5duoS/vz/9/f0cOnSIgIAAFi1a9E9/5/5P179EsVIQtL29vTlw4AC9vb2sWLECT09PlJSUuHTpEmPGjKG/v5/Dhw+Tlpb2Nzilv14ffPABnp6eIoba2NiY2tpaJk2axPjx49mzZw8mJiasWbOGgoICTp48iYeHB+Hh4VhYWFBTU4NcLqevr4/AwECePXsmotvHjBnDvHnzuHPnDh4eHsKA2tPTg5+fHyNGjODy5csMGzZMEJ+7u7vx8PAQ8trfr9+3L7u7u/nss89QUlLC0NCQqqoqYfYdOHAgqampgoi+bt06ampq8PPz48cff6SsrIzBgwfj4eHBr7/+yvr167G3t2f9+vUsXLiQX3/9VQz93dzcKCwsREVFRYA0JRIJvb29uLi4oK6uLuZ9zs7OPHjwAHNzc3GrHTVqlMjXUbQ0HBwcBDD35MmTbN269e/O0FG8Bn19feTm5nLmzBnGjRvHw4cPycnJEYZSMzMzAgMDiY6OFlEmDQ0NPH78GE1NTbZs2SJiYRSPWVFRwdGjR4XZWdHSUbSBTUxMyMnJwc3NjZSUFIyNjUlOTqavrw9jY2OBIsrOzkYmk6GqqipoFNu2bUNZWZlTp06Rk5NDfX29+L1jxozh1atX7Ny5k/r6evLz8wkICKC1tZWvv/6aL7/8EmVlZaKjowkJCRGenW+//ZaFCxfS0tJCYmIixcXFtLS0iLTcvLw8CgoKsLa2ZvHixVRWVjJ06FBaW1v55ptv+OCDD/j222+xs7NDR0cHNTU1bt26hYODA42NjQwcOJAxY8agrKzMF198IdSqBQUFzJw5k+DgYCwtLbl27RpJSUmUlJQwceJEhgwZwnfffcfo0aO5ceOGuD0kJSVRWlqKubk5u3bt4vbt28TExAjValFREcXFxaioqDBlyhRGjBjBzZs3yc3NFWIAhRpQQYSpqalBX19fzIy8vLyQSqUUFhYKKO1ff3YqKiqIjY2loKBAIJHkcjklJSV8/PHH6Orq8uTJE65cuSJu01ZWVuLmN3XqVOrq6gTd5s9//jNWVlacOXOG2NhYDAwMGD58ODNmzCA9PZ3r16/T3t7O0KFDxQ1979691NTUEBISgre3t5jnKojwjx8/5uuvv+bSpUuoqqqSkZFBcnIyI0eOFIT+e/fuieDW69evU1BQIKJUFEInW1tbEhIS+O6772hsbGT//v2CeFFVVYWxsfF/iFz99+tfolgpYqwVG1tYWBjnz58XCp7jx4+zYcMG3NzcePbsGf39/dy4cQNTU1M++uijv3m8Bw8ecObMGT7//HN27NjBxIkTuXHjBlKpVIBkFcwzCwsL9PX1GTRoEA4ODrS0tAjHuKLtpa2tLXr2Dg4OqKmpIZPJiI6O5sCBA0IBde3aNeHpGTRoEIsXL6a/v5/CwkJyc3PJysrCxcWFcePGiVtjV1eXcNJLpVKam5s5ePAgq1at4ujRoyQlJQlawM6dOzEzM+PcuXOEh4eLzVtBkZbJZCgpKZGSkoKfnx8TJ05ELpeTnZ0tkDHFxcWUlJSgra2Nuro65ubmJCcnM2fOHO7evYuqqqrA4mzfvp1jx46JlFSF90Vhjs7MzERHR0eIO9LT01FXV2fx4sWiLfWPrkuXLlFcXExNTQ3jxo0jOzubkJAQDA0NefToEeHh4SJV2djYmKVLl6Krq8vLly+5du0an3zyCba2tmK+oq6ujkQiobu7m3PnzgG/IZuqqqpIS0sTQZpvvvkmlpaWfP3112LjUeQDwW+nfScnJ5YvX84333wjYi8sLCxYt24dBw8eZMOGDbz//vu4ubmJ2ZilpSWjR4/G09NTqPCOHj2Kr68v/v7+4oY1a9Ys+vv7efr0KVevXuWLL74Q0RkpKSlcvHhRmD+Li4sxNzfHyclJhGO+99573Lx5Ex8fH1RUVDh37hxVVVV8/fXXPHnyRBBHZs+eTX5+PoWFhXR3d2Nra0t5eTnjxo3j6tWrYhbk6elJcnIyH3/8MeXl5cJ/ZW5ujr29PREREQQHB2NlZYWzszNffPEFbW1tIkdt7dq19PT08O233+Lj48OjR4/44IMPsLe35+XLl9y/f5/Vq1fzzTff/GGGpVibNm3is88+QyaT8fHHH/P555/T2dmJkZERgFCIKjoqiiIH8M0337Bo0SKSk5OxsrJCV1cXOzs7cUsLCAjA0NCQgoICQbkfOHAgzs7OFBQUkJCQIObPixcvJi8vT1BDli1bJvxsra2tZGZmoqKiwp07d1izZg1XrlwhJiYGAKlUSkdHB5qamuzZs0d4Mdvb23n27BkTJ04UwZGKTsf8+fOF7+2bb75BLpeTlpbG4cOHaWpq4unTp2JEMGbMGKytrTlw4ABjxowRLf9vvvlG+EX/I9e/xMzK0tIS+B9tv3HjxiGTyUhMTGTfvn0MGTKEvLw83NzcGDJkCADBwcECpvnX8xGFZ2jnzp10dHTQ2NjIvHnziI6OFpy0MWPGkJGRgaurK3fu3CEtLY2tW7dSVFRESkqKMHsqDMDw20B/7ty51NXVCXe7gvQQHR3N1q1baWtro7i4GF9fX2FCdXBwwNzcHHNzc2xtbQEEV+7EiROYmpri5eUF/AYKtbKy4sSJE5SXl6OnpycKa2JiIlOmTGHJkiXo6upy9+5dOjo6uHPnDhs2bBC/08fHB1tbW/r7+1FRUREb9ty5c3n9+rUwVhYVFZGUlIS+vr4AoM6bN4+IiAgcHByERF5hDaipqSE9PZ1x48ZhaGgoDMEjR45ELpdjZWXFxYsXRZvzH1UjKTa7JUuWkJmZSWxsLKWlpWhpaWFjY0NYWBg6OjpYWVkJQ+jJkyfFrMjV1RV7e3vRFrt79y6vXr1ixIgRyGQyDAwMKCoqEtHlKioquLq68uLFC8rLy0lOTqa0tFTQ7rdt28aOHTuEsKasrIyDBw9iYmLCihUrOHfuHJ2dnezZs0cYZ62trdm6dSsRERHcunWLzMxMsrKyeOuttwgJCaG4uJiCggJWrlxJc3Mzr169Yu3ateLz0NzcTG1trUiLVlFRQSqV4uTkRHV1tYhciYuLw9zcnMDAQDIzMzl27BgBAQEEBQXR2dkpfE6ffvopPT09TJs2TWQyubm5kZ6eztGjR3Fzc6OmpgZdXV0Rh+7p6cn9+/dRUlKipaUFGxsbVqxYwSeffEJDQwPe3t6YmZmRnp6OtbU1crkcd3d34uLisLCwAH47dHh5eQkquZubG4aGhmRnZ3Pnzh28vb1pbm7GzMyMhoYGMjIyxHf69OnThISEoKmpyb179xg6dCgymYw///nPzJ49GxsbG3766Sc+++wzNDU1xWesv7+fS5cu4efnh42NjcAZKQ5NCtWtj48PR44cYfDgwbS3t9PX10d+fj5aWlp4eXnR2tpKW1sbGhoa/Pjjj8jlcqZNm4aysjL3799HV1cXHR0dEdkRFxdHcHAwenp6qKmp8dFHH5Gfn8/Zs2eFuOT7779nxYoV1NTUCGvBw4cPMTQ0ZMKECVRVVdHb28vu3bsZNmwYra2taGhokJeXh5aWFjdv3sTb2xt7e3vU1NRwcXHByspKwKpdXFzE6x4YGPgfXqjgv/jN6vd0gd8Xm4KCAi5evIhUKqW4uJhZs2ZRUFCAm5sbBQUFlJeXo6Ojw1tvvfU/fVxFfMXq1atFy0YqlbJo0SKampqQSCS0tLRQVFTEggULOHv2LNHR0SJ8US6Xc/LkSe7fv8+ZM2cEkFNNTY3g4GDGjx8vPFaKQWhjYyOzZs1CKpXy+PFj5HL535hgFc+zs7NT8O327dvHzp07/7Cp5+XlCXySm5sb+fn5gqaspaWFn58fL168wNHRkZqaGlRVVUUAm7W1NX19fcydO5ebN2+KMLqrV6/i4+NDZmYmAwYMYM2aNfT09FBWVsbevXtFYGRwcDCXLl1i586dpKam8ssvv2BjY0NpaSm9vb0EBASQkpKCl5cXQUFBPHjwgHfffRdzc3MA/vKXv+Dq6ir6+H/v50AikVBWVoaysrJQZDU3N7NhwwZUVFTE8FpBqleYKA8fPoy/vz+WlpYMHDhQpB0rKSkJg21qaioqKiokJiYKyfTKlSuFqfn169ecOXOG+vp6nJ2dRaqw4qSugM8WFhYKPmFAQAA1NTVMnz6dc+fOYWVlRXx8PMrKykyfPp3k5GRGjx5NUlISRUVFBAcHU19fT3t7uzixnz59moEDB3Lnzh3Wr18vcD6hoaFcv36diooKPD09SUlJQUlJCS8vL1RVVamsrBTmbXNzc8HI9PPzE9ifZ8+eiZRfRejhokWLmDBhAn19fWzfvp2goCDMzc25evUqBQUFLFy4UJhxLS0tuXv3ruD45eTk4OPjw6BBg5BIJGRlZVFSUsLNmzepq6vD09NTGHjLy8tpbm7G0dGRNWvWsHHjRgYNGkR5eTlWVlaCGrFo0SJiY2P/cDssLi7m4MGDfPXVVxgYGLB9+3a2b9/O4cOHiY2NZcSIEcJ/tGHDBpGPpVAW7ty5kzlz5mBiYsKxY8cYP368IJbX19dz+fJliouLCQkJQVVVlZaWFuzt7XFxceHy5ctkZGQISk1XVxd5eXloaGigpKTEsGHDsLe359y5c7S2thIYGEhNTY1QH758+ZJnz57xxhtv8OLFCzIzM/niiy/EzLixsREjIyOSkpLQ0NCgrq5OhJN+/fXXqKioiIwvxYHx8ePHwG8QbjU1NTQ1Neno6CAwMJDFixf/zfP/fTvwP3r9ly5WinX79m3y8/MZOHAgLi4uGBoa0tLSIuILZDIZubm5GBsbi366lZWVKC5//ca0tLQQHx9Peno6zc3Ngk4xePBgVq5ciaamJuHh4eTm5rJw4UJOnz6NsrIyjx8/RktLS8A+zczMyMrKwsvLi5ycHHp6euju7kZbW5tFixaJnvimTZv47rvvUFVVpaenh82bN7Nlyxbu3LnDzJkzUVNT+0PciSKUrqWlBVVVVT755BOBVlFXV6egoEAUpqKiIlxdXfnwww9JS0vj0KFDwtm+cOFCbt68SWdnJ4sWLeLu3buUlZWxbt06TExM2L9/P/Pnz8fR0VH4qRQiAW1tbaZPn46zszNXr17F29ubrKwsIiMjGTJkCG+++SbffPMNiYmJwlvm6+tLZWUlzc3NTJw4EScnJ+7evYuysjLW1tYMGDCA06dP891336GmpvZ33awU/01rayv79+/Hzc2NlpYWXF1dRYvSwMCAW7duMXbsWC5cuMCCBQt4+PAhqqqqIjZlxowZf/h9itmejo6OcP7Db8INa2trlJSUBPuwsLCQu3fvYmZmRnBwsLg9paWl0dTUhIqKCvPnzxdBhjo6OpSUlIikWR8fH3Jzc5HL5Zw5c0ZEQrz99tsEBARQWVnJwYMHqa2tZcqUKZw5cwapVIqenh4//vgj8Bu2atmyZZiamrJt2zbu3LmDg4MD9+7dQ1VVlSVLlnD06FGqqqr4/PPPiY2NJSIigoaGBkxNTenu7hazEhUVFQFGjoiIEOGaith3Ly8vHj58yK5du8jLy+P48ePU1NRgamoq5iITJkwgNDSUx48f09zcTF1dHXPmzBGRM4oCX1dXh6qqKj4+PshkMszMzAgLC6OhoUGYydvb2xk3bhzx8fGUlpYyc+ZM0ZafO3cut2/fJiUlBfgtwFAqldLW1oaqqiqhoaG4u7uzYcMGPvjgAxwcHPjTn/6EpaUltbW1jBkzhvHjx9Pf38+2bduorKxkyJAhREVF0dHRwfDhw6murqa8vFxs4jt27KC9vZ2uri60tbXZt28fEomEN998k6CgICwsLLC0tOTkyZNi1qSlpSWUl4oYFE1NTZqbm1FVVaWurk6kQxcXF9PZ2ckbb7wh/raysjIqKyuJjo5m4sSJtLS0cOzYMbq6utDU1GTatGnicPvTTz8RFBREQUEB+vr6dHZ2cvbsWQwMDFi1ahU6OjpER0eTnZ3N0KFDmTBhAgA//vgjo0ePxtXV9f/e5vwPrP+ybUDF5p2QkMDz588JDQ3l2bNnpKWlMWjQIFxcXFi/fj1FRUW8evWK9vZ2PDw8cHBwEK004A9xD2VlZdjb24tIhpKSElRVVRk6dCiRkZGCVrBjxw6Cg4MpLCzk+PHj1NbWsmXLFiQSCRoaGrx8+ZLy8nJxNY+OjsbGxgYbGxuhqrtw4YKIqH777bdRVlZGLpdz+vRppkyZwi+//EJ9ff0faN8Ax48fp7+/n3Xr1vHo0SOuXLnCzp07MTY2pre3l/r6eqqrq1FVVSU4OBipVEpraytfffUVtra2mJqaMnDgQCwtLRk5ciRRUVEUFhaKjUsqlXLy5EmRuXXo0CFkMhnd3d1IpVJB5dDW1ub27dtIJBICAgLQ0tLCwsJCgEaLi4vJyclBU1MTe3t7iouLqaqqEpDeYcOGCem3g4MDYWFhqKur88477/yhOP+9Kz09HQsLiz8cVCZOnEhOTo7Ixnr69KkIiVy0aJHw/yjafoq5xaVLl8jKyhKom0ePHjF9+nTxHiopKZGZmcn9+/fp6emhqqqKnp4eUlNTSUtLo66ujjVr1jBkyBAOHz5MX18fly5dEllHurq6NDY2MnnyZE6ePMncuXMxMzMTETRHjhwhKSmJvXv3MnXqVCZPnoxcLufdd98lIiKCLVu20NnZye7du9mzZw8bN26kuLhYtKU+/PBDVFRU6Orqoru7WzDzhg4dSm1tLXp6eqSkpLBp0yY+//xzBg4cSGdnJ9HR0SQlJbFo0SJ8fX25fv06vr6+pKam0tDQwPTp0+nt7SU+Pp4lS5bQ1dXF6dOnkcvlLFmyRKhn1dTUaGhoIC0tjbKyMqZNm0Zubi61tbUi8C84OJjc3FzxGhoYGNDT04O7uzuJiYnU1NRw5coVmpub2bt3L4WFhURGRgoSTGxsLMXFxSQnJ2Nvb09KSgq2trbY2tryzjvvCPl7YGCgQBDBb/xPhbS9rq6OmJgY1NTUMDU1RUNDgw0bNmBgYEBUVBT+/v4UFxfT3NxMe3s7mzZtQiKRMGfOHBwdHdmxYwdNTU0kJiYKa8vq1atRUlLi5s2bgo84adIkXF1dBSW/oqKCtWvXCpGDv78/6enpqKiosHjxYkEUuXDhAkpKSkyYMIGzZ8/i6elJQ0MDPT09BAUF4e/vz6tXrzh9+jTR0dGCL2lqasqzZ8+A37LtZDIZJiYmVFZW8uTJEz744APMzMxIS0sT0O62tja8vLz+nxUq+Be4WR06dIiQkBB8fHyQy+U8fPiQ+Ph4bGxsWLRokWjFJCUlERUVhUwm+59G1ScnJ1NdXS1CAQ0MDJBIJCQkJKCiokJ5eTkZGRmUl5fj6OjIsmXLaG5uprW1lVevXhEUFMQvv/zC2rVrqampYf/+/YIn1tfXJ+ZGurq6AIIs7eLiwty5c+nq6uLAgQNCrVRQUMD+/fvF7EtZWZnKykq+/PJLVq5cSVVVFfr6+uzdu1eYKZ2cnIDfBCfu7u50dHRgZWWFvr6+MIba2tri4uLCjRs3GD16NFeuXKGtrY3Zs2cTFhZGY2MjI0aMID4+nqamJszNzenq6qK9vR1nZ2d8fX15/PgxixcvxsHBgYMHD1JSUsLatWvx8PDg+fPnXLp0iYaGBhwdHTE1NSU3N5f+/n7Ky8txd3dnxIgR1NfX8/z5c4Gh+WdXW1sbqampHD58GPhtsF5SUkJqaqrIg5LL5VhYWNDY2MioUaN4/fo1dXV1qKur09vby9tvv82QIUPo7++npaWFLVu28P3337Nv3z5CQ0PJzs4WkFvF7eujjz7i918thRxbLpfT2dmJjY0NtbW1TJw4ERcXFw4fPixiLjw8PFi7di0ymYyEhASOHj2Kt7e3YDUOHDgQVVVVbt68iY2NDQMHDhQqxP379/Pll1+ipKTEmTNnGDp0KCUlJVy9epU333wTV1dXCgoK+PHHH6mqqsLCwkKwD/Pz8wkKChJMymnTplFYWIirq6u4GTg7O9PR0cGMGTM4d+4c3377Ld3d3Wzbtk20q4yMjFBSUiIsLIzIyEhmzZolpOAdHR1oaGjw/Plz7t+/z4ABAygtLWX27Nk4OzuTmJjInTt3mDZtGioqKhw7dgxLS0uysrKEUvPy5cuoq6ujq6srGI7l5eVoamoyfvx4Ll26hLW1Nbm5ufT09Ij4msbGRnGDNzMzIzw8nAkTJqCjoyNYjhoaGixcuBA3NzeuXr3KzZs3UVVVFe/rihUr/tBteP36NREREbi5uVFbW4tUKsXS0pLhw4fT0NCAmpoaN2/epKmpCVNTUxwcHFi2bBlFRUUcPXqUoqIiPvroI/z9/SkpKeHJkyeCTvHGG2+go6NDTk4OSUlJwvs1YsQIPDw8+O6778jKykJHR0cYn0+dOkVpaSl2dnbClK2hocH58+dRV1fnT3/6E1u2bGHo0KFYWVkJdWBJSQltbW3Mnz+fqVOn/sGuoFj/UcDa/9X6L12sCgsLOXHihIjXVkiOq6urqa6uxtPT8w+eC7lcTk1NjRBk1NfXk5aWxrBhw4DfWkp3797l8uXLTJkyhRkzZiCVSikvL+f58+d0dHQwceJEzp8/j4mJCTNmzBCbyunTp7GysmLPnj1kZ2ezb98+QkJCiImJYdWqVZw4cUIEzUkkEhwcHCgsLMTY2JgvvviCa9euUVVVxfTp09mzZw+dnZ0EBwezaNEiYdLbs2ePYAbq6urypz/9iYqKCo4fP05qaqqIh4iLixPU8+rqambOnMnIkSNJTEykvLyc9vZ2ccNpbW3F3d2dyMhIamtrMTc3Jzc3FzU1Ndrb25HJZLS3t2NtbY2lpSUmJiYUFBQwceJEBgwYwJ/+9Cc0NTX56quvkMvlaGhoUF5ezu7du+nv76e+vh41NTVMTEwEpdrKygpHR0eGDh2Kvb39v0kd+V8txetYW1vLo0ePePLkCT09Pairq9PQ0ICVlRUrVqxAIpHw6NEjoqOj0dbWJiQkhHnz5rF582Y+++wz+vr6/tC3b21t5fDhwxgZGdHa2sq7775LbGwsR48eZerUqUyaNImEhAQePnxIW1ub2EysrKwoKyuju7ubtrY2sRkoQiTz8vLw8/MTgZODBg1CS0uLQ4cOiTZfa2srDx8+5ObNm8ybNw8HBwch3XZ3d2f06NGcOHFC3G57enp455132LVrF05OTsyZM4ezZ88ik8mws7Pj7t27eHt7ExERAfw2O1OQJoKDg1m1ahUATU1NPHv2jPDwcAIDA3n69Clubm5UVFSIg1t+fj6NjY14e3vz0UcfIZfL+frrrzE3N2fdunXiPVHMt7Kysvjhhx/YuXMnDx8+pLKykjVr1lBTU8ONGzeIiopCSUmJESNGoKSkxL1791BRUUFDQwOJRCIStxVm+eLiYlatWkVFRYXIJlNTU8Pf35/w8HB6enpwdnYmPj4eAwMDAgMDKS0tRUVFhfHjx+Pu7s7PP//MkydPcHBwYNWqVURFReHh4UFPTw+ZmZnExMQI7JaOjg6NjY00NzejpaXFd999R1FREdevXyc+Pl6AqGfMmMHLly/p7e1FTU0NdXV1SkpKxKy4tLRU/G1tbW2sWLGCEydOMGXKFI4dO0Zra6sA5SpERw0NDZiYmDBr1ixMTEz4/PPP8fb25t1332XLli3Y2dmRkJCAnp4eXV1d4rusuFUpWr3w26zq/v373Lt3jwkTJhATE4OpqSnz5s37Q4fpP8P6L12smpubKSgoICUlRdwigoKCMDAw+Jv/9q9PDQ0NDVRVVfHzzz9jYGCAm5sbdnZ2eHl5UVJSwtmzZ2lubmbGjBnU1dVx8eJF+vv7RRZST08P48aNY/78+UilUn755ReRhGtlZUVbWxuWlpZUVFTg4OBAZWUl2dnZ+Pj4EBAQwPXr1wEEoicwMJAJEybQ29vLnj172LFjB2fOnEFVVZV3332X/v5+jh8/zuDBg/n222+xt7dn9OjRDBgwABMTE2JiYjh58qQAgM6YMYNhw4ZRXV3NwYMH0dHRwdfXl9bWVtLS0vj4449pamqioKCAxMREbG1t6enp4eHDh5iZmTF06FB++eUXhg8fTmdnJ69fv8bPz4+qqiqUlZX5+uuvhVdrzZo1eHt7i9d4xYoVAlsjkUiQyWSoq6tTV1eHk5MTW7duFey6f0ae/vv3U8GxKywsxN7eHg0NDUpLS8WpNzg4GE9PT+7cuYO6ujpVVVXI5XIcHR1ZtWoVWlpaf3OavHz5Mnfv3iU0NBQfHx8uXbpEXV0d3d3dDBgwAD09PRISEoRYJSIiAjU1Nby9vUlISKC3txd1dXWsra3JzMyko6MDgOnTpzN9+nTOnz8vYlUUqrE333yTw4cPY2JiQnp6OgALFizgzp076OjosGLFCgwMDMTgvauri9GjRyOTybh27Rrx8fEMHz6curo6QcEfPnw4y5cvJykpSdAuHjx4IAb/5ubmrFmzhpaWFs6fP4+LiwtxcXFYWlpSU1ODiYkJhYWFODo6oqSkRHx8PIaGhoSEhDBo0CCSk5N5/Pgxnp6ehIaGUlVVxdChQ8nKyuLbb7/FyMiIKVOm8Pr1a16+fElQUJAQwSiy05ydnamqqhKR7k1NTaxdu5aAgAAB0K2pqcHX15fJkyezY8cO+vv7sbe3R19fn3nz5vHmm28yatQoli5dypo1a5g5cybR0dHMnDmTq1evUl5ejqurKx4eHgI3pa2tjUwmY/78+bi6ugqZ+I0bN3j69ClWVlaoqKiQkJAgZmpr167lyy+/xMTEhNzcXObPn8/z58+FYXjgwIGkpaVRXV1NU1MT+vr6jB49mry8PCIiIujv7xdJvQsXLhQetOLiYj755BO++eYbUXSkUqmgpw8YMICKigpUVFTIz88X37dffvmFuLg4VFRUGDVqFAMHDuTp06c8evQIOzs7Fi9ezL1798jIyKCrq4t169bh4+PDwYMHkUgkrF279p/67v17rf9yxSo3Nxdra2tBRoDfElsVfKympiYRdvbXS7HBRUREoKmpSXBwMOXl5fz000/k5uYCv5HVFRkuz54948KFCzg5OdHQ0ICrqyuNjY3ExMTg7u6OtbU1CxYsICUlBT09PaytrUlISGDfvn3I5XIsLS3FplxZWYmysjIqKiro6Ojg7OxMbGwsGhoaGBkZUV9fj7u7O6GhoWhpaQlfh2JDj4yMpK6uDl1dXTIyMvDw8ODp06coKSmJiJMPPviAr7/+mvr6ejw8PPj888+prKzk/PnzFBUV4efnx8uXL3n//fc5f/48VlZWpKamiuRRRavx3Xff5caNGyJwUWGGDgsLo6WlhXfeeYfAwECSkpI4efIk6urqTJ06lcGDB/OXv/yF6OhoDh48yI4dO7C0tBQx8oWFhXR0dDBy5EjWrFkD8AdqyN+7fm8A/vzzz6moqMDQ0FDEfXd0dKCiokJDQwNdXV00NTUxYsQIVq5cyePHj4mIiKCtrU1Q9BWrpKSErq4uYSRVhHa6u7sLXI7is6DY3Lq7u6mqqvrDUF8ul6OkpMR7772HsrKyYDE2NzczZswY+vr6mDhxosjmOnfuHL29vRQUFPDRRx9x+vRpMY9VV1dnzJgxDBs2jPPnzxMYGCjmJFpaWujo6DBs2DCKi4tFweno6CA7O1uYtJWUlNi4cSNZWVnU1dUxb948Xrx4QWRkJHp6egLyqq6uzsiRI7lw4QL9/f14e3szYcIEDAwM+Oyzz8RtPywsDH9/f959911KSkp4/fo1SUlJNDU18cEHH/Djjz8KsVNpaSnGxsZcuHCBxsZGVFRUMDAwQCaTkZeXh52dnZi1KijopqammJiYiNuctbW1CE80NDTk2bNn9Pb2EhQUxIwZM/j6668JCgpiypQpVFRU4OTkxJo1a9DX12fkyJFcvHiRpUuXioLe19cnxAmqqqoYGxtjYGBAW1sb3d3d4r3W0NBAJpNRWFgowigbGxsxNTXF19eXsWPH8pe//IXExEQsLCxoamqis7OTsWPHkp+fj46ODi0tLXh5eXH58mVcXV3x9fVFJpNx69YtEbB45coVwXicNGmSSAYwMjLixYsXaGpqihDFkpISenp6WLp0KXV1dTx48ICKigr27t2LkpISUqmUlJQUXr9+TVpaGg4ODlRXV+Pt7U1HRwehoaE8ePCADz/8EA0Njf/nrb/fr/9SxUohB587dy5BQUGYmpqirKxMcnIyrq6uVFZWUl1d/YdARcVSvCkdHR189tln4hQDEB4ezrFjx8TP2Nvbs2nTJnR0dDh37pzIrxk6dChXrlyhs7MTVVVVHB0d8fPz49GjR0gkEry8vCgsLKSwsFCgWDIyMkhKSqKtrU0YEtva2hg/fjxDhw6lra2NkpISvL29uXr1Ks3NzYSGhuLh4YG2tjZKSkoCuuvp6SkYgVpaWiKCvby8nN7eXjZt2kRDQwO3b98W/qbfF0mF1FpxC5oyZQq3bt2ivr6e+vp6WltbRUBlREQEhoaGAhWkCGPU1NRkwIABDBkyBA0NDTGHePz4MbW1tdTW1mJtbc369es5ePCgIGjn5uYydepUrl69SllZGZaWlqxatUq0bv/R1dfXJ0ChXl5eAtPU1dWFtbU1lZWVaGpqCtNnZWUlv/zyixCyhIWFMXLkSCErfvToEQ8fPhTxINbW1iKXTJEtZGBggKurq/DNlZaWCqO5Iu7D1NRU/IyamhrGxsYYGhri4uLCoEGDuHLlCoWFhXh5efH69WtsbGwYO3Ys4eHhFBUVYWNjg5aWFh9++CF79uwhNTWV5cuXk5eXh1wup7y8nIaGBhHJ8fr1a3x8fFBXV+fVq1fY29vz7Nkzli5dSkpKCtevXxdy8v7+fjZv3oynpyePHj2ivb2de/fuCcSWQjKu8Ei5urqybt06fv31V1pbW9HV1SUrK4vCwkLs7Ox49913sbS0pL29nby8PK5fv05jYyNtbW0cOnRI3Ip0dXVF5pri/dHQ0BDmZB0dHWGDaGlpQUtLCzc3N6ytrblx4wbGxsYiNFVLS0sEnubm5mJgYMDAgQNJTEzE09OTcePGCYJIeHg4Gzdu5OXLl8TFxVFTU0NrayvLly/H19eXkydP8vTpU9GmbmhoQCaT4e/vj62tLcePHxeIpRcvXqCjo0N1dTWWlpbMmzePyspKzpw5g4GBAd988w0XL17k3r17SKVSvL290dPTIy8vj/LycgwNDfnmm2+EgKepqYkXL14IwHReXh5RUVEYGhqira1NYGAghYWFxMXFYWVlxbRp00hISCArK4vOzk66urpwd3fn5cuXqKurs2bNGu7fv4+Wlha+vr6Ymppy5swZvLy8RJz9s2fPePjwIaNGjWLs2LH/aYqUYv2XKVadnZ3s37+fQYMGkZ+fT0VFhQis++qrr9DU1GTixIlCPffXcxBFsTpx4gQeHh4MGjRIGFXr6+vJzs6murqapKQkEQCnOFH39fVhb2/P8+fPaW9vR1tbGzc3N8EPVDDnurq6MDMzo7W1FWVlZYyMjEhNTRW3q6+++or79++LmUZvb6+A78pkMkaOHElaWhpXrlzB1taWN998k9bWVj7//HO2b99OT0+P4LulpKSQnp6Ovr4+ra2tGBoa0tfXR0VFxR82bMXm2tzcjLOzs4gH0dXVxdTUlNraWnR1ddHQ0CA5ORl1dXWUlZWFLF5LS0vIb9XU1JgzZw5ZWVm8fv0aZWVlMcgdMmQI586dQ0NDg5KSElHEVFRU8PLyIiYmhuHDh5OQkICTkxNJSUnU1NQwaNAglixZ8nd/DhTvY3l5OY8ePSIyMpIFCxZw4sQJenp6RPKqkZERR48exdPTEy0tLczNzZk0aRIRERGoq6szdOhQsrOzCQsLY/HixZw6dYrZs2cLwnhLSwvOzs7MmDGDsLAwbt++jZaWlmhvKmTW/v7+ZGdnk5WVRXd3txCoNDc3U1FRQU1NDd3d3QwaNIj169cjlUpJSEjghx9+QENDQxjHAwMDKSkpwdbWFj8/PwwMDNi8ebOIfJgzZw4DBgzgnXfewcbGhj//+c8APHv2TJifFdEr3t7eTJ06lZ6eHkHyfvToEW1tbWhqahIYGEhlZSWLFi3i+++/F7cFMzMzEhMTRT6WkpISZmZmDBkyhEmTJlFZWcmDBw94/vw5qqqqeHh48M4771BdXU1mZiZWVlZ8/vnnmJqa8t1335GTk8Pjx49FWKmRkREZGRloamri7+9PaGgozc3NXLx4kYaGBsaMGYOHhwd1dXVERERQV1cHINSFq1atore3l7CwMD7++GMePXrE06dPsbGxQU9PDw0NDcrKynBwcGD27Nns3LkTCwsLCgsLGTZsGOrq6iLexNTUFE1NTRoaGvj66685ePAgSUlJzJo1i5SUFDo7O6mrqxMhhl5eXpSXl4tZZGZmJi0tLfT39zN06FABs92/fz+NjY0sWrSIoKAgoqKiRHKxi4sLH3zwAd3d3dTW1rJ161Y8PDwoLi7GxMREcDe7urqQyWQUFxcTHBxMRUUF9fX1BAQEoKurS29vLzExMXh5eYmZ6OHDh2ltbcXIyIiuri5xiFAIPtTU1EhJSeG7777jl19+ESrA/0zrv0yxUvTZXV1dUVJSIjExkQcPHlBVVYWnpye1tbVkZWWhra3NihUr8Pb2Bn5T+Tk5OaGpqUlpaSlHjhxh27ZtSCQSMftRUMJDQ0NxdXXl9OnT4rbh4uLCW2+9ha6uLrt27UJfXx+ZTCZgkop025KSEuHbam1tFcY+hRlWJpOxdetWDh06hJeXFxMnTmTDhg1iPlRUVERFRQVvv/22mBW4uroK+biRkREVFRW0tLRgZ2fH69evcXd3x97enidPnghAbkFBAWpqagwYMEAAK01MTOjp6eHOnTvExcXh4OCAh4eHSAiWy+XU1taKItLV1QWAgYEBGhoa1NbW0tXVxcyZM5k3bx7r169nyZIlHDlyhP7+fsHYq6ur4/333yc9PZ3o6GhkMhnx8fEic0cxoA8ODiYpKYnZs2fT2tr6T9Eqjh49SnZ2tohgkMvlyOVyent70dPTY8eOHezZswdDQ0N6e3v55JNPANi6dSszZszA39+f2tpa9u7dK4zPmzZtQl9fn/z8fJGwO3z4cFxdXcnIyCAqKopBgwZhY2PDqVOnRBaZiooKHR0dyOVyMU9RHAAU862amhr09PT485//TGFhIS9evGDKlCmoq6uL+Z+qqirOzs709PQI8O3hw4eRSCRIpVLCw8O5evUqbW1tjBkzBn19fcLCwrCxsWH16tWcOXOGly9fCg/f3r17sbe3Z9myZZSVlQFw8+ZNEhISsLS0pLW1VYgtSktLycjIoKOjQ+QiBQYGEhkZKYQmGRkZFBQUMHToUJKSkkhMTMTQ0BAjIyNKS0uZNGkSMTExIppeTU2NSZMmcf78eQGezcvLo7+/HxsbGyFMuXfvHr29vWhpabFw4UJGjhzJmTNnePjwIbq6ulhaWhIbGytUe2PGjCE9PZ3q6moWL16MiYkJSUlJSCQS7OzsyMjIYNasWSgpKXHu3DliY2MZNWqUAAIoRD2BgYGcOXOGAQMGsH79er788ks0NTXFIXDu3LncuHEDLS0tAUSeMGECnp6exMbGcufOHUFN8fX1BeDly5ci18zHx0fc/FVVVamqqqKgoEC0phWtvcLCQvr6+jAzM2PFihXcvn2b9vZ2SktLkUgkhIaGijGHpqYmnZ2dYvbV29uLjY2N+L5ZW1tjYWHBy5cvaWhowNjYGJlMhoODA0+fPmXw4MEsX778P1X7T7H+SxSrf2sju3HjhphB7N+/n+joaC5cuIC7uzuDBw/m/v37ojg9e/ZMCBJev34tpK27du0Ssw4FS0xNTQ1lZWX09PTQ1tYWlIbi4mIcHByEYbKzs5P+/n5kMhkFBQX09fXR09PDwoULefr0KeXl5UilUoyNjamqqsLExIRBgwZRXV1NfHw8hw8fFsiXe/fu0dDQgJOTE/r6+tja2qKqqiralGPGjBEJwL29vVhZWZGTk0N/fz+urq5UVFTQ1NSEo6MjmZmZQmghlUqFeCM7O5sjR44IaW5ERIQ4eSrUUBoaGri4uGBsbIyvry+nTp2ivLwcdXV1XFxcRAzB9u3bMTMzE7eHN998Ey0tLS5dukRXVxddXV2MGDGCa9euMXXqVJ4+fcr48eO5efMmM2bMEHEXf+/Kz8/HyMiI9PR08YXV1NTk3LlzIm1Z8V6sXLmSY8eO0dnZyaBBg1iwYAF3796loqKCjz76CCUlJaKjo8nIyGDYsGEcP36curo63nnnHfz8/ESuV2trq/AohYWF4ePjQ0pKClVVVUyYMEEIZeRyOTo6OiImXElJCXV1dSZMmEBjYyPDhw/nwIEDNDU1iRyrkJAQlixZwo0bN4iPj6erq4vt27dz4sQJpFIp3d3d2NnZMWLECCwsLLhw4QL+/v5oamry2Wef0dHRgZKSkjg8aWpqUlNTQ01NDZWVlbS1tTFs2DDq6urQ19fH3d2doUOH0tzczNGjR0VQpoeHB5cvX6asrAxzc3Nxe1i/fj0RERGUl5cLM7uhoSFaWlqYmJjw5MkTsrOzMTMzw8nJifLyckJDQ4mOjqa8vFzczBTtRT8/PxYtWiQYjcbGxtjZ2eHm5kZHRwd3796lt7cXExMTJkyYILBON27cQF1dna6uLkpKSpDJZBgaGlJWVoazszO2trZMmjQJmUxGTEwMMTExWFlZERwcjI6ODj/88AMSiYSJEydy7do13nrrLc6ePYubmxvKysrExMSgq6uLrq4uiYmJAr6srKyMn5+f4G/29PSgr6+Pi4sLvr6+6OvrU1paysWLF0lKSkJFRQW5XC4+1wr1pULdqKOjw88//4yqqirt7e289dZbPHjwAF1dXQoKCujo6CAoKIghQ4agoqLCyZMnBX7N1dWVIUOGkJiYKBTBHh4eFBUVifboO++8g7e3N4cOHRLEDXd3d+zs7IiNjUVZWZmFCxf+H+/H/17rv0SxUogMXr9+TWNjo1Ba2dnZAbB582b8/f1FTLSSkhKnT5/m1q1bvPPOO4wcOfJvHjM8PBxra2v2799PV1cXK1eu5NChQ/T09NDb24uPjw8fffQRysrK5OXlceLECbZv345EImHTpk1UV1eLVh6Auro6VlZWAs2v+ECqqqpiZ2eHlZWVoHTr6OjQ2tqKh4cHM2fOFLfF2tpa9u3bx+TJkwkKCuLevXuiSCtmFUlJSTg5OWFkZERKSgr19fVoa2uLeJCVK1diYmLCyZMnkcvlVFdX8+mnn+Lo6PgHYUJkZCTDhw/n888/Z9CgQcK3A7+p0FpaWmhubqa7u5vy8nKCgoJISUkhMzNTYFoSEhIoLS1l+fLlIhRQkXlkbGyMuro6CxcuJCYmBgsLC2JjY3njjTcoKyvj5s2brFu3Disrq7/7M5Cens7NmzfJyclh1qxZBAUFYWJiQkREBFlZWWRlZQlRhUKpt3DhQn766ScR2TJy5EjMzMzo7e3liy++YNOmTchkMqqqqti7dy8VFRUCTZSVlYWqqipKSkrY2toKv1JTUxP5+fkiOLCurg6pVIqDgwMbN24UB6a+vj4sLS3ZuHEjMTExYmaSm5srFHGKjDNPT0+uX79OUVERfX19fPHFF1RUVBAfHy+k0JMmTUIikZCbm8uBAwdYsWIFx48fF8muCxYsELOv/v5+/P39ycjIID8/X8SwKGghDx48EFQWS0tLnj9/TnFxMerq6uI2PWfOHK5fv87w4cPp6OigsLCQHTt20NfXJ2j2FRUVlJSUoK6uzrp16/D09CQjI4O//OUvtLe3Y2JigqurK8+ePUNZWVkQMCIiItDV1aW8vJwhQ4bw9ttvU1paSkxMjMA07dq1i3v37uHk5ERbWxtxcXEMGzaMjIwMwRG0tbXlxYsXeHh4CA+gra2toJpYW1vj4OAglHfl5eUA6Orq4u3tLTianp6eaGhooKOjQ3h4uJjZ2djYiIPExo0bqamp4dKlSyKB2NzcnCFDhvyh2I4YMYK6ujra2tpE2zckJARlZWViY2NFyrK9vT03b97Ey8uLefPmceXKFWpraykpKUFDQ0MEtVpaWopb+sKFCzly5AjBwcEEBgaSnZ3N8ePHaWxsRFNTk9DQUAYNGsT58+eRyWR4e3vj6+sr5uWKGe5/ZALw37v+P0+wUCBvOjs7OXXqFJ6enkLCWVBQgK2tLaNGjWL06NHA/wC8enp6kpaWJgrV701wiYmJuLi4UFRUhFwux9/fn+rqajQ0NMQgt6SkhPb2dvT09JDL5YI6kJubi6qqKqamplRWVuLs7Ex6ejptbW3k5OSgrKyMo6OjIGL09fVRWloKgIODA76+vmhra+Pp6UlVVRUHDhwQM4GIiAhMTEwIDg4WlHbFzczZ2RmpVEpLS4vgjPX395OdnY2Wlhb5+fk4OjqSl5cn5m8Kw6iDg4Mo+IpNf/To0SJWPigoiISEBAE2LSgoEDSIq1evivymwMBAbG1txalYoSD7+eef8fDwEG2b7du3s379elxcXLC3t+fMmTNERUUJQUV8fDz29vYiVfbv+eJIpVJhcNXT0+PmzZuoq6szfvx4wVszMDDAzMyMiooKBgwYgL6+PqdOnaKjowNVVVVmzpyJqqoq165dE6fRzs5O6uvrSU5O5v333yc+Pp7Hjx+Tk5NDX1+fuE0ogukUxmFFGyc0NJTIyEgaGxvJyclh7dq17N69mylTpnDhwgVevHhBTk4OL1++JDQ0lAsXLhASEkJzc7OIfzl58iReXl588skn3Lp1i4cPH9LR0cGAAQOwtLQU1HsFWicjIwNLS0s6OjrYtm0bN2/eFBv8G2+8QU9PDz09PZw5c4bMzEwCAgKYNGkSJ0+epLm5WSCguru7SU9PJzU1lcbGRuzt7bG3txeIrLS0NPH7VFRUCAgIIDMzk4SEBJKTk6mtrcXb21v4mS5fvixAugq/maIlnZqaKgQKT58+xdHRkeTkZPr7++no6KCkpARTU1N8fHyIjIwUQFiFeKq8vBwTExNxEFy8eDGdnZ2kp6czf/58KisrCQsLo7e3lyVLlqCsrMyOHTvIysrC1NSUkJAQvLy8SE1NpbS0lJaWFtLS0gQiTdHKtbW1ZfPmzVy5coW0tDQSExMF+ktRBCsqKrCwsKCurk4IdxTWk+TkZCEVb25uZs6cOYwaNYru7m7i4uJERl16ejrPnz/Hy8uLiooKoqKiCAoK4sSJE+jp6QkRloLw0dHRgVQqpaGhgcrKSlJTU0W0iEQiEci3O3fu8OrVKzo6Onj77bdJTEwkIyODCRMmCFjtf8ZCBf8fv1n19/fz5ZdfinhtbW1tRo0aRXFxMVlZWVRUVJCbm4u2tjbBwcE4OztjZGSEVColIiICR0dHbG1tBehUIpHQ2dnJN998w/vvv8+tW7dEjpFUKqW2tlYE/o0bNw5fX19KS0vR0NDgypUr2NjY0NbWxvXr1+nq6hKcr9bWVmQymTCXVlZWivgOhdy9tbUVbW1tFixYIKTOw4cPp7W1lYsXL1JZWYm9vT0zZswQYgmFIEQhWVckgjo7O9PU1CRaYtra2qxevZqff/5ZFLP58+fj7+/PuXPnRF8ffuupR0dHs3HjRvG6lJSUUFFRQVhYGCoqKjg4ONDX10dCQoJQV6qrqxMZGYmbmxtbt26ltLSUzs5O4e1SUVFh2rRpJCcnU1NTI2Sxq1ev5rPPPhNzw6KiInR1dXn77bf/YMb9t5ai0Obm5nLw4EEaGhowMDAQ3rCenh4SEhLYtWsXMpmMDz/8ECMjI7S0tGhtbRVf0smTJ2NmZsZnn31GeXk5NjY2QjUol8sZO3YsKioq4jVR5J6lpqaSnJzMgAEDyM3NxcPDg5qaGlJTU5FKpSgrK4vYEUX7y93dnYULF1JXV8fx48cxMzOjsLBQ/C4lJSXxd8XGxooBfE9PDwUFBcyZM4fg4GAMDQ3FXFDxmjY3NxMfH09RURFaWlq8ePFCGLInT55MTU0Ns2fP5syZMyKKIj09HblczoYNGzh+/DhOTk7U1dWRn59Pa2srKioqaGpqYmZmxhtvvEF2djZpaWn4+/vT2dnJgwcPxGszd+5cTE1NOX78OOXl5djZ2REaGoqKigrXrl0ThztF6rKenh6BgYGCKNLd3Q0g1KcKT9GQIUPE7120aBHR0dHU1dVhbGxMcXExFhYW6OnpkZ2dzaJFixg8eDCPHj2ipaWF+vp64uPjGT16tFDqNTc38+TJE0FvsLW1xcTEhFevXjF58mTi4uKEMlMul5OVlQWAsrIyo0aNQkVFhVu3bonW3+DBgwV5fcSIEURGRtLV1SW6MUuWLOH27dv09/fT1NTE0KFDMTU1FXJ5iURCTEwM5eXlZGVlUV9fL2asiuJy8OBBpFIp48ePZ8qUKURHRxMWFoatra0gV8TFxTF06FCRtdfe3i7eGz8/P2ES3rRpEy0tLbx8+fIP6cj/Wdf/p4sVIE5MsbGx2NjY8NFHH4kN7tq1a0RGRjJp0iQSExPFl8LZ2fl/+ca8ePGCmJgY1qxZw86dO5k9ezbh4eGCPqCQ1Pr4+DB//nwuXrzI6tWrRTx2XV2doB0DIiJg/PjxjB8/nl9//VUUjObmZry8vAR/LjU1lY6ODkaPHo1EIhGbWkBAgJCVK7hi9fX1Qt1VW1vLoEGDiIuLIy0tDX19faqrqwkODqa5uZmoqChx8n39+jWdnZ0MGTKE9957j19//ZXS0lJGjRpFW1sbERERLFy4UDj3JRIJn332GRYWFlRUVKCsrExvby+dhzDIygABAABJREFUnZ3U1tZiYWEhvFuHDh2ipKQEAwMDpk+fTmBgINeuXaO2tpaAgAA8PT0pKyvj5MmT5OTkYGJiQl1dHYGBgbz77rtUVVXR1dUl5gN/75BXcbv+9NNPRQCgIoVZR0eH5uZm6v9/7P13cNTXtq0NP5JaObdyllAGRYKQyAgEiJwztgFjbIwNDoAxYAy2cQJsbGObHEwGkZMQCCGBEgiUc845p1bo/v5w9bp7n3P2uXvf99b73u37rSpXuShCt/rXa6415xjPaGzExcUFmUxGTk4Ow4cPR0NDQ6CmGhsb+frrr4W/5+zZs8ybN4979+6RkpKCQqHA3Nwcb29vYfD8448/sLa2ZsiQIZSXl3P69GmRZaaMplc+Mx988AFnz56lpaWF/v5+IbY4ffo0qqqqxMTEEBERgZeXl5jBqKqqMnz4cORyObW1taSmpjJx4kRGjBhBeHg4KioqBAYGisPC3y6FQkFZWRkpKSlkZWXh5uaGXC4nISGB2tpa9PX1sbe358MPPxSJ1GVlZfT09NDb28svv/xCd3c3R48eJTc3l4CAAJKTk7GwsKCxsZHx48eLG5G6ujqDBw/m/v37NDY2isNUfn4+VlZWqKmpCeWccsMsKyvDwMCArKwsVFVVRWR8QUEBlpaW4uczc+ZMent7uXXrFt3d3RgbG1NcXCyER2VlZcTGxmJhYcHq1av58ccfkclkeHp6oqmpSX19Pfb29pibmwujtkQioaKiQrQRu7q6SE9Pp7S0lJ6eHgYMGICJiQmZmZkEBwczY8YMLly4QGpqKubm5mRnZ2NhYYGnp6e4FUVFRSGTyejo6BBw5NDQUFJSUsjNzQVg3rx54gCjvLkHBQUJ43hhYSEuLi5oa2sLHFd3dzcVFRUi3eH+/ftIpVKMjY0xMDBATU2N2tpagoKCSEpKQiqVMnjwYAwMDNi/f7/AiOnp6VFfX4+DgwNDhw7F1dWVQYMGcfPmTYYOHYq1tfX/se0/5fq3L1bKlZmZyfnz51EoFKJ19fvvvxMYGIifnx8ymYxHjx7x8uVLHBwcWLp06X9C+HR0dBAWFsarV68wNDSkra2Nffv2AX+yA8PCwrC2tsbHx4dbt25RXFyMqakpP//8s7iRlZWVoaKiwrJly4iPjycjI0PANadPn46FhQXh4eHi31PKpgcOHIilpSX37t1jy5YtNDU1iVOWtrY2vr6+eHl5UVdXx5dffsmsWbOEArKqqoqmpibWrVtHa2srhYWFlJWViSTe+vp6EV8/ZswYDAwMRCtq/PjxxMXFkZSUhKmpKebm5kyYMAG5XI5cLufKlSvExcVhbGxMZWUlhoaGdHd3i+j5kJAQkRLs4ODA48ePCQwMFKDMBQsWkJycTGtrK+bm5hgbG5Ofn09MTAyenp7Co+Lg4MCKFSuws7P7lz735uZmIiIiqK2tJS4uDnt7ezZv3syNGzeE9Li4uJj6+npcXV15+fIlPj4+rFu3joyMDGJiYsjJyWHmzJnMnj1bWBoSExO5du0aQ4cOJTk5WWCh5s6dS0JCgjhw5OTk4OTkRE1NjRjk7927F1dXV7q7u+nq6qK6uhoAPT09NDU1MTU1FYKUH374gfLycnJycnj27BnLly8nNzeXK1euYG5uTmdnJzt27ODEiROi6AwfPlykHEdERLB27dq/86P97aZTWFhIY2MjxcXF1NbW4uvrS0xMDCkpKUgkElRUVJgxYwYLFizg7NmzAk1kaGjInDlzePjwIQDm5ubIZDKam5upra1FRUUFdXV1Vq1axf3792ltbcXV1ZWMjAyam5sJCAjAwsKCly9f8sknn1BcXMzhw4eF7UMpFU9ISKC5uVkUcGdnZ+bNm8fRo0eFks3V1RUvLy/CwsJQVVVlzJgx5OXlsWzZMrKzszl48CADBw6kqKhI5C+lpKQwaNAgPvzwQ44ePYqRkRFeXl7cvXuXly9fYmpqiqOjozDsbt++nUuXLgkZvfKgZmtrK0Qp7733Hi9evCA3NxdVVVWqqqpEy37JkiVkZ2fT39+PoaEh586do7m5GU9PTxISEnB0dKS5uRk3NzfRelUW/rq6OmQyGampqQwcOJDCwkKkUin6+vpIpVJWrFhBTk4OfX19GBkZ8fjxY5KSkjA0NKSurg49PT0xVy8vL6e9vV2MMF577TXu3LnDtGnT+O2331AoFPj7+4vg17i4OOF5+z99/WWKFfw5d3r69CmPHj0SUm2JRMJrr732X3IB/6uTRG9vL1u2bKGzs5OmpibU1dWZNWsW06dPp6KigoaGBoYPH05xcTHffvstPT096OjoMGLECKqrqyktLaWvr0+Eu3V1dQn6eG9vr7jSS6VSESFhaGhIZ2cnra2tuLi4YGVlhY+Pj5C2RkVFMWLECFxcXLh16xaGhoZYWVmJuUh2djZ37txBVVWV7du3o66uzs6dO+ns7BSbilLmPnLkSHx9fcnKyhIkdWNjY3x9fVFVVaWgoAAnJycUCgWFhYXk5+eLtp0yG8zW1lbMloyNjbG0tBR8OmW7oq2tjcOHDzN//nwcHBxITU3l9OnTwk8jlUpZt26dKA7nzp3jxo0bfPXVVwK4+8+usrIyvv/+e5qamujv78fKyoqOjg52795NRUUFBgYGyGQyoqOjxU3AwMBAEMADAwNZsGCBaMUoiRmJiYlER0cL8OvTp0+5evUqTU1NKBQKHB0dMTIyEngtLS0tFi5cyN27dxk+fDiFhYVUV1cTGhrKH3/8gUKhQE1NDScnJ6qqqjA0NOTzzz/n119/FZ6h+vp6vvjiC+Li4rh9+zbDhw9n8eLFbNmyBRUVFUxNTdHQ0GD79u1oaGgIMOzfZrc1NzfT19cncoxcXV0JDAwUnEslxHfo0KHs2rWLwsJCXF1dCQ0NxcPDg+zsbK5cuUJLS4sgb5iYmDBnzhwmTJjA22+/jYGBAZ2dnZiamjJt2jTU1NQICwsTLW5bW1sMDAyws7Nj4MCBXL9+ndraWkxNTSkpKREsyM7OTvr6+ggNDUUmk5GYmCiSeQ8fPszLly+5ffs2jY2NyOVyNDQ0mDRpEgkJCbS3t4vgR19fX/bt28fEiRMxNTXl0KFDfPvttzQ0NPDFF18wdepUoVh8+fIlXV1dtLS00NLSwvTp01FXVxcFtri4WBx86+vrqa6uxtTUFF9fX6Kjo3nnnXe4efMmfX19tLW14ezsjEQiobKyEg0NDUaPHk1rayvR0dHIZDJ8fX157733+PnnnykpKcHJyYkXL16wePFitLS0uHnzJsbGxgwZMoSqqioePXqEtbU1lZWVwoRfX18PgKWlpShqDQ0NlJaWijmiu7s7S5cupaamhsjISIqKioTXUSqV8vjxY+FHzc7OpqOjAzMzs/9l/ub/2+svVayUq729nbt37+Li4kJmZuZ/ywVUfsmVZImYmBjU1NRYtWoVO3bsEANzdXV1xo4dS2JiIra2toSEhDBgwAA0NDR4+PChGKIrKQVK3FNbWxt9fX2MGjWKW7duoaenh7u7Ow4ODoLobGlpSU1NDd3d3axcuRKZTEZRUREGBgbCVKvEGr377rtYWloKCK6Dg4Mw2lZUVNDf34+FhQWhoaGCKF5cXCzUQ4aGhqxevRpfX18+/PBDnJycKC8vp6KiAjs7O4YOHcqNGzdwcHDAx8eHGzduIJVKMTU1JS8vDzs7OyoqKjAzM+Ptt99GXV2dn3/+GTU1NaG41NHRobKykrt376Kuro6trS0BAQGoqqpy/PhxcnJykMlkTJw4kZCQEPGZKG+a/+xSzqq6u7tJSEjg/Pnz6OjoUFNTIwQzdnZ2fPfdd7S0tPDFF1/w7bff8uDBA65du0ZnZycODg7s3LlTeHTgzwFzX18fv/32G1lZWbS2tvL+++/j5uaGkZERhYWF7N+/HwsLCzo6Oujo6AAQrEOJREJvby9SqVR8phcvXsTJyUmYgzU0NFi/fj1qamp8+eWXrFu3jubmZkHJgD/l7q2trVhbW9Pe3i6grcqDwcSJE3F0dBQFRU9Pj4SEBGEcbW5uZtasWZSWlgomnZWVlWDNubq6CmXblStXaGpqYvfu3bi5udHQ0MAvv/xCaWkp7e3tDB8+nObmZhQKBSUlJWzbto3Ozk4aGhp4/PgxxsbGuLm5ceXKFfr7+1myZAnR0dG0tbUBf5r233zzTW7fvi1UdVlZWbS3t+Pq6srs2bPR1NTkq6++QldXFxcXF0JDQ0lNTSU1NZWmpiYGDx4sKB9aWloMGjSIGzduoFAomDRpEgUFBbS3t2NhYcGQIUMYP348R48e5eXLlyxfvpyLFy+KHDlPT0+ioqLIyckRas/x48eL1+Xq6iqwWUo5vDKLrqamBktLS/F9mDFjBnv37sXAwAAzMzPKysoAGDVqFAkJCaLFOWTIEI4dO4aNjQ3V1dVoa2vT2toqDpA+Pj5s2rSJiRMn0traSnx8vOh8qKmp0dzcjI2NjbDHVFZWYmVlRXl5ueiKvPbaa+JWGB8fT2RkJDU1Nbi5uZGVlYWdnR1DhgxhxIgRQi3977L+UsXqv+ICVlVVUVhYSGFhIU1NTf+QC7hp0yZGjx5NbGws1dXVaGlp4ePjQ0BAANevX6ewsJD33nuP27dvo6OjQ0pKCsOGDWPDhg309fVx7Ngx0c5QGlyVMEylV6uzs1NImKurq2lvb2fKlCkMHDiQU6dOMXnyZBEtUFNTQ3Z2tkjNnT17NvDnze/YsWM8e/aMqVOnCnZdUVER2dnZIkaioaEBExMTSktLWbJkCdra2uTl5REdHc0nn3xCd3c3GRkZLFq0iMjISBITE8VJuLu7W3DX/tYKkJSUJE7UBgYGBAcHo6WlRXl5OWvXrhUnM+UBoLGxkeTkZIqKigDw9fVFIpGgqqrK9evXaWhoYNSoUXh7e2NjYyMk9v9MS0L5b7S0tPD9998L1d68efOE8q2zsxNtbW2WLVsmVItffvklHR0dfPHFF/T29uLv78/y5cvFyVL59549exZ1dXV8fHzYvXs36urq6OrqinZLcnIyM2fOpLa2lr179wruYG9vL729vfT09ACgrq6OtbW18OU5ODjQ09PDixcv8Pf3p6amhvr6ekGDt7a2xtbWlqdPn/LGG28wceJEKisrMTMzo62tja+//pq33nqLsLAwsrOzmTp1KlVVVUilUjQ0NHj8+DGjRo2ir69PhPQFBwdjZGREcnIyJSUlFBYW4ujoiJeXF0+ePOGtt97iyJEjqKmp4efnh5aWFvn5+eJzGzp0KHPmzKGrq4s7d+7Q0NBAcHAw4eHhuLm5MWTIEAoKCoTdY/To0dTU1BAcHMyDBw949eoVMpmMjRs38v3334vDjJaWFvr6+pibm4uY+Li4OIYNG8ajR4/Q0NBg7ty5ODs78/XXXzNs2DAmTJiArq4ux48fJy0tjS+++IIjR46I2+GIESN49uwZWlpaLFu2THAKNTU1OXnypEAQmZub8+GHH1JZWUl6eroQKSj9TMqsKmNjYzQ1NUWXRjlv6urqwszMjLlz55KVlUVsbCxvv/02QUFB7Ny5k8rKSrq6utDX12fYsGE8fvwYNTU1Vq5ciY6ODg8fPsTb25vLly+jo6PD2LFjGTRoEOHh4TQ0NNDX10dLSwtz587l6tWr2NnZMXXqVAoLC3n8+DFWVlYUFhYKj2ZlZSWTJk1CV1eXhIQEWlpaGD16NBUVFWIWqaamxrvvvsvx48cxMTHh7bffFgejf4f1lylW/4gLCH+ilSoqKkQelXIpN8YnT56QkJDA5s2b2bRpE4MHDyY8PJz+/n6mTJlCRkYGbm5uot2l3ByKiopYtWoV+fn53Lt3D1dXV6EOy8rKYvjw4QwfPpzGxka+//57pFIpBQUFLF26FHd3d7788kuBa+rp6cHS0pKdO3eKm0Z9fT01NTUiXyg9PZ1p06ahp6dHWVkZx48fJyMjg9DQUNGmjIiIwM3NjadPn9LT00NLS4sgDvT29jJ48GDmzp3L+++/j0wmY8iQIQKFY2VlRXR0NK6urpSVlQkaRl9fH3K5nKFDh/LkyRNkMhmff/45cXFxFBUV4erqSlBQELa2tqiqqtLd3S1aRwA5OTk8fPiQ4uJi2tra2LBhg4i7sLKyorGxUQTQ/bNLWVS2b99ObW0tdnZ25ObmivDI0NBQMjMzuX79unD1K8Mlhw4dip6eHidPnhTx9UrxCvwp2Pj666/Zvn07v/76K8OGDSMjI4OnT59iZmYmYLZyuZygoCBqamqEGVtLS0twHpV5X8o2TX9/P7/++ivq6upUVVWRnJwsUqqfPn1Kf38/pqamGBgYUFpayuHDhwX5xNLSkpaWFjo6OrC2tubZs2ecPHmSGTNmYGhoKH6+/f39DBgwgNbWVvr6+oSSrre3lyFDhjBnzhwhclGKdLS0tKivr2fFihVERUVRWFiIuro6fn5+JCYmCjTYypUriYyMJDc3l2+++Qa5XM4vv/xCfX09np6epKSkAPDRRx/x448/0tvby4IFC6irqxNzQOWzbGlpib29PY8ePaKxsVEQK1paWvjuu++4fPkyzc3NlJeXU1xcTF9fH1u2bOH8+fO4ubnR29uLg4ODiOQxMDAgNTWV9PR0du/ezaVLl0hLS2PZsmWMHTuWvXv30tzczPz58zl69Cg6OjoCIaXMMauqquLatWsEBQWRkpIi4lLkcjkGBgbo6upib29PQEAA+vr6REZGkp2dTU1NDaqqqhw6dAh1dXVSU1O5desWpaWlbN68GW9vb37++WcKCgp48803uXv3LrNnz8bNzY2vv/4adXV1ampqMDAwwMrKisjISIyMjOjt7aW/v5/+/n7eeOMNNDU1uXr1Kubm5piZmdHR0UFJSYkwTyvVjUrbiLa2NmZmZqxbt46zZ8+yaNEinJ2dOXbsGJ6enowYMeL/eFHF366/RLH6R1xAZSgd/DmrUsqzld4NHR0dAPLy8njw4IHwdmzevJnz58/z7Nkz2tvb0dHR4aeffhKha8o0ThMTE1JSUvDx8SEmJob29nZsbW1ZtGiRQJgo20J//PEHMTExQmbs4OCAs7Mz9vb2pKens3LlSs6dOyduTEuWLPm795iVlcWtW7dQKBSMHDmSUaNGAX/icXJycpDL5fj5+XHz5k1xQv/000/Fe1u9ejUvXrwQyrLu7m7BpvP09KS2tpa6ujqGDBlCXl6ekMorfWAGBgZ0dHSgUChYsWIFkyZNQi6Xk5mZSVRUFNOnT8fR0ZGKigqOHDkiRARWVlaYm5sjkUi4cuUK9vb22NraUltby5YtW9DQ0ODZs2eMHDkSDQ2Nf+rzVn7Bmpqa+Oyzz3jvvfc4d+4cCoWC0tJSFAqFCJycMmUKqqqqDB06lIqKCvLz88nJyaGtrQ0vLy9ee+01zp8/z/Tp0wXlvLu7m/b2dhQKBb/++iubNm1i27ZtWFlZMW3aNBQKBY8ePSI+Ph4AbW1tQVTv7+8XRcLPz09glgoLCzExMWHDhg0C1Lpx40YaGxt57733SElJITo6WrQK58yZw6JFi/j1119FxMZ//Bncvn2bJ0+esHnzZszNzXn77bdxd3cXxvOPPvqIBw8e8PTpU/r6+kTi7bRp04QM/PLly7S1tdHc3Iy2tjbz5s0jKiqK6upqLCwsGDlyJJqamhw9epTu7m48PT2FnFpDQ4Pq6mpMTEwoKSnBxMRExNsr1W719fXo6Oigo6NDTk6OMMeXlZVhb2+PjY2N4EB6enqSl5eHhoYGNjY2eHl54eDgwLlz5wRs2cvLi+LiYlJSUkRkz7179xg5ciQmJiaYmZkxYcIEHj58iKampsii27RpE4aGhgQEBHDy5ElMTU3p6+sT+VSenp4UFRXh7+/PhAkT2LRpEzKZTChora2thQ/Mzs6O8ePH4+7uzq5du6itrRWtt4kTJ+Lp6SlsEsOHD2fixIkcOHAADw8PDAwMUFFRIScnBwcHB8LDwxkzZgwSiYSkpCS0tLSYNm0aw4YN47vvvqOhoQErKythlDY3N6eurg51dXUaGxuZM2cO9fX1uLm5kZuby4sXL1izZg1mZmYUFRVx/fp1kW+nnPft37+fPXv2oKen9/8vVv9vr3/EBVQq8B4+fIiuri6vv/66+DMnT55k0aJFyGQyjIyMBOpGTU2NkJAQbt68yeDBg8VNZcOGDSKqvKSkhJqaGkHtnjlzJtHR0axcuVLEXri7uzNnzhyhmvvss8/w9vamsLCQjo4ObG1tmTBhAjo6OhQVFTFt2jS0tbWFiTAzM5Pvv/9eqOOUD9SrV6+4c+cOxsbGjBkzhoEDBwoXvNLjoampycKFC8nPzycxMRF/f3/ee+89ysvL2bNnD5aWlrz11lv09fWxY8cOtLS0UFFREcmrSrGH8kTt4eHB8+fPRbT19OnTsbKywsLCgtraWhHrAHD8+HF0dXWFyVFFRYXOzk4UCoWQ1CYnJ2Nubs7KlSu5fv06Y8aMwcXF5V/64igUCq5fv87t27exs7PDxMQENTU1Ro8ezYEDB7CzsxMk8oULFzJ79mxUVVVpamqis7OTrq4uoQaLj49n/vz5WFhYUFZWRkxMDEuWLBHtwNbWVtLS0jA1NRVtvfj4eAICAsjMzERbW5uWlhbhi1HaIjo6OoTHytvbm/r6egwMDBg4cCDNzc2iXaUcpJubm5ORkUFISAjLly8nOzubkydP8s033/zd8Ptvf07r169n3Lhx6Onp8fDhQz777DPOnDlDS0uLoIi4uLjQ09NDdXU1XV1dAry8aNEiEd5YVFSEiYkJRkZGPH/+HLlczuuvv864ceNQV1cnMjKSzs5Ohg4dyp49e4Q9QJlBpa+vT3d3N7m5ucycOZPx48dz7NgxysrKhGrygw8+4NChQ2LGpyxstra2Qqwwb948Dh8+/Hf4LmUadUZGhvi17Oxs2tvb6e/vx87ODlVVVdLS0pg8eTI2NjZcuHCByZMn09rayqBBg5DJZERFRVFeXo6RkRELFy7k0aNH1NfXs3LlShEJ4u7uzvTp09m6devftfTXrVvHwYMHUVdXx87OTuDMlGil3t5eDhw4QHFxsaDF2NvbiyKuhARMnz4dJycn9uzZg76+Pm1tbXh6epKTk8PQoUNFaKYSARYTE0NlZSVRUVFoaGjg5eXF48ePcXFxoaioiLlz5xIREYFcLqexsREDAwMOHTpESkoKtbW1hIeHo6Ghwccff8zhw4cFp1Cp+P0/jf/3361/+2L1321w0dHR3Lp1i6amJn766Sd0dHREWqnyg/3oo49Yvnw5w4YN48GDB9y6dQtNTU3xJblz5w5vv/02w4YNExlW5ubmpKenc+/ePUFINzIyYv78+URGRmJqaoqrqyvTp09HVVWVr776iq6uLrZu3cq2bdsE4bynpwc7Ozvq6ur+043p1atX+Pv7U1ZWxpUrV4SpT3miO3r0qMijUUZmBwUFceTIEXx9famtrUUqlVJaWoquri5r164lLS2NpKQkkcOTlZVFd3c3fn5+5OfnU1ZWhpWVFRKJhMLCQuBPMoSylWRubk5lZSV6enqMGDECa2trjh07xjfffCPi6WNiYpgwYQIHDx5k5syZ5Ofnk5qaSktLC+7u7qxbt44ffvgBS0tLOjs7KSkpEfaAf2VlZ2eTn59PcnIyubm5qKurI5fLcXR0ZMCAASxZsoSvvvpKeGIWL14sRB7x8fEMHjyYvr4+vvrqK1asWEFjYyO3b9+mpaWFtWvXCpWnEqeVlpZGSkoKS5YsQSKRcO3aNQAsLCzIzc3FxsZGeId27txJdHQ0N27cEHEyymTmZ8+ekZSUxKtXrzA1NcXOzg59fX3y8/OprKwUvhjlnEQZkqncWBISEnB3d8fIyEh4c/Lz8yksLMTT05PKykpcXV3p7OwkKCiIzMxM/Pz8uHLlCoMGDeK1115j165daGlpIZfLhSjHzMyMQYMGIZfLSUxMpL+/H3V1dZydnXF0dOTJkycMHz5cGOdnzpxJRUUFz54949mzZ8yZMwd/f38OHz7MwIED8fDw4Pz58xgYGFBSUoKDgwObN2/m1KlTlJSUiNvI8OHDSUhIQF9fnzVr1jB48GDU1NSIiYnh4MGDyOVyPD09aWlpob29HS0tLXR1dXFwcEBPT0/41pS0EyXJISoqismTJwujsZ+fH4sWLeL48eOUl5ezYMECvvjiC+FpVHrCMjMzkUql4vZXWFiIhoYGI0aMoKCgAA0NDVavXi2UnEqZf1BQEJGRkVhaWlJWVkZ9fT22trZMnjyZEydOCAFSXV0d/f39hIaG8ttvv6Gjo8PkyZOJiorC0dFRBJEqiTOxsbH4+vry7Nkz4WebO3cud+7cobm5GV1dXbq6uvD29ubChQtCcSqRSAR5RlNTk5EjRzJ//nxBOfmf7Z3/J65/e9xSf3//P+QCKoPEpk+fLojnqqqqAskSHh7OpEmTePbsGadPn2b+/PkcOnSI27dvC/c6/CleePXqFY2NjUJyPGnSJPz9/cnOzkZdXZ3a2lqOHj2KQqHA1taWKVOmAIhWUUdHBxs2bEBTU5OtW7dSUlLCyZMncXFxYf369eTk5HD37l1SUlIYO3Ys/v7+APz8888MGDCAoKAgOjo6uHfvHjKZjPr6eiZMmMCQIUNITk7m0qVLaGpqCsL4xIkTGTZsGPHx8URFRSGVSnn48CE7duygs7OThIQEioqKBAfPwsICDQ0NMjMzsbGxwcfHR7TUWlpa6Ovr4/XXX8fMzIyIiAgAiouLmTdvHhYWFsjlclJTU3n8+DEdHR2CTj9x4kTmzp1LbW0tly5d4qeffuLdd98VvhqlmfVfkc5evHgRmUxGbGwsy5YtY9q0aRw7doyWlhZKS0sJCgoSSafPnz/nzp07hIeHk5qaiomJCbm5uQwfPpyNGzdiZGTEwYMHBZ9RmfdlZ2dHbGwsU6dOpbOzk5UrV3L69Gnu3LlDZ2cnMpkMZ2dnCgsLUVFRQVNTExUVFdra2ti/fz+6urosX76cSZMmoaGhISJU9PT0hAdr9OjRgqc4aNAg7O3taW5uxsHBgaysLLZs2SJ+3hYWFshkMm7duoWdnR26uro8evSInTt38tVXXxEQEICnpyfjxo3j4MGDqKqqUltbS3l5OSkpKWhqauLk5CRiTObNm8fly5extbXFzMyMnJwcYmJi0NHRwdDQkFGjRiGRSIiOjqalpYXg4GDS0tIoLS1l2LBhWFhYYGFhwYsXLwRk2dDQkJ07d3Lv3j3++OMPnJ2dGTBgAHl5eZSUlLBhwwYMDAywtrbGxcWF6upqbG1t0dHRISYmhpMnTwqyQ0lJCYMGDcLHx4e8vDy6u7uFr6iuro7a2lokEglaWlpYW1sDEBgYiJ2dHdHR0cJu8vLlS4YOHUp0dDSGhoYsXryYH374gZs3b6KqqkpeXh4uLi7k5+ejpqbGtGnTiIiIoKWlhd27d3P27Fny8vKIjIwEYNmyZQwYMICSkhIRsVFUVMTVq1fFa+nr6xO/rlRx9vT0cP36dRF+aW5uLm7Y165dQ1tbGxcXF8rKyhgyZAjx8fHiO9Hb28v48ePJy8vj1atXWFhYYGNjQ0dHBy0tLYwZM4b+/n7GjBmDra0tjx8/pry8nOjoaDQ0NNizZw9nz54VicXK9e9UqODf/Gb1t1zATZs2CS6gEsbp5OREQUHB33EBlR/Qo0ePRMqvv78/aWlp5OTkoKOjw7p163B2dhZstGfPngmVkpJq/dNPP6Gurs769es5duwY+vr69PT0UFpaira2Np6engQGBvLkyRMCAgKoqqoiNjZWAGrb29vp6uqir6+PQYMGiQj6S5cuIZPJeOONN/jjjz+4d+8eQ4YMwcTEhLFjx1JQUEB6ejrt7e188sknSCQSfvzxR+rq6igsLGT06NEiAnzt2rX88ccfLFq0iLi4OBobG8Wp8OrVqzg5OXHhwgW0tLSYPXs258+fF7lb8OeXPzQ0lC+//BJ9fX0hj/1b5pjyZ/rgwQMqKysZMmQIjx49Iikpib6+PhYuXMjIkSOJjo6msLAQXV1dFAoF69at+5dbEEohyokTJ0hLSxPGxg8++AAjIyPu3btHbW0tVVVVtLe3Y29vT2NjI56enrx48UJgkGbOnElWVhbR0dHs3bsXFRUVzp07R0JCAv7+/jg5OfHo0SMA4d3q6+tj5MiRxMbGYm1tjY2NjSiYEomE6dOni3C77u5uvLy8WLBgwd+1cRUKBVu2bOHzzz8nMjKShw8f4uvry6tXrwSS64033uD06dOEhobi4uJCYmIiL168wNLSkvr6ehYvXoy/vz8nTpwQ2WL5+flMnDiRn376CVNTUxHMN336dLS1tYmPj6eiooKsrCzMzMywtrZmzpw5nDp1imHDhvH8+XPGjh0rKN5qamq4uLiwcuVKjIyMqKioEKrTixcvcufOHczNzXn99dexs7Nj165dgjAulUpZvny5KOqGhoaoqqpSVFQkLAWmpqY0NzdjamrKyJEjmTZtGkVFRVy4cIHGxkYcHBxobm6mrq6Or776ilu3bmFra8vt27cxNTVl06ZNbNy4UbRYzc3NUVdXF5T1Gzdu4ObmxieffMK2bdsYOXIkKSkpVFZW4uzsjLW1NaqqqhgZGZGRkUF7e7vIu3J2diYvL48XL17g5OTErFmzCA8PRy6XU1RUJLBMPT09aGpqMmHCBJ49e0ZWVhYApqambNu2jYSEBO7fv09zczP29vZ8//33tLS0EB4eTklJiRCIdHZ2IpFIuH//PgBjxoyho6NDZOFpamoSEhIiDlqdnZ0UFxejpqbGsmXLqKurIzExkZ6eHpqbm5k+fTo3btzAxsZG0NSVakh9fX2WLVv2/3DX/f9u/dsWq3+GCyiXy5k5cyZSqfQ/XXnT09P57bffMDIyEsw/V1fXv2OT6enpMX/+fM6ePUttbS1OTk44OzszbNgw9uzZQ0tLC729vUgkEtatW4dEIhER9g8ePMDS0pKioiICAwMxNjamp6eH7OxsqqurhZR5wYIFSCQS4uPjCQ4OFv1vdXV1tm3bRl5eHkFBQZibm1NaWoqtra1w3SvZejdv3uT58+fU1NSgra3N0KFDUSgUjB8/nt7eXp4+fUprayvGxsa0tbWJMMj29naqq6uFErGoqAg9PT0MDAwoKioSeUxGRkbMmTOH69evExISwtOnT7GwsGDp0qUiR2vHjh2MGjUKKysrxo8fz88//0x2djYqKioMGDAAqVTKjBkz0NXV5ccff2TNmjVYWVn9S5+3iooKPT09fPzxx8ycOZNr166JgDsHBwf8/f2ZN2+eAJTCn2IJd3d3ceN6++23gT+FKTU1Nbz++utoaGgIPp8yTTc0NJTPPvtMQEzb2toICgoSQhrl+1b6szQ0NOjr68PGxoba2lrU1NQYOXKk2BwkEglhYWGoq6vj4OCAu7s7V69eJTIyEisrK6qqqkRrq729HU1NTVpaWggNDWXUqFF88803VFVVceDAAUpKSjh06JAo9hUVFWhra2NqasqKFSs4deoU+fn5mJubM3r0aMaNG4dMJiMiIoLm5mZB7jY2Nub9998nPz9fiCqMjY2RSCTCEOvv709wcDC2trbo6ekhkUgIDw/n1q1b1NbW4urqipWVFb29vSIBu62tDX19fYyNjTEzM0NNTY3W1la6urro7+9HU1NT+Ix6e3vR0dFh8eLFDB06lPv37wszrUKhYNmyZchkMiIjIyktLWXixIksXLiQ9957j9GjR1NYWIiPjw/BwcH8+OOP+Pr64u3tzdGjRykvL8fX15dp06YJ+4nyZvvo0SOkUilfffUV77zzjngfSUlJTJs2jRcvXoi5mbm5OYsWLcLb25vw8HBOnTqFXC4XN+SVK1eipqbGzp07UVdX54033sDa2prLly9TUlKCmpqaQGMpW5y6urpYWloKU+/gwYNJTU0lLi4OVVVVli1bRlJSErW1tQKX5OvrKwJTMzIyRIhpfn6+ADRraGiISKHu7m6mT59OWVkZ3d3dzJ07F0dHx3+7WZVy/dsWK/ivuYDKlZ6eTkdHB8OHD/+Hf762tpZjx45RUFCAqakpPT094hagxC3V19djbGyMk5OTGM6rqqoK42d7eztNTU3iAVDGlpuYmGBubk5mZiZeXl4MHz6clpYWuru7iYyMRC6XM3LkSJYuXUpXVxexsbHk5eWxatUq1NXVqa+vp7GxkaamJqFCVKaaKrOaWltbsbS0ZOjQoTx8+BBXV1feeustfvnlFzIyMggICBDx6Bs2bEBNTY20tDSSk5PJy8tDW1ub4uJiJBIJGhoaNDY2YmpqiqmpKTU1NfT09NDW1iaG2kFBQQQHB/PTTz9hb2/PzJkzUVVVZcOGDUgkEgIDA5HJZFRVVQkfyKJFi3B1dQX+R8v2hx9+YNSoUQQEBPzTn7WSLnHw4EFyc3Oxs7MTxVAul9PR0YGLiwszZszgzJkzrFu3jp9++glHR0daWlooLy/H3NwcT09P3njjDZqbm7lw4QKBgYGYm5tz8OBBvvzyS3p7e/nqq68YOXIkzc3NjB49ml27drFo0SJSUlJ4/vw5Ojo6TJkyhaamJgELVfLo5s2bJ6Lpg4ODWbFiBQqFgsbGRnbv3o2pqSk2NjYkJiaKuYdSDBEZGcn58+cZO3YsEyZMEMP84uJiDhw4IMzoly9fpr6+Hnd3d6ZNm0ZxcTEXL14UvrGioiL6+/tRVVWlubkZAB8fH5Hz5OHhwf3798nPzxfkhqysLKqqqli7di3+/v7k5+dz/PhxnJycqKysFBJqX19fcYuMiorCzc0NDQ0NtLW1kUgklJSUoKqqKgQd3d3dAlbb3Nwsgj0zMzNxd3fn5cuXgk4xYMAAFi5ciJGREdXV1VRXV1NZWUlRUZEodkp/k/JW2d7ezqpVq/D09OTTTz/Fz8+PuXPnClGEkjsYGBgoYK+6urr4+Pjw448/An9CqRMTE6moqBCFKSEhgQkTJnDmzBmR4/X666+LtuXFixeJiIgQM11TU1NRPJQWguHDh6NQKJg+fToFBQUcO3ZMzK6qq6vp6+sThWj69OlMmjSJpqYmvvnmG2G89/T0RF9fX+SiSSQSxo4di7W1NVFRUdTU1LB8+XKMjY25ceMGlpaWPHv2DBMTE2bMmEFYWBi9vb0sX76ciRMn/msb7P9h69+6WCnXf8UFhP9xGv9bMkFnZydVVVX09/ejpaVFVFQUBQUF6Ojo4OnpycOHD0VWTl5eHqdOnaKrqwsfHx/Rg1aG51lZWWFqakppaSn9/f309vYyc+ZMwsLCxG3OysoKZ2dnIiMjkUqlDBkyhFu3btHZ2UlwcDBr164VsQJ79+7l66+/pr29nQMHDgBgb2+PsbEx6urqxMTEUFpaCiCSQ+HPB3jZsmX4+fmJG6dyzmRmZibaIP7+/jQ2NgqRRGZmJnV1dYwaNYr09HRaWlrQ1dXF0dGR0NBQ7ty5Q21tLYMGDaKwsJCFCxfi6+vLrl27eP3113F0dKSmpoatW7eyc+dOHBwcaG1tFS0NpU9m9OjRhISEAH/O//bv38++ffv+aam6snff3NzMgQMHUFNTo6ioCENDQyFEyM7OFq1YQ0NDEZ9w8OBBZDIZ3377LZ6enrx8+ZJPP/0UfX19UlNTOX/+PL29vXh6euLn58fz58958uQJnp6eaGlpkZaWho6ODu7u7qirq5OQkICenh5NTU24urry2muv8cMPP4jTc1dXl8h8UtKuX3vtNUFVef311yktLeXRo0civkRLS0tgfn755Rf6+/tZvnw5AQEBKBQKDh48yKBBg1BXVxfK1sGDB1NbW0t7ezuFhYXU1dXh6OiIv78/ubm5hISEUFlZSWxsLP7+/ly5cgWAQYMG0d3dLWaQZ8+epaqqCnNzc1pbW1m6dCl2dnY8ePCA5ORk3nnnHXJzc4mIiEBDQ4OGhgbhMduxYwfx8fE8fvxYiAOeP3/O0KFDSU9Px9ramjVr1vDrr7+KmBAl1kvJ6BwwYACzZs3i4cOHxMbGittMSEgIra2t5Obm4ubmxqBBg7CysiI+Pp7q6mqRVABgYGAggg2VrcHAwECMjIw4fPiwMEfr6OiIMMd58+axf/9+cXPp6emhu7tbpC+MGjWK1atX88cff5CVlcXAgQOprq4mPz8fLy8vTExMGDBggNg/JBIJPj4+DB48mMLCQhISEmhsbERDQ4NNmzbR2tpKQ0MD6enp5Obm4uXlhZaWFp6enpw5c0YwQpXzsLq6OkElsba2xt/fn9jYWNLS0rC2tmb//v0kJSVx5MgRXFxcqKurIyAggOzsbAoKChg+fDjvvPMOfX193L59m+vXrwtV8L/jrQr+IsUK/p4LCLBx40bRL//bdefOHQoLC3n58iXa2tqijaStrY2trS2jR48mJSWF1atX09/fL0yPKioqjBs3jry8PGQyGZ2dnYJNZmRkhI6ODtOmTcPX15c7d+4QERFBYGAgycnJSCQSampqcHFxQSKR4OTkhJmZGffu3aOvrw8vLy8kEgkuLi4EBgZy5MgRzMzMxIlMOR8LCAggNjaWhoYGzM3NaW5uFnMcMzMzxo4di7GxMb29vdy+fZugoCDKyspEj7ynp0com4qKisjPzxe9emV7UCkY0dXVpbm5mQkTJhAaGsqePXuora3Fx8cHLS0t1q9fj6ampmjLGRsbs23bNjQ0NCgvL+f48eNMmTKFkydPYmNjg5mZGRKJhKqqKoYNGyZ8Wv/MF0ehUAjPU0ZGBioqKvT399PS0iKoEWPGjBFt1q6uLkJCQqitrWXOnDnExMTQ2tpKSEgIly5dwsvLS+QoOTo6cvz4cZKSkgTx3cbGhra2NgYNGkRnZ6eIBFfK+ZWKw/DwcDo7O4VJNTAwkL6+PtLS0oREvaamhhcvXrBq1SoBV1Uiib7//nuhnhszZgxyuZwtW7aINpSGhoZ4HiZMmMD48ePR0dHBwMCA58+f09bWRldXlxjcw5+Ek+rqagwNDcUzOWjQIFRVVbl37x4XLlwQ85IhQ4YwZMgQampqCAsLEyrYnJwcIS/39vYWQhpNTU0uX74skgU8PDzYunUrDx484MaNG7i7uwt1YU1NDa6urqxatQpbW1vROlRVVcXU1JTe3l709PQIDAxk7NixqKiocOnSJW7fvi1mi01NTUybNo3Hjx+LJGEdHR1yc3Px8PDAy8sLMzMzFAoFMpkMFxcX+vr6OHPmDNnZ2Tg7OzNt2jTKy8s5duwYXV1dqKuri7mdEhLt6OhIZ2cnSUlJQtDQ19cnqCSOjo7s2LGDP/74g1u3bgnWolJlmJycjKmpKR0dHUil0r+jgKSnp6Oqqkp2djaWlpb4+PjQ0dFBUVERtra2wuzt6urK8ePHcXZ2JigoiIiICFE8TUxMmDVrFvv27UNHR4eAgAAWLVqEpqYmhw4dEtlYLS0tSKVSQfOwsLBgypQpIokgPDycRYsW/W/eef/fW3+ZYqVc7e3tREZGMnXqVEGw+I+b4osXLzhz5ozIT1IoFAJEam5ujrW1NWpqanR3dwvwpr+/P6WlpSQlJYkY8fDwcPr6+gSEVJkB9erVK9GiS0tLQ6FQ0NHRgaGhIYDA7lhZWdHf309sbKyYPzk4OHDp0iVh+lN6WJQFx9nZGWdnZyoqKvDw8KCoqIinT5+iq6tLU1OTiBIwMzOjvr6e1tZWfH19WbNmDR988AHOzs6Ul5djYmIiTuZK6b1MJuPjjz/m2LFjIpdpy5Ytgmo9cuRImpqayM7OZuDAgZiYmKClpcW9e/cICwvDycmJJUuW8PTpU7q7u/H19eXatWvMnDmT/v5+qqqqCAwMxN7e/p/+PP827uXSpUuoqqri4+NDZmamMJuWl5djY2NDQ0MDOjo6jB8/ntraWvLz84E/RRIrVqygs7OTV69eMXDgQLS1tcnOzkYqlTJ37lyh6rO0tOTKlStkZmbyzTffYGhoSHFxMceOHaOhoUG0YL29vbG3t6eyspK0tDQRzqeMq9fT0+PTTz9lx44d+Pr6illETU0NGhoarFixAltbW44dO8bXX39NfX09sbGxGBgYMH78eEFUV2KblEqxhoYGhg0bhkwmo6enR7TIpFIptbW1TJo0iba2NgoLC+np6UFfX59p06Yxbtw4zpw5IyLt1dTUMDAwEEbdcePGiVahTCZDJpMRHh5OQUEBjY2NmJmZsXDhQkaPHs3+/fuprKxER0cHLy8vAgMDyc/PFzMxpapSKU93d3dn5cqVHDlyhMmTJwtpeG5uLrdv3yY0NBQ3NzcuXLhASUkJa9eu5d69e5iamhIZGYlCoWDq1KlcunQJhULBvHnzyMvLo6uri8mTJ+Pr68uDBw8YPny48MDdvHmT8vJyBgwYwMiRIxk/fjy3b9/m8uXLouNibm4uCC2vXr3CwcEBe3t73N3dhe/K3NyckJAQQkJCOHHiBOnp6Xz88ceYm5tz/fp1EhISBJkkLy+Pffv2CYO2cq5cWFjIN998I0DDbm5ulJeX09TUhJGREQ4ODgQEBHDr1i08PDwICgrCwMCAM2fOIJVKefr0KYaGhsKKopyTDhgwgIqKCiZMmEBtbS1ZWVlIJBLhv9y3bx+BgYG89tpr/1v21v+v11+uWP3t+o9FSjmkbW9vZ+LEiZSVlZGdnY2VlRU5OTmkp6fj6urK7t27uXnzJvfv38fIyAgfHx8MDAxISEggNzcXExMTpk6dysWLF9HR0SEoKIiCggJ6e3spKirCyMiIL774Aj09PYFMUVNT49tvv8XPz4/58+dTXFxMYmIiTU1NLFiwgMTERK5evcry5cuxtbXl559/RlNT8+/YfSNGjBA+DQ0NDXR1dcXrcXV15cGDB4wdO5ZFixZhaGgoIt6NjIwICgrip59+YvDgwSKHSll4LCwshCnTx8cHT09Pzp49y+bNmzEyMiIsLIx33nmH5ORkPDw8RCskLCxMGF6fPXvGjRs3kMlkoq/f09PD7Nmz8fPz+0+fxb8y5JXL5Xz77bc4OTnx7NkzdHR0KC4uRldXl507d3Ls2DGKi4vp7e1l/vz5TJs2jebmZjIyMoiLi2P69On4+vryzTffMHfuXNzd3Wlvb6elpYXnz59TXV3NggULMDExISIiQnAE33zzTWxsbLh69Spqamrcv3+frq4uANEKg/9x8wNYtGgRDx8+xNPTE2tra6G8lMlkHD16lOPHjxMdHQ2Ara0toaGheHp6smnTJlRUVNi7dy9SqZQtW7YIiTggRAfZ2dno6uoyc+ZMceBITk6mra1NULRXrVolTu9xcXF0dnbi4uKCXC7H19eXlpYW0U5Tep06Ozvp7u5m0qRJaGlpER4ejp2dnbBllJeX09raioaGBgMGDGDjxo3s3btXeNyGDx9OTU0NNjY2eHt7U1paysOHD4XqVQk03r17N729vSIN4NKlS3R1dZGWliYYidOmTePZs2cYGBigqqpKYGAgo0aN4vDhw2hqapKdnS02+MuXL2NiYoKJiQkqKio4OTkxYsQI5HI5u3btoru7G5lMhpOTE4aGhowfP54XL15QUlJCZmYmqqqqWFpaiu+Vr68vq1at+ru5lDIlID09HRUVFd5++20cHR159OgRkZGR6OnpceDAATQ0NASnUiaTERwcLCDV586dY9asWWhoaHD58mV6enpwc3MThPmsrCy0tbUZPXo0CQkJBAQECEp8bm4uxsbGgn148eJFoqKihO9KmXfl4uKCjY0N48aNQ0tLi19//ZXQ0FAGDBjwb0FV/5+tv3Sxgv+xKd6/f5/MzExMTEy4c+eOCDjz9vZm4cKFHDx4ED09PXE6nzlzJl1dXVy9epWhQ4eKfnlERARSqZTW1lb09PTw8PBg/fr1xMfHI5FIsLGx4caNG2RkZDB+/HhmzJiBhoYGcrmcCxcuoKGhQWhoKA8fPmTWrFns3buX0NBQBg0aRE1NjYgO+eWXX9DR0aG2thYdHR1MTExE+NvIkSNFn9vc3Bw3NzciIyORyWRs2LCB/v5+dHR0ePDgAbNnz+bu3bskJCTg5uZGV1cXRUVFzJw5k4cPH9LR0cGsWbNIS0sTEQdKCvX69esZPHgwvb291NTUcP78eT799FNUVFRob28XcnWlcMHb25tHjx6hpaVFf38/bm5uWFhYCBEE8C/3y5X+JKWsfv78+bx48YKwsDC6urowNjbG1NRURCg4OztjamrK1KlTMTc35+LFi0ybNg1dXV3u3btHSUkJb7/9tphlNjY2cuPGDQwMDJg/fz4ASUlJvHz5EhUVFezt7bl//z6bNm1iz549ApeTm5uLnp6e8OX09/cLsPDBgwfp7++nsbGR4cOH8/LlS7y8vPjoo4/Yv38/fX19ZGdno6qqysaNG/Hy8iI8PJzk5GQxWLe2tiY5OZldu3YhlUqJiIggMzMTb29v7ty5Q319PU5OTnzwwQfCuHz37l0qKiro6elBKpXy3nvvoa6uzu3bt+nv7ycjI4O2tjZmzZol0o2VWKh33nmHtLQ0zp8/j5WVFVKplPr6eoqKivjyyy/R1NTkiy++oLW1FXt7e/z8/ASX8qeffkJbW5vAwEBiYmLQ1NRETU0NDw8PysrKmDJliuhKWFtbC4KI0oT78ccfk5WVRUlJiTCsxsXFYWNjI+arvr6+FBYWCpuFrq4udnZ2onugqalJeno6T58+FbxDTU1NZs6cyffffy9oEco5kUKhoL+/n7S0NEaOHImBgQHPnj1DTU2Nuro6hg0bhlQqZfz48Zw7d04kMicmJlJfX4++vr4I+JTL5VhbW6Ovr4+Ojg7t7e2Ym5ujq6tLVlYWlZWVyOVyNm/ezMWLF5kxYwbV1dVcu3YNNzc3IU3Pzc0VydQeHh5kZmaK7oumpibm5uYEBQXx9OlTcQC5evUqnp6etLe3o6GhgaOjI9XV1SgUCjQ1Nfnggw/+N+6m/9+uv3yxgj+jFrZu3crmzZvZsmULpqamWFlZkZCQgJqaGs7OztTW1nL48GHq6uqIi4sjOztbeBNqampEzIaTkxMqKiq8evUKKysrTExMGDZsGHfv3qW8vJyhQ4fy/vvvU1lZyeHDh9HX12fTpk0AFBQUcPXqVbq6uoSq6v333+ezzz4TJ2iAqKgoIiIisLS0ZPz48UilUiwsLFBTU+Obb76htraWpqYmQkNDsbe358qVK7S2tgqZtYODA8nJydjZ2TF37lwBnHVxcSErKws1NTVcXV1JTExEJpMJpaKhoSEFBQVIpVKcnJzo7u5GoVDQ2tpKa2srw4YNIygoSMxJ3nnnHSoqKnjy5AlNTU1YWloybNiw/9TmU7ZdlAeHy5cvExwc/F/S7//2zwCkpqbS1dXFgwcP6O7uZuzYsWhoaHDv3j0qKiowNjYW+VPm5uaC3N7R0UFXVxc2NjasW7cO+LNFfPToUdra2ggJCSEwMBD4k8x/5MgRNm3ahLa2NvBn/MiNGzdEVMuMGTPYsWMH1tbWlJaW0tnZia2tLePGjSM/P5/a2lq0tLTIzs5mzJgxeHl5iduKMn590KBBtLa28vnnn/PDDz+goaEhgMdLly5FXV2dtLQ0fvjhB1xcXOjt7WXatGmYm5uLA4NMJmP8+PHcvHmTmzdvYm5uzqpVq3B2dqa5uZmEhATKy8spKCigtraWIUOG8MYbb9DZ2cmLFy9ISUkRMe59fX0AmJmZMXXqVJydnbl69Srz58+ntraWX3/9VZhI/f39RQs1Li4OfX19pkyZwvDhw9m9ezf+/v7cunVLMDebmppErtWePXt48eIFmZmZPH/+HCMjI1atWsWBAwcEJaOvr4/Fixdz9epVXr58iY2NDbq6uqioqIiZsdKfqBQduLm5ceTIEaZNm0ZQUBD5+fniNShDLkNCQjh//jyhoaG0tLRw6NAhzMzMxAxS6fcqLy/H3t4ef39/bty4gbGxMbNmzSIkJISdO3dibGzM+vXrUVFRYcOGDTQ1NQF/3qS1tLSIiYkhPz8fV1dXNDQ02Lx5M5WVldTX1xMVFUVXV5dQEyvz8pTjAjc3Nx4/fsyMGTN4+fIl8fHxKBQKYfJVxvNoamqSkpJCdnY2ampqvPXWW4SHh2NmZkZBQQFWVlasWLGCuro66uvrCQoKwsjI6N9Wqv4f1/8Vxaq1tVXkEh09epRDhw5x/fp14YFITU0VKbAzZsygv7+foqIiIiMjefXqFf39/Tg7O5OSkoJUKmXatGl0d3cLlNGrV6+AP2cjEokEbW1tVq5cyahRo2hra0NPT09cwx8+fMj169eRSqXiBDVnzpz/9EAlJycTFxeHtrY2bm5uODg4EBsby/379xk2bBhPnjwBYOnSpYwYMYKSkhIOHjzI8uXL0dfXZ9++fZiamqKiokJzczMDBw7k9ddf57PPPsPNzY358+eL6Ivhw4eLsLwff/yRVatWMXnyZOLj4zl58iReXl54enpiaWlJeno6mZmZWFpa8s477wAIoG1ERATjx48XjEYl2PVvozdKS0s5cuQIu3fv/qcc9A8ePOD27dt0dHQQEhJCZ2cncrkcNTU1bGxs8PPzY/fu3bi7uzNp0iRycnJEJIKTkxMTJ05ETU1N4LXU1dWJjo7m4cOHIuYkJiZGsAo7OjpEvPnp06dxc3Nj9OjRdHR0cPz4cfz9/amsrCQzMxMALS0tfH19SUlJwcbGhuLiYrZs2SLC8ZTG06dPn4oBvre3N21tbXz66aesW7eOkJAQFi1aRHJyMi9fvhTYrIqKCqytrZk8eTLl5eW8fPlS3J69vb0FH/HChQt88803DBgwQEB0lTy5srIyysrKhIDHxsZGbHr19fWYm5uLOJe2tjamT59OSEgIfX19ol2VnZ1NW1sb/f39rFmzhszMTBISEpDJZIKsoVTDjh8/ntzcXHJycgQKyNrammXLlhEWFkZOTg6BgYGiiEyZMoXTp0+L7oG2tjY5OTmoq6sDsHnzZmJiYnj58iVOTk7iwFhUVERlZSUKhYIdO3ZQX18vOiP5+fmkpKSQk5Mj8ujWrFnDmDFjWL16NSNHjsTHx0dQapQqUi0tLdFOtrKyYvfu3eTn5/PDDz8gkUjw9vZGW1ub8vJy4E91cXZ2Nn5+fri7uxMdHc3atWuRSqXC6BsYGEhHRwd79+7F0dGR3Nxcxo8fT0VFBcOGDaO5uZn79++jrq7OO++8g6amJvv378fd3Z2UlBTMzc3R0dFh1KhRDBs2jKioKO7evUtfX5+Ykfr6+pKbm8v27dv/k4/q3w2p9N+tv2yx+o8fUldXFydOnCAuLo5BgwZRUFCAr68v69evF36S3NxcAgMD8fX1RaFQiEjx1tZWuru7RfhaT08P48ePZ9y4cSL6XRmy6OPjQ3p6OnV1ddjb27NmzZq/Czn79ttvmT9/PmZmZvT09GBiYkJDQwPZ2dmCC6hcnZ2dPHnyhJycHAwMDMjOzsbIyIiBAwdy//59JBKJ2BCVRPktW7bw3XffMXLkSB4/fixYcUp1l5+fn1AUmpiYCIiqpaUldnZ2GBgY8OLFCyHXNjc3JzQ0VLymW7ducf36dUaNGoWfnx+WlpZYWFhQUVHBmTNnRItw7dq12NnZce7cOaZPn46BgQEAe/fuZfHixdja2v7Dz04ul1NfX090dDSxsbHo6+tTWVmJqakpTk5OBAcHY29vz9mzZ0lNTaWjowNjY2MWL15MWFiYeC+zZs3ixYsXREZGChOsRCIRTv/e3l7y8vIYOHAg48ePR0VFhR9++IGmpiby8vLo7+9n7ty5ovC8evUKZ2dnnj17ho+PD+Hh4YL2oXx/dnZ2bN++nebmZnbt2sWQIUOIiYlh1apVNDQ0cPnyZRwcHNi4cSNJSUlcu3ZNkNxfvHiBVCpl+PDheHt78+LFCxHG+NZbbyGTycTnZmRkJGYQylap8menJEZYWloSHh7Os2fPGD16NMnJyXR1dVFTUwP8udlOnjwZW1tbsrOzxd9TUFDA0KFDGTt2rGjZnThxgpqaGvz8/FiyZAm5ubkkJSUJ24anp6cw1BsZGTFlyhRaW1tJSUkRcyGliEXpiwsODmbEiBFcvXqVadOm0dfXx5EjR9DS0sLZ2ZmioiJhPFbS6C0tLcVN8caNG0Lxtm3bNqZNm4axsTEJCQlC8RoTE0NDQwOOjo7U1dXR0tLCkSNHqK+v59ixY9jb22NlZUVxcTEVFRUilue1115jypQp5OTk8P333xMSEoKamhpPnz4V3YaDBw/S09PDmTNn6OjowM3NjdmzZ9Pf309ZWRnnz5+nqqqK2bNno6+vT3h4OOnp6Tg4OGBoaMgnn3zCd999h5aWFu3t7cKH5uLiInBoykPf/PnziYqKEsDmqVOncufOHdEdWrhwIdOnTycjI4OsrCzR0v4rrX97NuA/WspClZWVRU1NDY6OjqxZswZdXV0hU+7u7ua3336jpaWFVatWoaKiIsIVXVxc6O/vx8vLi6qqKhoaGkROlIaGBiYmJri5uXHr1i1hNLSysmLVqlW0trYSHh5OWlqaeCDt7e0pLS3F0NAQZ2fnv3utv/zyC1lZWdy4cUMYHAF0dHQIDQ3F1dWV+Ph42traqKiooKSkRHDXkpKSaGlpYcWKFTg6Ogpyg66uLkuXLuXnn38WEns3NzfhitfQ0KC+vh4NDQ3Gjx8vwLDbtm1j2bJlXLp0ibCwMPz9/Rk/fjwaGhqoqqoyefJkfHx8hPfGyckJKysrfvvtNxE98fPPP2NnZyc2CuVGriw8/12hAkSoYlFREaGhoTg7O2Nra8vvv//O8+fP6ezspKioSPDuLCwsiIyMJCUlBW9vb6qrq0Xi8OXLl1mxYgUDBw4Ut7Tm5mZycnJYuHAhkydPBhCbVXNzM++88w67du2ipaWFGzduEBMTI56X/Px86uvrcXV1ZdCgQTQ2NgJ/tg07OjrETO/UqVN0d3ezaNEiEdmhtBZcuHCBvXv3CqbivXv3CAkJ4f333ycpKYnk5GQh6fb09OTmzZt89tlnTJ48mYCAAJKSkggODhYqVk1NTSHyUFVVpb+/nyNHjvDpp59SVVXFxIkTmTBhAjNnzuTbb7+lpqYGExMT5HI5t2/fxsXFhUWLFhEbGyuoHlevXuXVq1dMmTJFzHo+/PBDjhw5wtatW5k3bx5Dhw6loKAAa2trJBIJH374IRcuXKC4uJgrV64QHByMt7c3aWlpZGRkMHnyZPz8/IiOjqagoICMjAxiY2OZNWsW7u7udHd3s3jxYmQymZgHKm+HOTk5DBw4kJaWFvbu3cvEiRMZMWIEe/fuFeSVESNG8PXXX1NZWYmHhweTJk0CEBEaT58+ZcSIEWRlZbFv3z5hxk1PT2fw4MGoq6vj6emJhYUFz58/58GDB2hqaqKqqoqBgQH+/v5oa2tz6tQpNDQ0BE5KSTS5cuUKurq6YsatJEsUFBRQUFAgnn1DQ0Pq6+vZvn07EomE+fPn8/nnnzNw4EDS09NFJyYoKAg/Pz+amppIT0+nuLhYqDDHjBlDaGgoaWlpeHh4cOXKFQoKCujq6hKZfX+lWxX8RW9WSj9RYmIiZ86cwdXVlVevXqGhocHKlStxc3PjzJkzvHr1CoVCgZmZGWZmZgQEBHDjxg0Adu3aJTJmHj58iFQqxcfHh2vXrgkp70cffURzczP79u0TrLiVK1eKYvP8+XPKysqYO3eueG3/sd1XXV3NuXPneP/993n48CGXL1/Gzc2NN998ExMTE2pqati/fz9OTk4iqkJLS4upU6fS09PD48ePsbW1ZebMmfT09BAeHk5KSgra2toiO2vw4MGCBG1qaioUWhoaGlhaWrJ161YOHz5Mfn4+27dvx8nJiZcvX5KVlcWrV6/YsWMHhoaGQj5fVlZGVFQUBgYGQjbe2NjI2rVruXz5MkFBQYwcOZL169fj4+PDW2+9BcCxY8dE1td/txQKBSkpKVy7dg0tLS0qKioYMmQICxYs4Oeff2bMmDGoqKiQlJTE8OHDOXz4MI6Ojrz11ls8ePCAhIQEXn/9ddzd3fn9999FgYU/VXUvXrwgPT0dKysrgYi6evWqaM80Njaira1NYWGhiLFvbW0F/jQoA8LDp5QtR0VFceHCBQICAjAxMSEyMpKVK1fS09PDxYsXCQoK4uHDh9ja2rJlyxays7MxNjYW7TNl8OS2bdvEM6p8VuRyOVevXiUqKorGxkYWL14sUopTU1MJDg4WPztVVVXOnz//d0rE0tJSPvroI3p6eoiLi2Po0KGYmprS1dVFQkICCQkJAo46cuRIvL29UVFRITExUbAq165di6enJ8XFxZw/f57c3Fz09fWRSqWCwvD6669z8uRJwbZTyq1Hjx7NlStXkMvlaGpq8uabb9LV1UVWVhY9PT289tprAhEEfxZ+pe1ESYlJSUkRcfdxcXE0NzezdOlSUlJSOH/+PE1NTSJI1MzMjNmzZ5Oeno6fnx979+5lyZIl2NjYsHfvXlRVVUUbuaenh6CgIFJTU3FwcKC2tpZVq1bR29vLgwcPyM/PF1Bg5Qy7sLAQVVVVFAoFTk5O1NbWCsWd8oZsZ2dHVVUVR48eZc+ePZibm+Pg4MDAgQMxMjLi2bNnpKWlCRxYfHw8jo6OpKSkMHDgQDIyMli2bJmI8oiNjeXOnTv4+PjQ1dVFdnY21tbWNDQ0IJVKqaioQF1dHQMDA7Zt2/a/uHP+n73+cjer6upq7t+/z4QJE0hLS+PNN9/k8OHDwji4b98+TExMOHDgAIWFhQwYMABVVVWhpgsMDCQuLo7CwkJR6PLy8pBIJMKXBDB27FjOnj1Ld3c32traTJ8+nevXr7N//36GDx+Op6cnV69e5b333gP+R5H6j4NOS0tLZs+eTW9vL1OmTCEkJIRjx46xceNGfH19aW1txcvLi5aWFhHhoaOjw61bt9DT08Pe3p66ujqSk5N59uwZ3t7efP755xw/fpzKykpGjhxJZWUlTU1NBAUFkZOTg0wmQ01Njb6+Purr6/nxxx8pLy/H1NSUFy9e0N7ejqurK+np6SxZsgRDQ0P6+vo4fPgwgwYNIioqCn19fUaPHi1wTjo6Opw4cQJtbW1GjhzJ9evX6evrY9y4ceL9L1++XLSr/mfL2NgYuVxOd3c3EydOJCMjgy1bttDf38/IkSOBPzeyiIgI/Pz8eOutt9DQ0CAmJkakAStjV548eSIEGB4eHowZM4ZHjx6JQEslKSAsLAwVFRW0tbVxd3dn4MCBJCYm/h2w18rKCgMDA2bOnMmFCxcoLy9n//79AsdTU1ODra0tb7zxBhEREZSUlGBlZcXcuXOJjIxEX1+fiooKbt26RX9/P2+99Raurq709PTw7NkzXFxchKRZuXnL5XKmTJkikpaVGVSlpaUsXLiQ9PR0ysrKCA0N5dGjR8TGxrJv3z4RX6O8USt/NrGxsUycOBFbW1tmzZrFy5cvGTRoEOnp6Zw6dYrVq1fj6elJQEAAGhoaXLx4kdu3b6OqqkpHRweVlZVs3LiRp0+fCgWr0uRsY2PD7t27CQ8PJywsDC0tLRISEhg+fLiwfygFJIsWLRKzIuV7Vd4O4c/brrW1NcbGxtjb22Nvb49EIiEjI4NBgwYBiEPIgQMHkEqlBAcHi6BPc3NzXF1dCQ4O5uLFi+jp6eHo6Eh2djZaWlrU1dUJj2F5eTk1NTX4+/ujpaXF2bNnqa+vJy8vDw8PDzo6OgQH1MHBgVmzZnHx4kUKCgrELX79+vU8fPiQmpoaQkNDefLkCSkpKchkMt5++23q6uq4dOkSs2fPZujQoSQlJWFsbEx1dTXt7e00NjZia2uLk5MT7e3tgguqqqpKQ0MDNjY2SKVSkpKScHNzIyYmBltbW9auXUtubi5SqRQzM7O/22/+Susvd7NqaWnhzJkzVFdX09TUhKOjI0VFRaxduxYfHx8iIiI4e/asyD5Szp6UqBxlFs7ly5fp7OxET08PuVyOmZkZ+fn5mJiYYGtrS15eHmpqarS3t2NoaMiECROYMmUKly5dEtBbQ0NDMY/4r67j/3FDUmbRAHz22WeifSSVSsXp88yZM3R3dxMYGChAmPr6+nh6erJ7926+/PJLDAwM2L17N5MmTeLKlSv09PQwYcIEoqOj6e7uxsDAgObmZlRUVNDQ0BBG13Xr1lFUVER9fT09PT3U1tby7bffAnDhwgVUVFRwcHDg8OHDhIaGkpycjI6ODhMnTuT58+eUl5eLzTwpKQlvb2/Wrl37L4cqqqio0NDQwKFDhwgJCRGzEX19ferr6zEzMyM4OBgvLy+OHDlCS0sLHh4e5OXloVAoWL16NRYWFuKAEh4eLqjjmpqaIvq9sbFR+GYMDAx48uQJd+7coaGhQZxau7u70dDQwNTUlOrqagD27duHmpoan3/+uchYam9v54MPPsDT01MoSWtqajh16hQeHh5oaWmRkZHB77//ztatW6mpqSEoKIji4mKGDBkiokSUzDu5XI5cLhc3DPjTzN7R0cGDBw8oKCgQLMrGxkbeeecdAgMD+fzzz/H09CQ1NVXIvvft28eBAwcEX1JfX19EbCgTe9XU1MjIyMDa2hqFQiHoF05OTuTn5xMbG4tCoaC4uJhBgwYhkUiEwtTCwoLy8nIiIiJEQVe2LPfu3UtxcTHLly/HycmJuro6oqOjSUhIwN7eng8//JCkpCQxM1T+19vby2effcauXbtQU1Nj+/bt7Nq1i8TERO7evcuePXsEIkxJw1fOeRobG1FTU2PRokVMnTqVNWvW4ObmxoQJEzA0NKS0tJRTp04RFBREa2srPT09ZGRkCOViTU0NmzdvxtXVlXXr1nHp0iViY2MFuLahoYEpU6ZgYGDA48eP2bZtGxKJBE1NTSIiIujo6GD27NkcO3YMDQ0N0tPTcXZ2Fibj5ORkEdC4a9cuysvLOX/+vGjJl5WVERcXh5+fHwsWLCA9PZ3bt2/T0NAg5mWurq5UVFSwceNGnJ2dxQ3rr9T2+4/rL3ezMjQ0ZOXKlWRmZnL69GnS0tKED8XV1ZWQkBCysrJEbtPvv/9OWFgYCxYsoKioiAkTJlBZWYmvr69IWq2rq6OkpETAbZVBe2vWrMHc3JywsDDu3r1LdnY2c+bMEac95fqfbdZKyrpyVVdXY2RkhKOjo8DLPHz4kLFjxyKRSNDT0yM+Ph49PT0GDRqEnZ0dd+/eZciQIWJmJZFIUFNTEzk4lZWVuLu7k5mZSX9/P1ZWVnR2doqTrZmZGfHx8bz//vtUV1eLPw+Im1hoaCi7d++mu7ubmpoazMzMhBT+zTffRE1Njbi4OOBPTI8yVuJfKVbK3/f8+XNaWlqws7PDx8eHhIQEUlNTsbGxQS6Xc/z4cV5//XU2bNhAVFQU/f39+Pj4CKSVUoWoo6PDrFmz+O677zA2NsbOzo6UlBQSEhLETev27dtoaGgQHR2NgYGBUD/GxcWJ1md7e7vw0Gzfvl0EeSrjzktKSgSNu7e3V8w6Fi1aJLBM27dvJzs7m6amJtzc3Hj33XeprKzkypUr7Nixg82bN+Pg4EB0dDTnzp0jODiY2tpaAgMDBU176NChDB8+nJ07d9LR0SE8NY8fPxbihUmTJpGSkkJnZyeampqcPn2agoIC3NzcqKioYPPmzRQWFnLz5k1qa2vx9vYmJiaGjo4OEYHT2NjI8ePH0dbW5rXXXmPJkiWC32dnZ0dAQIBASykUChEf09fXh5OTkzBPK60OERERuLi40NjYSFFREe7u7qioqLBnzx4WLFhAa2srMTExTJ06lba2Nn7//XdRwJXSczU1NcLCwgRoed++fcyZM4eGhgYSEhLw8vJi7NixZGVl8ejRIx4/fkxGRgY9PT189NFHVFRUiKIAkJubS19fHy4uLhgYGDBq1Cjq6+vFKMDd3R1TU1MmTZpEXl4eFRUV/P7773R2dhIWFsaNGzewtbUVB0AVFRWMjY05deoUKioqBAcHc/36daqqqmhpaRH/TlNTEz4+PrS0tFBcXIyhoSGLFi3i0qVLHD9+HAMDA0pLS5kyZQonTpygpaWF9PR07OzsMDIyorW1lc7OTuzs7HB2dqauro7Lly+zatUqkQ/3V1x/qWKl3BQvXLjAjBkz2Lt3L3fu3CEsLIwrV65QW1uLr68vz58/580336SoqIg333yT9vZ2Dh48iKWlpcCgmJub8+abb4qNQF9fn97eXmbMmEFsbKw4BdfU1LBx40bu3LlDXl4eDx8+5P79+6xatUq46v/RdVxFRYXMzEwBfp04cSKOjo5YWloSHBxMXV0dOjo6+Pr68uTJE3766Sd8fX0pKirCzc0NV1dXPD09OXbsGCoqKixYsEAQuf39/bl48SJSqRRPT08xLLa1tSU/P5/+/n4RC6JMg01ISODixYsMGzZMxMzDn3OQWbNmCdTRrFmzeP78OYmJiVhZWTF06FB6enpQV1dnzJgx/+l9/qvtiJ6eHkEIP3/+PEOHDsXR0ZHa2lq6u7vx9vZmxIgRPH78GFdX179rNSr/rXv37jF27Fj09PSora1FX1+fwMBAAgMDaW5uRl1dnVOnThEbG4uxsTHffPMNOTk5VFdX09nZSWpqKoMGDUJbW5vu7m7U1dUxMTER0SkKhQJ1dXX8/PxELIyGhgZ5eXmYmJjg6OhIU1MT4eHhBAYG8vjxY+7fv09JSQkdHR0MGzaM1tZWrKyseP/994VKDBBBoUrw64MHDwSTUk1NDWNjY7y9vZk8ebJIeE5NTeWXX34RcmhlqnRPTw8PHz4Uh4/8/HwkEgmenp5ERkby5ptviriTpKQkCgoKUFdXF+/9xYsXnDp1Cl9fXwoKCkS7VYkmsra25sGDB/T19TF58mQaGhooLS0Vkv1hw4bh7+/Phx9+iI6ODtXV1dTV1QkwbG1tLVevXqWzs5PBgwdz8uRJUlNTUVVVZezYsVRWVpKVlSU289mzZ5Ofny+Sv8eMGcOZM2coLi7G3d2dAQMGoKurS1FRkWgXy2QyCgoK+P777wH46quvUCgUGBoaEhcXh6OjI8HBwYSHh1NUVERJSQlaWlo4ODgIbl93dzfd3d3CpN/R0SF8X4mJiQJ9dPv2bQwNDbl06ZLgCFpbW2NiYoJEIiEyMhJjY2PeffddNm/ezOHDh6mpqcHe3h5NTU1sbGx47733yMzM5NGjRyQnJ+Pl5YWHhweurq48ffoUS0tLDA0NmTFjBs3NzVy8eBFTU1O0tLT+cqKKv11/mTagcqPKy8vjwoULmJiYkJiYyJtvvsnQoUPZsWMHlZWVmJiYYGxszIYNG/j2229Fm+vYsWMiUvuHH35AJpMJE+yxY8dEKNv27dspLy/n8uXLeHl5kZGRgYuLC/r6+shkMubMmUNycrJQIv1Xq6mpiYqKCry8vNi5c6dgexUWFmJjY8OwYcPEgL2qqoqHDx+ioqLCpEmT2LFjB729vcybNw8fHx+sra2Ji4ujoKCAoqIitLS0hK9KIpEI7ll3dze2trYi8kRDQ0MMrd99912BjcnPz8fOzo433ngDIyMjcnJySEpKYtasWcTGxgqEkbe3Nw0NDbS2tuLj48OGDRuAP+kPmZmZrFix4v/xZ9nR0SEMzU1NTQLUaWVlxdKlS7l69SrJycm8+eab2NvbI5fLaWxspKysjEePHonImKdPnxIVFSUyvjw9PdHR0aG3t5ebN28KckFPTw89PT2sXr2aw4cPs3DhQi5evEhPTw/a2tpYW1vT0tKCra0tc+bM4datWxgYGAjQ688//4y9vT0GBgY4ODjw9OlTWlpacHNzY+nSpbx48YLq6mpUVVXR0dHB2NgYd3d3XF1dUVdXF7OovLw8zMzMSE1N5aOPPuLevXtER0ezYsUKYmNjRftVW1ubxYsXC8HJw4cPyczMJD8/n9GjR2NnZ8fz58+JjY3F3NxcGEXXr18vzLPz58+no6ODs2fPYmBgQFdXF7m5uUgkEjo6OggKChIbdXFxMXPmzGHo0KHExcWRlZUlcF5ZWVl4enryySefkJGRQXR0NHl5eQwYMIDKykpCQ0MxNTXl6tWrIuMsOTlZzIvq6urw8vKir6+PnJwcRo8ezahRo4iKimLq1Km0trYSFhbGRx99RFFREQcPHhSbu5LjuXHjRi5evMjKlSs5d+4cxsbGBAUFce3aNfLy8mhqasLd3R1dXV3MzMzo7+8nNTWV6upqZs6cSUBAgOBw/vjjj+LQocRBqampYWdnh0QiEeKS+vp6se9IJBLa2to4ceIEhw4dIiUlhcbGRkaNGsWMGTPEjemXX34hODhYiCqysrJQKBS0t7czadIkVq1ahVwu58iRI8TFxfHZZ59hamqKXC4XBvzGxkYkEokYVaxfvx746ykA/3b9ZW5WyhP1pUuXmDx5MgkJCeKWdfLkSZF2e/v2bTo7OwWaJD4+npqaGrq6uvD29ubp06e4u7vT2dlJcnIyDQ0NGBoaoqWlxeeff86hQ4fE7aG2thYPDw9yc3Opq6sjJCQEIyMjkRvzj4acWVlZJCYmigGr8u+rqakhPDycP/74gyVLljBw4EBsbGxYvny5uKFJJBJMTU2Jjo4WCiN/f3+kUikhISFIJBLxRZRIJNTX14t001evXuHk5MTGjRupqalh+/btqKurExERgaGhIe+88w7Hjx9n0KBBGBkZoVAoOHXqlBgmKzfqKVOmUFZWxrx58zhz5gyGhoYinuHu3bvi/f8zX5z/SLeIjY0VmJ+pU6cyceJEQcmQy+XClPz8+XNmz54N/DlPW79+PTo6Ouzfvx81NTUhbAFEdtbevXs5d+4c+vr62NjYkJqayuzZs7G1taW4uJjRo0czYMAAbt68iVwuJzo6WuRhDRw4kLa2NkpLS3Fzc8PY2Jhx48ZRUFCAQqHgzp07ODg4UFlZSW1trUDwNDY2UlxczIULF5g9ezaWlpaMGDGC9PR0cnJyePLkCe3t7QQEBHDy5EnefPNNIiMjSUhIwMnJScyn9PX1GTduHNeuXROw2pcvX/L7779z5MgRVq1axcSJE/H29mbv3r0kJycTHR0tDKpKNJdyU4uIiGDt2rU0NDTw7bffUldXJ9pRTk5OVFVV0dTURHJyMnPmzMHV1VXAeJWbZXNzMxUVFbS0tDB06FCKiopoaWlBT09PiALGjRtHfHw8o0aNoqOjgzfffFPMd6RSKRcvXkRdXV2IiKqqqrCxsUEikXDw4EGCgoJQV1fn559/ZsCAAWzduhUjIyNWr14t4jKkUilRUVEcP34cqVRKV1cXfn5+HD16lLy8PDo6OgSOqKioCAsLCyZPnszvv/+ORCJh8ODB9PX18d133zFu3Djmzp3LBx98wLFjxwSo1sjIiKlTp/Ly5UtaW1tFTMn06dPFrT80NFSkMufn5/PNN98QHR1NcnIy33//PePHjxeHxlu3bokZsI2NDfPmzRN0DWV2m729PQUFBVRVVREZGUl7ezvPnz9HT0+Pbdu2YWBggEQi+YfA7r/a+ssUK0DcGqRSKfHx8SxbtoyGhgaePHnCgQMHRM9/8ODB6Onp4ebmxosXL2hqamLMmDF89913VFVV0djYSEBAAHK5nLKyMszMzKioqGDPnj1oaWnx9OlT3NzcsLW1RSqVMnbsWFpbW3n8+DEnTpxg7dq1wD9ufw0cOBAtLS0KCgpISkri4sWLTJ48GQsLC1577TXCw8O5f/++UDU6OTlhYGBATU0Nw4YNQ19fn/LycoYMGUJGRgaXLl3C0dGRGTNmIJVKhepQoVCI+HE1NTUx37h37x6Ojo5oa2szbNgwnj17JvwnycnJLFmyBID8/Hz09fVxdXXl0qVLfP3112hoaPD06VM0NTWpqqpiy5YtPHr0iA8++AB3d3f09fUJCgoC+KdOeMqLfXR0NLW1tdy8eZPFixdTVVXFjz/+iKurK0uWLGHp0qVkZ2dz5coVZsyYwfXr17l06RL6+vr09fWho6PDtWvXAHBzc8PIyIjc3FyuXbuGTCbDzs6OjRs3cvDgQTIyMnB1dRU3IGWcQ21tLfHx8eKAUldXh0KhwMXFhTVr1pCamkpJSQl9fX2Eh4ezbNky3NzcsLGxwcXFhfr6en766Sfa29uF6VxVVZWgoCAePHhAT0+PONjMmzcPV1dXkpOTcXV1JSwsTIQK6unpcfDgQXbu3MnNmzcBxO/p7u7Gy8uL3Nxc5s6dy5w5c9ixYwfHjh0jNjYWExMTRowYwezZs3n8+DGnT59GX1+f0tJStLS0hCBFyW48f/48qqqqbNu2jfLyck6ePImtrS3Lli3j5s2b1NXVUVhYKJ7B5ORkzp07x7x58wgICBBBg2lpafj7+3Pt2jWio6Pp6upiypQp3L9/nxkzZtDQ0MBnn30mEpUlEgkymQwVFRWmTZvGzJkzaWtr49GjR5SWlpKdnU1AQADt7e3s3btXJPHW1NRw5swZLl68yOzZs8VnUlNTQ29vL05OTmzevBn4ky6Sl5cnQjAjIiKEAvb8+fPU1dWhp6fH6tWr0dPTIykpScjSlW27Dz/8EA0NDV69esXDhw8JDQ3l5s2bfPjhhyJh4Y8//sDExAQXFxfS09OF6vPMmTMYGRmJQNbMzExaW1v5/vvvKS4uZt++fWRmZvLGG28IRWRRUZEgtJiZmVFeXs7Fixdpb2/Hx8dHAIH37dvHmjVr8PLyEt+lv3Khgr9YsTI1NQX+lLHK5XJkMhkvX75EQ0ODwYMHc/36ddTV1bl//z6+vr4sX76cCRMmoFAo+PrrrzE2NqahoQF1dXVyc3Pp6uqit7eXuro6Jk+eTFZWFgUFBTQ3NyOVSnn27BkymYw33nhDzEOUg+X/7pRjZGTE4MGDsbOzEzDMs2fPYmpqyvz584mNjRWtwfDwcGxtbRk6dChubm6sWrWKZ8+eoa6uzpEjR9DW1mbUqFEiaG/mzJkC0imRSHj8+DHFxcUsW7YMa2tr8vLyePbsmfCOKQeyKSkptLe3s3Tp0r+LG+/u7iYzMxOpVEpmZiYGBgaiOBYWFuLg4MC8efOYMmUKWlpawgD8z5zylDLllpYW7ty5g7OzM7q6usIO8MEHH3DgwAE+/PBDpk2bxqNHjxg0aBDW1tbs3LmTly9fEh0djY2NDR0dHURGRmJiYsL8+fO5dOkSiYmJaGtro6qqSlxcHCtXrsTOzg5/f38KCwtpa2sTyk17e3ssLS0pKysTM5uCggJqamrIycnhyy+/ZO7cuejp6bFixQqOHz9OQ0MDMTExvHr1irKyMiIjI/H29qa2tpa6ujoqKytFfpCqqip6enoiw0mhUJCTkyOkycpwyfDwcDw9PZFKpcyfP5+qqip6e3upqqoiOTkZTU1Nbt68KcCxbW1tfPHFFzQ0NIjDlq+vr1B6vvHGGyQlJaFQKOjt7SUyMhIdHR1RQJqamsSz5ebmxrhx4/j999+5c+cOnp6eDBw4kObmZn777Td0dXVpb2+nqqqKnJwcRo4ciba2NnZ2dlRWVtLV1cXTp0/FZ5uTk4OZmRmLFy/m9OnT9PT0sH79eq5duyb4dlpaWpw/f56LFy9ibGyMkZERbW1tzJ8/n9GjRwPw8OFDXr16hVwuJyIiAlVVVdra2oiPj2f27Nno6elRUlLC8ePH0dXVxcLCgqKiInR1dXnrrbfIzMzkwIEDorgpD35KU7BcLicnJ0dYNgCRDuzo6ChEN5qamuTn5zNgwACcnZ1RVVUVlJfIyEhSU1NxdnYmPj6eoqIiqqqqkEqlLF68mFevXqGvr4+lpSX9/f04OTkxd+5c7ty5w/379zEzM6O7uxt7e3sKCwtFwR4+fDjV1dU0NjbS09ODnZ0dO3bs4OHDhxQVFf1dsfqrr3/7YqVUfSUnJ9Pa2oqWlhbd3d3o6+sL30xoaCjV1dXo6+vz/vvv09nZyaVLl9iwYQOTJk1i9OjRYuj88uVL1q9fT1hYGDKZDCMjIwwNDUWLw93dnbq6OgFVVZ5WdXV1+eyzz4Th9Z855ZiZmWFiYoK1tTX3798XaCVla1Aul1NXV8eDBw/4448/WL58Oa6urjg7OwuIqdIP8/XXX+Ph4UFnZyfl5eW0tLRgbW3N8ePHsbKy4tNPP6W7u5s1a9Zw8eJFATLNy8tDV1eXXbt2oa2tLW5Dz549w9XVlVGjRpGfn49UKuXEiRO0tbVhYGBAf38/DQ0NQrI+ZMgQjIyMREvin3n/Sv/So0ePxIyvurqahoYGfHx8ePDgAUOGDMHKykrkG6WmprJlyxamTJnCwoULGThwoJCoDxw4UGRfvXjxQgRCfv7559ja2gphxN8mICcmJnLu3DlUVFQYOXIkdnZ2eHp60tXVJXKUHj16RGZmJqWlpSxbtkyYXrW1tYmLi0NXV5d58+aRmZmJnZ0dISEhXL9+HW9vb5ydnTl58iQGBgYYGhqioaGBuro6FRUVXLt2TcxpUlJSWLhwIZ2dnWRnZ4vsJQcHB0xNTcnPz2fevHnk5+eTm5tLfX09LS0t5ObmIpfLxQy0sLCQuLg4Xrx4QUJCArq6ushkMoKCgpBIJAKDpQzfbGtro7u7W5ATcnJyePvtt2lubmbPnj3MnDmT8vJy6uvr6evro6amBk1NTeLj44mOjqa/v18QUZycnBgwYAC1tbXiu6SpqcmJEyd4/vw5KioqGBoaYmxsLOTW2traHDp0iLVr11JfX4+VlRWDBw/m9OnTPHnyhNWrVzNq1Chyc3O5d+8eSUlJ7Nu3jzNnzhATE8N3332Hmpoavr6+ODs7s3z5ctLS0oiLixOAaaWKNyEhgWXLlmFoaIi6ujqxsbEkJSVRVFREYWEhXV1dTJo0ib6+PhF7c+DAAd59911MTEx49OiR4APGxsbi5eVFeXk5xcXFYm6njLmXSqXo6upiYmLCjRs36O7uZuHChURERBAfH4+VlZXIhSspKWH06NEi0PHevXvo6uoyYMAA1q9fT3NzM7/++itubm4iBV1Jm/+/af1bCyxaW1vFUHjr1q0MGjSIlpYWGhoaaGlpET4aY2Njenp68PHxYd26daJNlp6eTnNzM6NGjWLFihWoqKiIYqMkR7///vuCsRYVFYWjoyNaWlpCXOHg4MDChQs5e/Ysc+fOFdTuf3VVVFSQkJBAW1sbiYmJjB49milTpmBoaIhCoSA/Px8XFxdUVVXJyspi//79TJkyhbCwMBFCqPQgjRkzRhRqa2trysvLxayrra0NKysrXFxcKCgoEPHtDg4O+Pn5Cajphg0bWL16NQ0NDbS1taGiokJtbS3Z2dkYGhqir68voiJ+/fVXxo0bx9KlS/+XMnMKCwu5e/cuubm5LFy4EH19fe7du0dnZ6dQtmlra/PJJ5/w9ddfY2lpyfPnz/Hw8GDjxo3An3gppXQ+Pj4ePz8/Ghoa6OrqorKykra2NpYuXcqJEydQKBRUVlZiYWFBS0sLXV1dYtanqqoqhuaLFi1i1KhRoq1rYmLCpk2bOH36NDNmzCAuLg4VFRUGDx5MV1cXYWFhjBkzhtGjR3PgwAFcXV2FKVTpyTM1NeWbb75h3759eHh44OjoyOnTp0U2V21tLfv376eiogKFQoGWlhYaGhoMGTKErq4u9PT0mDFjhvDmKOXpdXV1TJo0ScyIbt++jbm5OXPnziUtLY3IyEjhL1MoFMyZM4eAgAA6Ojo4duwYBQUFyGQyQkJCCAoK4vPPPxcGbmNjYyorKxk9ejT19fUiUVldXZ2cnBzKy8tFG8vLywtjY2OmTZuGlpYWhw4dIjs7m+7ubiEeSk9Pp6+vDz09PQICAvD29ubKlSsMHjxY/Lw2btzIb7/9Jv4/Pj6ea9eu0d7ejouLCzU1NfT09DB9+nThC4yIiBBBk1euXKGhoYGCggJOnjzJ6dOnycjIoLu7m7feegtPT0/i4+NJTk4mLS2NSZMmUVZWho2NDYGBgfT29rJ//37kcjk+Pj5kZ2fT19fHV199RXp6Oo8fPxZCKblczsyZMxk1ahQ6OjrCKyeTycjIyMDMzIy7d+8Ks/eLFy+or69HTU2Nrq4unJ2dyc3NZdKkSVhaWnL37l3h3VIGLT558oS4uDgRqtrV1cXmzZvR19f/y8+qlOvftlgpFAp2796NpaUlBgYGGBsbI5PJCAsLQ11dHYVCIaToKioqInxOGXanvEWkpaURFhZGcXExqqqqdHV1oaurS09PDwYGBixatIi7d+8yYMAAnjx5ImS7Hh4euLi4YG1tja2t7d+hcf7VB0cpMmhububHH3+kq6uL9vZ2BgwYwIgRIwgICAAQhWDLli3o6+uzfft2Nm7ciKqqKp988gk7d+7EzMyM3bt3s2bNGtra2jh27Bhr165FT0+Pn3/+mbVr19LX18eAAQOYMWMG586dIyAggLq6OjF8BwSqShmBPmDAAFGonZyc+Pnnn9m8eTOqqqocPHiQESNGMGTIkP8lA/CjR484deqUoHgrFAqampoICQkRp30zMzOhuHz99dd59913sbS05JNPPuHbb7/F1taW119/HRUVFWQyGXK5nLS0NA4fPoyamhpubm7k5+djamqKra0tqqqqZGZmUl1djYuLCyYmJpSXl9PX10djYyP9/f1C1NLT04OmpiYqKiqikBgZGXHkyBFWr17NmTNnRFzJ7t27OXnypPDZHDx4kHHjxuHh4cHu3buRSqVCCv3hhx+yY8cOpk6dSkJCAlZWVqSnpyOXy+ns7OT7779n27ZttLe3M3LkSHGTDQgIEHgjZcaaEgfU3d2Nn58fCQkJ9Pb2MnbsWFatWsV3331HZWWloFpYW1tjZGSEVCplwYIFfPnll5SVleHg4IC5uTl5eXn8/PPPXL58mXv37mFkZERLSwudnZ2oqKigpaWFvr4+AwcOxMDAgNjYWFRUVGhqahKt3JEjR7Js2TIhWU9MTKS8vBxbW1vS0tIoKyvD0NBQYI4MDQ2ZPHmyiN752ww0Jdz4t99+w8vLCxUVFaGebW1tZe3atRw9epS0tDRcXV2pqamhqKgIDQ0NvLy8aGpqYvPmzSQmJtLR0UFoaChdXV0cPnyYFy9eEBISgp+fH1evXqW9vV0ABT766COePXtGVFQU7733HnZ2dvT19VFQUMCePXuYOnUqfn5+vHr1imfPnvHOO+8ID5lcLqe9vZ2ysjI0NTW5desW6urqtLS00NfXx5QpU7hw4QJffPGFUKZGRUVhbW3NRx99JDoVDQ0NXLhwgQULFpCfn8+VK1d4//33/xNh/a++/m3bgCoqKqxdu5b79+9z+/ZtDAwMmDRpEkuXLmXixIls3boViUQiGGlbt27l+fPn3L9/X1CZPT09OXnyJM3NzVhZWYkEU+XAvbu7m8TERBoaGtDQ0MDIyIhp06Zx48YN4Rext7enp6dH5P78K+m3yt+rbIfdvHkTR0dHFAoFPT09PH/+nOLiYmpra5k1axbwZ2SGsbExwcHBXL16FalUypQpU7h3755oYyghqnPmzOHs2bP09/czZ84c6uvr6e3tFUiW1tZWVqxYwR9//CFC2urq6oRKydPTEysrKy5evEhpaSkA48aNQ19fH1NTU77++mt8fX1FbpLyvfyz772oqIi2tjbKysr4+OOPkcvlXL58WZxKNTU18ff3x8nJiUePHtHY2Ch4dz09PcybN4/4+Hiamppob2/n/PnzzJ49W7RjbG1tWb16NcePHycrKws9PT10dXVFO8vDwwNNTU0aGhooLi7GwMAAU1NTuru7xWuQyWTo6OgglUqRy+U8fvyY1NRUxo0bR1BQEBYWFgwfPpwTJ05gZ2dHWFgY+fn57Ny5k/Pnz6Orq0tvby/Ozs58+umndHR0YGFhgbm5uUh4VbZ/IiIikMvlDB48GFNTU86fP09PTw8ymYylS5eydOlSXFxc8PPz4+TJk3h4eODl5SVUcR4eHpw8eZInT57Q19cnCPhK6binpyevXr3i0aNHtLe3i3ncuHHjkEgkrFmzhrS0NBISEvD29qakpISioiL27NnDvn37ABgxYgQJCQl0dnYKOX9bWxtmZmbU1dURGhrKnDlzuHTpEo8ePSImJgYbGxvc3NzQ1tampaWFwsJCvL29BbKqoKCAsWPHUltby+PHj0U70cXFRZjllWKhyZMn8/jxY4yMjCguLqa8vFzkxenp6QnjrUwmEyIJe3t7Jk+ejK6uLnV1dbS2tqKiooKBgYEQUEVFRZGSkoK7uzs1NTXU1dXh4uIiCtPq1avp7+8XKcAlJSWoqqpiZGSEq6srrq6umJubU1BQgIeHh1AiV1ZW8vLlS0G8mDFjBnp6ekgkEmFyVypc8/PzBTA6ISGBwYMHo62tzfnz55FKpWI2Nnv2bJHk8H9LoYJ/45vV366YmBiOHj0qZkzbt2/njz/+IDg4mBMnTojsqE8//RSZTMbHH38s1ErKTS0qKoqMjAz8/PwIDAzkyJEjmJmZ4ebmRk1NjWCCLV68GIVCwblz53BxceHp06csXboUKyurf/j6lJtzT08P7e3tSKVSABFpraamRlVVlRBTvHz5ks2bN1NVVcWhQ4cwNjbm/fffRy6Xc/LkSaZPn87vv/9ORUUF3377LT/99BO5ubmCnVZYWMikSZMoLi4mNzdXzEWKiopEtpDSD6Wkx8+YMQO5XM7hw4fp7Oykvr4eOzs73n77bSIiIggLC8PX11e0PIyNjbl37x51dXVMnDgRd3f3f+mU19fXx0cffYSJiQltbW2oqqoyZ84cAgMDaWxs5OnTp1RUVJCZmcm6devo7OwkIiJCELblcjn79u1j69atfPDBB6irq3P27Fl0dHTIyMjA29ubnp4erK2tyc3Nxdvbm5CQEMrKyoiNjSUyMlLEtNTV1YlWYH9/P4aGhuzatYuTJ0/i5+dHbm6uYK/19/ejp6dHfX09DQ0NrFixAhsbG06dOoWfnx8ODg5iMH/58mUePnzIr7/+ipqaGklJSaKtOm/ePHJzc/n888/R19fH19eXt956S8wnJk2axNGjRwVoNS8vj5qaGs6ePcv3339PYWEhq1at4tixY+KZMjIyQktLi+DgYIqLiykoKKC4uBgVFRUmTpzIxIkTaWpq4vTp0+zatYtt27ahoqIizMnBwcF0d3dz+fJl+vv76e/vR1VVFX19faqrqwkICGDatGncu3ePjo4OysvLRRqvEnocGBjIihUrUFVV5dChQ7x8+RIDAwPq6+sJCQnB2tqaU6dO4eXlhZGRkcivamtrw9vbm+HDhxMdHY2mpiYrV678u2fmb1FceXl5ZGVlUVhYiJ2dnXhmN23ahJqaGr///jvZ2dm4uLggk8kE7LW/v59NmzZhbm5OXFwcBw8e5NSpU3R0dHDkyBESExPR09Nj8ODBmJiYUFBQgI2NDaNGjeLGjRvMmjWLmpoaYeUIDg5m3LhxxMXFiZvUW2+9RXl5OT/88AOWlpZClNLW1sbWrVuFB7Kjo4MTJ05gZmZGYWEhGRkZGBkZYW1tjaamJurq6tTX12NiYsKGDRuorq7mt99+E5aT0tJSQbz/v2H9Wxcr5eaozInp6ekRQYh+fn7CzKicZb333nui33v79m0yMzPp7Ozk3Xffxd3dnT179ggEv5KNVlRURHNzs2AAvvbaaxgbGwPw5MkTamtrWbBgwT98jX/b4vvtt99QU1Ojt7eXRYsW4eLiAvwpEgkPD+fevXv09vby0UcfMWDAANGGam9vp7u7Gx0dHR4/fsykSZMoKCjghx9+wMLCAi0tLVJTU9HW1sbV1VUYlbW1tcnKysLBwQFtbW3a29v54osvUFVVpbOzU7y+58+fY29vj5OTEzdu3CA+Pp7y8nL8/PwYPXo0cXFxpKSkMGDAAN555x2huvxfXQqFgqysLJ4/f05KSgrGxsaifaSvr8/06dOJiYkhKioKU1NTpFKpCFdU3vysrKxITU0lMzOTtWvXIpfLuX//PufOnWPx4sVMnDiR9PR0cnNzSUxMxNramo8//hhVVVXq6ur45JNP6OvrQ6FQMGrUKF69ekVDQwPw54xGXV2djo4OFixYQHd3N0+ePCEoKIj09HTmzZvHt99+i7OzswCRampqMn78eCZOnCjk+D/++KPYpPPz80V0+tatWzE1NaWkpIRffvkFc3NzLCws0NXVJTExkUGDBjF8+HAiIiLEbbiqqkpkmWVmZjJw4EB0dHSIiYlh6NCh1NfXk56ejqqqKoaGhnR3d7N161ZkMhkXL14Ut0VlMKOXlxcSiYQlS5aI2BA9PT3eeecdPDw8uHv3LpGRkVhaWuLs7ExcXByVlZViBiyXyxk6dKigxmdkZNDf309XVxdjx45l8uTJHD9+nJ07d/Ltt99SXV3NDz/8wFtvvYWJiQkzZszg999/F4fDsLAwNm7ciIODg1BZzpw5E0DwApXfFTU1Nf5/7L1leFT39v79yUzc3d2FuEEIGtyhUJwihRZaqFBa6kJbTqlDsSJtKS3uxQPBEiAJxN3dfeLJzPOi13z/pXKs9Ll+5xzuN3C1ZGbPzp699lrrlv7+ft544w1efPFFCgoKMDIyEgnCyr1QR0cHN27cEEXKz8+P5uZmXnnlFZqbm0VHZmhoyKxZs7h16xY6Ojro6OiI3em1a9eEXZbSnHb16tXs2LGDwsJCQajo6+vD3t6e2bNni1iQc+fO0dDQgJOTEykpKYI8MmfOHORyOaWlpRQXF/Ptt9+iqakp0odNTEywt7dnzJgxXL58mWeeeUaM8ceMGYOHhwf9/f28+eabvPPOO8I+6r8d/9HFCn721Xv11Vd54403RAJvbGwsRUVFqKiosHLlSi5dusSKFSvEMtvT05OwsDAOHz7MxYsXhZ+Zk5OTUPtPnjyZn376SYhLT5w4QVJSEm5uboSFhREQEMCrr77K66+/jqWl5T/c1ezbtw+5XM7MmTO5evUq0dHReHp6smDBAkH3Pnz4MHfv3sXMzIwhQ4YIZ+lt27YJvz65XC5iBhITEzExMcHMzExYD9nY2JCdnY2pqSkRERH4+/tTWlqKsbExurq6gsmn3H81Nzdz+vRpEVUwZMgQampqOH36tIgVUSgUDB8+nFOnTmFvb8/MmTPFHu1fwS+dKRISEkSO06hRo0RIYk1NDWPGjCE1NZXi4mJxQ1R2Mo899hja2tr4+fnR0NCAnp4eqqqqSCQSCgsL+eGHH1AoFKxYsQJLS0uqq6u5deuWSKh1cHDg2rVrJCYm8u6777JhwwZaWlpEAXRxcSEtLY3a2loALCws8PT0xNramrq6Ovz9/fn666/R0tJiwYIFHD9+nMrKSmHHtGzZMrEz2b59O7NmzeL+/ftcuXIFPz8/3N3dCQ0NZefOnVhYWFBfX09HRwfDhg3j9u3b5OXl4eXlhYmJCb29vYSHh4uE3O3bt5OamoqZmRlz587lwIEDmJiYMHbsWHbv3i12O8qgzeeff57Q0FAAdu3ahbm5OZMmTeK7777j0qVL6Onp4enpKdy+lR50BgYGPPXUU/z000/09fXh4OAgBNtdXV309vayaNEi4uLiBOljzJgxBAQEsH//fu7evYtEIsHKygonJyfBTG1paeHy5cu8//77HDlyhLS0NN577z127twpaPLnzp2jqamJRYsWERoa+hvfzObmZgwMDPj2229paWlhzZo1ZGZmUlFRQVRUFKqqqrS0tNDd3Y2RkRGvvfYa6urqQg82c+ZMZs6cKcIkOzo6aGtro6qqClVVVWFZJJVKcXFxobm5menTp+Ps7MylS5ewtbVl6NChJCQk0NjYyNmzZ6mpqcHCwoIpU6aILLK7d+9y7949Bg4ciJOTk0imbmhoYMaMGTg5OXHixAmsra2Fbm/48OG0tLQIP0N9fX2mTp3KuHHjRJaakvF68OBBrK2tf9fe7L8V//HFShlZ7+HhwcaNG4V9knIMoKOjg7e3N/PmzaOiooKPP/6YjRs3Eh0dzenTp4mMjOTmzZt0dnYil8vx9PTkhRde4OjRo+jq6gqdDPxcsK5fv46qqiqWlpa4ubkxderUPxx/KQtYTU0N58+fZ8iQISJ4sb6+nu+//x6pVIqrqys9PT2kpKSwbt068vLyOH78uBjrNTQ00NjYSGtrKzKZDF1dXbq6urCyskJXV5eMjAy0tLRwdnamsLAQc3NzrK2tUVFRQU9Pj8GDB2Nvb/93z2F0dDSpqaliaW5jY4ORkRGdnZ3ExcUJA11jY2Nh//TCCy9gYGDwL9u7KD3aEhMT0dfXZ926dbi7u9PT08PHH3+MmZkZeXl5+Pr6MnLkSFJSUigrKyMpKYne3l4++ugjofQHxP5r8+bNWFpakpaWhpaWFps2bUJfXx+FQsH9+/cpKCggPT2dmpoawsLCsLGxYf/+/ejq6tLa2voA/bq0tJS8vDyMjIyoq6tjypQpZGdn89xzz7FlyxZUVVXR19cnMzOT559/ntOnT5OSkoKpqSlTp05lxIgRdHZ2oqWlxY4dO4SWSV9fn3379qGuri6cLGJiYujp6cHCwgJvb2/q6upEArKenp4giIwePRozMzOOHTtGVlYWzc3NmJqaMm7cOJqamjh27BheXl5UVlYKEW9paSkBAQFUVVVhZGSEt7c3lpaWaGtr88Ybb9DQ0EB4eDi6urpoampiZ2fH7t27sbe3R01NjcbGRnR0dKiursba2prq6mosLS1xdnbGwsKC7OxsUlJShBbpqaeeIjMzkx9//JHW1lbBdlMWMqlUyqBBg8jMzERLSwtfX1+io6N57bXXsLa2FiSfcePGERYWRmFhISNHjqS0tBRTU1PS09OFL+WYMWPo6uoScfKRkZEkJiZy9OhRVFVVqaysZOTIkXh6enL16lXhoG9ubk5NTQ2tra2MHj2agwcPij2WVCpl69atxMbG8v333wMQFRVFZGQkP/zwA++88w7Z2dno6+tjY2PD1atXOXLkiNiHhYSEEBUVxebNm+ns7ERfX18QWnp7ewkICKC4uJiSkhKGDh1KYmIibW1tgtlsYmJCRUUFrq6umJubs3TpUuDnuBRLS0vhR7pt2zbefvvt/6md1X/ksPOXXYy+vj7h4eHIZDIcHBwEHbWiogI/Pz9u376Nrq4u586dIz4+Xgh/c3Nzxcjko48+4vvvvycpKQmpVCqsaZRPqEoYGxszcOBAJk+eTH9/v+iI/uhmrfzv9+7d4969e3R1dQndlrGxMUuWLOHNN98kLS0NbW1tzM3N+fDDD1m+fDmvvPIKGRkZZGRkUF9fj7m5OVFRUQQEBPD666+jra1NR0eHGJ9paWkJNldDQwN9fX0YGxtz//59ZDIZ4eHhv3GDVxbZ5uZmsrKy8PHxEXk8bW1t2NraMn78eBYtWvTAlyIwMJCYmBh0dXX/ZeZfaWkpUqmUF198kbS0NLZv3867776Lk5MTr776Kq+99pqwo1I6ZSif7NPS0li6dClmZmZ0dnZy+/Zt/Pz8MDU15ebNm8yePZuBAweSm5vLl19+yYcffsj06dMxMTHB398fd3d3zM3NuXHjBi0tLdy4cQNtbW02bNjA888/T3d3N3l5eQwePJiCggIMDQ3x9fXFwsKCxMREenp6yMvLY9SoUcTHx+Po6EhHRwfFxcXcu3cPT09PWltbuXv3LoGBgRgaGlJZWUllZSVBQUFipCuTyejt7aW2thZ3d3d0dXW5cOECFRUVDB8+HB8fHxoaGpg8eTIXLlwgOzub4uJiPv/8c5ydnVmxYgXXrl0jOjoaiUTC0aNHMTIyQlVVldbWVlxdXVm2bBm5ubkkJCQAPzuMK+2RNDQ0cHR0ZNq0acTGxtLZ2UlpaSnr16/n22+/ZenSpQwZMkSMjJXee0rnCWVy88WLFzEwMMDDwwOZTMadO3cIDAxEKpUyc+ZMQamPi4vjzp07TJw4kYKCAmEVFhERwZEjR9DT00NXV5cff/wRFxcXbGxsSEpK4sKFC4SFheHi4sKBAwcICgoiIiKCffv2IZVKUSgUpKamoqKiQnl5OTdu3GDPnj3CAmnfvn3ExMSQnp4OwIcffkhCQgJfffUVCoUCGxsb0W2mpKSI2JSEhATc3d2F8Fdp7zVkyBBSUlLYvHmzYCEaGBiwdu1aXFxcuH79Onfv3uXrr78mNDQUKysrTp48SWdnJ11dXYwbN47CwkLWrFlDa2srBw8exNLSkqCgIOrq6pBKpcTFxWFgYEBTUxOlpaXY2dnh6urK8ePHhf/mkSNHmD9//v9UoYL/8M4qOzub6upqHB0dMTY2FgmwCQkJBAYG4unpSWlpKY2NjZiamhIYGEh8fDxNTU2oq6vj6elJRUUFgwcPxs/Pj7S0NBoaGhg6dChlZWUcPHiQ8PBwHB0dMTU1/ZfGfr/+/9XV1Rw/fpzW1laGDh2Kj48PR44cIS4ujr/97W/cuXOH6OhoYW+0ePFizp07x/HjxzEwMCA8PJyioiKefvppbt68SXp6OoaGhpSVldHQ0IC/vz+VlZXU19fj7++PqqqqiP+Qy+X09PSwfPnyB0YqSuzYsQM3Nzfq6uro6enBxMSEH374AXt7e/GlXrBggSCG/BL/KnX2xIkTXLt2jcWLFxMYGChcCQ4fPoyFhQWrV68mISGBESNG8P3335OYmIhUKsXHx4fIyEhCQkK4ceMGFy5cIDQ0lOnTp1NdXc2WLVuwtbVl4cKFgoBx5coV0tPTqa2t5YMPPhAFz87OjvPnz3Pu3DmMjIzo7e2lsbERLy8vMjMzgZ9lAiEhITQ3N/Pmm2+irq7ON998Q2xsLJ6enhQUFGBraytGSUon7S+//BJdXV02bNggPrMyLwx+HuneunWLvr4+zMzMmDx5MpmZmcTHxwM/6/uGDBlCZ2cnfn5+FBYWMm7cODo6OoiJiaGzs5O8vDw6Ojrw8/Nj2bJlnD9/nri4OLFbdXV15amnnuLcuXP09vby9NNPs2/fPrGw19TUpLe3V4hfZTIZt27dQk9PD0DomBISEtiwYQPbt2+npaWFrq4ujI2NcXBwoKKigvb2diQSCdu2bWPDhg0YGRkJQ2Z3d3e6u7tFt1FXV4epqSmjR4+moqKCO3fu0NHRgaenJ83NzTQ1NeHk5ERISAiWlpbs3LmT1NRU8VCmo6PDkiVL0NfXJykpSbixXLt2DRcXF1paWoSkYMKECVy8eJGFCxdy5swZwWR95ZVXyMzMFOPexMREioqKsLS0RCqVkp2dLVioNTU1jBw5kjFjxiCVSjl+/DgZGRlUVVXh4+PD4sWLefvtt4WhrFK8/Oabb/Lkk0+ir6/P+fPnMTAwwMTEhPPnz1NQUICBgQFvv/02JiYm3L17l/T0dAIDA5FIJFy+fBk9PT3hvLJ48WKSkpIoLCxkwoQJopPMz8//n3KuUOI/rlgpI+sTEhL4/vvvCQ4O5t69e/T09ODv74+lpSVaWlqMGzeOtrY2KioqiIuLY/z48VhZWdHV1UVsbCxJSUm0t7djZ2dHWVkZc+fOxd3dXbyPQqEgLS2N9PR00tLSMDEx+Ydjv1/+rJKOfuPGDZqamtDV1WXkyJGkpqZy7NgxsVCvqalhypQpeHt709TUxI4dOygoKOCjjz7C2NiYrVu3olAoaGtrQy6XixGfMpNrxowZIpV35syZ4u9z5swhJiaGjo4ONm/ezIYNG1iyZMlvxoFKr8Dk5GTs7OyYPn0633zzDU1NTcIQWPnf/yz6+vrIzc0VacSWlpYMHDhQ0J9jYmLo7++no6OD+fPnAwi/uuzsbCIiIoiIiKCzs5Pvv/+eKVOmEBERwY8//khZWRlFRUWEhoYyePBgsVN77bXXWLhwIc7Ozrz22mtUVVXh4eHB6tWr+eijjygpKRG/T1dXVyorK+nq6kJFRUX4KlZWVjJ06FAOHz4sHCpu3rzJyZMnUVVV5bHHHiMgIICPPvqI1tZWpk+fTkREhNgNKl//xo0bpKamMmXKFPbu3UtxcbEwI3Zzc8PR0VFYb6mpqSGXy7GxsWHixIlEREQgl8vZs2cP5eXl9Pb20tTUxAcffMDFixdpa2tDW1ub5uZmkpKSxDJfyURT+hEaGRlx7do1CgoK0NLSwtzcnDVr1nD06FHxeQYNGiRo7YGBgTQ0NNDT04Obmxvx8fFYWFhga2uLrq6u8CO0sLBg8eLF7Nq1i5ycHNasWcOFCxcwNjYmOzub+vp6LCwsqK2tpb+/n4iICBQKBVZWVkRFRdHR0cHnn3+OVCqlra2NIUOGYGZmRklJCTdu3KC7u5vBgweL2HlbW1vef/99bG1taWhoIDk5WRQaAH9/fwwMDAAICgqiqamJH3/8ka6uLvz9/bGwsGDcuHH87W9/QyaT0dfXx8qVK6mqqiI1NZWKigoRBaLcXY0YMYL09HQGDhwoCDPTpk3jzTffFCSPwYMHk5aWRn9/PzU1NYwbNw4nJyfS0tLIyclBQ0MDMzMzVq9ezd27d7ly5Qo6OjqEhIRw6tQpQbJQSnD6+vrEuPd/Hf9RxeqXkfVXrlwhKCgIPz8/ERSXmpqKqqoqbm5urF+/XnQ2X375Jfb29iLWIS8vj5aWFnp7e+nu7qaxsRFdXV3ef/99cYEr0d3dTV9f3wNjv3/UVSlvTocPH6awsJABAwZQUlJCVVUVgwYNwtHRkfj4eO7fv4+hoSG1tbVERkYKa5/KykoCAgJobGykr6+PAQMG0NXVxQ8//ICqqiqGhoaCjltVVUVVVRXBwcFUVlZSU1NDVFQUmZmZ1NbWsmbNGvr7+zl58iTvvPPO7x6vkjHW29srqN5ZWVl8/vnnbNq0iUWLFuHk5PSnBM+AWM4r2YCFhYXCWmno0KG0tbWxdetW/P39GT9+/APvl5SUREZGhjABTkxMxNnZmTNnzlBbW8vrr79OZmYmaWlpqKuro6+vz/jx4/npp58IDg7m4MGD1NXVieRbJaysrGhraxPsvL6+PqytrTE1NRW/98bGRqysrDA0NCQiIgIDAwO2bduGtbU12dnZODk58dprr3H//n1qa2sZN27cb86Dch83bNgwIiMjgZ/Ne/fv3y9Gd+vXr+fYsWN4eHhQXFzMhQsXkEqldHR0MGjQIBYtWsTGjRvp7u4WwZlmZmZUVVWhpaWFqqoqtra2ZGVlMXjwYHR1dWlrayMlJYXOzk40NDSYPHkyLS0t9PT04O7uzg8//MDTTz+NpaUlfX19YiRbX1+PlpYW+fn5aGtrY2lpSX19PY6Ojrz++uvI5XL6+vq4ffs2X3/9Nc7OzkyaNIkff/wRQ0NDnnjiCS5evCjCLsePH4+hoSE7d+4UkwmlN2VNTQ0ymQwvLy9mzJjBuXPnOHbsGM7OzixdupRr166Rnp5ORUUFvb29GBsbi3Ngb28vOrxBgwbR29vLnTt30NTUpL+/H4VCwfr16zE3N+f5558XOrf29naCgoKEAYBydeDh4UF+fj6WlpZ4eHhgaWnJ/v37gZ8NqHt7ewX7ztXVlZEjR2JmZkZ2djYbN27E0NCQESNGYG5uztGjR6mqqhKFvaysDIlEwjvvvIO1tTX9/f0UFhaSkpJCXFwc+vr6tLe3M2rUKI4ePYqjoyNLly7Fysrqvzr645/Ff1SxUkbWK8d4YWFhREZGCp1Beno6GRkZpKamIpfLGTt2LO7u7nzzzTcsXbqU7u5ujhw5goGBATU1NYSHh9Pb20t8fDytra18/vnnD+1Y29raePvtt9mwYQM6OjoAnDt3jvz8fFavXs358+dpa2ujpqaGpqYmYbzr7u6ORCKhuroaJycnLl++LLQ9gCBX9Pf3Y2RkRHFxscjnKS0tZcKECYSHh3P69GkmTZqEhYUFe/bsYcqUKaKrUhaBtLQ02tvbKSoqEgVSGZ2enZ2Nv78/mpqarF279t8+D8r3OnjwIFVVVWRmZhIVFcXgwYMxMjIiLi4OFxcXXFxcKCwsJDo6WuQxDRo0SDgZKCn/WVlZ2Nvbs3PnTgwMDGhsbKS8vBwbGxv09fWprq5GJpMxbtw4xo8fz5kzZ8jNzSUvLw83NzeSkpLo6ekB/h8l2sXFhcDAQFJTU8nJyRHdjnK8lJOTg7a2Ng0NDWJ/5u7uzvjx40Wn3NfXR2hoqIgt+fXNpaamhsOHD5OZmcmkSZMYO3YsqqqqZGZmcuvWLe7du0dnZycGBgZ4e3ujrq6Oj48PAwcOZP/+/cKDsLu7G2tra7S0tBg9ejRffvklra2tTJs2TVwDpaWltLS0iMj33Nxcxo0bh6WlJVu2bKGhoYFnn32W48eP09bWRnh4OIWFhVhaWmJsbExlZSUymQxDQ0McHByE+Ly3t5f29nYiIyPR0tJCoVAwZMgQrl27xrVr1+jp6cHKyoqmpiZUVFTw9PQkKytL7IWsra25ePGicLp3dnZGU1OT27dvC3Gyi4sLn332GRKJhPLycuzt7Vm9ejXm5ubs3LmT3t5e5HI58fHxYoxpY2Mj2I1+fn6Eh4dz4MABKioq0NHRYezYsYKg89xzz3H9+nVcXV2Fr5+lpSXh4eEcP35cTDGWL1+Om5sbRkZG3Lt3j59++kk81CgNkHt7ewXbMikpiREjRtDS0kJQUBADBw6kr6+Pc+fOceXKFRQKBYaGhmJErWQcVlZW8vLLL/Pdd99RUlKCl5cXa9asQSqV8sknn6Cqqiosxf7X8R9VrJTIzs4mJiZGZMh4eXk9sOxXZhEprfWffPJJhg0bxtq1azEzMxOeW8oId6UTslIv8e+K7JTOE8pRxNatWxkxYoQwW21oaOCLL74gLCxM+KU5ODigo6MjdimPP/4477zzDu+99x779+/H29tbPGXb2NjQ29srRir9/f3U1dWJ429vb8fR0ZHW1lah+VFmWinHCMqbaGNjI5988gkhISEcP36cmTNnMnXqVFRUVIReRpmYrKGh8adsXaqrq/n444/FmOzChQvEx8fz7LPP4uDg8Js9WkJCApmZmfT29uLo6CgcFrZt28bYsWNxcXGhs7OT6upq7Ozs6Orq4ttvvyUjI4O+vj5WrFiBra0tZ8+epa2tDS8vL1JSUmhpaaGgoAD4eTekZIAqXUu8vb0JCAhgzJgxFBYWkpOTQ2dnJ+np6Tg6OpKQkEBPTw8SiYTAwEAmTJiAlZUVqqqqvP/++8jlct56660/vDY6OzvFsr67u1tEgsyYMYOSkhIOHDhAd3c3NTU19PX1YWdnxwsvvCB2SUePHuXcuXN0dXXh5eUlkqZVVVUZMGAAq1evpqWlhczMTJydndmwYQNSqRQNDQ02btyIrq4u69atQ0tLS4xb169fj4GBAS+++KLwu6yvr8fAwIC+vj7kcjlaWlrY29tjZWXF5cuX0dXVpbe3V7iB2Nrakp6ejpeXF2+88QabN2+mtLSU/v5+4SvZ3t6OhoYGvr6+5ObmMnHiRCZPnoxEIiE2NpaYmBi0tbUBsLS0ZN68eZw6dYqDBw+ioaGBpqYmtra2IjLnhx9+ICIigjt37pCYmCi6SIlEIjqhyspKcZ+oqKigqqoKBwcHMa67dOkSWVlZLFy4kLS0NHx9fbly5QpyuRxdXV0ef/xxEblz/fp1GhsbaW9vR1NTk6ysLOFsr6qqSm1trYiqV3pAamhosHr1atLT07l8+TIFBQXs2LGDjz/+mKKiInFdLFmyhOjoaPr7+xkzZgze3t7o6ury9ttv89Zbb4m98/8aoeLX+I9hAypvssovx8qVK4V9UlJSEoMHDxYaBIlEwvDhwwkJCeHWrVtERkaKLKDw8HC2b9+OsbExaWlpJCUlCd0V8KfU4AkJCRgZGeHg4CAIHFu2bGHw4MHCJkYZuaHMJIqPj8fV1RVHR0fs7OzQ19fHxcVFCJbDwsI4e/Ys6urqPP/886xfvx4jIyM++OADli9fjrGxMR988AErVqxg2LBhLFu2jFdeeYW2tjbxWX4571YW9FOnTjFx4kQRnz5t2jRaW1vJyckhODiY/Px8YUcEf87Wpbi4WNzUjY2NmTdvHqampmRmZuLq6sq1a9e4f/8+OTk5DBs2jHnz5uHl5UVcXByFhYXC+V0mk+Hi4iK0RNXV1ZSXl+Pu7k5dXZ3IM8rOzmbr1q3CS7CoqEjseJQef6amppSVlaGpqYmmpibt7e0kJSWRk5NDWFgYRkZGTJgwgQMHDpCVlYWZmRkRERHU1taSk5PD3bt3hSlqR0cHXV1dvPvuu8Dvk05UVFTQ1tYmMDAQe3t7UlNTuXHjhhjneXh44OjoiIeHB3FxccLm591332XixIno6+ujrq7OhAkTKCwsJDs7m/b2dhHwWF9fz9GjR5k/fz7m5ubiIay8vFyEaDY1NeHs7ExwcDA7duxAQ0OD+Ph4qqqqsLa2xs3NjaqqKkaNGiUCKHt7ezE1NcXLy4vhw4cTHBzM119/jbu7OytWrCAxMZGsrCw0NDQoLi5m06ZNtLe3C62Zg4MDL774Iq+++ip1dXXU1tYyduxY4aU3bdo0Bg8eTGhoKIcOHSI+Ph4NDQ0yMzNpamri8ccfp7q6mszMTDIzMykpKSE8PJzW1lZxnvT19dm2bRuvvPIK1dXVPPvss2hqamJiYsL69evJysoSCcVlZWUiFkZHRwdVVVWuXLmCuro6ycnJLF++nF27dgldVWFhIV1dXQCMHDmS+/fvExQUhL+/PytXrhRuKIaGhtjZ2VFSUoJUKhWEj4SEBOHyr1Ao+Oijj8jJyeHZZ58lOjpa7GEbGxspKioiKSmJpqYmiouLGT169EP5/v234D+iWCm//MXFxWKMV1tbyxtvvIGvry+nTp0iMTHxNwwZXV1dxo0bR29vL7dv38bNzY0DBw4QEBCAt7c3GzZsQFtbm5kzZz6U49TT08PV1ZXz58+joqLCsGHD8PX15fDhw3zxxRfY2dnR1NQkhJijRo3Cy8uLhIQEJBIJNjY2AHh6evLNN9+ILJuuri6R9aSlpcW8efNE5pPy75qamvj7+6NQKDAxMSEqKuqBc/fr82ljY0NHR4dwibhz5w7FxcXC3uXs2bP4+/v/2+fil2OwwMBA7t+/z507d4Tx6S/d8Q8cOICjoyMqKiqcP3+etLQ0Zs2aJRJxNTU1OXz4MM888wzw8xc3NTVV7Ohu3bqFvb09eXl5tLW1kZiYiI+PD+vWreOzzz7j7t27aGpqPtBNdXd34+rqiqGhIdnZ2aipqeHn50dJSQkff/wx3d3dwjV94sSJLFy4kL/97W9UVFSgq6srmHUxMTFkZ2cze/ZsIbT+ezcWqVSKqakpkZGRBAUFoa6uzuHDh2lvbyclJUUEZK5YsYLY2FgyMjK4evWqsMpycnLCzMyM3NxcHBwccHd3JzAwkOPHj3P58mVBdigqKsLV1ZVXXnmFb7/9lvz8fPr7+wFEFLpcLufAgQOYm5sLQlFrayvXr1/HwcFBOLpXV1dz5coVzMzMuHPnDu3t7SQnJ3P9+nVGjRoljKObmprIzs4mJCSEpqYmqqqqkEgkFBQUoKqqSnBwMLa2trS3t/POO++IgNH79++LMNSMjAxRqLS1tfH09GT69Omiy3vrrbdISkpi9OjRFBcXU1RUhJ6eHl988QU2Njb4+fmRnJxMdXW1MN1tbGxk8ODBWFpaYmZmxrvvvsvJkydRKBQMGjSIe/fuoa6uTnt7Ozt37kQqlbJs2TI+//xzcZ5mz57Nzp070dPTw9HRkZMnT3L79m18fX1xcHDg4sWLVFVV0dHRQUBAAPHx8ZiamvLTTz+J/DpdXV32799Pf38/R48exdTUlKqqKr766isSExNZt24dKioqXLx4kezsbFatWvU/v6f6Jf6jxoAffvgho0aNory8nPLyctasWUNdXZ2Icf8l8wr+nzVLXFwcOTk5wjbH398fPz8/zp49S2BgIMuXL3/A1eHPoKenh6tXr1JdXY1EIsHLy4sBAwagpqZGU1MTL730EqNGjcLU1JSioiJUVVVJS0vj7bffJj4+XhQ5mUzG4cOHH3CuUAYiAoLOq1AofvN3Hx8fFixY8IdLWblcTk1NDTt37gQQ5Iz79+8zZswYMjIyGDx4MFFRUX96/HDjxg0xrrl586bQr9XV1fHSSy9x4cIFrl69ypo1a/jiiy+YPXs2jY2NHD9+nBEjRvDUU0+RmJhIXl4es2fPFnsm5bhWoVBQX19PQUEBP/74I93d3aipqeHv74+2tjanT5/GysqK+vr6B5zUrayssLS0xMDAAENDQ2QyGSNHjsTa2prY2FjOnz9PY2MjnZ2d2NnZYWZmRnJysnBicHFxwcTEhPT0dNra2sS5/DV+73dQX19Pbm4ufX19DBw4kKNHj3L//n1mz57Njz/+SHt7OyNGjGD27Nk0NDTw3Xffoa+vL/Z1urq63LhxQ0wQ5s+fj5qaGitXrsTExISOjg4cHR1JTU3F3t6eF154gejoaC5fvoyFhQVtbW04OjqyZMkSYfmk9K5U7kFVVVWZPXs2+vr6pKSk0N7eTktLC7W1tTg7O5OdnY2trS2WlpY4ODgwffp0jh8/TkxMDIGBgVRUVAjtn0KhwMvLS5CCvLy8CA8P5/vvv0cikeDg4MDRo0f54osv6Onp4dy5c8IsV5l/pVAoMDAwQFtbm/z8fJqamjA1NaW1tVVYqCnF9U5OTiQlJTF37lwqKio4ffq0IEWYm5vj4+ODVCrl5s2bvPPOO+jo6PDhhx/S1taGu7s7hYWFvPbaaxw9epSQkBDy8vLo6enh9u3bBAcHk5KSgoqKCkuWLOHbb78VgaujR4/mypUrjBgxgqqqKhYuXMiPP/5IXl4eL7zwgkgm/+GHH4RjhrOzM729vRQXFwuTgK1btxIeHk5oaOij8d8v8B9TrOrr6zl8+DCrVq3itdde4+mnn8be3v4B+6RfoqWl5QGPNF9fX4yMjETMh5qaGtra2rz++ut/+th+74bU1NTE7du3SUpKQl9fX2i3ysrKSE1NJSQkBF9fXy5cuEBVVRXvvfce9+7dE0XO29ubkJAQ4V9XVlZGe3s77u7uQuPyR3/38fERsfZ/9GSmzKzy9vZGJpMBP8eAm5ub4+LiwqhRo/7t86H8gv3000+kpqby2muvifdUpg7r6Ojg4OBAQkICt27dEoGWn332mbjprV69Gnd3d7Kzs3FxcRG5PsrgQGtrawICArCwsGD37t0idbm5uVmw4/T19ZkyZQrffPMNnZ2dwqVA+QBga2vLnDlz6OzsFMF2ADKZjCtXrnDu3DlkMhlqampERkYyZswYtmzZwqhRo2hvb6e7u5vQ0FARQfPrmBjl39PT0yktLRUdkUwmo7a2VnTOjY2NBAQEUFhYiKamJlZWVsyYMQOAy5cvo62tzblz57C1tWXgwIHU1taSmZmJtrY2enp6wunCyMiIMWPGoKenR1JSEmfOnBFZX08++SQtLS1s374diUSCpaUl9vb2NDQ0iPMZFRUlUpDV1NSE1mjnzp3C7WL27Nnk5eWxf/9+SkpK0NPTY+jQoQwaNIitW7eipaWFtrY2zz77LIcOHRIsTplMJqYLPT09lJeX8+GHH7Jp0yYUCoUgsYwfPx4dHR2uX78uBPNOTk4kJiYSFRWFs7Mzx44dY+rUqejo6JCVlUVlZSUdHR3U1tZibm6OgYEBzz//PK+//jp1dXWsXbuWGzduEBMTg4aGBn19fXh5eWFmZkZjYyO1tbV88cUXfPLJJ4SGhqKmpsbhw4fR1dUlICCACxcuoKOjI7R43t7eaGlpcf36deEisnv3bsHUNTQ0xNnZmbS0NCQSCatWrRK5X56envT29vL222+jpqZGW1sbYWFhwgmlu7v77/qN/q/iP6ZYwc+CyoqKCnx8fJg3bx7l5eV88sknfPjhh6LjgAezrpT5RpMnT8bU1JRTp06RkJCAnp4eCxcuxN3d/U93Vcob0unTp2lsbBTJpX5+fly5coXy8nI6OzuJiYnBwsJCaFCUu4LIyEjhaN7S0iJMQ7W0tAgMDMTb2/uB9/tlEfpn/v5HUGZWaWtrs2TJEjw8PB742T/zVNfV1cUbb7zBSy+9hKWlpdDHdXV1ib2R8t/t2rWL2NhYvL29CQoK4vTp07i7u/PSSy+J86uiosKePXsoLS3FyMiIwMBAEaZXW1vL6NGjhWPHzZs3RSeqDFVU7jmUwm8dHR0cHR1paGjg9ddfx9DQ8IHOvKGhQRS9S5cuERsbS39/P3K5nPnz5xMVFUVKSgq9vb0PPCj90hVk//79LF26FG1tbdauXSv2IRUVFURGRrJixQphNVVZWUlhYSF6enp0dHRgZWUlIkpMTEyorKxkzJgxXL9+nebmZiZMmEBUVBSXL18WlOjRo0dz+/ZtDAwMcHV1JTQ0lP3794tk2vHjx2NgYEBVVRXx8fHIZDIRc5ORkSHiTiwtLYmLi0Mul9Pc3Iy3tzepqan09vaKG6+bm5vo5nx9fdHU1GTYsGFYWlqyZ88eioqKCA8PZ9CgQXz11VfY2Njg6enJkCFDyM3NFVEd3d3d3Lt3j5CQEBwcHNi6dStDhgxBLpejrq5OSUkJ8+fPZ8uWLXR2dvLNN9+wbt062tvb6ezsRF1dHTs7OywtLenq6qK9vV0Elfr7+3Pw4EFMTU359NNPUSgUfPPNN6JgffXVV2RmZrJt2za0tLSwtLQUaeIAK1euxMHBAalUKrq1oqIizM3NmTNnjvBmVJKg2tvbBfM3KysLKysr/Pz8hFl0RUWFIEsMGjRIWDFVVVWxbt06FAoFL7/8Mk899ZQwuX6E/4f/08Xq15H1+fn53L59G2dnZ/z8/EhJSSEwMPA3mpyenh4aGxvZt28fSUlJGBsbo6qqir+/PwsWLGD79u04ODgwbdq0P61fUL5vXV0d77//PlOnThVLfYlEgr6+vjCvVUZeVFdXM2nSJB577DHU1dV/t8iVlpZy7do1IiIiHtqFqzyfSgduJQFDybry9/fn+eefF5k6fwY9PT18/fXXzJkz5wGCx3vvvccTTzxBf38/qamptLa2EhAQgFwuZ9euXUilUtTU1Fi9ejX29vb09/eLOITt27djbW1NSUkJw4YNIz4+XkTEKzV0SpZcbGysGG0ps4siIyMxMzMjKCiIK1euEBMTg0Qi4aOPPhIaOqlUSmFhIVu3bsXa2prKykpGjx6Nvb093333HbW1tSxfvpyIiAjgQQH4L//csWMHhoaGzJkzh71799Lc3My4ceP44osv0NHRESPGIUOGsHr1ao4cOcK1a9eEWLq3t5eKigosLS0JDg6msLCQ0tJSVFRUaGtrQ01NDUtLSzHuzc7OJiEhAXV1dSorKzE3Nxf7q0uXLmFqakpHRweurq68+uqrVFZWsnv3blRVVeno6CA/P19EpLi4uODj40NxcTEpKSno6enh4ODA4MGDOXPmDOrq6mKspqKiwqpVq/jhhx8oKChg+fLl5OTkEB8fL7pDpeZo4MCBghnb29tLcnIyO3fuFA+XGzduRC6XM2TIEJqamkhLS2PUqFGi8zQ0NEQikXD27FkhJt6/fz/z588X2kk3NzcmT57M3r17SUhIEA9dw4YNY8aMGdy+fZtDhw5hbW3NCy+8wE8//YRMJhMBki4uLpibm3Pnzh06OzsZNWoUubm5dHZ24uzszJIlSzh69CjZ2dl0dnZia2tLX18faWlpGBsb4+rqKpxglCSORYsW8eKLLyKVSvH29kYqlXL16lXxcOTt7c3ChQs5e/Yscrmcp59++pGu6nfwf7ZYKY0dfznGs7S0FPZCpqamDBkyBC8vrwd+7tfCYRMTE+7cuUNPTw9aWlpUV1ejra3NK6+8gqWlJfDPBQb+IygDIIcOHUpraysVFRWkpKSQm5vL2LFjKS4uZvDgwaSmppKXl0d2djaNjY289tpr7N2794Eip7yxKgPWHjaOHz+OtbU1Li4uIojx0qVLXLp0ibfffltQpf8MlAy0nJwcpk6dysCBA7lw4YIw633qqaeEZqi+vh53d3dWr14tnjyVX2RlQuz333/PsGHDyMzM5Pbt27zyyivY2Njw6quvUlVVhYWFBcHBwcycOVPkKFlZWQkHgI6ODiQSCb6+vqxfv578/HwOHjyIh4cH06ZNo6uri7t37zJw4EAOHz6Mvb09o0aNIi0tjaNHj9LX18f8+fOpr68Xuhmlke+vC7symv6dd94hNTWVEydOiLgapRXTnj17uH79Ovr6+vj6+uLh4YGzszOxsbFMmDCB1tZWsU/x8fHh6aefJiEhQVw3paWlaGlpUVlZSXBwMMbGxnh6ehIcHExRUREHDhygpaVF7IiKiopobW2luLgYDQ0Npk2b9gCbbtWqVWzevJmcnBzxYDds2DAaGxv56aefaGxsZPHixbi7u3P16lVSUlJEXpiSDJGTkyOOVzn+VpJFsrOzuXfvHosXL6a7uxsVFRWsra3R1tbmo48+oqWlRVDUP/jgA5544gkmTpyIo6MjW7duxcrKimHDhrF//37kcjmhoaGkp6djb29PSEgIJ06cwNDQUIh56+rq8PHxISgoiO+++47Y2FgUCoXQyCmz3FxcXAgODha7wI0bN9Le3i5kLKNHjxYeiC0tLbi7u7Ns2TL09fW5e/cuCQkJ5ObmEhQURE1NjTCcVurkMjMzmTdvHvv37yc4OJhJkyZRXFxMc3Mzly5dQkdHBzs7O6qrq/Hy8iIqKup/Kqr+X8H/yWL1yzGeubm5sE+SyWSUl5cTFxfHhAkTRLH55VPI7wmHIyIiiIuL49ChQ7S2tjJ8+HCWL1/+py8I5ZK/vr5exKy/++67GBoaIpfLRYRAQ0ODKELjx4/H3t5esPDkcvkDRa6yspLs7Gzy8vJYvnw5hoaGD+OUcu3aNezt7XF2dubkyZOUlZVhaWmJl5cXrq6uHD58mAEDBhAUFPSnz0trayt6enoiV+jq1avU19djbW3NzJkzkclknDx5khkzZqChoUFKSorYW40dO5Z58+YBCLf0jz76CFNTUzZv3szbb7+NjY0NWlpalJeX09bWRlNTE52dnfT392NnZ0dLS4sQotbV1aGurk5SUhKVlZWCqq58erW2tgZ+ptfv2bMHQ0NDtLW1CQ8PJzAwUFxXyhiVxx9/HJlMxtWrV5kwYcIfSh127NhBX18fbW1tzJs3D6lUyuuvv46rqyuPPfYYn376KaampmhpadHT0yPyqiZNmsTgwYOJj4/nhx9+EK4fpqamovPx9fWlurqarKwsVq5ciZqaGmfOnBEdl52dHf7+/lRXV3P9+nX8/PxYsGAB77//Ps888wx79+5FQ0ODsLAwIQ+wsrJi7NixaGtrs3XrVrq6upg/fz6TJ0+mpKSEzz//XAiFFyxYQE9Pj7DkUj4A/vTTT2JcquzYlMGQSjq8ra2t8DVUFjtDQ0O+//57XFxcsLCwIDMzk5aWFlatWoWFhQXvvfcepqamSKVSLC0tuXnzJhKJhL6+PqZNm0Z3dzf3799n2bJl9Pb2kpCQwM2bN9HU1CQsLAxra2vOnTsndFgzZszA0dGR3bt309jYiLe3NyYmJhgZGQmz5E8//ZSAgABxvSgTpTs6OigoKBAPH0rdmKqqKn5+fsyePZuNGzcyatQoYmNj8fHx4dKlS3R0dNDX14ezszNtbW0EBAQIEXVUVBTa2triO/eoq/p9/J8sVvBzh3Tp0iUSEhKwtrbm1VdfFf/vyy+/FGO8P8LvCYcBbt++TVRU1G+Yg/8qlB5iY8eOBX7O1dqzZw+xsbGMHz+euXPnUl9f/8BoMDExUQhZJ02ahKWl5W+KHPxMJmlvb8fBweHfOrZf4/cyqxoaGrhy5Qr19fV0d3dTW1sr4lX+HSjPZXx8PCdOnEBfX19E0ru6uopuuKurixMnTpCQkEB4eDjjx49HQ0OD/Px80tLS8PT0JCgoSLyuQqHg448/FjcJZ2dn3n33XVJSUtiyZQt2dnY4OTmJzkhpvaOnpyfGTuHh4aSkpNDd3Y23tzdXrlxh4sSJotA0NDRgYmICwJ07d7h06RLGxsbCAURLS+t3P+sv/668weTn56Orq4tEIuHq1avcv3+fDz74gIMHD5Kfn099fT0ODg6UlpayePFiduzYgYeHB3PmzOGzzz7D0tISdXV1mpubMTc3Jzg4mP3794uoDicnJ1pbW2ltbaWhoYHhw4czZMgQzpw5Q3l5uSiwysQAHx8f4uPj6erqorOzk/fff59t27aRkZHB6tWrMTQ05NChQ6SnpyOVSrGxsSEgIIBjx47R39+Ph4cHc+fORUdHh+joaLS1tTlx4gRaWlpCBKv02FSaDb/99tssXrwYGxsb3nzzTYyMjDA0NGTkyJHs3r0bBwcHVqxYwfnz56moqKC7uxt/f3+qqqrIyckROzjl702Z96VQKISwNy4uDisrKzo6OqiqqsLS0pJPPvkEFRUVPvroI+rq6sTv1tvbm4kTJ3LgwAHhAdnQ0EBnZyceHh50d3fj4eFBXl4ecXFxNDY2Co2ehYUFzc3NvPDCC7i6urJr164HvjMaGhro6elRUlKCmZkZkyZNEq/d3NyMoaEh7u7uHDlyBCsrK5KTk0Was6urKwUFBdTW1uLv78/w4cP/7e/f/wL+zxYrJTIzM/nhhx8esE/67rvvWLx48W88s34pHFaOXJTCYXNz8weEww+je2hra6O5uZn09HQmTpyIrq4uFRUV7Nq1i6ysLIYNG0Z5ebkIWPPy8qK6upqbN28SGhrKU0899UCRmzBhAnPnzn1Yp+43x3vlyhVSUlKwtLQkIiICPz8/KisrRYKs0troz/j/bdy4kalTp9LR0UFmZqZg3Hl5eWFjY8OHH34oaNsaGhoMHTqUwYMHY2trK/Zoytfr6ekRBaWvr49XX31VxDhERETg4uIiItyV0fP5+fnI5XKamppQU1PD1tYWe3t7HnvsMQwNDcVeSUnauHHjBvX19cycOZP79+/T19dHY2MjKSkp9Pf3ExAQgJ+fH9bW1v/UeTl+/LhwjT979ixVVVWEhIRQXV1NeHg4zc3NqKmpUVhYKIItlyxZQnh4OC+//DKzZ8/m2LFjVFVV4evry3PPPcepU6e4dOkSqqqqvPnmm0ilUnJycoiOjqa7u5ve3l7s7e1FgmxlZSUVFRXU1NTw1ltvCb1WbW0tcrkcX19fYmJiMDExYfbs2WJEJ5PJGDBgAN7e3nh4ePDVV1+JbsrX15eamhqKi4txdnZm2rRpnDp1isrKSkJCQsROTelqoauri6mpqUi+fvfdd5k9e7ZwGleGTbq4uFBbW4uOjg5Dhw7F3t6eCxcu0NXVJUgubm5udHZ20tbWRmlpKWpqaowbN46SkhISExOFM/usWbMwMjLi4MGDfPnll2zcuBGpVCqYpj4+PnR3d6OlpSUsyyIiIhg8eDDws+PF559/Tk1NDY6OjsKzsK+vj8jISObNm8fmzZtZuHAhn3/+OTo6OsyYMYOmpibq6uq4f/8+8LOu8NatW1hbW1NVVSXc6tesWcOhQ4eorq4WdHml4NnZ2fkvG/v/t+D/fLGCP7ZP+r0n3N8TDnd1dXHq1Ck6OztZvHjxQz22rKwszpw5g0KhYPDgwQwcOBBVVVVu3LjBV199hZ6eHkuXLkVFRYU7d+7g4+ODsbEx6urqZGdnM378ePT19amoqGD37t1kZmbyySefYGtr+1BGAcrzUlZWxr59+/Dw8KC3txeZTIaenh4hISG4urr+qdGD8j1u3brF9evXhRygo6ODu3fvkpSUxIQJE9DW1mbLli1MmDCBESNGsHXrVhISEtDV1WXs2LGMGjUKTU1NYSN05swZ1q1bR2ZmJlKpVBSb3bt3k5qairGxMTt27BDHER0dzbFjxzA1NUVdXV3Ezff29vLOO+9gZGT0wINKf38/r776Khs2bEChULB27Vp8fHzEKLC5uZmcnBw8PDz+6etGmW917tw5srOzWbhwISdOnKC6uloU7qlTpyKVSoXAtra2FgsLC9TV1XnllVd4+eWX8ff3Jz4+nilTpnDr1i2Kioro6ekhKCiIFStWcOvWLbKyspg9ezavvvqqyMUaO3Ys7e3tFBQUcPbsWSIjI1m6dCk9PT3k5uZSUFDAmDFjOHbsGNevXxdmvba2tlRWVuLh4YFUKsXPz49r167R0tKCs7Mzra2tQh83YMAA1q5dy549e/D29ub48eM4OzsLqzB1dXUGDRqEra0tqampojgUFxdjYmIipAhPP/00RkZGfPPNN4Khq6GhgUQiYcyYMTg6OgovwZycHOEkUl1djYmJiejWlBlmBw4coKmpiebmZmxsbNDW1qa2thaJREJFRQXjxo1j1KhRXL9+natXr6Kjo0NXVxdTpkwRhsaXLl3C2tqa0tJSJBKJcJdQWjrp6+tTWFiIqqqq0Kt1dXXxzDPPCFKIQqFg1qxZvPHGG8hkMjQ0NGhvb0dbWxtXV1dyc3MZOXIkjz/+uLgWH+2n/jH+I4qVEjKZjLi4ODHG+70b7L8qHP538Hvvm5SUxIkTJ+jr62PevHnI5XIuXryInp4esbGxjB49WmTwPPnkk+Tm5nL27FlR5JRO3MnJyQQEBPzbx/ZHUGZWRUVF0dbWRlpaGseOHcPOzo6lS5cKNty/CuWoQy6Xi9RUDw8PZs6cKYxzld6EP/zwA2fOnMHNzU3kPTU3N7Np0yYCAwMf0JacOnWKvr4+ZDIZpaWldHd34+LigpWVFePGjSMzM5O9e/eiqanJpEmTCA8PR0VFhdraWvbs2UNWVhZOTk7Mnz+f9PR0pkyZglwuF0JTFRUVDh48yN27d/Hw8MDKygo9Pb0HOjWZTCaiKezt7f/QDUQikTwQTyGXy6mtreX999+nsbERR0dHFixYwM6dO4VDhbe3t4iWOHnyJI2NjRQWFmJgYICZmZkwQS4sLERfX1+kF/f19QkWWn5+PoMGDUJdXR1NTU06OztFrEV3dzcAFRUV9Pf34+zsjJOTE7q6usJN4m9/+xs5OTkYGhoyfPhwCgoKqKurw9zcXORXubq6CneOnJwcDh06JH4Xygy49PR0ZsyYwfjx43n66acZN24cubm5LF++HIlEwo4dO0SeXHh4ODExMRw6dAg1NTXmzp1LYWGhENtevXoVXV1damtrUVNTw9fXl5ycHPT19cVO6Nq1a8TGxlJYWIiOjg5vvvkmdnZ2KBQKoqOjSUpKIjU1FR0dHaZOnSrSjHV0dNDR0cHQ0BAnJyeMjY1xdnZmy5YtNDY2inTklpYWcY6V3ozK1/7pp59oaWnBxsYGBwcHrl27hoqKCm5ubrS0tODr60tPTw89PT1kZWWxfft2NmzYQGNjIyYmJvT09ODp6UleXh7t7e1MmzZNMEsf4e/jP6pY/RK/d+P4V4XDf+Z9y8rKOHr0KGpqakgkEkaOHImFhQVHjhyhra1NxA5ERUUxceJEdu/eTUZGBlZWVmzatEnc2JKSkjh37hyGhoYMGzZMWEY9zCWrMrMqJSWFVatWiRiUvXv34uPjQ3h4+L/1fgqFgg0bNvDCCy+gpqaGpqYmVVVVQrjr5ubGmDFj0NfXF1lWFy5cICsrC1VVVaZMmcL48ePFeVX+KZVKiYmJoaamhoKCAt544w0OHz6MXC4nPz+fiIgIRo4cSX9/P7GxsVy4cIHOzk7Gjh3L8OHD+fHHH7l16xYRERHU19djY2PD7NmzOXfuHMbGxgwdOpS6ujo2bdok3B0SExOxt7cX2i6A1NRUurq6/qnr5vvvvycjI4Mnn3wSBwcHFAoFzc3N7Nixg+HDh+Pm5sa3336Lvr4+N2/eFOPIyZMnM3/+fHFu0tLSkMlkWFlZYW5uzv3791FXV2fcuHHMmDGDsrIytmzZgpOTE93d3dTX14tRmVK029bWBvxs+5SRkUF/fz+BgYEiWFI5wgbEiMrNzQ1XV1eSk5MpKysDft7DSqVSZDIZw4YNE5RrBwcH6urq8Pf3p6SkRFhiWVpa0tnZiampKcXFxaxevRo3Nzeef/551NTUcHZ2ZtiwYezatQtra2vS09OxsbERhJC8vDzhkbh582ZaW1vR1tbGzc1NUMkDAwNZu3YtV69eFfulgIAAEYSpUCgYOnQoZ86c4ebNm2hrazN27FiGDBnChQsXBGVeWfgMDAz48ccfaWlpoa6ujqlTp3L58mVKSkro6enB0NBQeDO2tLRw6dIltLS06OjowNDQEGtra6qrq8nPz8fX15fHH3+cyspKEhMTuXHjBkZGRtjY2NDW1oaWlhalpaW8/PLLuLq6cvnyZeF/+Aj/GP+xxeqP8M8Kh/8sNm/ejJ2dHc7OzrS3t3Pnzh1GjBhBYGAgN27cEC7KLS0taGpq4uPjQ1NTE+7u7uTl5Yk90ciRI3Fzc+Pw4cN0d3c/9DGlEsp4lL6+PqysrLC3t2f79u189NFHIu7h3y2OMpmMZcuWMXnyZBYsWABARkYGly9fxtbWlpkzZz6QZZWRkcGNGzfIy8tDR0eHd9555zcU8HfffRcrKyuys7MJDQ0lOTmZ559/npqaGmJiYli5cqVI3z137hzx8fFiX+Lm5sbp06eJiIhg+PDh3LlzR6Tr/u1vf0NDQ4OCggJ0dHQEozQzM5MDBw6IAqJ0s/i1fuqX+KVjhYqKCqdOneLixYv09/fj7u5OVlaWSFpW2hg99dRTWFlZ0djYSEJCgiArrF+/Hjc3N+Bnsfbhw4epqalhwIAB5Ofn09PTg4uLCytWrBA+kzU1Nejq6orxXHNzMw4ODoItWFBQgI+PD4mJiQwaNIiJEyfywQcf4OHhweOPP87Ro0fJyMgQGWmGhoYkJyejpqZGWFgYixYtYt++fUIPJ5FImDlzJnFxcZSWlmJjY0NwcDCnT5/GzMwMa2trMSaTy+WCvNDe3s6gQYNISUmhpqYGHx8fFi1axPXr19m1a5dwE9HT08PHx4exY8fyzTffiFHe9evXhTBZR0eHSZMm0dXVxfTp0ykuLiY7O5sLFy7Q0NCAgYGBiONQxuc4OjoyYsQISktLiY2NJSwsjLq6OoyNjYXg2sbGhtjYWGHBpSRWVFdX09TURHl5OW5ubnR1ddHc3Ex7ezteXl68+OKLZGZmcvLkSYyNjXn66adRUVGhpqaGEydOcOvWLbEjjomJEd1kSEjIA9f7I6r6P8Z/fLH6d4XDfwapqalcunRJPIV3dHRw69YtCgoKmDFjBtu2bQMQui5NTU3h3GBgYICnpycuLi6iyI0cOZKAgAB6e3tFQuyfPc5f2vzIZDI6OzvR09NDJpNx9+5d9PT0RO7Ow3i/yspKkWK7cOFCIiMj6e3tFcGPlZWVZGVlPZBldfXqVRoaGli4cOEDFPDW1lYOHTqEqakp586dQ19fn0GDBjFlyhSio6MpKipi5cqVD/gEKuf++/bto7S0lKKiIoyMjHB2dmb58uU0NzfT1dWFnZ2dKC6/V3xu3brFlStXAHj++ed/V0f1axw8eJDhw4djaWnJrl27KCoqQqFQUFFRgaurK/b29pSXl1NYWIi2tjYODg6YmpoyZcoUjI2NOXToECdOnEBdXR1zc3PKysqEi0N8fDzm5ua0tbWhq6tLZWUlQUFBvPjiiyQnJ6Onpye8Ds+cOcOpU6cwMzPjiy++EHuzkJAQjh07RltbG93d3VhaWjJu3DiKi4u5f/8+crlciIErKiro6upCIpEwd+5cRo0aRV5eHlu2bMHKyori4mK0tbUZPnw4J0+epLu7m9GjR9PQ0EBmZiYDBw4kICAAbW1tWltbxe5nzpw53L9/n71796Kmpoa7uzuqqqr4+voK8+Gamhqxb1KyHisqKjA3NyciIgIjIyO2bdtGc3Mzurq6DB8+nMcff1wY0CoDIA8dOiTGbC0tLSgUCjQ1NVFXV6e2tpahQ4cyceJEsbvS1tamu7ubsWPHUllZSXFxMaGhocyZM0d4M2poaGBubo6rqyv37t0jJydHuN7X19djb29PTk6O6PgBIiMjOXLkCCkpKYIAo6enR2NjI4BIbn6Efw7/0cXq3xUO/1lcunSJPXv2EBUVxYoVK4Qx7MaNG1EoFGhpaeHo6Ii3tzc1NTXcu3cPZ2dn1NTUuHr1Kk8//TRDhgyho6ODuLg4sceSSqUPpZj+XmZVbGwsK1euxMXFRWRWPQzj3l/j3r177Nu3j76+PjZs2EB3dzeffPLJb7KsVq9ejYODgyhSvy4gL774onBCt7CwEFY3zs7OrFy5UnRRe/fuJT8/HxsbG9zd3bl06RJvvPEGDQ0N7N69m4qKCpYtW8bIkSN/c37+CP+MjkpZ4C9cuEBycjLr16+ntraWc+fOERoaSmFhIVevXuXxxx8XRrzLli1j9+7daGhoUF9fj5OTE2FhYTQ3N5OYmCjcRXp6esRNVmm3lZubS1hYGP39/WRmZnL//n2Rw+Xv74+NjQ33798nJSUFqVTK3LlziYqK4sSJEyQnJ9PT00Nrayuampq0tbXR29vLpEmTcHFxYfPmzairq/PYY49x8eJFIZpVEkKGDRvGiRMnGDZsGGVlZejq6hITE0NISAiWlpacPHkSbW1t5s+fz+XLl5HL5SxfvhwPDw/KyspE+rPS1f7OnTti9+bu7k5AQACVlZU89thjfPnllxQUFODn50ddXR15eXnAzw9+FhYW+Pj4cPz4cSwsLPD29hYjP+WIfdSoUdja2rJjxw5MTEyYM2cO27ZtY9iwYTQ0NJCcnIxCocDd3R11dXXxsGNsbEx6ejpVVVVIpVKcnZ2FN2N0dDQWFhai83J3dwcQYZ2TJ09m1qxZ5Obm8vHHHwvykqqqKqampuTm5mJvb8/GjRvp6uoSdlNK2csj/HP4jy1Wf0Y4/O9AeXOqra0VT+kHDhygt7eXAQMGoKqqSk5OjqCABwcHi64pOjqa0aNHU1NTw549exgxYgRPP/008LNe69NPP+XDDz8UFjYPC9988w3u7u7Y2tqyZ88e3nvvPdF9BgQE/KVjh3PnzjFmzBgSExO5devWA7ugS5cuCb/GX0J5js+cOSNcIhYuXEhISAgNDQ1cv36d1tZWYbCq9MlbvHgxt2/f5sqVK/T09LBp0yYAYSmUlZXFBx98gLOz87/8Of5e19nX18c777zDihUr0NDQ4IMPPhBuDhMmTCArKwt1dXXkcjmVlZVC87Rjxw4SExM5deoUampqdHR0oFAo2LhxI729vfztb38T/nbKPKqoqCiioqKIiYmhqqqKtrY2hgwZQlJSEgCFhYUYGxszc+ZMvvjiC0HVjoqK4rPPPsPKygpTU1PWrl3Ld999R1xcnHhYMTMzo6SkBIApU6awYMECvvnmGwBu3bpFW1sbOjo6QidnYGCAgYEBampqLFiwgKqqKm7cuEFsbCwhISEEBQWxa9cugoODefHFF5HJZGzduhUjIyNWrFhBeXk5Fy5coLy8nIaGBhwdHSkuLhbZTlu2bMHGxgZDQ0PMzMyIj48XDEUDAwPq6uooKiqivr6ehoYG+vr6RHCkhYUF/v7+tLa2cu/ePaytrVFXV+ell15CKpXS09PDoUOHSEpKQk9PDzU1Nezt7cX3WkVFhZKSEuzs7Oju7qavrw8nJyfy8vJwdXWlvr4eHR0d1NTUsLGx4dy5c1hYWLBhwwYRAaKrqys62LKyMgoLC0WXvXbtWtTU1IRX5iMB8D+P/9hiBX9eOPzPQnnDamxs5MsvvwQQyan9/f3ExcXR3t6OiYkJCxcu5NixY/j5+dHc3ExdXZ1wGlAauf66yLm6uooY7D8T/vjrY46OjkZFRYW4uDhmz56Np6cnR44coaamhmefffahvM/v4ZdfQKX5aFBQkMiyOnr0KA0NDTz11FO/+dmuri7Wrl3LqlWrhBmspaUly5Ytw8bGhuTkZNLT0xkxYgQnT55k4MCBhISE0NrayrZt28jKymLatGkMGjQIc3Nz5HL5Qzunv/cZjxw5QlFREWVlZRgZGfHEE0+wadMmTE1NiYiIoKuri4SEBMrKylBVVUVTU5OXX36ZhIQEGhoaiIyMZMeOHbS3t7Nq1SoUCgVXr16luLgYa2tr5s+fz4ULF7h16xbu7u5YWlqipqZGTk4Oa9euRSqVsnPnTuGB+NprryGRSIiJieHAgQMYGxvj5+fHnTt36O7uJjg4mKqqKoqLi0XC9r1793BzcxPO/gEBAcyZM4fa2loOHjzItGnTsLW1Zfv27RgaGtLf3y+iObS0tFBXV0dPTw8XFxdUVVVZuHAhtbW1xMbGYmpqSmhoKN999x03b94kLCyMyMhIsrOz8fT0JCcnBwMDA0pKSsjLy2PBggW4u7vz1VdfUV1djbq6OkZGRmhpaQk/RaUesLi4mJaWFuzs7Ni0aRMJCQn88MMPIlzR29tbHIOBgQHh4eEMHDiQb7/9ltjYWKKioqitrRWvp3SdaW1tpbOzk4qKClxcXJg0aRLl5eWi81JTU2PevHloamqSmZlJbGws2traYuxvY2NDWFgYBgYGNDc3o6mpSWFhITdv3mTVqlUMHjz40Y7q38B/dLFS4l8RDv8Z7NmzBxMTE6ZNm0ZxcTHx8fE0NTUxa9Ys9u3bR1xcHD4+PkybNo2MjAwRAjdq1CgKCgpQKBQ4ODg8UOTkcjlPPfXUv/XU/49QVVUlcpaeffZZ1NXVeffdd3nppZewsrL6y78w/yjLysDA4DcOEO3t7Vy/fp0JEyaI1zl06BDHjx/no48+EiGK+vr6ImFYeTOVSCQ8//zzwvfQw8MDe3t7jI2NH9o18GvChTJG/tSpU0yaNInMzEwhVFVXV8fZ2ZlZs2aJh6q6ujqhbRo2bBh2dnYkJibS2NiIRCKhtbVV+BhaWVkxevRoAgMDxVN/eXm5MEHV0NAgMjJSEBzKysqYPn06ra2tHD58GG1tbcaNG8epU6ewsLCgv7+fmpoaAOGG4eTkhK2tLbGxsQwYMID29nauXr0KgJOTE7W1tbz88sskJydz9epVMXb76quviIuLY9++fbi4uBAeHo6pqSnnz59n0KBBACIcs7u7G09PT06cOIGZmRkzZszgp59+ws3NDTc3N0Gzv3TpEm1tbTz11FMcOHCA0tJSwsLCCAgIICkpCYVCgY+PD4GBgdTX13Pp0iVyc3Npa2vD29ubgIAA6urqOH/+PLq6ukycOJGTJ09iY2Mj6OZKU+PY2FjMzc1RUVFBQ0NDuK7Pnj1b+Em+/fbbYs+s1CZqaWnR3NyMj48PXl5eTJ8+naqqKtavX09/fz/GxsaiEzUyMsLExER4YF68eJFhw4axYsWKR4Xq38B/RbGCf044/GdfX6kNUSYLy+VyPvvsMwYOHIi5uTlVVVWcP3+evr4+PD09UVFRwd7eXsRaTJ8+nZKSkgeKXHx8PMePH2fhwoUMGTLkTx/nr5GVlcW9e/fIysrC2NgYd3d3Jk+e/JcVqn8ly+rX+U+lpaXs27ePhoYGIiIiCA0Nxd7eHolEQnt7O9nZ2WzatIlRo0YJofXBgwepqKigpaWFxsZGXFxcmD9/Pjdv3iQ/P59p06Y99J0l/FyIc3NzGThwIGZmZhw+fJi0tDTa2tpYuHAhBgYGgulmYGDA448/jrq6Onfv3hU5VspF+8KFCxk9ejRffPGFEJUq93fa2to0NjYyevRolixZgkQi4eDBg5SUlJCUlCRGSYGBgSJ2o7e3F3V1dZGUO2LECPT09Lhy5QrGxsbY2Nhw7do1se9SWiY98cQTWFlZIZPJOH78OHFxccKYVjl+Ky0tRSaT8f777ws24YIFC0hNTeWpp54iLy+Pq1evsnz5cnR1damvr+fevXuoqKhgZWXFrl27aGtrY8WKFVy+fBkjIyN6enqorKxEW1ub3NxcMWYsLy/HysqKp556igsXLoixXmFhISNGjCAiIoK6ujrOnDkjdoAmJiY0NDSgra0trvOLFy+SlZXF66+/jr6+Pg0NDWzatAm5XE5QUJD4XJqamsybN4+wsDDu3bsnhMPJyck4OzuzYsUKUlNTuX//vrCJGjlyJBEREbz33nsMGDAAX19fnJyc+PbbbykvL2fOnDkiH0s5/tTW1mb58uWoqak99Ovyvxn/NcVKiX9GOPzvorCwkGPHjhEaGoqDgwP29vY888wzGBsbi9n3r7um5cuXk5CQ8ECRA/jkk08YP348Pj4+1NbWYmRk9JddvN3d3fT396NQKETezl85K/97WVZKuvkv31/5/7/++mssLCzQ19ensrISADs7Ozw9PQXhQS6X8/XXX5OTk8O8efMYOnQoa9euJTIykujoaCZMmMC0adOQy+WUlpbi4ODw0D6nsqgmJiZy6NAhwsLCuHPnDvb29owbN46KigrOnz+PjY0N/v7+HDlyBB8fHxH4KZVKmTZtGpMnTyY2NpZjx47R3d1Na2srurq6AMIENiAggL6+PhITE1FXV8fFxYXMzEwcHBzo7+9n0KBBaGpqcunSJaqrq3FycqKxsZF58+bR3d1NVVUVBQUFYpylzKLq7e1l+PDhrFq1inPnzpGTkyPGgnp6ekRGRoqOTmmLVVVVRUpKCgUFBSJ2pbOzU7icKw103377bS5fvsylS5fQ0NDAxsYGdXV1tLW1qa+vF1Ect2/fJjw8HHNzc1JSUli8eDFGRka0t7fT1NTE0aNH6erqwtDQUFgu+fj40NjYSHh4OKWlpeTl5SGTyVi6dCn19fUcO3YMqVSKrq4uEyZMQCaT0dPTQ2pqqhA4L1iwgBEjRqCqqsrWrVuFq4efn58wF7ayskJVVVWEUqalpdHc3IyVlZUQSPf09LBz505qa2tFBptysvPkk09y9+5dCgsLqaysxNXVlfXr14vrHhAuJUo/ykf45/BfV6x+iYfdPSgUClJTU8nIyCArKwttbW1kMhmhoaFMmTKF0tLS3+2axo4dS2FhIaGhoWLssmbNGt566y0sLCwe2vH9X8EfZVlt2LCBRYsWPWDQe/nyZSoqKvD19eXOnTusXLlSdFlpaWnCoqe+vp5Vq1aJ32dOTg579uyhubmZkJAQJk+ezNatW3n//ffp7Ozk4sWLjB079jcmtA8Du3fvJjw8HF9fX7q6ujh+/Di3bt0Sx6Z0fg8MDGTy5Mm8+OKLrFmzhjNnzpCQkICLiwsjRozg8OHDjB49muLiYpKTk+nv7xfu20rj1s7OTtrb23n22WdZs2YNmpqa9PT00NfXh52dHcuWLaO9vZ1NmzYhk8l44oknGDt2LFlZWaSnp3Pp0iW++OILtm7dSlJSEhKJRIRf+vr60traSl9fH4GBgVy7do22tjZB01bS2Xt6eigqKsLW1hYDAwN6enqorq6mrq6OlpYWTExMBOVeWViXL19OXFwcqampmJubM2/ePOH2n5aWRnt7OyoqKvT29gqyRl1dHdbW1vj5+XHjxg20tLQwMjIiPz8fPT09/Pz8WL16NfX19Xz55Zc0NzfT09MjtGw9PT2UlJQIrZnSsy8wMJD79++jqqqKuro6ERERdHZ2cvr0aRoaGpgxYwazZs1i3bp1zJkzh2PHjglLp7fffps9e/aQlpaGubk5q1evpri4mK+//pr29nacnJyQyWSEhYWRlJSETCZDKpXi5uZGU1MTFhYWmJqaMmfOHCQSCZWVlVy8eJElS5Y89Ovyvx3/1cXqr4KSXtzV1cWVK1dQU1PjscceE0/wv+6aDA0NycrKeqDIeXp6Mn369P/KResfZVmlpqby8ssvP/BvlfZIWlpa3L59m6FDh/LMM8+IzisrK4sDBw7w0ksvoaurK3wCLSwsMDY25sCBA5w+fRp9fX1WrlxJQEAAt27d4ubNmw8Qbh4WsrOzOXToECYmJjz22GNYWVkB8MUXXyCVSgUrLT09HYVCQUhICFpaWsyfPx/4+drZsGED+fn5GBkZMXDgQAwNDdHS0iIpKYmkpCRGjBhBW1sb6enpaGlpsWLFClRUVCgoKGDmzJlcv36dr7/+GkNDQ+rr63nttdeQyWQcO3aMyspK9PX1sbGxoaSkhO7ubhEg6O/vz+XLl8WIUelQrywK69ato7Kyko0bN6Krq8ucOXPYvXs3jo6OWFhYCKNWMzMzbG1tKSoqQlVVVdDAJRIJqamp2NnZMWfOHM6ePUtWVhYymYxJkyYxcuRIdHR0OHjwIDU1NaK4lZeXY25uzvDhwzl79ixtbW04OTnx/PPPk5KSwokTJ+jo6MDNzY3Vq1dTWFjI7t27mTt3Lunp6eTk5FBZWUloaChjxoxhz5491NXV4eLiwuTJkwkKCiIxMZFPPvkEDQ0NHB0d0dbWpquri+zsbDQ0NHB1dcXAwIBnn31WFERTU1Oee+45PDw82L17N4mJiRgYGIgEZwsLCzHO9fDw4IknnmDr1q1i9Lt06VJUVVXZsWMHK1aswNLSUhA5/grSz387HhWrP4lfjgb/UdekLHI9PT2YmJj8oTPCfzL+UZbVLz32lH/evHlTEDBSU1Npb29n1qxZghwgl8uZPn063333HaWlpfT09ODs7IyVlRXh4eF88cUX5OTk8Mknn9DT08OuXbt44okn8PT0fOgPA/X19WRkZJCRkYGpqSmOjo709PSQkpIiusJPP/2Uvr4+GhoaaGxsRC6X4+XlxciRI3FwcODzzz8X+UguLi7k5eWhra1NVVUVJiYmvP7667S1tfHBBx+ImPvOzk7xxD5v3jyuXbtGTk4OEokEZ2dnrK2tiYqK4ty5c5w6dUoQA9ra2mhsbERdXZ1Zs2Zx8eJF4fCtdFRQV1enpqaGJ554An9/f7788kt0dXVZuXIl165do7m5mVOnTvHss89y+/Zt7t27h42NDSNHjuSnn35CS0sLDw8PHnvsMc6dO0dycjIODg6oqanx5JNP8txzz4kRpJeXF01NTYSHh1NTU0NnZydeXl58++23+Pn5iY6tu7sbHR0d1q5di6enJ4cOHSImJkboxJQEFWXR09fXJyAgAF9fXwYMGCCMZQ0NDXn55ZextbWlra2N5557jp6eHlxdXVm3bh0JCQkcPXoUFRUV0Z0BhIWFcfToUbq7uxk3bhxLlixhzZo1DBs2DGtra3x9fens7KS6upqvvvpKdKRDhw6lqKgIDw8PZs2ahbq6OuvWreOZZ5555Kr+J/GoWP1J/N5o8L+5a/o9/KMsq6amJjEOVIqRKyoqaGhooLq6WrgI5OXl8dxzz6Gtrc2nn36Kq6srJiYmLF26VPjsvfbaa/T19REbG8vVq1fx9/dn6tSpREdHc/HiRby9vTE3N2fatGkPnQHY3NxMVVUVTk5O1NfXk5CQQHNzMzU1NSQlJTFs2DDCw8O5ffs2q1at4q233qKzs1OQbJSan3v37jFy5EhsbW0pKysjOjoaU1NTfHx8uHHjBgDu7u64urpy//59FAoFvr6+9Pf3k5iYiJmZGa2trbzyyiskJycTHx9Pfn4+Q4cOxcrKikuXLuHv709/fz83btzA1NSU2tpaenp60NTU5M033yQxMZE7d+5gZmYmokEKCgrIzMxEIpEwdOhQysrK6OjoIDQ0lN7eXhYvXkx7eztXrlyhs7OT48ePs3TpUvbs2QPApk2bsLe355tvviEtLQ0jIyP09fUpKysTcSG+vr7cvn2b3t5ennnmGYqKikhMTCQtLQ0XFxdmzZrFtm3bsLGxoaysjJaWFpycnHjuuef47rvvKCkpwdjYWOSG6ejoiFwpqVRKe3s7enp6+Pv7s3r1arZt24ampiYpKSm0traio6NDSEgI165dE1q/+fPn89RTT4nr1N7eHoVCITovqVSKmpoa2tra6OrqYmtri6+vL4aGhpSWlnLgwAFsbW0Fk9Pc3BwfHx96enro7u5GVVWV1atX/+nr8H8dj4rVQ8L/Qtf0e/hnsqy8vb1FIq8Se/bsQS6Xk5mZSW9vL8HBwVy8eJHhw4fz9NNPi5uRvr4+mpqaXLhwgStXrvDiiy9iY2PDK6+8gqqqKi0tLQQHBzNq1Cjs7OweeI+HaVtVUFDA/v37MTIyIikpCX9/f5YtW8a1a9fo6OhAVVVViJS7uroYMGAAFRUVbNiwAXNzcxG3cf36dVpaWvDy8iIkJARTU1O+++47urq6WLx4MT4+Phw9epTTp08zbdo0bt26ha2tLevXr0cikXD58mWOHTtGV1cXs2bN4ty5c6xevZr79+/z008/CW1Zf38/3d3dGBgY4O3tTVxcHJqamsJMVVdXF2dnZ3JycjA3N+fVV19l3759oiuqqqrCzMwMExMT8vLy6O3txcHBgfb2dnp7exk0aBABAQG4u7vT3NzMtm3bhE5q5MiRHDp0iJSUFEJCQkhOTiYnJwddXV1mzJjB999/j7q6uvBfVDo6KONhlESP7OxsoqKiOHjwIOrq6nh5eZGZmcmLL76ItrY2X331Fbm5uQAMGDCAvr4+zMzMiI2NRS6X88QTTzB8+HBBhvDw8KCnp0fsxiQSCSdOnEBTU5OAgAAWLVrE3r17yc7OJjw8nODgYEpLS0lISKCmpob29nZCQkIIDg7mxIkTdHZ2oqOjg7u7O/fu3aO9vZ2JEycSERFBX18fdXV1woVFW1v7f+bh9a/Co2L1CH8K/yjLKjk5mQkTJuDh4UFhYSGmpqZkZmbS1dVFZGQkV69eRSaTkZiYyIgRI0hMTKS5uRlbW1vxNNrT00N8fDy3bt1CXV1dZA/Z2dlx//59BgwYIHY1kyZNQl9f/6E/JHzyySeMGTOG7u5u9u7dKxzy9+zZg4uLC6WlpaJQf/fdd/T19SGXy3F1deXDDz8U5+rgwYOcPHkSd3d31NTUyM3NRSqVEhISwsSJE3FychJ6q9TUVE6dOkVJSQmenp688cYbXLx4kYSEBORyObq6umhpabFy5UquXLlCQUEBhoaGnD59mtDQUNLT0+ns7ERdXZ1JkyYJdqEyemX9+vWkpKRw9uxZ5HI5Ojo6TJw4ka6uLm7evElkZCRxcXHY2NigoaFBcnKycGiXSqVoaWlhY2ODj48PZWVlbNq0CV1dXQwMDJg5cybFxcV0d3dTWFgogh/7+/uZPn06R44cob+/nyFDhuDi4sKJEycwMDAgODgYMzMzLly4QG1tLatXr8bf35/o6Gh2794NgJGREQEBAcybN4/PPvuM7OxszM3NUSgUvPPOO5SVlXH69GlaWlqQy+WYmpqiqqoqOh0tLS3Ky8t57rnn8PT05MCBA5w8eRJNTU2CgoKorq4WzvOBgYF4eHhw/PhxFixYgL29PYaGhrz33nv09vaKtOKOjg7q6urE/m/FihV4eHg81Gvwfx2PitUj/Nv4V7Ks+vr6RKBibm4u69atE0Xm66+/RqFQsHr1aqRSKc8++yzvvPMObm5uIjoEfrY3unbtGteuXaO8vBw/Pz9WrVpFT08POTk51NTUMGXKlIf6GRUKBe3t7Rw5coRJkyaxadMm+vr62LhxIy+++KJIPO7p6cHIyIigoCCuX79OT08PAQEBXL9+HYlEwqBBg2hvb6e+vh5HR0cRca8kiihNdr29vXF3d8fc3FzYNR0/fpz09HR6enqwtbVlw4YNVFVV8dVXX1FfX49UKsXAwAAXFxfKy8txcHBAXV1dJFfn5ubS3NzMuHHjiIqKor+/n+zsbCZMmIBCoaCnp4dPP/2U5ORkQkNDCQkJYceOHfj4+KCqqspLL71EWloaJ0+eJCwsjNLSUpydnVEoFBQWFmJtbY2XlxdaWlocPnyYlJQUent7sbCw4Omnn6ahoYH4+Hj09fWpr68nNzdXdH56enpIpVLU1dUZMGAAGhoapKWl0djYKHRMdnZ2IlQxIiKCmzdvkpSURFdXF9bW1hgYGNDU1ERZWRmenp44ODhQU1PDq6++yrVr19i5cycSiYT333+fq1evkpOTIz7D0KFDaW5upqmpSXSUd+7cYfjw4WhpaXH06FEhQre1tWXatGlkZmYSExODXC5nzZo1VFVVUVlZSWpqKrq6ushkMgoLCwkJCeGFF154qNfj/zIeFatH+Lfwr2RZKf+9iooK27dvp7q6Gn19fQYMGCBo1sePH0cmkwk9yptvvglATEwMOTk5lJWV8dhjj3H//n1qa2uFcamPjw8TJkzAyspK6Lj+inHL8ePHuXnzJoMGDaKxsZGWlhZSUlKEB2BlZSXz588nIyOD27dvM3jwYKqrq5kyZQodHR1s374dDQ0NAgICuHfvHmZmZiIh2tLSEltbW0xMTKirq0NbW5uWlhbu379PcHAwtbW1PPHEE/zwww/Cf9LNzY2goCAkEonQ9djY2NDZ2Ul9fT1qamo888wzDBw4kIsXLxIXF4e+vr6IDGloaGDQoEGEhYXR0dGBpqYmCQkJxMTE0NXVhaenJ/n5+bS2tuLm5saoUaPYsWMHw4YNY8SIEbi6uqKmpsbnn39OS0sLfX19IhzTycmJr7/+mpqaGlRVVZk3bx5WVlZUVVWJrq6zs5MLFy6gp6cnRovGxsaEhYWRnp6Oq6srnZ2dDBs2jP379wv3iEWLFpGZmUlWVhalpaVYWFhgaGgo9GwNDQ2oqqqKz/Dmm29y6dIljh49io+Pj8jMam1tFfvTvr4+YYhdW1tLe3s7UqmUtrY2Ro0ahZWVFTk5OZiZmdHd3U1CQgItLS2oqalhYWGBrq4uDQ0NqKmpMXbsWK5evcorr7xCU1MTrq6uj8Z/DwmPitUj/Cn8UZZVdHQ0NjY2zJw5U3xZq6qq2L17NytWrKCiooLbt28L1ldTUxNr1qwRWiOpVEpnZycvvfQSzz77LI2Njezbt4/e3l7ee+89jI2N+fTTTykqKmLw4MHC3eFhQXnMd+7cwdbWFkNDQ3bs2EF2djb+/v6Ulpbi6+tLYWEh1dXVmJqaEh4ezo8//sjo0aOJioriww8/xNfXlyVLlvDuu+8yfPhwfHx82LVrF3p6ety7dw8vLy9WrVqFlpYWurq6pKWlsXPnTlxdXTE0NOT27dv09PTw1ltv8dlnnxESEkJGRgbV1dVCz9Te3s73339PRUUFAwYMQFtbm5iYGADmzp3L4MGD0dTUpLy8nJs3b2JpaYmenh5VVVV0dnaSlJRESEgI2dnZ9PX14ezszI0bN3B0dBSsQYlEItzRZTIZjz/+OCEhIWzfvp0333yTrq4uzp8/z927dxk0aBBTp07l6tWr7Nq1CxUVFSQSCZaWlkgkEjo7O0UnKJVKCQ8PZ9euXTQ3N6OlpUV9fT1eXl4sXLgQKysrVq9ejba2Ntra2iJgceLEifz0009IpVLh0qEU+Co9OXNzc+nt7SUyMpKmpiYqKytpa2tjypQptLe309zczODBg/nxxx9pampi3bp1lJWVceXKFYqKivD19UUqlZKeno6DgwMffPABX331FXV1dQwfPpyEhASR/+Xj48OQIUM4f/48qqqqvPXWW/8TO+v/P/GoWD3Cn8bvZVn19/fT29v7QKezb98+3NzcGDRokAixy83NJSsri/Hjx4vR4R/5BJ47d44TJ07Q2trKJ598gp2dHcnJyRw5coRnn31WaJ7+LH5pXLxp0yaeeeYZ7OzsRHfl5eXF+PHjsbOz48KFC5w+fVrYIgFMnjyZxMREWlpaWLJkCXv37qW5uZkBAwbQ0tLC8OHD8fT0ZO/evRQXFwt3k/Hjx9Pe3s61a9dQU1NDRUWF2NhYzMzMuH79ujCydXZ25ttvv8XBwYGSkhLc3d3FMn/KlCm4u7tz9epVYmNj6ezsZMSIESxfvpx79+79RnitZPINHDiQ48ePs3jxYvT09Pjoo48YNWoU2dnZdHR04ODgQGJiIl5eXsyaNYtPP/1UJE6vXbuW6OhoSkpKaG5uFqy/IUOGoKamxp49exg7diw7d+5EXV0dNzc3QkJCSE9PF6POZcuW0dTUxJ49e1BXV0dDQ4OWlhYRUqjcBeXk5JCXl0dfXx/u7u6MHz+evXv3ilTfl19+mZqaGrKzs7GzsxNC5/7+fiwtLcnPz6e9vZ2+vj6GDRuGg4MDsbGx1NXV4efnh6qqKu3t7ZSXl9PV1YWKiorwtJTJZABoaGiwaNEiEQnT39/PgAEDMDIywsLCQiRy/9K14hH+PB4Vq0d4aPh1lpWRkZF4sqyqqmLHjh2YmZmxdOnS301tVigUKBSKB3wC6+vrGTx4MB4eHiKkTy6X4+vry8CBA4VNkfLnH+aT7DfffIOenh4zZ84UrhHFxcVcuXKFlpYWxo4dS2hoKFVVVRgYGJCVlUVCQgK3b99GVVVVhBImJycTGRnJnTt3xOgpICCAmzdv8sorr6CiosLnn3+Ora0tampqNDQ04OvrS05ODlpaWkyfPp2jR49SUFBAUFAQERERVFZWcuPGDerr6/H390dfX1/oppSGri+99BKJiYkcPXoUd3d3wsPDxShv1apVwplfmSqsHON9//33wq3hjTfewMnJiWXLlrFlyxbWrVuHhYUFGRkZFBUVkZ6ejlwup76+no0bN3Lp0iXOnTsnOmZjY2Oqqqp4++23SUlJ4dy5c0yfPp0TJ07Q1NQkTGJ7e3txdHTkySefpKWlhfj4eO7cuUNzczMKhYKAgABmzpxJcnIyd+/epaOjg2nTpjFixAguXLjA+fPnaWhowM/Pj4EDB6KlpUV0dDS1tbXo6+vj5ubGlStX8PHxQU1NjaKiIhobG1EoFEIbpRwNDhs2DD09PZKTk7GwsKCzsxMzMzNiYmLo7OwULiN6enoYGBhQXFxMcHAw+vr6aGlpUVdX94Cw/REeDh4Vq0d46FBmWf1SpV9bW0tycjKpqamYmpri5+dHUFDQH77Grl27MDc3Fz6BeXl5hIWF4e/vT35+PoWFhfT29hIUFERISMhf8jnOnDlDe3s706dPR0NDA4DTp08jk8mQSCTExsYSGRnJ7Nmzxc90d3eTmZlJcnIyycnJ9Pb2MnbsWKZOnUpMTAyHDx+mvb0dCwsLOjo62Lp1K3K5nMLCQs6dO4eDg4MY0TU0NNDR0UFubi5GRkaYmZlRWFiIubk5LS0tjBgxgqysLHJzc3FwcKCzs5Oamhp6e3vR1dVl165d4rVramqwsbEhMTGRGzduCOG1v7+/cOZ//PHH+eGHHygqKmLcuHHk5uZSWVnJhAkTuHr1KtbW1rzxxhscPHiQuro6Vq9eTU9PD9u2beP+/ftoamri4OBAX18f06ZN4+LFi5ibm3Pz5k1MTExwdXWlrq6OhoYGGhoamDlzJv39/aSmptLc3ExHRweNjY0sXryYcePG8cUXX9DR0UF7e7uIWImIiKC0tJSamhp0dHSEs8UzzzxDb28v8fHxwkapr6+P0NBQWlpaKCkpQSKREBUVxfz587lx44YQGRcWFiKTyYiIiKCiooKSkhKkUin29vZ0dnZSWVmJoaEhI0aMYO7cuWzduhUtLS2ysrIoKSnB3t4eCwsLCgoKcHV1ZdWqVY+o6n8BHhWrR/jLoMzn6urqQiaTYWxsTGFhoTBPlUgkPPbYY2KcpMQvx1UqKioUFhby7bffUllZydy5cxk+fLh4qnd1dcXX1/cvOX6l4LO/v5+6ujohgF2/fj2qqqqcOnWK8ePHY21t/Zun6O7ubq5duyZo7qtWraK/v58LFy5QU1NDUVER8+fPF9Tp3NxcTE1NHxjRpaenEx8fj0Kh4KWXXuLo0aMigiImJobIyEjOnz+PtrY2Q4cOFWJjpZbL09MTJycnKioqqK+vJzAwkJSUFJ577jnq6+v59NNPcXNzY+rUqcKZX1VVld7eXioqKlBVVWXQoEEUFxdTXFzM+vXrsbe3Z926dbi5udHQ0MCUKVPo7+/n6tWrgmghk8kYOHAgXV1drF69WrhEGBkZUVJSIuI2AKysrFiyZAlbtmzB1taWgQMHiuRhbW1tHn/8cZqamrh06ZIocvr6+sydO5eioiJSU1NFSOKcOXPw9/dn69atQpOlp6dHUlISEydOpLKykoSEBJydnRk7diwFBQWUlpZSWVmJubk5xcXF+Pn5YWNjQ3R0NJ2dnaxdu5bKykoOHz5Mf38/wcHBODo6CqPakJAQZs2aRWdnpxg5qqurM2LEiIc2ln6En/GoWD3CXwLlU2VLSws7duygp6cHmUzGq6++irq6Ovn5+ZSVlTFx4sTf/GxMTMwD4yoldu/ejYWFhUgY7ujo+N1x4sM8/pSUFDIyMkQ3Ymdnx7PPPitcHFasWPG7P5eZmYm2tjb37t3j+vXrv9vJ/DJjLDIykoMHDwpvRCV+/PFHTp06xdChQ3FzcwPg9u3bODg4EBkZySeffCJczzU1NUUy9qRJkzA0NGT79u04OjoSFBSEtbU1e/fuZcOGDQDCIFY56lKOYVVVVUV3mJ+fj6qqqjCd1dfXJysri/Xr11NfX8/+/fuxsrJi4cKF5ObmcvbsWerq6oTrulwuR11dnaamJjQ1NbGxsSEnJ4euri4kEgmampro6urS19eHtbU1L774IgqFgjVr1lBbW4uuri6DBg0iLi5OiKSbmpqws7MjKiqKPXv2YGFhgYqKCg0NDWhqagpmYWNjI0ZGRujp6aGpqcnTTz+NiooK7733Hvn5+UilUnx8fCgpKREPU6NHj0ZdXZ2ffvpJ7OfOnDlDf38/OTk5tLa2IpPJGDp0KE5OTpw5c0aEg9ra2pKUlERGRgZjxozB3Nz8L7k2/1fxqFg9wl+K3bt34+zsjL29PXv27GHjxo20tbWhpaWFRCIRHoHA797kW1tbiYiIYO7cuTQ2NrJt2zYGDhzI5MmT/38xAz148CARERGYmJjQ0tLC5cuXqaysREtLiwULFmBqavqbAMnGxkY+/vjjf9jJZGZmYmJigoGBAaNGjRIjOiXbzt7e/jfnQl9fHz09Pbq7u/Hz8+P8+fOMGzeOjIwMampqhItHVVUV3t7euLm5iUX/7du3RWL0wYMHqa+v/7uJ0b+MlpFKpcjlcmQyGfHx8UyaNIno6GhycnJITU2lqamJjz/+GF1dXU6fPk10dDT6+vp0dnYKgsbQoUM5ceKEyN9SEiCqq6tRUVEhJCSEmTNnUllZydmzZ/H19SU2NpaWlhY0NDQIDAzk+vXrDBkyBDMzM44dO8a0adMIDAwUFPLNmzcTHx+PpaUldnZ2YsSnq6vL8uXLsbW15euvv2blypXExcWRnp5OdXU1Hh4eVFZWkpuby6BBg2hpaUFLSwszMzMqKiqwtrampaWFiRMnCmKMh4cH7733nggHVZJ+lL+nR3i4eFSsHuEvQ0dHB3v37mXmzJns2bOHcePGERwczP79+1FRURFO5H90k1+yZAk//vij0BbNmjWLhIQEmpqaWLlyJd7e3n/JcSuLz4ULF0hOTmb9+vV0dHRQVFSEnZ0dmpqaSKVScQP/9V7im2++wd3dHVtbW3bv3v27nUxHRwfwcyjl1q1bxWdes2YNDQ0NfPzxxygUCiZMmPBAwfvoo48AMDAwwMzMTAQUKhQKJk+ejKGhIVu3buWZZ57BysoKLS0tampq/lRi9O+FY4aFhXHt2jWee+45mpqa2LVrF2pqaujr6zN9+nQyMjLEw0hpaSlyuZycnBwcHR0pLi4G4NNPP+XkyZM0NjbS0dEh3PRTUlJQKBSYmpoyd+5cDh8+TGFhIerq6kRGRpKZmUlraysGBgaoqKgwePBgEdSZlJTEzZs38fHx4eTJk7S1tYnIeWW+VnZ2NsbGxtTX16Onp0dUVBRZWVlMmjSJjIwMKioqCAoKor29nYMHD9La2oqqqiohISGUlpYCP3s3ent7M3z4cORyufBdfIS/Do+K1SP8pbh+/TqxsbEYGRmxcuVKANatW8dzzz2Hra3tA7ue37vJ9/b2UlJSgoqKiggmvHv3LomJiTz//PO/8QN8WOjr6+Odd95hxYoVaGhocOzYMcFee+qpp/4wKFPJsFNRUSEuLu4fdjJ/VNg+//xzPDw8hC7r/fffB3720UtKSkJXV5c7d+4wf/58FAoF+/fvp7q6Wjhg/DoN+mEkRu/atQszMzMMDAwoKSmhtLSU4cOH4+TkxMaNG4UwV1nI/f39aW5upqGhARMTEyoqKnjiiScEow/A1taWTZs2kZKSwu3btykrK6OzsxOJREJTUxOOjo64uLhw+fJlYSg7ceJEUlJSyMnJwdLSksDAQEpKSujq6hIEjgEDBqCrq4uDgwNtbW1UVVVha2tLfn4+FRUVGBoaoq2tTXZ2tgiRDAoKoqKigpycHObPn49cLufkyZPo6uqKIEulEa5yz6oMB1XaPT1i//11eBSq8gh/CbKzs2ltbSU0NJSUlBTq6uo4fPgwBQUFBAQEYGtr+8CNUi6XY2NjQ3t7O99++y1hYWHs2rWLe/fuYWxszLPPPivMcJ2dnZHL5dy7d+8vKVbKvU1AQAAHDx6kra2NsWPHMmDAAL766iuqqqqEJuzXkEgk+Pr6ik7G1NSU1tZWEhISeOmll8RnVY4/bWxs6Ojo4NtvvxWd5oEDB6irq2PAgAF8++23QmytLHiPPfYYO3fuRCqVYmpqKiLsX3/9dSwsLETg5C9vnF5eXjg7O/8mMfqfvbneu3eP7u5upkyZQnl5OVeuXKG6upozZ84wePBgJk2axIQJE5BKpVhZWZGdnU1CQgKOjo4EBATQ2tpKeXk5iYmJ1NXVsXnzZjZv3kxubi4rVqxg9+7dODk5cefOHWpra8nPz8fa2pqCggKys7PR0tLiiSee4MiRIyQlJaGiosJbb72FgYEBzc3NREdHC0eThIQEsrKy6O/vp76+nlmzZqGqqsqoUaPQ1dXF2NgYIyMjioqK0NTURCaTkZeXJ0gkAQEB7NmzB5lMhoaGBnK5nGHDhpGYmEhrayspKSm89NJL5OXlkZaWho6ODubm5o8K1V+MR8XqEf4SNDU1sW/fPp544gnWrFnDtWvX6O/vx8/PD1dXV+DBG+Uvb/IKhYLz58+zaNEiUZCOHTvG/PnzMTY2Fj/zayf3P4tfPxmPHj2avLw8dHR08PLyIi4uDhUVlT8sVEpYWVkxe/Zs7t27x+eff46xsTHDhw//zcjtjwpbYmIiixYtEvudXxc8KysrZs2aRVJSknj9kSNHiiKufP1f3zyV9Ptf4p+9wba2tnLz5k0kEglqamqiu7hz5w6XLl2iv7+ftLQ0ALEb6u/vx9/fn/T0dLKzswEoKysTuqwnn3yS8+fPk5aWxrJly/Dz86O3t5fU1FTMzMwIDQ0lPj4eiUSClZUVhw4dYu7cuZSVlXHy5Ek2b97Mli1bRJT9rVu3MDU1xcTEBHt7e+Li4sjPz2fTpk0EBwdz7NgxMjMzqaurQ09Pj6FDh1JVVYWfnx+1tbXk5eVx+vRp1q9fT1ZWFgUFBRQUFIi4kPr6emxsbLC2tsbNzQ1nZ2dyc3MF8eUR/lo8GgM+wl+G3Nxcrl27xowZMx6It/97yMrKEqnCAwYMwN3dnbFjx7Jnzx7MzMxEIvNfyQS8ceMGubm5DBw4kAEDBgA/75Z27tzJjBkz8PDw+KfGZ78kKCg7md8bFf3RiC4jI4OkpKQ/HN39s6//7+L3mI0XL15EJpOxcOFCxo8fz+effy6Ynr29vRQWFuLp6UlwcDA//vgjQ4cORSaToaKigpaWFqmpqbi5uVFaWoqenh61tbV8+OGHVFVVsXHjRlxdXfH39+f06dOoqKhgaGiITCajo6MDLS0t5s6di42NjQiw7OjowNDQkObmZnx9ffHz8+P7779n0qRJJCUlMX36dGQyGTt37sTGxoahQ4dy6NAhALFjmzx5MqdPn6avr4+BAwcybNgwsSe9efMmpqamNDc3k5OTg1wuF5T6MWPGPNJR/f+IR8XqER4KlDdJZaZXd3c3JiYmHD9+nJSUFJ588sm/O7Krq6vDzMwMgJqaGr7++mvCw8MJDw/HwMCA+/fvc+PGDZ5//vm/5PiVN+bExEQOHTpEWFgYd+7cwcHBgWnTpmFubk5jY+PvaqoeBv6o8PT09PylBemP8Eekl7CwMH744QdUVVVxcHDAxsaGVatWcfHiRXR1dbl16xYZGRmoqKjg4+Mj2HhTpkwhOztbUNZVVFSoq6vD0NCQTZs20dbWxvHjxxk3bhxqamp89NFHIkLl1Vdfpbq6mu+//x65XI6VlRXd3d288847fPPNN6SmpqKnp4ednR05OTn4+fkRFRXFjh07GDBgAEuXLmX//v3k5eURGhrKjRs3MDMzIzMzEw0NDfT09DA1NaW/vx9vb29KSkpoaWmhsrISY2Nj1NTUcHd3JyYmhuDgYNTV1UlKSsLDw4P169f/pb+HR/h/eDQGfISHAuXN8/jx45SUlAjdz/Dhw0lOTubAgQOsWbPmdxlTcrmcDz/8EC0tLZ555hlsbGwYO3YsSUlJtLa20t3dTVZWFjNnzhT//mE/0SpfLzk5mUWLFuHr68vUqVM5evQon376KYMHD2bWrFkPfNaHiT8a0f2Z0d2fgfI9Tp06xcSJE7Gzs+Pu3bv4+/vT19dHdHQ0paWlFBQU0NPTQ21tLUFBQTQ3N2NkZISHhwe3bt3C0tKS5uZmTp8+jbOzMz4+Pty5cwdVVVXU1dVZunQpxcXFQi+mra1NZWUlU6ZMETTzwMBAADIzM3FxccHT05P9+/dTVlaGrq4ub7/9Nt3d3ezfvx81NTVqa2v57rvvUFNTIyIigldeeYWGhgZCQkKwt7cXFl2enp54e3tTXFxMbW0ta9eupaOjg+joaNzc3LCysuLu3btIJBI0NDQwNjYmKiqK9PR0Vq5ciYODA/DXXI+P8Fs8OsOP8Kfxy8ypOXPmsHz5chYtWoS1tTXx8fGiG/kjaq9EIuHzzz9nwIABvPbaa+zZs4eQkBDGjx+Pnp4eOjo6TJo0iYCAAPHv/wpkZ2dTUVHB9evXqaqqQl1dnXnz5rFu3TocHR3/5xbocrkca2trOjs72bVrF/39/dy9e5fLly8Lj0d1dXUSEhKorKykr6+PpqYmZs+ezeTJkzE1NWXhwoXMnj0bAwMDKioqMDIy4sUXX0RfXx9TU1NMTU05e/Ys3d3dTJs2je7ubkFi+Prrr1m4cCEKhYIDBw7Q0NCAjo4Ohw4dYsGCBbS2tnL9+nW2bNmCr68vixcvJjQ0VLirK/0Yu7q6CAwMpKuri3379hEU9P+1d6dBVVdvAMe/sriBArJfL5sIxBKGOeCakiOaaxhKMuholDk21dg4jWa9iRmXHPvXWM5Y2jSpueaeOia4hIIIiSwXV1ZHUC+LV5BF7r3/F879JQq4EELd5/P63B8H5Z7nd855znMGExUVhcFg4NChQ/z11190796d/v374+bmxowZM4iOjmbhwoXEx8cTGBjIlStXiI2NJSwsDL1eT3p6Oq6urkDH/T2K5mRmJdrN9GU9efIkOTk5eHt7ExERwZtvvkljYyPdu3dXAlpLb6Gm4q5xcXFMnDiRDRs28N577xEfH8/48eObte3IJTAnJyfGjBlDXl4eKSkpeHl5ERgYiFqtRq1Wd/jP72osLCwIDQ1l/fr1aLVapk2bhqenJ/v378fGxoaKigpcXFwIDQ3FwsKC/fv34+joSF1dHcuXL6e+vp5r166RnJyMr68vkyZNYs2aNeTm5hIXF0dmZqZyPGHKlClMnTqVoqIirKysSEpKUgKaqYDxnDlz2L17N/Aggcd0J5herychIYGYmBjmzZtHREQEWVlZpKamKs8ODw/n22+/xcrKitLSUlQqFZWVlcyfP5+SkhLS0tKYO3cu9vb2dOvWjeHDh9OrVy8GDx7MuXPnlFmYTqcjJyfnscxO0fFkz0q0i+nLevToUVJTUxk3bhzp6enU19cTFRXF4MGD2xzgTZ+vqKjg7t27ODs7Y2NjQ0FBAevXr1c24F1dXTtkUDD1rbq6mvLycry9vdFqtZw7d065X2nixIlmXZEgLy+P3bt3c/PmTerq6nBwcCA6OpqcnBwyMjJITExk/fr11NXVMXXqVA4fPszVq1eJjo4mJCSEFStWsHr1atzd3bl8+TJ2dnZKiadTp041q59o+v84cuQIt2/fVg7w+vv7M3nyZDQaDWfOnOHUqVM4OTkpe1e3bt3if//7H35+fixZsqTF2owajYbMzEzOnz+Pk5MTpaWlREZGKoeuf/75Z7Kzs3F3d1dm8R4eHlhZWVFQUNCuM2qi/SRYiXYzGAysWrWK6OhoXnrpJeBBfb9jx46xbNmyVrP2Hk7KWLlyJbW1tbi7u+Pm5saECROwt7cnOTmZMWPGdMigYBpsrl27xubNm3FwcCArK4t169ZhbW1Nbm4uWq2WsWPH/uM/+9+muLiYDRs2YDQaGTx4MNbW1uzYsYMFCxYwYsQI1q5dS2FhIb169cLS0pI7d+6g1+upq6tj+PDhJCQkKEt5CxcubLN+4oQJE4DWk042btzIgAEDUKlUbNmyhcTERIxGI9euXcPGxgZ3d3fy8vKwsbF57NmRkZHo9Xo2b95McHAwarWaH3/8kejoaNLS0hg3bhx2dnY0NDSQk5NDUVGRkhXaGYku4m+yDCjaxXT/lK+vLxcuXECtVmNra0tkZCQpKSncunULb2/vNp9x6NAhAgICiI2NRaPRkJ2dzebNm1mwYAGvv/460LFJFXv27GH69OnU19fT0NBAz549KS0txcfHh0GDBim/pzkPTF5eXsrSXWpqKpWVldjb2xMQEEB1dTVFRUV8/PHHODs7o9frqaysZMOGDTg4ODBt2rRm58QsLCzQarVs2rRJyTL8/PPPlfqJphJXLSWXGI1GPD090ev1bN++XTlIvX37duXaksrKSjZv3tzqsz/99FO8vb2Vw9jx8fGUlZVx8uRJLl68yNq1awHw9PQkPz8fPz+/FutQmvPfQ2eQYCWei2nwNn1hhw4dyq5duzh9+jS2trbcvHkTvV7fZqDq1q0bOp2O3NxcJeMrKCiIgIAAVq5cSW5ubocmVRiNRmpra3F0dMTNzY2vv/6aBQsWAHD48GFUKhWTJ09W+mruTFUwpk+fzqVLl8jLy2t26NnLy0t5qejTp48S3ExtIiMjUalUGAwGDhw4wOTJk1Gr1eTk5ODi4oKLiwtLly6lT58+QMsvKE9TIWTv3r1tPtvCwoLg4GB++OEHunXr1ur+1xtvvEFgYOCL/UcWrZJgJZ6LafDWaDTk5+fz8ssvM3r0aC5cuIDBYMDKyop33nkHaHtWVFFRgbOzs1LhIiIiAldXV3Q6nTJodeTvYGtri52dHcuXL2fYsGF4eXlRWlpKfn6+UubI3GdVDzPNdsLCwggKCmqzfFNrJZ6MRmOLZaYerZ/Y2t9MWxVCmpqaUKvVT3y2SqXi7bffJiUlhXXr1illqx7e/7pw4YKco+pCJFiJZ/bwAdqtW7cyaNAgtmzZQkBAAFOnTn2sWsWjg87DwcvHx4f333+fjIwMcnNzWb58uVJU1NfXt0P7n5aWhoeHB1FRUWi1WpKSktDpdJSXlzNp0iS57fUJnuYMWEttLC0tn7p+YmtaC4TP8uzAwEBOnz7NvHnzlP0vFxcXnJ2dnzjDEy+eJFiI5/bTTz8RHh5OSEgIjY2NbNu2jZycHL744ounyp7bsWMHN27cwMfHh2nTplFfX8+ff/5JSUkJVlZWhIWFERoa+o/22TTwVFZW8tVXX/HBBx8olTWuXLlCVVUVnp6eyiWGouP8E5Xg2/PsZ62QLzqXzKzEc8nKyqK4uBgrKyvUajX29vbMmTOHFStWoNVqnxisDh48SF5eHjNnzmTbtm0cPXqUuXPnMm7cOIqKisjMzKSgoOAfD1amgWrfvn0MGTIEDw8P5SyYn58fDQ0N9OjRQ5b+XoD2VoJv77OfpUK+6HwSrClwA4UAAAd6SURBVMRzcXBwwM/Pj/LycjIzM7GxsVGuLx8wYECLn3n4i+/h4UFAQAB+fn4kJiZy5swZvvvuOwYNGsQnn3yCg4NDq3dG/ROcnZ2pqakBoHv37gAcOHCAhoYGYmJiJFC9IB1ZTuppnv20FfJF55NlQNEumZmZnDt3jpKSEtRqNeHh4QwZMqTFtqbZyr59+7h06RINDQ1ER0cTGBiIpaUlANevX1eqRXSkkpIStm7dSkREBN7e3jg7O7Ns2TKWLFmCm5ubzKzMTEdXsBftJ8FKPJeH3zobGho4e/Ys2dnZ2NvbExISopTgebR9WVkZ33zzDVFRUVy/fh1LS0tcXFzw9fXF19f3hQ4Q2dnZ5ObmkpOTg6OjI35+fkybNk3eqIXogiRYiXZ5eGC/efMmf/zxB8HBwcq5qUft2LEDlUrFyJEj0Wq15ObmUlxcjNFoZObMmR12R1VrGhoaaGpqQq/XK/ts8kYtRNcje1bimT16263RaMRgMODq6kpsbCz5+fmPfcZoNFJRUcGBAwewtbXF29sbtVrNmDFjKCwspLa29oUHKniwr/Ho3oYEKiG6HplZiTY96yxj3bp1jB8/vs0zUrt27WLfvn2MGjWKd999V5bchBBPJKOEaJPpXebEiRPs3buXpUuXkp2d3ayNXq8HHtwHVVNT0yxQma4Gyc3NVaplR0dHs3btWnQ6HbNmzaKoqAh5ZxJCtEWClWiVqUjtnTt3+P333wkPD0ev11NVVQVAbW0tgJLJt3PnThISEh77fGVlJb/++ivl5eX89ttv5OfnY29vz+LFi1m+fLlZXmwohHg2EqxEq0wBJCkpiaioKO7du0fv3r0ZPXo0dXV17Nmzhzt37gCQkZHBwIEDcXR0fOzzpqvRX331VSVbsLq6mszMTGUWJjMrIURbJFiJJ3rllVeoqqpi06ZNyszp+PHjlJeXY2dnB0Dfvn2ZMWPGY581GAzNipbOmjULgGPHjpGamqq0k5mVEKItEqzEE6lUKm7evMnly5cpKysjIyOD48ePExcXp7Tx9/dv8c4fU0mb06dPYzQalZI2qampvPXWW8Df+1pCCNEayQYUjzGlphcUFHD37l0sLCzw8/Pj4sWL7N27F39/fzw8PBg1atRTH6DtyKKlQoj/PglWokUGg4FFixbh6+tL7969MRqNDBs2jJCQkGbtniW1XUraCCGelwQr0SKNRkNOTg6xsbEUFhZy9epVioqKMBgMzJgxg379+nV2F4UQZkQqWAiFaUnu3r173Lp1i/LycpqamvDx8cHNzQ03Nze0Wq0EKiHECyczK/GY1atX06NHDy5evIharSYmJgZ/f38AmpqasLKykuU7IcQLJTMrAfy9d1RSUoKlpSUfffQR8KA00vfff4+3tzfz589X6vdJoBJCvEiShiWAv4NPZmYmxcXFnD9/HoCYmBi+/PJLLC0taWxslCAlhOgUsgwoFE1NTVy+fJmMjAxqampwc3Nj6NChqFQqpY2kmgshOoMEKzP38N5TfX099+/fx2g0kp+fT0FBARUVFYSGhvLaa691ck+FEOZM9qzMnClYbdu2jbKyMjQaDWPHjmXEiBEEBwdz5swZ+vfv39ndFEKYOZlZCcrLy1m9ejWrVq1Cp9Nx5MgR0tPT+fDDD/Hy8mqxjJIQQrxIMgoJioqKcHd3x8rKin79+hEXF4eTkxMajabNSxSFEOJFkZ1yM/XwhDosLIzevXuTlpaGTqcDQKfTcePGjc7qnhBCNCMzKzNlSqo4deoUw4cPJzQ0lOPHj5OXl0dtbS23b99m8eLFgGQACiE6n+xZmSFT8Dl48CDZ2dl89tlnAFRWVqLRaOjXrx82NjZ4eXlJoBJCdAkyszJDFhYW1NfXc+LECWX21NjYSL9+/RgyZAg9e/Zs1lYIITqbjERmysLCAm9vbyXTr3v37sCDuoDFxcWd2TUhhHiMBCszZW1tja2tLWvWrCEtLQ2AI0eO0KNHD7y8vDq5d0II0ZzsWZkhnU5Hnz59MBqNZGRkkJycjFarRaVSERMTg6enp+xVCSG6FAlWZsIUfNLT09mzZw99+/YlLCwMHx8fBg4cSFVVFU5OToDc3iuE6HokwcIMGI1GZZaUlJTE7NmzuXfvHhqNhvLyckpLSwkKClLaS6ASQnQ1EqzMgGmmlJKSgsFgUAJTUFAQZ8+eJSsrCw8Pj07upRBCtE6WAf/jqqursbe3x2AwkJyczM6dOwkICFD2pgC0Wq2yBCiEEF2RBKv/MKPRSGJiIosWLcLa2pqePXtSVlbGyZMnKSwsxM/Pj6ioKPr27dvZXRVCiDZJsDIDNTU1JCQkMGXKFOLj4wHIy8vj2LFj9O/fn5iYmE7uoRBCtE2ClZm4ceMGGzdu5Pr168yePZuRI0ei1+u5f/8+PXv2lFR1IUSXJsHKzGRmZvLLL7/Q1NREYmIiDg4Okv0nhOjyJFiZqUOHDhEVFSUXKwoh/hUkWJk5Wf4TQvwbSLASQgjR5ckrtRBCiC5PgpUQQoguT4KVEEKILk+ClRBCiC5PgpUQQoguT4KVEEKILu//1SSAxCRHyVU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914525"/>
            <a:ext cx="4343400" cy="417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1698912"/>
            <a:ext cx="3886200" cy="3173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6"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200" y="5715000"/>
            <a:ext cx="6172200"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588293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Run </a:t>
            </a:r>
            <a:r>
              <a:rPr lang="en-US" b="1" dirty="0" err="1" smtClean="0"/>
              <a:t>ROC_AUC_Cycle</a:t>
            </a:r>
            <a:r>
              <a:rPr lang="en-US" b="1" dirty="0" smtClean="0"/>
              <a:t> on </a:t>
            </a:r>
            <a:r>
              <a:rPr lang="en-US" b="1" dirty="0" err="1" smtClean="0"/>
              <a:t>DF_N_enc</a:t>
            </a:r>
            <a:r>
              <a:rPr lang="en-US" b="1" dirty="0" smtClean="0"/>
              <a:t> "</a:t>
            </a:r>
            <a:r>
              <a:rPr lang="en-US" b="1" dirty="0" err="1" smtClean="0">
                <a:solidFill>
                  <a:srgbClr val="FF0000"/>
                </a:solidFill>
              </a:rPr>
              <a:t>seasonal</a:t>
            </a:r>
            <a:r>
              <a:rPr lang="en-US" b="1" dirty="0" err="1" smtClean="0"/>
              <a:t>_vaccine</a:t>
            </a:r>
            <a:r>
              <a:rPr lang="en-US" b="1" dirty="0" smtClean="0"/>
              <a:t>"</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 y="1447800"/>
            <a:ext cx="7124700" cy="246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4010025"/>
            <a:ext cx="7372350" cy="277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45750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r>
              <a:rPr lang="en-US" b="1" dirty="0"/>
              <a:t>The features in this dataset</a:t>
            </a:r>
          </a:p>
          <a:p>
            <a:pPr lvl="1"/>
            <a:r>
              <a:rPr lang="en-US" dirty="0" smtClean="0"/>
              <a:t>There are 36 columns in this dataset.</a:t>
            </a:r>
          </a:p>
          <a:p>
            <a:pPr lvl="1"/>
            <a:r>
              <a:rPr lang="en-US" dirty="0" smtClean="0"/>
              <a:t> </a:t>
            </a:r>
            <a:r>
              <a:rPr lang="en-US" dirty="0"/>
              <a:t>The first column </a:t>
            </a:r>
            <a:r>
              <a:rPr lang="en-US" dirty="0" err="1"/>
              <a:t>respondent_id</a:t>
            </a:r>
            <a:r>
              <a:rPr lang="en-US" dirty="0"/>
              <a:t> is </a:t>
            </a:r>
            <a:r>
              <a:rPr lang="en-US" dirty="0" smtClean="0"/>
              <a:t>a unique </a:t>
            </a:r>
            <a:r>
              <a:rPr lang="en-US" dirty="0"/>
              <a:t>and random identifier. </a:t>
            </a:r>
            <a:endParaRPr lang="en-US" dirty="0" smtClean="0"/>
          </a:p>
          <a:p>
            <a:pPr lvl="1"/>
            <a:r>
              <a:rPr lang="en-US" dirty="0" smtClean="0"/>
              <a:t>The </a:t>
            </a:r>
            <a:r>
              <a:rPr lang="en-US" dirty="0"/>
              <a:t>remaining 35 features are described below.</a:t>
            </a:r>
          </a:p>
          <a:p>
            <a:pPr lvl="1"/>
            <a:r>
              <a:rPr lang="en-US" dirty="0" smtClean="0"/>
              <a:t>There are 13 Numeric Features </a:t>
            </a:r>
            <a:r>
              <a:rPr lang="en-US" dirty="0"/>
              <a:t>having binary variables </a:t>
            </a:r>
            <a:endParaRPr lang="en-US" dirty="0" smtClean="0"/>
          </a:p>
          <a:p>
            <a:pPr lvl="2"/>
            <a:r>
              <a:rPr lang="en-US" dirty="0" smtClean="0"/>
              <a:t>For </a:t>
            </a:r>
            <a:r>
              <a:rPr lang="en-US" dirty="0"/>
              <a:t>all binary variables: 0 = No; 1 = Yes</a:t>
            </a:r>
            <a:r>
              <a:rPr lang="en-US" dirty="0" smtClean="0"/>
              <a:t>.</a:t>
            </a:r>
          </a:p>
          <a:p>
            <a:pPr lvl="1"/>
            <a:r>
              <a:rPr lang="en-US" dirty="0" smtClean="0"/>
              <a:t>There are 10 Numeric Non-Binary Variables</a:t>
            </a:r>
          </a:p>
          <a:p>
            <a:pPr lvl="1"/>
            <a:r>
              <a:rPr lang="en-US" dirty="0" smtClean="0"/>
              <a:t>There are 10 Object variables</a:t>
            </a:r>
          </a:p>
          <a:p>
            <a:pPr lvl="1"/>
            <a:r>
              <a:rPr lang="en-US" dirty="0" smtClean="0"/>
              <a:t>All of the above seem to have Categorical values and therefore </a:t>
            </a:r>
            <a:r>
              <a:rPr lang="en-US" dirty="0"/>
              <a:t>will  be converted type Categorical</a:t>
            </a:r>
            <a:endParaRPr lang="en-US" dirty="0" smtClean="0"/>
          </a:p>
          <a:p>
            <a:pPr lvl="1"/>
            <a:r>
              <a:rPr lang="en-US" dirty="0" smtClean="0"/>
              <a:t>There are 2 Object variables which will not be </a:t>
            </a:r>
            <a:r>
              <a:rPr lang="en-US" dirty="0" smtClean="0"/>
              <a:t>modified</a:t>
            </a:r>
          </a:p>
          <a:p>
            <a:pPr lvl="1"/>
            <a:r>
              <a:rPr lang="en-US" dirty="0" smtClean="0"/>
              <a:t>Categorical variables were encoded by using dummy variables. </a:t>
            </a:r>
          </a:p>
          <a:p>
            <a:pPr lvl="2"/>
            <a:r>
              <a:rPr lang="en-US" dirty="0" smtClean="0"/>
              <a:t>his </a:t>
            </a:r>
            <a:r>
              <a:rPr lang="en-US" dirty="0"/>
              <a:t>is required to convert the Categorical Variables to </a:t>
            </a:r>
            <a:r>
              <a:rPr lang="en-US" dirty="0" smtClean="0"/>
              <a:t>Numeric </a:t>
            </a:r>
            <a:r>
              <a:rPr lang="en-US" dirty="0"/>
              <a:t>to make them ready for processing by regression models</a:t>
            </a:r>
            <a:r>
              <a:rPr lang="en-US" dirty="0" smtClean="0"/>
              <a:t> </a:t>
            </a:r>
            <a:endParaRPr lang="en-US" dirty="0" smtClean="0"/>
          </a:p>
          <a:p>
            <a:pPr lvl="1"/>
            <a:r>
              <a:rPr lang="en-US" dirty="0" smtClean="0"/>
              <a:t>After </a:t>
            </a:r>
            <a:r>
              <a:rPr lang="en-US" dirty="0" smtClean="0"/>
              <a:t>encoding </a:t>
            </a:r>
            <a:r>
              <a:rPr lang="en-US" dirty="0" smtClean="0"/>
              <a:t>total number of  columns are 154</a:t>
            </a:r>
          </a:p>
          <a:p>
            <a:pPr lvl="1"/>
            <a:r>
              <a:rPr lang="en-US" dirty="0" smtClean="0"/>
              <a:t>Out of these 69 (original 22) columns have influence on Predictions.</a:t>
            </a:r>
          </a:p>
          <a:p>
            <a:pPr lvl="1"/>
            <a:r>
              <a:rPr lang="en-US" dirty="0"/>
              <a:t>T</a:t>
            </a:r>
            <a:r>
              <a:rPr lang="en-US" dirty="0" smtClean="0"/>
              <a:t>his was determined by Lasso </a:t>
            </a:r>
            <a:r>
              <a:rPr lang="en-US" dirty="0" smtClean="0"/>
              <a:t>Analysis &amp; Scaling</a:t>
            </a:r>
            <a:endParaRPr lang="en-US" dirty="0" smtClean="0"/>
          </a:p>
          <a:p>
            <a:pPr lvl="1"/>
            <a:r>
              <a:rPr lang="en-US" dirty="0" smtClean="0"/>
              <a:t>List of these columns is attached in next slide 	</a:t>
            </a:r>
            <a:endParaRPr lang="en-US" dirty="0"/>
          </a:p>
        </p:txBody>
      </p:sp>
    </p:spTree>
    <p:extLst>
      <p:ext uri="{BB962C8B-B14F-4D97-AF65-F5344CB8AC3E}">
        <p14:creationId xmlns:p14="http://schemas.microsoft.com/office/powerpoint/2010/main" val="361442300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Selecting the Number of ROWS &amp; Columns</a:t>
            </a:r>
            <a:br>
              <a:rPr lang="en-US" sz="3200" b="1" dirty="0" smtClean="0"/>
            </a:br>
            <a:r>
              <a:rPr lang="en-US" sz="3200" b="1" dirty="0" smtClean="0"/>
              <a:t>&amp; Scale them for </a:t>
            </a:r>
            <a:r>
              <a:rPr lang="en-US" sz="3200" b="1" dirty="0" err="1" smtClean="0"/>
              <a:t>DF_N_enc</a:t>
            </a:r>
            <a:endParaRPr lang="en-US" sz="3200" b="1" dirty="0"/>
          </a:p>
        </p:txBody>
      </p:sp>
      <p:sp>
        <p:nvSpPr>
          <p:cNvPr id="7" name="Rectangle 6"/>
          <p:cNvSpPr/>
          <p:nvPr/>
        </p:nvSpPr>
        <p:spPr>
          <a:xfrm>
            <a:off x="2849610" y="1371600"/>
            <a:ext cx="3612849" cy="400110"/>
          </a:xfrm>
          <a:prstGeom prst="rect">
            <a:avLst/>
          </a:prstGeom>
        </p:spPr>
        <p:txBody>
          <a:bodyPr wrap="none">
            <a:spAutoFit/>
          </a:bodyPr>
          <a:lstStyle/>
          <a:p>
            <a:r>
              <a:rPr lang="en-US" sz="2000" b="1" dirty="0" smtClean="0"/>
              <a:t>This is based on review  of Lasso</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752600"/>
            <a:ext cx="4754707" cy="407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2909455"/>
            <a:ext cx="3733800" cy="29198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1676400"/>
            <a:ext cx="2667000" cy="1284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5791200"/>
            <a:ext cx="4295775"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426837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Ridge Score on Selected Columns after </a:t>
            </a:r>
            <a:r>
              <a:rPr lang="en-US" b="1" dirty="0" smtClean="0"/>
              <a:t>Scaling</a:t>
            </a:r>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014538"/>
            <a:ext cx="8743949" cy="3700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239198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Spot_Check_Algorithms</a:t>
            </a:r>
            <a:r>
              <a:rPr lang="en-US" b="1" dirty="0" smtClean="0"/>
              <a:t/>
            </a:r>
            <a:br>
              <a:rPr lang="en-US" b="1" dirty="0" smtClean="0"/>
            </a:br>
            <a:r>
              <a:rPr lang="en-US" sz="3100" b="1" dirty="0" smtClean="0"/>
              <a:t>(</a:t>
            </a:r>
            <a:r>
              <a:rPr lang="en-US" sz="3100" b="1" dirty="0" err="1" smtClean="0"/>
              <a:t>Selected_X</a:t>
            </a:r>
            <a:r>
              <a:rPr lang="en-US" sz="3100" b="1" dirty="0" smtClean="0"/>
              <a:t>, </a:t>
            </a:r>
            <a:r>
              <a:rPr lang="en-US" sz="3100" b="1" dirty="0" err="1" smtClean="0"/>
              <a:t>Selected_Y</a:t>
            </a:r>
            <a:r>
              <a:rPr lang="en-US" sz="3100" b="1" dirty="0" smtClean="0"/>
              <a:t>["</a:t>
            </a:r>
            <a:r>
              <a:rPr lang="en-US" sz="3100" b="1" dirty="0" smtClean="0">
                <a:solidFill>
                  <a:srgbClr val="FF0000"/>
                </a:solidFill>
              </a:rPr>
              <a:t>h1n1</a:t>
            </a:r>
            <a:r>
              <a:rPr lang="en-US" sz="3100" b="1" dirty="0" smtClean="0"/>
              <a:t>_vaccine"])</a:t>
            </a:r>
            <a:endParaRPr lang="en-US" sz="3100"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600200"/>
            <a:ext cx="6286500" cy="241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9073" y="5431630"/>
            <a:ext cx="4008727" cy="1197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648" y="4191001"/>
            <a:ext cx="4772025" cy="257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67225" y="1905000"/>
            <a:ext cx="4143375" cy="317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786528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Spot_Check_Algorithms</a:t>
            </a:r>
            <a:r>
              <a:rPr lang="en-US" b="1" dirty="0" smtClean="0"/>
              <a:t>(</a:t>
            </a:r>
            <a:r>
              <a:rPr lang="en-US" b="1" dirty="0" err="1" smtClean="0"/>
              <a:t>Selected_X</a:t>
            </a:r>
            <a:r>
              <a:rPr lang="en-US" b="1" dirty="0" smtClean="0"/>
              <a:t>, </a:t>
            </a:r>
            <a:r>
              <a:rPr lang="en-US" b="1" dirty="0" err="1" smtClean="0"/>
              <a:t>Selected_Y</a:t>
            </a:r>
            <a:r>
              <a:rPr lang="en-US" b="1" dirty="0" smtClean="0"/>
              <a:t>["</a:t>
            </a:r>
            <a:r>
              <a:rPr lang="en-US" b="1" dirty="0" err="1" smtClean="0">
                <a:solidFill>
                  <a:srgbClr val="FF0000"/>
                </a:solidFill>
              </a:rPr>
              <a:t>seasonal</a:t>
            </a:r>
            <a:r>
              <a:rPr lang="en-US" b="1" dirty="0" err="1" smtClean="0"/>
              <a:t>_vaccine</a:t>
            </a:r>
            <a:r>
              <a:rPr lang="en-US" b="1" dirty="0" smtClean="0"/>
              <a:t>"]</a:t>
            </a:r>
            <a:br>
              <a:rPr lang="en-US" b="1" dirty="0" smtClean="0"/>
            </a:br>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43000"/>
            <a:ext cx="6657975" cy="252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5410200"/>
            <a:ext cx="3886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909" y="3886200"/>
            <a:ext cx="4791075"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6800" y="1447800"/>
            <a:ext cx="411480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902562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Run </a:t>
            </a:r>
            <a:r>
              <a:rPr lang="en-US" b="1" dirty="0" err="1" smtClean="0"/>
              <a:t>ROC_AUC_Cycle</a:t>
            </a:r>
            <a:r>
              <a:rPr lang="en-US" b="1" dirty="0" smtClean="0"/>
              <a:t> on Selected </a:t>
            </a:r>
            <a:r>
              <a:rPr lang="en-US" b="1" dirty="0" err="1" smtClean="0"/>
              <a:t>DF_N_enc</a:t>
            </a:r>
            <a:r>
              <a:rPr lang="en-US" b="1" dirty="0" smtClean="0"/>
              <a:t> "</a:t>
            </a:r>
            <a:r>
              <a:rPr lang="en-US" b="1" dirty="0" smtClean="0">
                <a:solidFill>
                  <a:srgbClr val="FF0000"/>
                </a:solidFill>
              </a:rPr>
              <a:t>h1n1</a:t>
            </a:r>
            <a:r>
              <a:rPr lang="en-US" b="1" dirty="0" smtClean="0"/>
              <a:t>_vaccine"</a:t>
            </a:r>
            <a:endParaRPr 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495425"/>
            <a:ext cx="2676525"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662" y="1695450"/>
            <a:ext cx="3962400" cy="371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9"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6313" y="5924550"/>
            <a:ext cx="7191375"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2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1495424"/>
            <a:ext cx="4038600" cy="42670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871925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Run </a:t>
            </a:r>
            <a:r>
              <a:rPr lang="en-US" b="1" dirty="0" err="1" smtClean="0"/>
              <a:t>ROC_AUC_Cycle</a:t>
            </a:r>
            <a:r>
              <a:rPr lang="en-US" b="1" dirty="0" smtClean="0"/>
              <a:t> on Selected </a:t>
            </a:r>
            <a:r>
              <a:rPr lang="en-US" b="1" dirty="0" err="1" smtClean="0"/>
              <a:t>DF_N_enc</a:t>
            </a:r>
            <a:r>
              <a:rPr lang="en-US" b="1" dirty="0" smtClean="0"/>
              <a:t> "</a:t>
            </a:r>
            <a:r>
              <a:rPr lang="en-US" b="1" dirty="0" smtClean="0">
                <a:solidFill>
                  <a:srgbClr val="FF0000"/>
                </a:solidFill>
              </a:rPr>
              <a:t>h1n1</a:t>
            </a:r>
            <a:r>
              <a:rPr lang="en-US" b="1" dirty="0" smtClean="0"/>
              <a:t>_vaccine"</a:t>
            </a:r>
            <a:endParaRPr 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524001"/>
            <a:ext cx="7820341" cy="2683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4293692"/>
            <a:ext cx="6858000" cy="2411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809952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Run </a:t>
            </a:r>
            <a:r>
              <a:rPr lang="en-US" b="1" dirty="0" err="1" smtClean="0"/>
              <a:t>ROC_AUC_Cycle</a:t>
            </a:r>
            <a:r>
              <a:rPr lang="en-US" b="1" dirty="0" smtClean="0"/>
              <a:t> on Selected </a:t>
            </a:r>
            <a:r>
              <a:rPr lang="en-US" b="1" dirty="0" err="1" smtClean="0"/>
              <a:t>DF_N_enc</a:t>
            </a:r>
            <a:r>
              <a:rPr lang="en-US" b="1" dirty="0" smtClean="0"/>
              <a:t> "</a:t>
            </a:r>
            <a:r>
              <a:rPr lang="en-US" b="1" dirty="0" err="1" smtClean="0">
                <a:solidFill>
                  <a:srgbClr val="FF0000"/>
                </a:solidFill>
              </a:rPr>
              <a:t>seasonal</a:t>
            </a:r>
            <a:r>
              <a:rPr lang="en-US" b="1" dirty="0" err="1" smtClean="0"/>
              <a:t>_vaccine</a:t>
            </a:r>
            <a:r>
              <a:rPr lang="en-US" b="1" dirty="0" smtClean="0"/>
              <a:t>"</a:t>
            </a:r>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7275" y="1571625"/>
            <a:ext cx="2676525" cy="18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847850"/>
            <a:ext cx="4617305" cy="394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0575" y="5981700"/>
            <a:ext cx="756285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9705" y="1469478"/>
            <a:ext cx="4069495" cy="4093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887224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Run </a:t>
            </a:r>
            <a:r>
              <a:rPr lang="en-US" b="1" dirty="0" err="1" smtClean="0"/>
              <a:t>ROC_AUC_Cycle</a:t>
            </a:r>
            <a:r>
              <a:rPr lang="en-US" b="1" dirty="0" smtClean="0"/>
              <a:t> on Selected </a:t>
            </a:r>
            <a:r>
              <a:rPr lang="en-US" b="1" dirty="0" err="1" smtClean="0"/>
              <a:t>DF_N_enc</a:t>
            </a:r>
            <a:r>
              <a:rPr lang="en-US" b="1" dirty="0" smtClean="0"/>
              <a:t> "</a:t>
            </a:r>
            <a:r>
              <a:rPr lang="en-US" b="1" dirty="0" err="1" smtClean="0">
                <a:solidFill>
                  <a:srgbClr val="FF0000"/>
                </a:solidFill>
              </a:rPr>
              <a:t>seasonal</a:t>
            </a:r>
            <a:r>
              <a:rPr lang="en-US" b="1" dirty="0" err="1" smtClean="0"/>
              <a:t>_vaccine</a:t>
            </a:r>
            <a:r>
              <a:rPr lang="en-US" b="1" dirty="0" smtClean="0"/>
              <a:t>"</a:t>
            </a:r>
            <a:endParaRPr lang="en-US"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52587"/>
            <a:ext cx="8391390" cy="2767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4505325"/>
            <a:ext cx="7467599" cy="220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676131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ROC_AUC using MACRO</a:t>
            </a:r>
            <a:endParaRPr lang="en-US" dirty="0"/>
          </a:p>
        </p:txBody>
      </p:sp>
      <p:pic>
        <p:nvPicPr>
          <p:cNvPr id="174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302886"/>
            <a:ext cx="7391400" cy="5250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853289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ROC_AUC using MACRO - Multiclass</a:t>
            </a:r>
            <a:endParaRPr lang="en-US" b="1"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223746"/>
            <a:ext cx="8001000" cy="5384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76424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1143000"/>
          </a:xfrm>
        </p:spPr>
        <p:txBody>
          <a:bodyPr>
            <a:noAutofit/>
          </a:bodyPr>
          <a:lstStyle/>
          <a:p>
            <a:r>
              <a:rPr lang="en-US" sz="3600" dirty="0" smtClean="0"/>
              <a:t>List of Columns having influence on Predictions </a:t>
            </a:r>
            <a:endParaRPr lang="en-US" sz="3600" dirty="0"/>
          </a:p>
        </p:txBody>
      </p:sp>
      <p:sp>
        <p:nvSpPr>
          <p:cNvPr id="3" name="Content Placeholder 2"/>
          <p:cNvSpPr>
            <a:spLocks noGrp="1"/>
          </p:cNvSpPr>
          <p:nvPr>
            <p:ph idx="1"/>
          </p:nvPr>
        </p:nvSpPr>
        <p:spPr>
          <a:xfrm>
            <a:off x="457200" y="762000"/>
            <a:ext cx="4114800" cy="4648200"/>
          </a:xfrm>
        </p:spPr>
        <p:txBody>
          <a:bodyPr>
            <a:noAutofit/>
          </a:bodyPr>
          <a:lstStyle/>
          <a:p>
            <a:r>
              <a:rPr lang="en-US" sz="2000" dirty="0"/>
              <a:t> </a:t>
            </a:r>
            <a:r>
              <a:rPr lang="en-US" sz="2000" dirty="0" smtClean="0"/>
              <a:t>   '</a:t>
            </a:r>
            <a:r>
              <a:rPr lang="en-US" sz="2000" dirty="0" err="1" smtClean="0"/>
              <a:t>behavioral_antiviral_meds</a:t>
            </a:r>
            <a:r>
              <a:rPr lang="en-US" sz="2000" dirty="0"/>
              <a:t>',</a:t>
            </a:r>
          </a:p>
          <a:p>
            <a:r>
              <a:rPr lang="en-US" sz="2000" dirty="0"/>
              <a:t>     '</a:t>
            </a:r>
            <a:r>
              <a:rPr lang="en-US" sz="2000" dirty="0" err="1"/>
              <a:t>behavioral_avoidance</a:t>
            </a:r>
            <a:r>
              <a:rPr lang="en-US" sz="2000" dirty="0"/>
              <a:t>',</a:t>
            </a:r>
          </a:p>
          <a:p>
            <a:r>
              <a:rPr lang="en-US" sz="2000" dirty="0"/>
              <a:t>     '</a:t>
            </a:r>
            <a:r>
              <a:rPr lang="en-US" sz="2000" dirty="0" err="1"/>
              <a:t>behavioral_face_mask</a:t>
            </a:r>
            <a:r>
              <a:rPr lang="en-US" sz="2000" dirty="0"/>
              <a:t>',</a:t>
            </a:r>
          </a:p>
          <a:p>
            <a:r>
              <a:rPr lang="en-US" sz="2000" dirty="0"/>
              <a:t>     '</a:t>
            </a:r>
            <a:r>
              <a:rPr lang="en-US" sz="2000" dirty="0" err="1"/>
              <a:t>behavioral_wash_hands</a:t>
            </a:r>
            <a:r>
              <a:rPr lang="en-US" sz="2000" dirty="0"/>
              <a:t>',</a:t>
            </a:r>
          </a:p>
          <a:p>
            <a:r>
              <a:rPr lang="en-US" sz="2000" dirty="0"/>
              <a:t>     '</a:t>
            </a:r>
            <a:r>
              <a:rPr lang="en-US" sz="2000" dirty="0" err="1"/>
              <a:t>behavioral_large_gatherings</a:t>
            </a:r>
            <a:r>
              <a:rPr lang="en-US" sz="2000" dirty="0"/>
              <a:t>',</a:t>
            </a:r>
          </a:p>
          <a:p>
            <a:r>
              <a:rPr lang="en-US" sz="2000" dirty="0"/>
              <a:t>     '</a:t>
            </a:r>
            <a:r>
              <a:rPr lang="en-US" sz="2000" dirty="0" err="1"/>
              <a:t>behavioral_outside_home</a:t>
            </a:r>
            <a:r>
              <a:rPr lang="en-US" sz="2000" dirty="0"/>
              <a:t>',</a:t>
            </a:r>
          </a:p>
          <a:p>
            <a:r>
              <a:rPr lang="en-US" sz="2000" dirty="0"/>
              <a:t>     '</a:t>
            </a:r>
            <a:r>
              <a:rPr lang="en-US" sz="2000" dirty="0" err="1"/>
              <a:t>behavioral_touch_face</a:t>
            </a:r>
            <a:r>
              <a:rPr lang="en-US" sz="2000" dirty="0"/>
              <a:t>',</a:t>
            </a:r>
          </a:p>
          <a:p>
            <a:r>
              <a:rPr lang="en-US" sz="2000" dirty="0"/>
              <a:t>     'doctor_recc_h1n1',</a:t>
            </a:r>
          </a:p>
          <a:p>
            <a:r>
              <a:rPr lang="en-US" sz="2000" dirty="0"/>
              <a:t>     '</a:t>
            </a:r>
            <a:r>
              <a:rPr lang="en-US" sz="2000" dirty="0" err="1"/>
              <a:t>doctor_recc_seasonal</a:t>
            </a:r>
            <a:r>
              <a:rPr lang="en-US" sz="2000" dirty="0"/>
              <a:t>',</a:t>
            </a:r>
          </a:p>
          <a:p>
            <a:r>
              <a:rPr lang="en-US" sz="2000" dirty="0"/>
              <a:t>     '</a:t>
            </a:r>
            <a:r>
              <a:rPr lang="en-US" sz="2000" dirty="0" err="1"/>
              <a:t>chronic_med_condition</a:t>
            </a:r>
            <a:r>
              <a:rPr lang="en-US" sz="2000" dirty="0"/>
              <a:t>',</a:t>
            </a:r>
          </a:p>
          <a:p>
            <a:r>
              <a:rPr lang="en-US" sz="2000" dirty="0"/>
              <a:t>     'child_under_6_months</a:t>
            </a:r>
            <a:r>
              <a:rPr lang="en-US" sz="2000" dirty="0" smtClean="0"/>
              <a:t>',</a:t>
            </a:r>
            <a:endParaRPr lang="en-US" sz="2000" dirty="0"/>
          </a:p>
        </p:txBody>
      </p:sp>
      <p:sp>
        <p:nvSpPr>
          <p:cNvPr id="4" name="Content Placeholder 2"/>
          <p:cNvSpPr txBox="1">
            <a:spLocks/>
          </p:cNvSpPr>
          <p:nvPr/>
        </p:nvSpPr>
        <p:spPr>
          <a:xfrm>
            <a:off x="4724400" y="762000"/>
            <a:ext cx="3962400" cy="4572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smtClean="0"/>
              <a:t>'</a:t>
            </a:r>
            <a:r>
              <a:rPr lang="en-US" sz="2000" dirty="0" err="1" smtClean="0"/>
              <a:t>health_worker</a:t>
            </a:r>
            <a:r>
              <a:rPr lang="en-US" sz="2000" dirty="0" smtClean="0"/>
              <a:t>',</a:t>
            </a:r>
          </a:p>
          <a:p>
            <a:r>
              <a:rPr lang="en-US" sz="2000" dirty="0" smtClean="0"/>
              <a:t>'</a:t>
            </a:r>
            <a:r>
              <a:rPr lang="en-US" sz="2000" dirty="0" err="1" smtClean="0"/>
              <a:t>health_insurance</a:t>
            </a:r>
            <a:r>
              <a:rPr lang="en-US" sz="2000" dirty="0" smtClean="0"/>
              <a:t>',</a:t>
            </a:r>
          </a:p>
          <a:p>
            <a:r>
              <a:rPr lang="en-US" sz="2000" dirty="0" smtClean="0"/>
              <a:t>'opinion_h1n1_vacc_effective',</a:t>
            </a:r>
          </a:p>
          <a:p>
            <a:r>
              <a:rPr lang="en-US" sz="2000" dirty="0" smtClean="0"/>
              <a:t>'opinion_h1n1_risk',</a:t>
            </a:r>
          </a:p>
          <a:p>
            <a:r>
              <a:rPr lang="en-US" sz="2000" dirty="0" smtClean="0"/>
              <a:t>'opinion_h1n1_sick_from_vacc',</a:t>
            </a:r>
          </a:p>
          <a:p>
            <a:r>
              <a:rPr lang="en-US" sz="2000" dirty="0" smtClean="0"/>
              <a:t> '</a:t>
            </a:r>
            <a:r>
              <a:rPr lang="en-US" sz="2000" dirty="0" err="1" smtClean="0"/>
              <a:t>opinion_seas_vacc_effective</a:t>
            </a:r>
            <a:r>
              <a:rPr lang="en-US" sz="2000" dirty="0" smtClean="0"/>
              <a:t>',</a:t>
            </a:r>
          </a:p>
          <a:p>
            <a:r>
              <a:rPr lang="en-US" sz="2000" dirty="0" smtClean="0"/>
              <a:t> '</a:t>
            </a:r>
            <a:r>
              <a:rPr lang="en-US" sz="2000" dirty="0" err="1" smtClean="0"/>
              <a:t>opinion_seas_risk</a:t>
            </a:r>
            <a:r>
              <a:rPr lang="en-US" sz="2000" dirty="0" smtClean="0"/>
              <a:t>',</a:t>
            </a:r>
          </a:p>
          <a:p>
            <a:r>
              <a:rPr lang="en-US" sz="2000" dirty="0" smtClean="0"/>
              <a:t> '</a:t>
            </a:r>
            <a:r>
              <a:rPr lang="en-US" sz="2000" dirty="0" err="1" smtClean="0"/>
              <a:t>opinion_seas_sick_from_vacc</a:t>
            </a:r>
            <a:r>
              <a:rPr lang="en-US" sz="2000" dirty="0" smtClean="0"/>
              <a:t>',</a:t>
            </a:r>
          </a:p>
          <a:p>
            <a:r>
              <a:rPr lang="en-US" sz="2000" dirty="0" smtClean="0"/>
              <a:t> '</a:t>
            </a:r>
            <a:r>
              <a:rPr lang="en-US" sz="2000" dirty="0" err="1" smtClean="0"/>
              <a:t>age_group</a:t>
            </a:r>
            <a:r>
              <a:rPr lang="en-US" sz="2000" dirty="0" smtClean="0"/>
              <a:t>',</a:t>
            </a:r>
          </a:p>
          <a:p>
            <a:r>
              <a:rPr lang="en-US" sz="2000" dirty="0" smtClean="0"/>
              <a:t> 'education',</a:t>
            </a:r>
          </a:p>
          <a:p>
            <a:r>
              <a:rPr lang="en-US" sz="2000" dirty="0" smtClean="0"/>
              <a:t> 'race',</a:t>
            </a:r>
            <a:endParaRPr lang="en-US" sz="2000" dirty="0"/>
          </a:p>
        </p:txBody>
      </p:sp>
      <p:sp>
        <p:nvSpPr>
          <p:cNvPr id="5" name="TextBox 4"/>
          <p:cNvSpPr txBox="1"/>
          <p:nvPr/>
        </p:nvSpPr>
        <p:spPr>
          <a:xfrm>
            <a:off x="381000" y="4930676"/>
            <a:ext cx="6759799" cy="2308324"/>
          </a:xfrm>
          <a:prstGeom prst="rect">
            <a:avLst/>
          </a:prstGeom>
          <a:noFill/>
        </p:spPr>
        <p:txBody>
          <a:bodyPr wrap="none" rtlCol="0">
            <a:spAutoFit/>
          </a:bodyPr>
          <a:lstStyle/>
          <a:p>
            <a:r>
              <a:rPr lang="en-US" dirty="0" smtClean="0"/>
              <a:t>Note: some features in this group may be more significant then others</a:t>
            </a:r>
          </a:p>
          <a:p>
            <a:r>
              <a:rPr lang="en-US" dirty="0"/>
              <a:t>	 '</a:t>
            </a:r>
            <a:r>
              <a:rPr lang="en-US" dirty="0" err="1"/>
              <a:t>behavioral_touch_face</a:t>
            </a:r>
            <a:r>
              <a:rPr lang="en-US" dirty="0" smtClean="0"/>
              <a:t>',</a:t>
            </a:r>
          </a:p>
          <a:p>
            <a:r>
              <a:rPr lang="en-US" dirty="0"/>
              <a:t>	</a:t>
            </a:r>
            <a:r>
              <a:rPr lang="en-US" dirty="0" smtClean="0"/>
              <a:t> 'doctor_recc_h1n1</a:t>
            </a:r>
          </a:p>
          <a:p>
            <a:r>
              <a:rPr lang="en-US" dirty="0"/>
              <a:t>	</a:t>
            </a:r>
            <a:r>
              <a:rPr lang="en-US" dirty="0" smtClean="0"/>
              <a:t> 'opinion_h1n1_vacc_effective</a:t>
            </a:r>
            <a:r>
              <a:rPr lang="en-US" dirty="0"/>
              <a:t>',</a:t>
            </a:r>
          </a:p>
          <a:p>
            <a:r>
              <a:rPr lang="en-US" dirty="0" smtClean="0"/>
              <a:t>	 'opinion_h1n1_sick_from_vacc</a:t>
            </a:r>
            <a:r>
              <a:rPr lang="en-US" dirty="0"/>
              <a:t>',</a:t>
            </a:r>
          </a:p>
          <a:p>
            <a:r>
              <a:rPr lang="en-US" dirty="0"/>
              <a:t> </a:t>
            </a:r>
            <a:r>
              <a:rPr lang="en-US" dirty="0" smtClean="0"/>
              <a:t>	 '</a:t>
            </a:r>
            <a:r>
              <a:rPr lang="en-US" dirty="0" err="1" smtClean="0"/>
              <a:t>opinion_seas_vacc_effective</a:t>
            </a:r>
            <a:r>
              <a:rPr lang="en-US" dirty="0"/>
              <a:t>',</a:t>
            </a:r>
          </a:p>
          <a:p>
            <a:endParaRPr lang="en-US" dirty="0" smtClean="0"/>
          </a:p>
          <a:p>
            <a:r>
              <a:rPr lang="en-US" dirty="0"/>
              <a:t>	</a:t>
            </a:r>
          </a:p>
        </p:txBody>
      </p:sp>
      <p:sp>
        <p:nvSpPr>
          <p:cNvPr id="6" name="Rectangle 5"/>
          <p:cNvSpPr/>
          <p:nvPr/>
        </p:nvSpPr>
        <p:spPr>
          <a:xfrm>
            <a:off x="3962400" y="6477000"/>
            <a:ext cx="5152116" cy="369332"/>
          </a:xfrm>
          <a:prstGeom prst="rect">
            <a:avLst/>
          </a:prstGeom>
        </p:spPr>
        <p:txBody>
          <a:bodyPr wrap="none">
            <a:spAutoFit/>
          </a:bodyPr>
          <a:lstStyle/>
          <a:p>
            <a:pPr lvl="1"/>
            <a:r>
              <a:rPr lang="en-US" dirty="0"/>
              <a:t>This was determined by Lasso </a:t>
            </a:r>
            <a:r>
              <a:rPr lang="en-US" dirty="0" smtClean="0"/>
              <a:t>Analysis &amp; Scaling</a:t>
            </a:r>
            <a:endParaRPr lang="en-US" dirty="0"/>
          </a:p>
        </p:txBody>
      </p:sp>
    </p:spTree>
    <p:extLst>
      <p:ext uri="{BB962C8B-B14F-4D97-AF65-F5344CB8AC3E}">
        <p14:creationId xmlns:p14="http://schemas.microsoft.com/office/powerpoint/2010/main" val="215066428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ROC_AUC using MACRO</a:t>
            </a:r>
            <a:br>
              <a:rPr lang="en-US" b="1" dirty="0" smtClean="0"/>
            </a:br>
            <a:r>
              <a:rPr lang="en-US" b="1" dirty="0" smtClean="0"/>
              <a:t>Summary</a:t>
            </a:r>
            <a:endParaRPr lang="en-US"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334" y="1676400"/>
            <a:ext cx="7817329"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108262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Predict Probabilities </a:t>
            </a:r>
            <a:br>
              <a:rPr lang="en-US" b="1" dirty="0" smtClean="0"/>
            </a:br>
            <a:r>
              <a:rPr lang="en-US" b="1" dirty="0" smtClean="0"/>
              <a:t>&amp; Create Submission File</a:t>
            </a:r>
            <a:endParaRPr lang="en-US" dirty="0"/>
          </a:p>
        </p:txBody>
      </p:sp>
      <p:sp>
        <p:nvSpPr>
          <p:cNvPr id="3" name="Content Placeholder 2"/>
          <p:cNvSpPr>
            <a:spLocks noGrp="1"/>
          </p:cNvSpPr>
          <p:nvPr>
            <p:ph idx="1"/>
          </p:nvPr>
        </p:nvSpPr>
        <p:spPr>
          <a:xfrm>
            <a:off x="337106" y="1613693"/>
            <a:ext cx="8229600" cy="4525963"/>
          </a:xfrm>
        </p:spPr>
        <p:txBody>
          <a:bodyPr/>
          <a:lstStyle/>
          <a:p>
            <a:r>
              <a:rPr lang="en-US" sz="1800" b="1" dirty="0" smtClean="0"/>
              <a:t>Step #1</a:t>
            </a:r>
          </a:p>
          <a:p>
            <a:pPr lvl="1"/>
            <a:r>
              <a:rPr lang="en-US" sz="1800" b="1" dirty="0" smtClean="0"/>
              <a:t>Select  the Number of ROWS &amp; Columns</a:t>
            </a:r>
          </a:p>
          <a:p>
            <a:pPr lvl="1"/>
            <a:r>
              <a:rPr lang="en-US" sz="1800" b="1" dirty="0" smtClean="0"/>
              <a:t>&amp; Scale the </a:t>
            </a:r>
            <a:r>
              <a:rPr lang="en-US" sz="1800" b="1" dirty="0" err="1" smtClean="0"/>
              <a:t>test_set_features</a:t>
            </a:r>
            <a:endParaRPr lang="en-US" sz="1800" b="1" dirty="0" smtClean="0"/>
          </a:p>
          <a:p>
            <a:endParaRPr lang="en-US" dirty="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819400"/>
            <a:ext cx="396240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9009" y="2743200"/>
            <a:ext cx="4213991"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1443037"/>
            <a:ext cx="2971800" cy="1300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663926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of Selected X Columns</a:t>
            </a:r>
            <a:endParaRPr lang="en-US" dirty="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 y="1600200"/>
            <a:ext cx="8880215" cy="4357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320398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a:solidFill>
                  <a:prstClr val="black"/>
                </a:solidFill>
              </a:rPr>
              <a:t>Predict </a:t>
            </a:r>
            <a:r>
              <a:rPr lang="en-US" sz="4000" b="1" dirty="0" smtClean="0">
                <a:solidFill>
                  <a:prstClr val="black"/>
                </a:solidFill>
              </a:rPr>
              <a:t>Probabilities </a:t>
            </a:r>
            <a:br>
              <a:rPr lang="en-US" sz="4000" b="1" dirty="0" smtClean="0">
                <a:solidFill>
                  <a:prstClr val="black"/>
                </a:solidFill>
              </a:rPr>
            </a:br>
            <a:r>
              <a:rPr lang="en-US" sz="4000" b="1" dirty="0" smtClean="0">
                <a:solidFill>
                  <a:prstClr val="black"/>
                </a:solidFill>
              </a:rPr>
              <a:t>&amp; </a:t>
            </a:r>
            <a:r>
              <a:rPr lang="en-US" sz="4000" b="1" dirty="0">
                <a:solidFill>
                  <a:prstClr val="black"/>
                </a:solidFill>
              </a:rPr>
              <a:t>Create Submission File</a:t>
            </a:r>
            <a:endParaRPr lang="en-US" dirty="0"/>
          </a:p>
        </p:txBody>
      </p:sp>
      <p:sp>
        <p:nvSpPr>
          <p:cNvPr id="3" name="Content Placeholder 2"/>
          <p:cNvSpPr>
            <a:spLocks noGrp="1"/>
          </p:cNvSpPr>
          <p:nvPr>
            <p:ph idx="1"/>
          </p:nvPr>
        </p:nvSpPr>
        <p:spPr/>
        <p:txBody>
          <a:bodyPr/>
          <a:lstStyle/>
          <a:p>
            <a:r>
              <a:rPr lang="en-US" sz="2000" b="1" dirty="0" smtClean="0"/>
              <a:t>Step #2</a:t>
            </a:r>
          </a:p>
          <a:p>
            <a:pPr lvl="1"/>
            <a:r>
              <a:rPr lang="en-US" sz="1600" b="1" dirty="0" smtClean="0"/>
              <a:t>Load the Model &amp; Predict Probability</a:t>
            </a:r>
          </a:p>
          <a:p>
            <a:pPr lvl="1"/>
            <a:r>
              <a:rPr lang="en-US" sz="1600" b="1" dirty="0" smtClean="0"/>
              <a:t>for h1n1_vaccine in </a:t>
            </a:r>
            <a:r>
              <a:rPr lang="en-US" sz="1600" b="1" dirty="0" err="1" smtClean="0"/>
              <a:t>test_set_features</a:t>
            </a:r>
            <a:endParaRPr lang="en-US" sz="1600" b="1" dirty="0" smtClean="0"/>
          </a:p>
          <a:p>
            <a:pPr lvl="1"/>
            <a:endParaRPr lang="en-US" sz="1600" b="1" dirty="0"/>
          </a:p>
          <a:p>
            <a:pPr lvl="1"/>
            <a:endParaRPr lang="en-US" sz="1600" b="1" dirty="0" smtClean="0"/>
          </a:p>
          <a:p>
            <a:pPr marL="457200" lvl="1" indent="0">
              <a:buNone/>
            </a:pPr>
            <a:endParaRPr lang="en-US" sz="1600" b="1" dirty="0" smtClean="0"/>
          </a:p>
          <a:p>
            <a:endParaRPr lang="en-US" sz="1800" b="1" dirty="0" smtClean="0"/>
          </a:p>
          <a:p>
            <a:endParaRPr lang="en-US" sz="1800" b="1" dirty="0"/>
          </a:p>
          <a:p>
            <a:r>
              <a:rPr lang="en-US" sz="1800" b="1" dirty="0" smtClean="0"/>
              <a:t>Step #3</a:t>
            </a:r>
          </a:p>
          <a:p>
            <a:pPr lvl="1"/>
            <a:r>
              <a:rPr lang="en-US" sz="1400" b="1" dirty="0" smtClean="0"/>
              <a:t>Load the Model &amp; Predict Probability</a:t>
            </a:r>
          </a:p>
          <a:p>
            <a:pPr lvl="1"/>
            <a:r>
              <a:rPr lang="en-US" sz="1400" b="1" dirty="0" smtClean="0"/>
              <a:t>for </a:t>
            </a:r>
            <a:r>
              <a:rPr lang="en-US" sz="1400" b="1" dirty="0" err="1" smtClean="0"/>
              <a:t>seasonal_vaccine</a:t>
            </a:r>
            <a:r>
              <a:rPr lang="en-US" sz="1400" b="1" dirty="0" smtClean="0"/>
              <a:t> in </a:t>
            </a:r>
            <a:r>
              <a:rPr lang="en-US" sz="1400" b="1" dirty="0" err="1" smtClean="0"/>
              <a:t>test_set_features</a:t>
            </a:r>
            <a:endParaRPr lang="en-US" sz="1400" b="1" dirty="0" smtClean="0"/>
          </a:p>
          <a:p>
            <a:pPr lvl="1"/>
            <a:endParaRPr lang="en-US" sz="1600" b="1" dirty="0" smtClean="0"/>
          </a:p>
          <a:p>
            <a:endParaRPr lang="en-US" dirty="0"/>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512" y="2819400"/>
            <a:ext cx="8853488"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5105400"/>
            <a:ext cx="858393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570909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Predict Probabilities </a:t>
            </a:r>
            <a:br>
              <a:rPr lang="en-US" b="1" dirty="0" smtClean="0"/>
            </a:br>
            <a:r>
              <a:rPr lang="en-US" b="1" dirty="0" smtClean="0"/>
              <a:t>&amp; Create Submission File</a:t>
            </a:r>
            <a:endParaRPr lang="en-US" dirty="0"/>
          </a:p>
        </p:txBody>
      </p:sp>
      <p:sp>
        <p:nvSpPr>
          <p:cNvPr id="3" name="Content Placeholder 2"/>
          <p:cNvSpPr>
            <a:spLocks noGrp="1"/>
          </p:cNvSpPr>
          <p:nvPr>
            <p:ph idx="1"/>
          </p:nvPr>
        </p:nvSpPr>
        <p:spPr>
          <a:xfrm>
            <a:off x="457200" y="1371600"/>
            <a:ext cx="8229600" cy="4525963"/>
          </a:xfrm>
        </p:spPr>
        <p:txBody>
          <a:bodyPr/>
          <a:lstStyle/>
          <a:p>
            <a:pPr marL="342900" lvl="1" indent="-342900">
              <a:buFont typeface="Arial" pitchFamily="34" charset="0"/>
              <a:buChar char="•"/>
            </a:pPr>
            <a:r>
              <a:rPr lang="en-US" sz="1800" b="1" dirty="0" smtClean="0"/>
              <a:t>Step #4 - </a:t>
            </a:r>
            <a:r>
              <a:rPr lang="en-US" sz="1400" b="1" dirty="0"/>
              <a:t>Merge </a:t>
            </a:r>
            <a:r>
              <a:rPr lang="en-US" sz="1400" b="1" dirty="0" err="1"/>
              <a:t>DataFrames</a:t>
            </a:r>
            <a:r>
              <a:rPr lang="en-US" sz="1400" b="1" dirty="0"/>
              <a:t> to create the Submission file</a:t>
            </a:r>
          </a:p>
          <a:p>
            <a:endParaRPr lang="en-US" sz="1400" b="1" dirty="0"/>
          </a:p>
          <a:p>
            <a:pPr lvl="1"/>
            <a:endParaRPr lang="en-US" sz="1400" b="1" dirty="0" smtClean="0"/>
          </a:p>
          <a:p>
            <a:pPr lvl="1"/>
            <a:endParaRPr lang="en-US" sz="1400" b="1" dirty="0"/>
          </a:p>
          <a:p>
            <a:pPr lvl="1"/>
            <a:endParaRPr lang="en-US" sz="1400" b="1" dirty="0" smtClean="0"/>
          </a:p>
          <a:p>
            <a:pPr lvl="1"/>
            <a:endParaRPr lang="en-US" sz="1400" b="1" dirty="0"/>
          </a:p>
          <a:p>
            <a:pPr lvl="1"/>
            <a:endParaRPr lang="en-US" sz="1400" b="1" dirty="0" smtClean="0"/>
          </a:p>
          <a:p>
            <a:pPr lvl="1"/>
            <a:endParaRPr lang="en-US" sz="1400" b="1" dirty="0"/>
          </a:p>
          <a:p>
            <a:pPr lvl="1"/>
            <a:endParaRPr lang="en-US" sz="1400" b="1" dirty="0" smtClean="0"/>
          </a:p>
          <a:p>
            <a:pPr lvl="1"/>
            <a:endParaRPr lang="en-US" sz="1400" b="1" dirty="0" smtClean="0"/>
          </a:p>
          <a:p>
            <a:endParaRPr lang="en-US" dirty="0" smtClean="0"/>
          </a:p>
          <a:p>
            <a:endParaRPr lang="en-US" dirty="0"/>
          </a:p>
        </p:txBody>
      </p:sp>
      <p:pic>
        <p:nvPicPr>
          <p:cNvPr id="2355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038" y="1828800"/>
            <a:ext cx="8543925" cy="163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5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593" y="3543300"/>
            <a:ext cx="4210050" cy="316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5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9972" y="3695700"/>
            <a:ext cx="4701628" cy="278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932328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 … </a:t>
            </a:r>
          </a:p>
        </p:txBody>
      </p:sp>
      <p:sp>
        <p:nvSpPr>
          <p:cNvPr id="3" name="Content Placeholder 2"/>
          <p:cNvSpPr>
            <a:spLocks noGrp="1"/>
          </p:cNvSpPr>
          <p:nvPr>
            <p:ph idx="1"/>
          </p:nvPr>
        </p:nvSpPr>
        <p:spPr/>
        <p:txBody>
          <a:bodyPr/>
          <a:lstStyle/>
          <a:p>
            <a:pPr lvl="1"/>
            <a:endParaRPr lang="en-US" dirty="0" smtClean="0"/>
          </a:p>
          <a:p>
            <a:pPr lvl="1"/>
            <a:r>
              <a:rPr lang="en-US" dirty="0" smtClean="0"/>
              <a:t>Flu </a:t>
            </a:r>
            <a:r>
              <a:rPr lang="en-US" dirty="0"/>
              <a:t>Shot </a:t>
            </a:r>
            <a:r>
              <a:rPr lang="en-US" dirty="0" smtClean="0"/>
              <a:t>Learning </a:t>
            </a:r>
          </a:p>
          <a:p>
            <a:pPr lvl="1"/>
            <a:endParaRPr lang="en-US" dirty="0" smtClean="0"/>
          </a:p>
          <a:p>
            <a:pPr lvl="2"/>
            <a:r>
              <a:rPr lang="en-US" dirty="0" smtClean="0"/>
              <a:t>Predict </a:t>
            </a:r>
            <a:r>
              <a:rPr lang="en-US" dirty="0"/>
              <a:t>H1N1 and Seasonal Flu Vaccines Overview</a:t>
            </a:r>
          </a:p>
        </p:txBody>
      </p:sp>
    </p:spTree>
    <p:extLst>
      <p:ext uri="{BB962C8B-B14F-4D97-AF65-F5344CB8AC3E}">
        <p14:creationId xmlns:p14="http://schemas.microsoft.com/office/powerpoint/2010/main" val="107751205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b="1" dirty="0" smtClean="0"/>
              <a:t>Predict</a:t>
            </a:r>
            <a:r>
              <a:rPr lang="en-US" dirty="0" smtClean="0"/>
              <a:t> </a:t>
            </a:r>
            <a:r>
              <a:rPr lang="en-US" dirty="0"/>
              <a:t>whether people </a:t>
            </a:r>
            <a:r>
              <a:rPr lang="en-US" dirty="0" smtClean="0"/>
              <a:t>will get </a:t>
            </a:r>
            <a:r>
              <a:rPr lang="en-US" dirty="0"/>
              <a:t>H1N1 and seasonal flu vaccines using </a:t>
            </a:r>
            <a:r>
              <a:rPr lang="en-US" dirty="0" smtClean="0"/>
              <a:t>information they </a:t>
            </a:r>
            <a:r>
              <a:rPr lang="en-US" dirty="0"/>
              <a:t>shared about their backgrounds, opinions, and health </a:t>
            </a:r>
            <a:r>
              <a:rPr lang="en-US" dirty="0" smtClean="0"/>
              <a:t>behaviors</a:t>
            </a:r>
          </a:p>
          <a:p>
            <a:endParaRPr lang="en-US" dirty="0" smtClean="0"/>
          </a:p>
          <a:p>
            <a:endParaRPr lang="en-US" dirty="0"/>
          </a:p>
          <a:p>
            <a:endParaRPr lang="en-US" dirty="0"/>
          </a:p>
        </p:txBody>
      </p:sp>
    </p:spTree>
    <p:extLst>
      <p:ext uri="{BB962C8B-B14F-4D97-AF65-F5344CB8AC3E}">
        <p14:creationId xmlns:p14="http://schemas.microsoft.com/office/powerpoint/2010/main" val="115618137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In this challenge</a:t>
            </a:r>
            <a:r>
              <a:rPr lang="en-US" dirty="0"/>
              <a:t>, we will take a look at vaccination, a key public health </a:t>
            </a:r>
            <a:r>
              <a:rPr lang="en-US" dirty="0" smtClean="0"/>
              <a:t>measure used </a:t>
            </a:r>
            <a:r>
              <a:rPr lang="en-US" dirty="0"/>
              <a:t>to fight infectious diseases. Vaccines provide immunization for individuals</a:t>
            </a:r>
            <a:r>
              <a:rPr lang="en-US" dirty="0" smtClean="0"/>
              <a:t>, and </a:t>
            </a:r>
            <a:r>
              <a:rPr lang="en-US" dirty="0"/>
              <a:t>enough immunization in a community can further reduce the spread of </a:t>
            </a:r>
            <a:r>
              <a:rPr lang="en-US" dirty="0" smtClean="0"/>
              <a:t>diseases through </a:t>
            </a:r>
            <a:r>
              <a:rPr lang="en-US" dirty="0"/>
              <a:t>"herd immunity."</a:t>
            </a:r>
          </a:p>
        </p:txBody>
      </p:sp>
    </p:spTree>
    <p:extLst>
      <p:ext uri="{BB962C8B-B14F-4D97-AF65-F5344CB8AC3E}">
        <p14:creationId xmlns:p14="http://schemas.microsoft.com/office/powerpoint/2010/main" val="53666413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a:t>A vaccine for the H1N1 flu virus became publicly available in October 2009. In </a:t>
            </a:r>
            <a:r>
              <a:rPr lang="en-US" dirty="0" smtClean="0"/>
              <a:t>late 2009 </a:t>
            </a:r>
            <a:r>
              <a:rPr lang="en-US" dirty="0"/>
              <a:t>and early 2010, the United States conducted the National 2009 H1N1 Flu Survey.</a:t>
            </a:r>
          </a:p>
          <a:p>
            <a:r>
              <a:rPr lang="en-US" dirty="0"/>
              <a:t>This phone survey asked respondents whether they had received the H1N1 and </a:t>
            </a:r>
            <a:r>
              <a:rPr lang="en-US" dirty="0" smtClean="0"/>
              <a:t>seasonal flu </a:t>
            </a:r>
            <a:r>
              <a:rPr lang="en-US" dirty="0"/>
              <a:t>vaccines, in conjunction with questions about themselves. </a:t>
            </a:r>
            <a:endParaRPr lang="en-US" dirty="0" smtClean="0"/>
          </a:p>
          <a:p>
            <a:r>
              <a:rPr lang="en-US" dirty="0" smtClean="0"/>
              <a:t>These additional questions </a:t>
            </a:r>
            <a:r>
              <a:rPr lang="en-US" dirty="0"/>
              <a:t>covered their social, economic, and demographic background, opinions </a:t>
            </a:r>
            <a:r>
              <a:rPr lang="en-US" dirty="0" smtClean="0"/>
              <a:t>on risks </a:t>
            </a:r>
            <a:r>
              <a:rPr lang="en-US" dirty="0"/>
              <a:t>of illness and vaccine effectiveness, and behaviors towards </a:t>
            </a:r>
            <a:r>
              <a:rPr lang="en-US" dirty="0" smtClean="0"/>
              <a:t>mitigating transmission</a:t>
            </a:r>
            <a:r>
              <a:rPr lang="en-US" dirty="0"/>
              <a:t>. </a:t>
            </a:r>
            <a:endParaRPr lang="en-US" dirty="0" smtClean="0"/>
          </a:p>
          <a:p>
            <a:r>
              <a:rPr lang="en-US" dirty="0" smtClean="0"/>
              <a:t>A </a:t>
            </a:r>
            <a:r>
              <a:rPr lang="en-US" dirty="0"/>
              <a:t>better understanding of how these characteristics are </a:t>
            </a:r>
            <a:r>
              <a:rPr lang="en-US" dirty="0" smtClean="0"/>
              <a:t>associated with </a:t>
            </a:r>
            <a:r>
              <a:rPr lang="en-US" dirty="0"/>
              <a:t>personal vaccination patterns can provide guidance for future public </a:t>
            </a:r>
            <a:r>
              <a:rPr lang="en-US" dirty="0" smtClean="0"/>
              <a:t>health efforts</a:t>
            </a:r>
            <a:r>
              <a:rPr lang="en-US" dirty="0"/>
              <a:t>.</a:t>
            </a:r>
          </a:p>
        </p:txBody>
      </p:sp>
    </p:spTree>
    <p:extLst>
      <p:ext uri="{BB962C8B-B14F-4D97-AF65-F5344CB8AC3E}">
        <p14:creationId xmlns:p14="http://schemas.microsoft.com/office/powerpoint/2010/main" val="82139641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b="1" dirty="0"/>
              <a:t>ABOUT THE DATA</a:t>
            </a:r>
          </a:p>
          <a:p>
            <a:r>
              <a:rPr lang="en-US" dirty="0"/>
              <a:t>For this competition, there are two target variables:</a:t>
            </a:r>
          </a:p>
          <a:p>
            <a:r>
              <a:rPr lang="en-US" b="1" dirty="0"/>
              <a:t>h1n1_vaccine</a:t>
            </a:r>
            <a:r>
              <a:rPr lang="en-US" dirty="0"/>
              <a:t> - Whether respondent received H1N1 flu vaccine.</a:t>
            </a:r>
          </a:p>
          <a:p>
            <a:r>
              <a:rPr lang="en-US" b="1" dirty="0" err="1"/>
              <a:t>seasonal_vaccine</a:t>
            </a:r>
            <a:r>
              <a:rPr lang="en-US" dirty="0"/>
              <a:t> - Whether respondent received seasonal flu vaccine.</a:t>
            </a:r>
          </a:p>
          <a:p>
            <a:r>
              <a:rPr lang="en-US" dirty="0"/>
              <a:t>Both are binary variables: 0 = No; 1 = Yes. Some respondents didn't get either</a:t>
            </a:r>
          </a:p>
          <a:p>
            <a:r>
              <a:rPr lang="en-US" dirty="0"/>
              <a:t>vaccine, others got only one, and some got both. This is formulated as a </a:t>
            </a:r>
            <a:r>
              <a:rPr lang="en-US" dirty="0" err="1" smtClean="0"/>
              <a:t>multilabel</a:t>
            </a:r>
            <a:r>
              <a:rPr lang="en-US" dirty="0" smtClean="0"/>
              <a:t> (</a:t>
            </a:r>
            <a:r>
              <a:rPr lang="en-US" dirty="0"/>
              <a:t>and not multiclass) problem.</a:t>
            </a:r>
          </a:p>
        </p:txBody>
      </p:sp>
    </p:spTree>
    <p:extLst>
      <p:ext uri="{BB962C8B-B14F-4D97-AF65-F5344CB8AC3E}">
        <p14:creationId xmlns:p14="http://schemas.microsoft.com/office/powerpoint/2010/main" val="13276244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Process:</a:t>
            </a:r>
          </a:p>
          <a:p>
            <a:pPr lvl="1"/>
            <a:r>
              <a:rPr lang="en-US" dirty="0" smtClean="0"/>
              <a:t>Data Evaluation, Analysis and Cleaning</a:t>
            </a:r>
          </a:p>
          <a:p>
            <a:pPr lvl="2"/>
            <a:r>
              <a:rPr lang="en-US" dirty="0" smtClean="0"/>
              <a:t>Was done for: </a:t>
            </a:r>
          </a:p>
          <a:p>
            <a:pPr lvl="3"/>
            <a:r>
              <a:rPr lang="en-US" dirty="0" err="1"/>
              <a:t>training_set_features</a:t>
            </a:r>
            <a:endParaRPr lang="en-US" dirty="0"/>
          </a:p>
          <a:p>
            <a:pPr lvl="3"/>
            <a:r>
              <a:rPr lang="en-US" dirty="0" err="1" smtClean="0"/>
              <a:t>test_set_features</a:t>
            </a:r>
            <a:r>
              <a:rPr lang="en-US" dirty="0" smtClean="0"/>
              <a:t> </a:t>
            </a:r>
          </a:p>
          <a:p>
            <a:pPr lvl="3"/>
            <a:r>
              <a:rPr lang="en-US" dirty="0" err="1" smtClean="0"/>
              <a:t>training_set_labels</a:t>
            </a:r>
            <a:endParaRPr lang="en-US" dirty="0"/>
          </a:p>
          <a:p>
            <a:pPr lvl="2"/>
            <a:r>
              <a:rPr lang="en-US" dirty="0" smtClean="0"/>
              <a:t>These files were mostly clean except for having “Nulls”</a:t>
            </a:r>
          </a:p>
          <a:p>
            <a:pPr lvl="2"/>
            <a:r>
              <a:rPr lang="en-US" dirty="0" smtClean="0"/>
              <a:t>These nulls were removed by “mode method” in Numeric Columns because the data they had was in whole numbers and if we had used “mean” then it would have introduced fractions (decimal point)</a:t>
            </a:r>
          </a:p>
          <a:p>
            <a:pPr lvl="2"/>
            <a:r>
              <a:rPr lang="en-US" dirty="0" smtClean="0"/>
              <a:t>For Object / Text columns both “</a:t>
            </a:r>
            <a:r>
              <a:rPr lang="en-US" dirty="0" err="1" smtClean="0"/>
              <a:t>ffill</a:t>
            </a:r>
            <a:r>
              <a:rPr lang="en-US" dirty="0" smtClean="0"/>
              <a:t>” &amp; “</a:t>
            </a:r>
            <a:r>
              <a:rPr lang="en-US" dirty="0" err="1" smtClean="0"/>
              <a:t>bfill</a:t>
            </a:r>
            <a:r>
              <a:rPr lang="en-US" dirty="0" smtClean="0"/>
              <a:t>” parameters of “</a:t>
            </a:r>
            <a:r>
              <a:rPr lang="en-US" dirty="0" err="1" smtClean="0"/>
              <a:t>fillna</a:t>
            </a:r>
            <a:r>
              <a:rPr lang="en-US" dirty="0" smtClean="0"/>
              <a:t>” were used   </a:t>
            </a:r>
          </a:p>
        </p:txBody>
      </p:sp>
    </p:spTree>
    <p:extLst>
      <p:ext uri="{BB962C8B-B14F-4D97-AF65-F5344CB8AC3E}">
        <p14:creationId xmlns:p14="http://schemas.microsoft.com/office/powerpoint/2010/main" val="214059843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The features in this dataset</a:t>
            </a:r>
          </a:p>
          <a:p>
            <a:r>
              <a:rPr lang="en-US" dirty="0"/>
              <a:t>You are provided a dataset with 36 columns</a:t>
            </a:r>
            <a:r>
              <a:rPr lang="en-US" dirty="0" smtClean="0"/>
              <a:t>.</a:t>
            </a:r>
          </a:p>
          <a:p>
            <a:r>
              <a:rPr lang="en-US" dirty="0" smtClean="0"/>
              <a:t> </a:t>
            </a:r>
            <a:r>
              <a:rPr lang="en-US" dirty="0"/>
              <a:t>The first column </a:t>
            </a:r>
            <a:r>
              <a:rPr lang="en-US" dirty="0" err="1"/>
              <a:t>respondent_id</a:t>
            </a:r>
            <a:r>
              <a:rPr lang="en-US" dirty="0"/>
              <a:t> is </a:t>
            </a:r>
            <a:r>
              <a:rPr lang="en-US" dirty="0" smtClean="0"/>
              <a:t>a unique </a:t>
            </a:r>
            <a:r>
              <a:rPr lang="en-US" dirty="0"/>
              <a:t>and random identifier. </a:t>
            </a:r>
            <a:endParaRPr lang="en-US" dirty="0" smtClean="0"/>
          </a:p>
          <a:p>
            <a:r>
              <a:rPr lang="en-US" dirty="0" smtClean="0"/>
              <a:t>The </a:t>
            </a:r>
            <a:r>
              <a:rPr lang="en-US" dirty="0"/>
              <a:t>remaining 35 features are described below.</a:t>
            </a:r>
          </a:p>
          <a:p>
            <a:r>
              <a:rPr lang="en-US" dirty="0"/>
              <a:t>For all binary variables: 0 = No; 1 = Yes.</a:t>
            </a:r>
          </a:p>
        </p:txBody>
      </p:sp>
    </p:spTree>
    <p:extLst>
      <p:ext uri="{BB962C8B-B14F-4D97-AF65-F5344CB8AC3E}">
        <p14:creationId xmlns:p14="http://schemas.microsoft.com/office/powerpoint/2010/main" val="330336628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en-US" dirty="0"/>
              <a:t>h1n1_concern - Level of concern about the H1N1 flu.</a:t>
            </a:r>
          </a:p>
          <a:p>
            <a:pPr lvl="1"/>
            <a:r>
              <a:rPr lang="en-US" dirty="0"/>
              <a:t>0 = Not at all concerned; 1 = Not very concerned; 2 = Somewhat concerned; </a:t>
            </a:r>
            <a:r>
              <a:rPr lang="en-US" dirty="0" smtClean="0"/>
              <a:t>3 = </a:t>
            </a:r>
            <a:r>
              <a:rPr lang="en-US" dirty="0"/>
              <a:t>Very concerned.</a:t>
            </a:r>
          </a:p>
          <a:p>
            <a:r>
              <a:rPr lang="en-US" dirty="0"/>
              <a:t>h1n1_knowledge - Level of knowledge about H1N1 flu.</a:t>
            </a:r>
          </a:p>
          <a:p>
            <a:pPr lvl="1"/>
            <a:r>
              <a:rPr lang="en-US" dirty="0"/>
              <a:t>0 = No knowledge; 1 = A little knowledge; 2 = A lot of knowledge.</a:t>
            </a:r>
          </a:p>
          <a:p>
            <a:r>
              <a:rPr lang="en-US" dirty="0" err="1"/>
              <a:t>behavioral_antiviral_meds</a:t>
            </a:r>
            <a:r>
              <a:rPr lang="en-US" dirty="0"/>
              <a:t> - Has taken antiviral medications. (binary)</a:t>
            </a:r>
          </a:p>
          <a:p>
            <a:r>
              <a:rPr lang="en-US" dirty="0" err="1"/>
              <a:t>behavioral_avoidance</a:t>
            </a:r>
            <a:r>
              <a:rPr lang="en-US" dirty="0"/>
              <a:t> - Has avoided close contact with others with </a:t>
            </a:r>
            <a:r>
              <a:rPr lang="en-US" dirty="0" smtClean="0"/>
              <a:t>flu-like symptoms</a:t>
            </a:r>
            <a:r>
              <a:rPr lang="en-US" dirty="0"/>
              <a:t>. (binary)</a:t>
            </a:r>
          </a:p>
          <a:p>
            <a:r>
              <a:rPr lang="en-US" dirty="0" err="1"/>
              <a:t>behavioral_face_mask</a:t>
            </a:r>
            <a:r>
              <a:rPr lang="en-US" dirty="0"/>
              <a:t> - Has bought a face mask. (binary)</a:t>
            </a:r>
          </a:p>
          <a:p>
            <a:r>
              <a:rPr lang="en-US" dirty="0" err="1"/>
              <a:t>behavioral_wash_hands</a:t>
            </a:r>
            <a:r>
              <a:rPr lang="en-US" dirty="0"/>
              <a:t> - Has frequently washed hands or used hand sanitizer</a:t>
            </a:r>
            <a:r>
              <a:rPr lang="en-US" dirty="0" smtClean="0"/>
              <a:t>. (</a:t>
            </a:r>
            <a:r>
              <a:rPr lang="en-US" dirty="0"/>
              <a:t>binary)</a:t>
            </a:r>
          </a:p>
          <a:p>
            <a:r>
              <a:rPr lang="en-US" dirty="0" err="1"/>
              <a:t>behavioral_large_gatherings</a:t>
            </a:r>
            <a:r>
              <a:rPr lang="en-US" dirty="0"/>
              <a:t> - Has reduced time at large gatherings. (binary)</a:t>
            </a:r>
          </a:p>
          <a:p>
            <a:r>
              <a:rPr lang="en-US" dirty="0" err="1"/>
              <a:t>behavioral_outside_home</a:t>
            </a:r>
            <a:r>
              <a:rPr lang="en-US" dirty="0"/>
              <a:t> - Has reduced contact with people outside of </a:t>
            </a:r>
            <a:r>
              <a:rPr lang="en-US" dirty="0" smtClean="0"/>
              <a:t>own household</a:t>
            </a:r>
            <a:r>
              <a:rPr lang="en-US" dirty="0"/>
              <a:t>. (binary</a:t>
            </a:r>
            <a:r>
              <a:rPr lang="en-US" dirty="0" smtClean="0"/>
              <a:t>)</a:t>
            </a:r>
          </a:p>
          <a:p>
            <a:endParaRPr lang="en-US" dirty="0"/>
          </a:p>
        </p:txBody>
      </p:sp>
    </p:spTree>
    <p:extLst>
      <p:ext uri="{BB962C8B-B14F-4D97-AF65-F5344CB8AC3E}">
        <p14:creationId xmlns:p14="http://schemas.microsoft.com/office/powerpoint/2010/main" val="162222584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err="1"/>
              <a:t>behavioral_touch_face</a:t>
            </a:r>
            <a:r>
              <a:rPr lang="en-US" dirty="0"/>
              <a:t> - Has avoided touching eyes, nose, or mouth. (binary)</a:t>
            </a:r>
          </a:p>
          <a:p>
            <a:r>
              <a:rPr lang="en-US" dirty="0"/>
              <a:t>doctor_recc_h1n1 - H1N1 flu vaccine was recommended by doctor. (binary)</a:t>
            </a:r>
          </a:p>
          <a:p>
            <a:r>
              <a:rPr lang="en-US" dirty="0" err="1"/>
              <a:t>doctor_recc_seasonal</a:t>
            </a:r>
            <a:r>
              <a:rPr lang="en-US" dirty="0"/>
              <a:t> - Seasonal flu vaccine was recommended by doctor. (binary)</a:t>
            </a:r>
          </a:p>
          <a:p>
            <a:r>
              <a:rPr lang="en-US" dirty="0" err="1"/>
              <a:t>chronic_med_condition</a:t>
            </a:r>
            <a:r>
              <a:rPr lang="en-US" dirty="0"/>
              <a:t> - Has any of the following chronic medical conditions:</a:t>
            </a:r>
          </a:p>
          <a:p>
            <a:pPr lvl="1"/>
            <a:r>
              <a:rPr lang="en-US" dirty="0"/>
              <a:t>asthma or an other lung condition, diabetes, a heart condition, a kidney condition</a:t>
            </a:r>
            <a:r>
              <a:rPr lang="en-US" dirty="0" smtClean="0"/>
              <a:t>, sickle </a:t>
            </a:r>
            <a:r>
              <a:rPr lang="en-US" dirty="0"/>
              <a:t>cell anemia or other anemia, a neurological or neuromuscular condition, </a:t>
            </a:r>
            <a:r>
              <a:rPr lang="en-US" dirty="0" smtClean="0"/>
              <a:t>a liver </a:t>
            </a:r>
            <a:r>
              <a:rPr lang="en-US" dirty="0"/>
              <a:t>condition, or a weakened immune system caused by a chronic illness or </a:t>
            </a:r>
            <a:r>
              <a:rPr lang="en-US" dirty="0" smtClean="0"/>
              <a:t>by medicines </a:t>
            </a:r>
            <a:r>
              <a:rPr lang="en-US" dirty="0"/>
              <a:t>taken for a chronic illness. (binary)</a:t>
            </a:r>
          </a:p>
        </p:txBody>
      </p:sp>
    </p:spTree>
    <p:extLst>
      <p:ext uri="{BB962C8B-B14F-4D97-AF65-F5344CB8AC3E}">
        <p14:creationId xmlns:p14="http://schemas.microsoft.com/office/powerpoint/2010/main" val="130708441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a:t>child_under_6_months - Has regular close contact with a child under the age </a:t>
            </a:r>
            <a:r>
              <a:rPr lang="en-US" dirty="0" smtClean="0"/>
              <a:t>of six </a:t>
            </a:r>
            <a:r>
              <a:rPr lang="en-US" dirty="0"/>
              <a:t>months. (binary)</a:t>
            </a:r>
          </a:p>
          <a:p>
            <a:r>
              <a:rPr lang="en-US" dirty="0" err="1"/>
              <a:t>health_worker</a:t>
            </a:r>
            <a:r>
              <a:rPr lang="en-US" dirty="0"/>
              <a:t> - Is a healthcare worker. (binary)</a:t>
            </a:r>
          </a:p>
          <a:p>
            <a:r>
              <a:rPr lang="en-US" dirty="0" err="1"/>
              <a:t>health_insurance</a:t>
            </a:r>
            <a:r>
              <a:rPr lang="en-US" dirty="0"/>
              <a:t> - Has health insurance. (binary)</a:t>
            </a:r>
          </a:p>
          <a:p>
            <a:r>
              <a:rPr lang="en-US" dirty="0"/>
              <a:t>opinion_h1n1_vacc_effective - Respondent's opinion about H1N1 </a:t>
            </a:r>
            <a:r>
              <a:rPr lang="en-US" dirty="0" smtClean="0"/>
              <a:t>vaccine effectiveness</a:t>
            </a:r>
            <a:r>
              <a:rPr lang="en-US" dirty="0"/>
              <a:t>.</a:t>
            </a:r>
          </a:p>
          <a:p>
            <a:pPr lvl="1"/>
            <a:r>
              <a:rPr lang="en-US" dirty="0"/>
              <a:t>1 = Not at all effective; 2 = Not very effective; 3 = Don't know; 4 </a:t>
            </a:r>
            <a:r>
              <a:rPr lang="en-US" dirty="0" smtClean="0"/>
              <a:t>= Somewhat </a:t>
            </a:r>
            <a:r>
              <a:rPr lang="en-US" dirty="0"/>
              <a:t>effective; 5 = Very effective.</a:t>
            </a:r>
          </a:p>
          <a:p>
            <a:r>
              <a:rPr lang="en-US" dirty="0"/>
              <a:t>opinion_h1n1_risk - Respondent's opinion about risk of getting sick with </a:t>
            </a:r>
            <a:r>
              <a:rPr lang="en-US" dirty="0" smtClean="0"/>
              <a:t>H1N1 flu </a:t>
            </a:r>
            <a:r>
              <a:rPr lang="en-US" dirty="0"/>
              <a:t>without vaccine.</a:t>
            </a:r>
          </a:p>
          <a:p>
            <a:pPr lvl="1"/>
            <a:r>
              <a:rPr lang="en-US" dirty="0"/>
              <a:t>1 = Very Low; 2 = Somewhat low; 3 = Don't know; 4 = Somewhat high; 5 = </a:t>
            </a:r>
            <a:r>
              <a:rPr lang="en-US" dirty="0" smtClean="0"/>
              <a:t>Very high</a:t>
            </a:r>
            <a:r>
              <a:rPr lang="en-US" dirty="0"/>
              <a:t>.</a:t>
            </a:r>
          </a:p>
        </p:txBody>
      </p:sp>
    </p:spTree>
    <p:extLst>
      <p:ext uri="{BB962C8B-B14F-4D97-AF65-F5344CB8AC3E}">
        <p14:creationId xmlns:p14="http://schemas.microsoft.com/office/powerpoint/2010/main" val="212491702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en-US" dirty="0"/>
              <a:t>opinion_h1n1_sick_from_vacc - Respondent's worry of getting sick from </a:t>
            </a:r>
            <a:r>
              <a:rPr lang="en-US" dirty="0" smtClean="0"/>
              <a:t>taking H1N1 </a:t>
            </a:r>
            <a:r>
              <a:rPr lang="en-US" dirty="0"/>
              <a:t>vaccine.</a:t>
            </a:r>
          </a:p>
          <a:p>
            <a:pPr lvl="1"/>
            <a:r>
              <a:rPr lang="en-US" dirty="0"/>
              <a:t>1 = Not at all worried; 2 = Not very worried; 3 = Don't know; 4 = </a:t>
            </a:r>
            <a:r>
              <a:rPr lang="en-US" dirty="0" smtClean="0"/>
              <a:t>Somewhat worried</a:t>
            </a:r>
            <a:r>
              <a:rPr lang="en-US" dirty="0"/>
              <a:t>; 5 = Very worried.</a:t>
            </a:r>
          </a:p>
          <a:p>
            <a:r>
              <a:rPr lang="en-US" dirty="0" err="1"/>
              <a:t>opinion_seas_vacc_effective</a:t>
            </a:r>
            <a:r>
              <a:rPr lang="en-US" dirty="0"/>
              <a:t> - Respondent's opinion about seasonal flu </a:t>
            </a:r>
            <a:r>
              <a:rPr lang="en-US" dirty="0" smtClean="0"/>
              <a:t>vaccine effectiveness</a:t>
            </a:r>
            <a:r>
              <a:rPr lang="en-US" dirty="0"/>
              <a:t>.</a:t>
            </a:r>
          </a:p>
          <a:p>
            <a:pPr lvl="1"/>
            <a:r>
              <a:rPr lang="en-US" dirty="0"/>
              <a:t>1 = Not at all effective; 2 = Not very effective; 3 = Don't know; 4 </a:t>
            </a:r>
            <a:r>
              <a:rPr lang="en-US" dirty="0" smtClean="0"/>
              <a:t>= Somewhat </a:t>
            </a:r>
            <a:r>
              <a:rPr lang="en-US" dirty="0"/>
              <a:t>effective; 5 = Very effective.</a:t>
            </a:r>
          </a:p>
          <a:p>
            <a:r>
              <a:rPr lang="en-US" dirty="0" err="1"/>
              <a:t>opinion_seas_risk</a:t>
            </a:r>
            <a:r>
              <a:rPr lang="en-US" dirty="0"/>
              <a:t> - Respondent's opinion about risk of getting sick </a:t>
            </a:r>
            <a:r>
              <a:rPr lang="en-US" dirty="0" smtClean="0"/>
              <a:t>with seasonal </a:t>
            </a:r>
            <a:r>
              <a:rPr lang="en-US" dirty="0"/>
              <a:t>flu without vaccine.</a:t>
            </a:r>
          </a:p>
          <a:p>
            <a:pPr lvl="1"/>
            <a:r>
              <a:rPr lang="en-US" dirty="0"/>
              <a:t>1 = Very Low; 2 = Somewhat low; 3 = Don't know; 4 = Somewhat high; 5 = </a:t>
            </a:r>
            <a:r>
              <a:rPr lang="en-US" dirty="0" smtClean="0"/>
              <a:t>Very high</a:t>
            </a:r>
            <a:r>
              <a:rPr lang="en-US" dirty="0"/>
              <a:t>.</a:t>
            </a:r>
          </a:p>
          <a:p>
            <a:r>
              <a:rPr lang="en-US" dirty="0" err="1"/>
              <a:t>opinion_seas_sick_from_vacc</a:t>
            </a:r>
            <a:r>
              <a:rPr lang="en-US" dirty="0"/>
              <a:t> - Respondent's worry of getting sick from </a:t>
            </a:r>
            <a:r>
              <a:rPr lang="en-US" dirty="0" smtClean="0"/>
              <a:t>taking seasonal </a:t>
            </a:r>
            <a:r>
              <a:rPr lang="en-US" dirty="0"/>
              <a:t>flu vaccine.</a:t>
            </a:r>
          </a:p>
          <a:p>
            <a:pPr lvl="1"/>
            <a:r>
              <a:rPr lang="en-US" dirty="0"/>
              <a:t>1 = Not at all worried; 2 = Not very worried; 3 = Don't know; 4 = </a:t>
            </a:r>
            <a:r>
              <a:rPr lang="en-US" dirty="0" smtClean="0"/>
              <a:t>Somewhat worried</a:t>
            </a:r>
            <a:r>
              <a:rPr lang="en-US" dirty="0"/>
              <a:t>; 5 = Very worried.</a:t>
            </a:r>
          </a:p>
        </p:txBody>
      </p:sp>
    </p:spTree>
    <p:extLst>
      <p:ext uri="{BB962C8B-B14F-4D97-AF65-F5344CB8AC3E}">
        <p14:creationId xmlns:p14="http://schemas.microsoft.com/office/powerpoint/2010/main" val="14180049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en-US" dirty="0" err="1"/>
              <a:t>age_group</a:t>
            </a:r>
            <a:r>
              <a:rPr lang="en-US" dirty="0"/>
              <a:t> - Age group of respondent.</a:t>
            </a:r>
          </a:p>
          <a:p>
            <a:r>
              <a:rPr lang="en-US" dirty="0"/>
              <a:t>education - Self-reported education level.</a:t>
            </a:r>
          </a:p>
          <a:p>
            <a:r>
              <a:rPr lang="en-US" dirty="0"/>
              <a:t>race - Race of respondent.</a:t>
            </a:r>
          </a:p>
          <a:p>
            <a:r>
              <a:rPr lang="en-US" dirty="0"/>
              <a:t>sex - Sex of respondent.</a:t>
            </a:r>
          </a:p>
          <a:p>
            <a:r>
              <a:rPr lang="en-US" dirty="0" err="1"/>
              <a:t>income_poverty</a:t>
            </a:r>
            <a:r>
              <a:rPr lang="en-US" dirty="0"/>
              <a:t> - Household annual income of respondent with respect to </a:t>
            </a:r>
            <a:r>
              <a:rPr lang="en-US" dirty="0" smtClean="0"/>
              <a:t>2008 Census </a:t>
            </a:r>
            <a:r>
              <a:rPr lang="en-US" dirty="0"/>
              <a:t>poverty thresholds.</a:t>
            </a:r>
          </a:p>
          <a:p>
            <a:r>
              <a:rPr lang="en-US" dirty="0" err="1"/>
              <a:t>marital_status</a:t>
            </a:r>
            <a:r>
              <a:rPr lang="en-US" dirty="0"/>
              <a:t> - Marital status of respondent.</a:t>
            </a:r>
          </a:p>
          <a:p>
            <a:r>
              <a:rPr lang="en-US" dirty="0" err="1"/>
              <a:t>rent_or_own</a:t>
            </a:r>
            <a:r>
              <a:rPr lang="en-US" dirty="0"/>
              <a:t> - Housing situation of respondent.</a:t>
            </a:r>
          </a:p>
          <a:p>
            <a:r>
              <a:rPr lang="en-US" dirty="0" err="1"/>
              <a:t>employment_status</a:t>
            </a:r>
            <a:r>
              <a:rPr lang="en-US" dirty="0"/>
              <a:t> - Employment status of respondent.</a:t>
            </a:r>
          </a:p>
          <a:p>
            <a:r>
              <a:rPr lang="en-US" dirty="0" err="1"/>
              <a:t>hhs_geo_region</a:t>
            </a:r>
            <a:r>
              <a:rPr lang="en-US" dirty="0"/>
              <a:t> - Respondent's residence using a 10-region </a:t>
            </a:r>
            <a:r>
              <a:rPr lang="en-US" dirty="0" smtClean="0"/>
              <a:t>geographic classification </a:t>
            </a:r>
            <a:r>
              <a:rPr lang="en-US" dirty="0"/>
              <a:t>defined by the U.S. Dept. of Health and Human Services. Values </a:t>
            </a:r>
            <a:r>
              <a:rPr lang="en-US" dirty="0" smtClean="0"/>
              <a:t>are represented </a:t>
            </a:r>
            <a:r>
              <a:rPr lang="en-US" dirty="0"/>
              <a:t>as short random character strings.</a:t>
            </a:r>
          </a:p>
          <a:p>
            <a:r>
              <a:rPr lang="en-US" dirty="0" err="1"/>
              <a:t>census_msa</a:t>
            </a:r>
            <a:r>
              <a:rPr lang="en-US" dirty="0"/>
              <a:t> - Respondent's residence within metropolitan statistical areas (MSA</a:t>
            </a:r>
            <a:r>
              <a:rPr lang="en-US" dirty="0" smtClean="0"/>
              <a:t>) as </a:t>
            </a:r>
            <a:r>
              <a:rPr lang="en-US" dirty="0"/>
              <a:t>defined by the U.S. Census.</a:t>
            </a:r>
          </a:p>
        </p:txBody>
      </p:sp>
    </p:spTree>
    <p:extLst>
      <p:ext uri="{BB962C8B-B14F-4D97-AF65-F5344CB8AC3E}">
        <p14:creationId xmlns:p14="http://schemas.microsoft.com/office/powerpoint/2010/main" val="321458550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err="1"/>
              <a:t>household_adults</a:t>
            </a:r>
            <a:r>
              <a:rPr lang="en-US" dirty="0"/>
              <a:t> - Number of other adults in household</a:t>
            </a:r>
            <a:r>
              <a:rPr lang="en-US"/>
              <a:t>, </a:t>
            </a:r>
            <a:endParaRPr lang="en-US" smtClean="0"/>
          </a:p>
          <a:p>
            <a:pPr lvl="1"/>
            <a:r>
              <a:rPr lang="en-US" smtClean="0"/>
              <a:t>top-coded </a:t>
            </a:r>
            <a:r>
              <a:rPr lang="en-US" dirty="0"/>
              <a:t>to 3.</a:t>
            </a:r>
          </a:p>
          <a:p>
            <a:r>
              <a:rPr lang="en-US" dirty="0" err="1"/>
              <a:t>household_children</a:t>
            </a:r>
            <a:r>
              <a:rPr lang="en-US" dirty="0"/>
              <a:t> - Number of children in household</a:t>
            </a:r>
            <a:r>
              <a:rPr lang="en-US" dirty="0" smtClean="0"/>
              <a:t>,</a:t>
            </a:r>
          </a:p>
          <a:p>
            <a:pPr lvl="1"/>
            <a:r>
              <a:rPr lang="en-US" dirty="0" smtClean="0"/>
              <a:t> </a:t>
            </a:r>
            <a:r>
              <a:rPr lang="en-US" dirty="0"/>
              <a:t>top-coded to 3.</a:t>
            </a:r>
          </a:p>
          <a:p>
            <a:r>
              <a:rPr lang="en-US" dirty="0" err="1"/>
              <a:t>employment_industry</a:t>
            </a:r>
            <a:r>
              <a:rPr lang="en-US" dirty="0"/>
              <a:t> - Type of industry respondent is employed in. </a:t>
            </a:r>
            <a:endParaRPr lang="en-US" dirty="0" smtClean="0"/>
          </a:p>
          <a:p>
            <a:pPr lvl="1"/>
            <a:r>
              <a:rPr lang="en-US" dirty="0" smtClean="0"/>
              <a:t>Values are represented </a:t>
            </a:r>
            <a:r>
              <a:rPr lang="en-US" dirty="0"/>
              <a:t>as short random character strings.</a:t>
            </a:r>
          </a:p>
          <a:p>
            <a:r>
              <a:rPr lang="en-US" dirty="0" err="1"/>
              <a:t>employment_occupation</a:t>
            </a:r>
            <a:r>
              <a:rPr lang="en-US" dirty="0"/>
              <a:t> - Type of occupation of respondent. </a:t>
            </a:r>
            <a:endParaRPr lang="en-US" dirty="0" smtClean="0"/>
          </a:p>
          <a:p>
            <a:pPr lvl="1"/>
            <a:r>
              <a:rPr lang="en-US" dirty="0" smtClean="0"/>
              <a:t>Values are represented </a:t>
            </a:r>
            <a:r>
              <a:rPr lang="en-US" dirty="0"/>
              <a:t>as short random character strings.</a:t>
            </a:r>
          </a:p>
        </p:txBody>
      </p:sp>
    </p:spTree>
    <p:extLst>
      <p:ext uri="{BB962C8B-B14F-4D97-AF65-F5344CB8AC3E}">
        <p14:creationId xmlns:p14="http://schemas.microsoft.com/office/powerpoint/2010/main" val="213551605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85000" lnSpcReduction="20000"/>
          </a:bodyPr>
          <a:lstStyle/>
          <a:p>
            <a:r>
              <a:rPr lang="en-US" b="1" dirty="0"/>
              <a:t>Feature data example</a:t>
            </a:r>
          </a:p>
          <a:p>
            <a:pPr lvl="1"/>
            <a:r>
              <a:rPr lang="en-US" dirty="0"/>
              <a:t>For example, a single row in the dataset, has these values:</a:t>
            </a:r>
          </a:p>
          <a:p>
            <a:r>
              <a:rPr lang="en-US" dirty="0"/>
              <a:t>Field Value</a:t>
            </a:r>
          </a:p>
          <a:p>
            <a:pPr lvl="1"/>
            <a:r>
              <a:rPr lang="en-US" dirty="0"/>
              <a:t>h1n1_concern 1</a:t>
            </a:r>
          </a:p>
          <a:p>
            <a:pPr lvl="1"/>
            <a:r>
              <a:rPr lang="en-US" dirty="0"/>
              <a:t>h1n1_knowledge </a:t>
            </a:r>
            <a:r>
              <a:rPr lang="en-US" dirty="0" smtClean="0"/>
              <a:t>0</a:t>
            </a:r>
          </a:p>
          <a:p>
            <a:pPr lvl="1"/>
            <a:r>
              <a:rPr lang="en-US" dirty="0" err="1"/>
              <a:t>behavioral_antiviral_meds</a:t>
            </a:r>
            <a:r>
              <a:rPr lang="en-US" dirty="0"/>
              <a:t> 0</a:t>
            </a:r>
          </a:p>
          <a:p>
            <a:pPr lvl="1"/>
            <a:r>
              <a:rPr lang="en-US" dirty="0" err="1"/>
              <a:t>behavioral_avoidance</a:t>
            </a:r>
            <a:r>
              <a:rPr lang="en-US" dirty="0"/>
              <a:t> 0</a:t>
            </a:r>
          </a:p>
          <a:p>
            <a:pPr lvl="1"/>
            <a:r>
              <a:rPr lang="en-US" dirty="0" err="1"/>
              <a:t>behavioral_face_mask</a:t>
            </a:r>
            <a:r>
              <a:rPr lang="en-US" dirty="0"/>
              <a:t> 0</a:t>
            </a:r>
          </a:p>
          <a:p>
            <a:pPr lvl="1"/>
            <a:r>
              <a:rPr lang="en-US" dirty="0" err="1"/>
              <a:t>behavioral_wash_hands</a:t>
            </a:r>
            <a:r>
              <a:rPr lang="en-US" dirty="0"/>
              <a:t> 0</a:t>
            </a:r>
          </a:p>
          <a:p>
            <a:pPr lvl="1"/>
            <a:r>
              <a:rPr lang="en-US" dirty="0" err="1"/>
              <a:t>behavioral_large_gatherings</a:t>
            </a:r>
            <a:r>
              <a:rPr lang="en-US" dirty="0"/>
              <a:t> 0</a:t>
            </a:r>
          </a:p>
          <a:p>
            <a:pPr lvl="1"/>
            <a:r>
              <a:rPr lang="en-US" dirty="0" err="1"/>
              <a:t>behavioral_outside_home</a:t>
            </a:r>
            <a:r>
              <a:rPr lang="en-US" dirty="0"/>
              <a:t> 1</a:t>
            </a:r>
          </a:p>
          <a:p>
            <a:pPr lvl="1"/>
            <a:r>
              <a:rPr lang="en-US" dirty="0" err="1"/>
              <a:t>behavioral_touch_face</a:t>
            </a:r>
            <a:r>
              <a:rPr lang="en-US" dirty="0"/>
              <a:t> 1</a:t>
            </a:r>
          </a:p>
        </p:txBody>
      </p:sp>
    </p:spTree>
    <p:extLst>
      <p:ext uri="{BB962C8B-B14F-4D97-AF65-F5344CB8AC3E}">
        <p14:creationId xmlns:p14="http://schemas.microsoft.com/office/powerpoint/2010/main" val="2557367235"/>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lvl="1"/>
            <a:r>
              <a:rPr lang="en-US" dirty="0"/>
              <a:t>doctor_recc_h1n1 0</a:t>
            </a:r>
          </a:p>
          <a:p>
            <a:pPr lvl="1"/>
            <a:r>
              <a:rPr lang="en-US" dirty="0" err="1"/>
              <a:t>doctor_recc_seasonal</a:t>
            </a:r>
            <a:r>
              <a:rPr lang="en-US" dirty="0"/>
              <a:t> 0</a:t>
            </a:r>
          </a:p>
          <a:p>
            <a:pPr lvl="1"/>
            <a:r>
              <a:rPr lang="en-US" dirty="0" err="1"/>
              <a:t>chronic_med_condition</a:t>
            </a:r>
            <a:r>
              <a:rPr lang="en-US" dirty="0"/>
              <a:t> 0</a:t>
            </a:r>
          </a:p>
          <a:p>
            <a:pPr lvl="1"/>
            <a:r>
              <a:rPr lang="en-US" dirty="0"/>
              <a:t>child_under_6_months 0</a:t>
            </a:r>
          </a:p>
          <a:p>
            <a:pPr lvl="1"/>
            <a:r>
              <a:rPr lang="en-US" dirty="0" err="1"/>
              <a:t>health_worker</a:t>
            </a:r>
            <a:r>
              <a:rPr lang="en-US" dirty="0"/>
              <a:t> 0</a:t>
            </a:r>
          </a:p>
          <a:p>
            <a:pPr lvl="1"/>
            <a:r>
              <a:rPr lang="en-US" dirty="0" err="1"/>
              <a:t>health_insurance</a:t>
            </a:r>
            <a:r>
              <a:rPr lang="en-US" dirty="0"/>
              <a:t> 1</a:t>
            </a:r>
          </a:p>
          <a:p>
            <a:pPr lvl="1"/>
            <a:r>
              <a:rPr lang="en-US" dirty="0"/>
              <a:t>opinion_h1n1_vacc_effective 3</a:t>
            </a:r>
          </a:p>
          <a:p>
            <a:pPr lvl="1"/>
            <a:r>
              <a:rPr lang="en-US" dirty="0"/>
              <a:t>opinion_h1n1_risk 1</a:t>
            </a:r>
          </a:p>
          <a:p>
            <a:pPr lvl="1"/>
            <a:r>
              <a:rPr lang="en-US" dirty="0"/>
              <a:t>opinion_h1n1_sick_from_vacc 2</a:t>
            </a:r>
          </a:p>
          <a:p>
            <a:pPr lvl="1"/>
            <a:r>
              <a:rPr lang="en-US" dirty="0" err="1"/>
              <a:t>opinion_seas_vacc_effective</a:t>
            </a:r>
            <a:r>
              <a:rPr lang="en-US" dirty="0"/>
              <a:t> 2</a:t>
            </a:r>
          </a:p>
          <a:p>
            <a:pPr lvl="1"/>
            <a:r>
              <a:rPr lang="en-US" dirty="0" err="1"/>
              <a:t>opinion_seas_risk</a:t>
            </a:r>
            <a:r>
              <a:rPr lang="en-US" dirty="0"/>
              <a:t> 1</a:t>
            </a:r>
          </a:p>
          <a:p>
            <a:pPr lvl="1"/>
            <a:r>
              <a:rPr lang="en-US" dirty="0" err="1"/>
              <a:t>opinion_seas_sick_from_vacc</a:t>
            </a:r>
            <a:r>
              <a:rPr lang="en-US" dirty="0"/>
              <a:t> 2</a:t>
            </a:r>
          </a:p>
        </p:txBody>
      </p:sp>
    </p:spTree>
    <p:extLst>
      <p:ext uri="{BB962C8B-B14F-4D97-AF65-F5344CB8AC3E}">
        <p14:creationId xmlns:p14="http://schemas.microsoft.com/office/powerpoint/2010/main" val="289097381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lvl="1"/>
            <a:r>
              <a:rPr lang="en-US" dirty="0" err="1"/>
              <a:t>age_group</a:t>
            </a:r>
            <a:r>
              <a:rPr lang="en-US" dirty="0"/>
              <a:t> 55 - 64 Years</a:t>
            </a:r>
          </a:p>
          <a:p>
            <a:pPr lvl="1"/>
            <a:r>
              <a:rPr lang="en-US" dirty="0"/>
              <a:t>education &lt; 12 Years</a:t>
            </a:r>
          </a:p>
          <a:p>
            <a:pPr lvl="1"/>
            <a:r>
              <a:rPr lang="en-US" dirty="0"/>
              <a:t>race White</a:t>
            </a:r>
          </a:p>
          <a:p>
            <a:pPr lvl="1"/>
            <a:r>
              <a:rPr lang="en-US" dirty="0"/>
              <a:t>sex Female</a:t>
            </a:r>
          </a:p>
          <a:p>
            <a:pPr lvl="1"/>
            <a:r>
              <a:rPr lang="en-US" dirty="0" err="1"/>
              <a:t>income_poverty</a:t>
            </a:r>
            <a:r>
              <a:rPr lang="en-US" dirty="0"/>
              <a:t> Below Poverty</a:t>
            </a:r>
          </a:p>
          <a:p>
            <a:pPr lvl="1"/>
            <a:r>
              <a:rPr lang="en-US" dirty="0" err="1"/>
              <a:t>marital_status</a:t>
            </a:r>
            <a:r>
              <a:rPr lang="en-US" dirty="0"/>
              <a:t> Not Married</a:t>
            </a:r>
          </a:p>
          <a:p>
            <a:pPr lvl="1"/>
            <a:r>
              <a:rPr lang="en-US" dirty="0" err="1"/>
              <a:t>rent_or_own</a:t>
            </a:r>
            <a:r>
              <a:rPr lang="en-US" dirty="0"/>
              <a:t> Own</a:t>
            </a:r>
          </a:p>
          <a:p>
            <a:pPr lvl="1"/>
            <a:r>
              <a:rPr lang="en-US" dirty="0" err="1"/>
              <a:t>employment_status</a:t>
            </a:r>
            <a:r>
              <a:rPr lang="en-US" dirty="0"/>
              <a:t> Not in Labor Force</a:t>
            </a:r>
          </a:p>
          <a:p>
            <a:pPr lvl="1"/>
            <a:r>
              <a:rPr lang="en-US" dirty="0" err="1"/>
              <a:t>hhs_geo_region</a:t>
            </a:r>
            <a:r>
              <a:rPr lang="en-US" dirty="0"/>
              <a:t> </a:t>
            </a:r>
            <a:r>
              <a:rPr lang="en-US" dirty="0" err="1"/>
              <a:t>oxchjgsf</a:t>
            </a:r>
            <a:endParaRPr lang="en-US" dirty="0"/>
          </a:p>
          <a:p>
            <a:pPr lvl="1"/>
            <a:r>
              <a:rPr lang="en-US" dirty="0" err="1"/>
              <a:t>census_msa</a:t>
            </a:r>
            <a:r>
              <a:rPr lang="en-US" dirty="0"/>
              <a:t> Non-MSA</a:t>
            </a:r>
          </a:p>
          <a:p>
            <a:pPr lvl="1"/>
            <a:r>
              <a:rPr lang="en-US" dirty="0" err="1"/>
              <a:t>household_adults</a:t>
            </a:r>
            <a:r>
              <a:rPr lang="en-US" dirty="0"/>
              <a:t> 0</a:t>
            </a:r>
          </a:p>
          <a:p>
            <a:pPr lvl="1"/>
            <a:r>
              <a:rPr lang="en-US" dirty="0" err="1"/>
              <a:t>household_children</a:t>
            </a:r>
            <a:r>
              <a:rPr lang="en-US" dirty="0"/>
              <a:t> 0</a:t>
            </a:r>
          </a:p>
          <a:p>
            <a:pPr lvl="1"/>
            <a:r>
              <a:rPr lang="en-US" dirty="0" err="1"/>
              <a:t>employment_industry</a:t>
            </a:r>
            <a:r>
              <a:rPr lang="en-US" dirty="0"/>
              <a:t> </a:t>
            </a:r>
            <a:r>
              <a:rPr lang="en-US" dirty="0" err="1"/>
              <a:t>NaN</a:t>
            </a:r>
            <a:endParaRPr lang="en-US" dirty="0"/>
          </a:p>
          <a:p>
            <a:pPr lvl="1"/>
            <a:r>
              <a:rPr lang="en-US" dirty="0" err="1"/>
              <a:t>employment_occupation</a:t>
            </a:r>
            <a:r>
              <a:rPr lang="en-US" dirty="0"/>
              <a:t> </a:t>
            </a:r>
            <a:r>
              <a:rPr lang="en-US" dirty="0" err="1"/>
              <a:t>NaN</a:t>
            </a:r>
            <a:endParaRPr lang="en-US" dirty="0"/>
          </a:p>
        </p:txBody>
      </p:sp>
    </p:spTree>
    <p:extLst>
      <p:ext uri="{BB962C8B-B14F-4D97-AF65-F5344CB8AC3E}">
        <p14:creationId xmlns:p14="http://schemas.microsoft.com/office/powerpoint/2010/main" val="26886877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4783</TotalTime>
  <Words>3160</Words>
  <Application>Microsoft Office PowerPoint</Application>
  <PresentationFormat>On-screen Show (4:3)</PresentationFormat>
  <Paragraphs>493</Paragraphs>
  <Slides>103</Slides>
  <Notes>0</Notes>
  <HiddenSlides>0</HiddenSlides>
  <MMClips>0</MMClips>
  <ScaleCrop>false</ScaleCrop>
  <HeadingPairs>
    <vt:vector size="4" baseType="variant">
      <vt:variant>
        <vt:lpstr>Theme</vt:lpstr>
      </vt:variant>
      <vt:variant>
        <vt:i4>1</vt:i4>
      </vt:variant>
      <vt:variant>
        <vt:lpstr>Slide Titles</vt:lpstr>
      </vt:variant>
      <vt:variant>
        <vt:i4>103</vt:i4>
      </vt:variant>
    </vt:vector>
  </HeadingPairs>
  <TitlesOfParts>
    <vt:vector size="104" baseType="lpstr">
      <vt:lpstr>Office Theme</vt:lpstr>
      <vt:lpstr>Flu Shot Final Exam</vt:lpstr>
      <vt:lpstr>Flu Shot - Predict whether people will get  H1N1 and Seasonal Flu Vaccines </vt:lpstr>
      <vt:lpstr>PowerPoint Presentation</vt:lpstr>
      <vt:lpstr>PowerPoint Presentation</vt:lpstr>
      <vt:lpstr>PowerPoint Presentation</vt:lpstr>
      <vt:lpstr>PowerPoint Presentation</vt:lpstr>
      <vt:lpstr>PowerPoint Presentation</vt:lpstr>
      <vt:lpstr>List of Columns having influence on Predictions </vt:lpstr>
      <vt:lpstr>PowerPoint Presentation</vt:lpstr>
      <vt:lpstr>PowerPoint Presentation</vt:lpstr>
      <vt:lpstr>Spot_Check_Algorithms (Selected_X, Selected_Y["h1n1_vaccine"])</vt:lpstr>
      <vt:lpstr>Spot_Check_Algorithms(Selected_X, Selected_Y["seasonal_vaccine"] </vt:lpstr>
      <vt:lpstr>Run ROC_AUC_Cycle on Selected DF_N_enc "h1n1_vaccine"</vt:lpstr>
      <vt:lpstr>Run ROC_AUC_Cycle on Selected DF_N_enc "h1n1_vaccine"</vt:lpstr>
      <vt:lpstr>Run ROC_AUC_Cycle on Selected DF_N_enc "seasonal_vaccine"</vt:lpstr>
      <vt:lpstr>Run ROC_AUC_Cycle on Selected DF_N_enc "seasonal_vaccine"</vt:lpstr>
      <vt:lpstr>ROC_AUC using MACRO</vt:lpstr>
      <vt:lpstr>ROC_AUC using MACRO - Multiclass</vt:lpstr>
      <vt:lpstr>ROC_AUC using MACRO Summary</vt:lpstr>
      <vt:lpstr>Submission File</vt:lpstr>
      <vt:lpstr>Predict Probabilities  &amp; Create Submission File</vt:lpstr>
      <vt:lpstr>PowerPoint Presentation</vt:lpstr>
      <vt:lpstr>Define &amp; Test Functions</vt:lpstr>
      <vt:lpstr>REVIEW NUMERIC COLUMNS </vt:lpstr>
      <vt:lpstr>REVIEW NUMERIC COLUMNS</vt:lpstr>
      <vt:lpstr>REVIEW NUMERIC COLUMNS</vt:lpstr>
      <vt:lpstr>REVIEW NUMERIC COLUMNS</vt:lpstr>
      <vt:lpstr>Review Text</vt:lpstr>
      <vt:lpstr>Catagorical</vt:lpstr>
      <vt:lpstr>A Full Review of ALL  Numeric Columns</vt:lpstr>
      <vt:lpstr>A Full Review of ALL Numeric Columns is done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 Full Review of ALL OBJECT  (Text) Columns is done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Categorical Features &amp; Encoding</vt:lpstr>
      <vt:lpstr>SUPERVISED LEARNING  WITH SCIKIT-LEARN</vt:lpstr>
      <vt:lpstr>SimpleImputer</vt:lpstr>
      <vt:lpstr>Scaling</vt:lpstr>
      <vt:lpstr>Spot Checking of Algorithms</vt:lpstr>
      <vt:lpstr>Lasso</vt:lpstr>
      <vt:lpstr>Logistic regression &amp; ROC_AUC Score &amp;  Cross Validation Score &amp; Confusion matrix &amp; its report</vt:lpstr>
      <vt:lpstr>Removing Nulls form ALL Numeric Columns</vt:lpstr>
      <vt:lpstr>Removing Nulls form  ALL Object (Text) Columns</vt:lpstr>
      <vt:lpstr>Removing Nulls form  ALL Object (Text) Columns</vt:lpstr>
      <vt:lpstr>Convert_ALL_Listed_to_Catagorical</vt:lpstr>
      <vt:lpstr>Encoding by dummy_variables</vt:lpstr>
      <vt:lpstr>Evaluation by ROC_AUC_Cycle</vt:lpstr>
      <vt:lpstr>Ridge Score</vt:lpstr>
      <vt:lpstr>Scale All Columns of DF_N_enc</vt:lpstr>
      <vt:lpstr>PowerPoint Presentation</vt:lpstr>
      <vt:lpstr>Run ROC_AUC_Cycle on DF_N_enc “h1n1_vaccine”</vt:lpstr>
      <vt:lpstr>Run ROC_AUC_Cycle on DF_N_enc “h1n1_vaccine”</vt:lpstr>
      <vt:lpstr>Run ROC_AUC_Cycle on DF_N_enc "seasonal_vaccine"</vt:lpstr>
      <vt:lpstr>Run ROC_AUC_Cycle on DF_N_enc "seasonal_vaccine"</vt:lpstr>
      <vt:lpstr>Selecting the Number of ROWS &amp; Columns &amp; Scale them for DF_N_enc</vt:lpstr>
      <vt:lpstr>Ridge Score on Selected Columns after Scaling</vt:lpstr>
      <vt:lpstr>Spot_Check_Algorithms (Selected_X, Selected_Y["h1n1_vaccine"])</vt:lpstr>
      <vt:lpstr>Spot_Check_Algorithms(Selected_X, Selected_Y["seasonal_vaccine"] </vt:lpstr>
      <vt:lpstr>Run ROC_AUC_Cycle on Selected DF_N_enc "h1n1_vaccine"</vt:lpstr>
      <vt:lpstr>Run ROC_AUC_Cycle on Selected DF_N_enc "h1n1_vaccine"</vt:lpstr>
      <vt:lpstr>Run ROC_AUC_Cycle on Selected DF_N_enc "seasonal_vaccine"</vt:lpstr>
      <vt:lpstr>Run ROC_AUC_Cycle on Selected DF_N_enc "seasonal_vaccine"</vt:lpstr>
      <vt:lpstr>ROC_AUC using MACRO</vt:lpstr>
      <vt:lpstr>ROC_AUC using MACRO - Multiclass</vt:lpstr>
      <vt:lpstr>ROC_AUC using MACRO Summary</vt:lpstr>
      <vt:lpstr>Predict Probabilities  &amp; Create Submission File</vt:lpstr>
      <vt:lpstr>List of Selected X Columns</vt:lpstr>
      <vt:lpstr>Predict Probabilities  &amp; Create Submission File</vt:lpstr>
      <vt:lpstr>Predict Probabilities  &amp; Create Submission File</vt:lpstr>
      <vt:lpstr>Appendix …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Exam</dc:title>
  <dc:creator>AsusCoreI5</dc:creator>
  <cp:lastModifiedBy>AsusCoreI5</cp:lastModifiedBy>
  <cp:revision>206</cp:revision>
  <dcterms:created xsi:type="dcterms:W3CDTF">2020-10-06T15:58:29Z</dcterms:created>
  <dcterms:modified xsi:type="dcterms:W3CDTF">2020-10-11T12:50:35Z</dcterms:modified>
</cp:coreProperties>
</file>