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43.png" ContentType="image/png"/>
  <Override PartName="/ppt/media/image42.png" ContentType="image/png"/>
  <Override PartName="/ppt/media/image41.png" ContentType="image/png"/>
  <Override PartName="/ppt/media/image40.png" ContentType="image/png"/>
  <Override PartName="/ppt/media/image29.png" ContentType="image/png"/>
  <Override PartName="/ppt/media/image27.png" ContentType="image/png"/>
  <Override PartName="/ppt/media/image25.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7.png" ContentType="image/png"/>
  <Override PartName="/ppt/media/image18.png" ContentType="image/png"/>
  <Override PartName="/ppt/media/image6.png" ContentType="image/png"/>
  <Override PartName="/ppt/media/image17.png" ContentType="image/png"/>
  <Override PartName="/ppt/media/image5.png" ContentType="image/png"/>
  <Override PartName="/ppt/media/image16.png" ContentType="image/png"/>
  <Override PartName="/ppt/media/image4.png" ContentType="image/png"/>
  <Override PartName="/ppt/media/image15.png" ContentType="image/png"/>
  <Override PartName="/ppt/media/image3.png" ContentType="image/png"/>
  <Override PartName="/ppt/media/image80.png" ContentType="image/png"/>
  <Override PartName="/ppt/media/image14.png" ContentType="image/png"/>
  <Override PartName="/ppt/media/image2.png" ContentType="image/png"/>
  <Override PartName="/ppt/media/image30.png" ContentType="image/png"/>
  <Override PartName="/ppt/media/OOXDiagramDataRels1_0.png" ContentType="image/png"/>
  <Override PartName="/ppt/media/image35.png" ContentType="image/png"/>
  <Override PartName="/ppt/media/image39.png" ContentType="image/png"/>
  <Override PartName="/ppt/media/OOXDiagramDataRels1_4.png" ContentType="image/png"/>
  <Override PartName="/ppt/media/image9.png" ContentType="image/png"/>
  <Override PartName="/ppt/media/image26.png" ContentType="image/png"/>
  <Override PartName="/ppt/media/OOXDiagramDrawingRels1_2.png" ContentType="image/png"/>
  <Override PartName="/ppt/media/image52.png" ContentType="image/png"/>
  <Override PartName="/ppt/media/image12.png" ContentType="image/png"/>
  <Override PartName="/ppt/media/image37.png" ContentType="image/png"/>
  <Override PartName="/ppt/media/OOXDiagramDataRels1_2.png" ContentType="image/png"/>
  <Override PartName="/ppt/media/image24.png" ContentType="image/png"/>
  <Override PartName="/ppt/media/image45.png" ContentType="image/png"/>
  <Override PartName="/ppt/media/image46.png" ContentType="image/png"/>
  <Override PartName="/ppt/media/OOXDiagramDataRels1_3.svg" ContentType="image/svg"/>
  <Override PartName="/ppt/media/image47.png" ContentType="image/png"/>
  <Override PartName="/ppt/media/image10.png" ContentType="image/png"/>
  <Override PartName="/ppt/media/image48.png" ContentType="image/png"/>
  <Override PartName="/ppt/media/image49.png" ContentType="image/png"/>
  <Override PartName="/ppt/media/image51.png" ContentType="image/png"/>
  <Override PartName="/ppt/media/image53.png" ContentType="image/png"/>
  <Override PartName="/ppt/media/image55.png" ContentType="image/png"/>
  <Override PartName="/ppt/media/image57.png" ContentType="image/png"/>
  <Override PartName="/ppt/media/image59.png" ContentType="image/png"/>
  <Override PartName="/ppt/media/image58.png" ContentType="image/png"/>
  <Override PartName="/ppt/media/image60.png" ContentType="image/png"/>
  <Override PartName="/ppt/media/image62.png" ContentType="image/png"/>
  <Override PartName="/ppt/media/image64.png" ContentType="image/png"/>
  <Override PartName="/ppt/media/image65.png" ContentType="image/png"/>
  <Override PartName="/ppt/media/image66.png" ContentType="image/png"/>
  <Override PartName="/ppt/media/image79.png" ContentType="image/png"/>
  <Override PartName="/ppt/media/image67.png" ContentType="image/png"/>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69.png" ContentType="image/png"/>
  <Override PartName="/ppt/media/image32.png" ContentType="image/png"/>
  <Override PartName="/ppt/media/image70.png" ContentType="image/png"/>
  <Override PartName="/ppt/media/image28.png" ContentType="image/png"/>
  <Override PartName="/ppt/media/image68.png" ContentType="image/png"/>
  <Override PartName="/ppt/media/image31.png" ContentType="image/png"/>
  <Override PartName="/ppt/media/image44.png" ContentType="image/png"/>
  <Override PartName="/ppt/media/OOXDiagramDataRels1_1.svg" ContentType="image/svg"/>
  <Override PartName="/ppt/media/image63.png" ContentType="image/png"/>
  <Override PartName="/ppt/media/OOXDiagramDataRels1_7.svg" ContentType="image/svg"/>
  <Override PartName="/ppt/media/OOXDiagramDrawingRels1_6.png" ContentType="image/png"/>
  <Override PartName="/ppt/media/image56.png" ContentType="image/png"/>
  <Override PartName="/ppt/media/OOXDiagramDrawingRels1_4.png" ContentType="image/png"/>
  <Override PartName="/ppt/media/image54.png" ContentType="image/png"/>
  <Override PartName="/ppt/media/OOXDiagramDrawingRels1_1.svg" ContentType="image/svg"/>
  <Override PartName="/ppt/media/image8.png" ContentType="image/png"/>
  <Override PartName="/ppt/media/image38.png" ContentType="image/png"/>
  <Override PartName="/ppt/media/OOXDiagramDataRels1_6.png" ContentType="image/png"/>
  <Override PartName="/ppt/media/image36.png" ContentType="image/png"/>
  <Override PartName="/ppt/media/image34.png" ContentType="image/png"/>
  <Override PartName="/ppt/media/OOXDiagramDrawingRels1_3.svg" ContentType="image/svg"/>
  <Override PartName="/ppt/media/image33.png" ContentType="image/png"/>
  <Override PartName="/ppt/media/image1.png" ContentType="image/png"/>
  <Override PartName="/ppt/media/image13.png" ContentType="image/png"/>
  <Override PartName="/ppt/media/OOXDiagramDrawingRels1_7.svg" ContentType="image/svg"/>
  <Override PartName="/ppt/media/OOXDiagramDataRels1_5.svg" ContentType="image/svg"/>
  <Override PartName="/ppt/media/image61.png" ContentType="image/png"/>
  <Override PartName="/ppt/media/image11.png" ContentType="image/png"/>
  <Override PartName="/ppt/media/OOXDiagramDrawingRels1_5.svg" ContentType="image/svg"/>
  <Override PartName="/ppt/media/image50.png" ContentType="image/png"/>
  <Override PartName="/ppt/media/OOXDiagramDrawingRels1_0.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Relationship Id="rId7" Type="http://schemas.openxmlformats.org/officeDocument/2006/relationships/image" Target="../media/OOXDiagramDataRels1_6.png"/><Relationship Id="rId8" Type="http://schemas.openxmlformats.org/officeDocument/2006/relationships/image" Target="../media/OOXDiagramDataRels1_7.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Relationship Id="rId7" Type="http://schemas.openxmlformats.org/officeDocument/2006/relationships/image" Target="../media/OOXDiagramDrawingRels1_6.png"/><Relationship Id="rId8" Type="http://schemas.openxmlformats.org/officeDocument/2006/relationships/image" Target="../media/OOXDiagramDrawingRels1_7.svg"/>
</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115E8C-7D3A-472F-9792-79E80E302CD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D64C86B-EE9B-49A8-AAE8-FB8E66C5B29E}">
      <dgm:prSet/>
      <dgm:spPr/>
      <dgm:t>
        <a:bodyPr/>
        <a:lstStyle/>
        <a:p>
          <a:pPr>
            <a:lnSpc>
              <a:spcPct val="100000"/>
            </a:lnSpc>
            <a:defRPr cap="all"/>
          </a:pPr>
          <a:r>
            <a:rPr lang="en-US" dirty="0"/>
            <a:t>Introduction</a:t>
          </a:r>
        </a:p>
      </dgm:t>
    </dgm:pt>
    <dgm:pt modelId="{54E88248-1B8E-4E23-BACE-26A21AE8A8B1}" type="parTrans" cxnId="{10CE987D-C340-4127-9C8E-EBB8C4907134}">
      <dgm:prSet/>
      <dgm:spPr/>
      <dgm:t>
        <a:bodyPr/>
        <a:lstStyle/>
        <a:p>
          <a:endParaRPr lang="en-US"/>
        </a:p>
      </dgm:t>
    </dgm:pt>
    <dgm:pt modelId="{809FCA61-0EB7-4BD7-A21B-1586FD58455E}" type="sibTrans" cxnId="{10CE987D-C340-4127-9C8E-EBB8C4907134}">
      <dgm:prSet/>
      <dgm:spPr/>
      <dgm:t>
        <a:bodyPr/>
        <a:lstStyle/>
        <a:p>
          <a:endParaRPr lang="en-US"/>
        </a:p>
      </dgm:t>
    </dgm:pt>
    <dgm:pt modelId="{4AB8C381-D69B-46E3-8917-FF4573756038}">
      <dgm:prSet phldr="0"/>
      <dgm:spPr/>
      <dgm:t>
        <a:bodyPr/>
        <a:lstStyle/>
        <a:p>
          <a:pPr>
            <a:lnSpc>
              <a:spcPct val="100000"/>
            </a:lnSpc>
            <a:defRPr cap="all"/>
          </a:pPr>
          <a:r>
            <a:rPr lang="en-US" dirty="0">
              <a:latin typeface="Calibri Light" panose="020F0302020204030204"/>
            </a:rPr>
            <a:t>Discussion</a:t>
          </a:r>
          <a:endParaRPr lang="en-US" dirty="0"/>
        </a:p>
      </dgm:t>
    </dgm:pt>
    <dgm:pt modelId="{F4712802-65FF-43CA-AA29-3D8DB3509F4E}" type="parTrans" cxnId="{353994F6-81A5-4B65-837E-8A96F89B828B}">
      <dgm:prSet/>
      <dgm:spPr/>
      <dgm:t>
        <a:bodyPr/>
        <a:lstStyle/>
        <a:p>
          <a:endParaRPr lang="en-US"/>
        </a:p>
      </dgm:t>
    </dgm:pt>
    <dgm:pt modelId="{73BCECC4-42D5-4D1B-A7BD-C5536915C860}" type="sibTrans" cxnId="{353994F6-81A5-4B65-837E-8A96F89B828B}">
      <dgm:prSet/>
      <dgm:spPr/>
      <dgm:t>
        <a:bodyPr/>
        <a:lstStyle/>
        <a:p>
          <a:endParaRPr lang="en-US"/>
        </a:p>
      </dgm:t>
    </dgm:pt>
    <dgm:pt modelId="{AE2C2771-3720-4098-9CEF-B061DC168859}">
      <dgm:prSet phldr="0"/>
      <dgm:spPr/>
      <dgm:t>
        <a:bodyPr/>
        <a:lstStyle/>
        <a:p>
          <a:pPr>
            <a:lnSpc>
              <a:spcPct val="100000"/>
            </a:lnSpc>
            <a:defRPr cap="all"/>
          </a:pPr>
          <a:r>
            <a:rPr lang="en-US" dirty="0">
              <a:latin typeface="Calibri Light" panose="020F0302020204030204"/>
            </a:rPr>
            <a:t>Methods</a:t>
          </a:r>
        </a:p>
      </dgm:t>
    </dgm:pt>
    <dgm:pt modelId="{8DD09977-047A-4163-AD35-16BB3F7DF74F}" type="parTrans" cxnId="{493AC08A-1619-44A9-A638-5D191469E336}">
      <dgm:prSet/>
      <dgm:spPr/>
      <dgm:t>
        <a:bodyPr/>
        <a:lstStyle/>
        <a:p>
          <a:endParaRPr lang="en-US"/>
        </a:p>
      </dgm:t>
    </dgm:pt>
    <dgm:pt modelId="{DB39DA4E-668B-49E6-A358-41DABA4CFBF3}" type="sibTrans" cxnId="{493AC08A-1619-44A9-A638-5D191469E336}">
      <dgm:prSet/>
      <dgm:spPr/>
      <dgm:t>
        <a:bodyPr/>
        <a:lstStyle/>
        <a:p>
          <a:endParaRPr lang="en-US"/>
        </a:p>
      </dgm:t>
    </dgm:pt>
    <dgm:pt modelId="{DC1D112F-A7C6-473A-BF11-69AF3961433B}">
      <dgm:prSet phldr="0"/>
      <dgm:spPr/>
      <dgm:t>
        <a:bodyPr/>
        <a:lstStyle/>
        <a:p>
          <a:pPr>
            <a:lnSpc>
              <a:spcPct val="100000"/>
            </a:lnSpc>
            <a:defRPr cap="all"/>
          </a:pPr>
          <a:r>
            <a:rPr lang="en-US" dirty="0">
              <a:latin typeface="Calibri Light" panose="020F0302020204030204"/>
            </a:rPr>
            <a:t>Dataset</a:t>
          </a:r>
          <a:endParaRPr lang="en-US" dirty="0"/>
        </a:p>
      </dgm:t>
    </dgm:pt>
    <dgm:pt modelId="{5395B0B9-8072-4A07-BCA2-22B7DD188F9F}" type="sibTrans" cxnId="{1AF7F4C5-B46C-484D-B636-CF98640FA631}">
      <dgm:prSet/>
      <dgm:spPr/>
      <dgm:t>
        <a:bodyPr/>
        <a:lstStyle/>
        <a:p>
          <a:endParaRPr lang="en-US"/>
        </a:p>
      </dgm:t>
    </dgm:pt>
    <dgm:pt modelId="{FD61EB41-0733-4A73-9C08-2530DE7CB332}" type="parTrans" cxnId="{1AF7F4C5-B46C-484D-B636-CF98640FA631}">
      <dgm:prSet/>
      <dgm:spPr/>
      <dgm:t>
        <a:bodyPr/>
        <a:lstStyle/>
        <a:p>
          <a:endParaRPr lang="en-US"/>
        </a:p>
      </dgm:t>
    </dgm:pt>
    <dgm:pt modelId="{9BE858FC-7D3D-4FB7-9B6F-E269D5EFFBD1}" type="pres">
      <dgm:prSet presAssocID="{57115E8C-7D3A-472F-9792-79E80E302CD1}" presName="root" presStyleCnt="0">
        <dgm:presLayoutVars>
          <dgm:dir/>
          <dgm:resizeHandles val="exact"/>
        </dgm:presLayoutVars>
      </dgm:prSet>
      <dgm:spPr/>
    </dgm:pt>
    <dgm:pt modelId="{A7314C0A-7574-49BA-8238-90EF25099C7C}" type="pres">
      <dgm:prSet presAssocID="{8D64C86B-EE9B-49A8-AAE8-FB8E66C5B29E}" presName="compNode" presStyleCnt="0"/>
      <dgm:spPr/>
    </dgm:pt>
    <dgm:pt modelId="{720D0F80-E5DE-4B65-A580-BC4A8E65DAF4}" type="pres">
      <dgm:prSet presAssocID="{8D64C86B-EE9B-49A8-AAE8-FB8E66C5B29E}" presName="iconBgRect" presStyleLbl="bgShp" presStyleIdx="0" presStyleCnt="4"/>
      <dgm:spPr>
        <a:prstGeom prst="round2DiagRect">
          <a:avLst>
            <a:gd name="adj1" fmla="val 29727"/>
            <a:gd name="adj2" fmla="val 0"/>
          </a:avLst>
        </a:prstGeom>
      </dgm:spPr>
    </dgm:pt>
    <dgm:pt modelId="{A36E88BF-EC66-4B80-B7AE-633E6172F416}" type="pres">
      <dgm:prSet presAssocID="{8D64C86B-EE9B-49A8-AAE8-FB8E66C5B2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ài liệu"/>
        </a:ext>
      </dgm:extLst>
    </dgm:pt>
    <dgm:pt modelId="{58581638-147F-451B-A91B-D552A46E5750}" type="pres">
      <dgm:prSet presAssocID="{8D64C86B-EE9B-49A8-AAE8-FB8E66C5B29E}" presName="spaceRect" presStyleCnt="0"/>
      <dgm:spPr/>
    </dgm:pt>
    <dgm:pt modelId="{A13F6FA0-A748-403C-8617-228B9F75A327}" type="pres">
      <dgm:prSet presAssocID="{8D64C86B-EE9B-49A8-AAE8-FB8E66C5B29E}" presName="textRect" presStyleLbl="revTx" presStyleIdx="0" presStyleCnt="4">
        <dgm:presLayoutVars>
          <dgm:chMax val="1"/>
          <dgm:chPref val="1"/>
        </dgm:presLayoutVars>
      </dgm:prSet>
      <dgm:spPr/>
    </dgm:pt>
    <dgm:pt modelId="{3CD94670-3DE3-4D9D-B4A8-4CE0F39AB423}" type="pres">
      <dgm:prSet presAssocID="{809FCA61-0EB7-4BD7-A21B-1586FD58455E}" presName="sibTrans" presStyleCnt="0"/>
      <dgm:spPr/>
    </dgm:pt>
    <dgm:pt modelId="{172B48FE-DC6B-4251-8F6E-20011854C3F9}" type="pres">
      <dgm:prSet presAssocID="{DC1D112F-A7C6-473A-BF11-69AF3961433B}" presName="compNode" presStyleCnt="0"/>
      <dgm:spPr/>
    </dgm:pt>
    <dgm:pt modelId="{48F8F5D8-94D3-42D7-A8F0-3692103B0ABA}" type="pres">
      <dgm:prSet presAssocID="{DC1D112F-A7C6-473A-BF11-69AF3961433B}" presName="iconBgRect" presStyleLbl="bgShp" presStyleIdx="1" presStyleCnt="4"/>
      <dgm:spPr>
        <a:prstGeom prst="round2DiagRect">
          <a:avLst>
            <a:gd name="adj1" fmla="val 29727"/>
            <a:gd name="adj2" fmla="val 0"/>
          </a:avLst>
        </a:prstGeom>
      </dgm:spPr>
    </dgm:pt>
    <dgm:pt modelId="{D70A9958-9519-4055-8512-24E892B04FE7}" type="pres">
      <dgm:prSet presAssocID="{DC1D112F-A7C6-473A-BF11-69AF396143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ơ sở dữ liệu"/>
        </a:ext>
      </dgm:extLst>
    </dgm:pt>
    <dgm:pt modelId="{87A8F04E-FC9B-4830-9210-3084BB58C6E5}" type="pres">
      <dgm:prSet presAssocID="{DC1D112F-A7C6-473A-BF11-69AF3961433B}" presName="spaceRect" presStyleCnt="0"/>
      <dgm:spPr/>
    </dgm:pt>
    <dgm:pt modelId="{F15AFDBC-83D4-4146-ADEB-04A8D4BAA830}" type="pres">
      <dgm:prSet presAssocID="{DC1D112F-A7C6-473A-BF11-69AF3961433B}" presName="textRect" presStyleLbl="revTx" presStyleIdx="1" presStyleCnt="4">
        <dgm:presLayoutVars>
          <dgm:chMax val="1"/>
          <dgm:chPref val="1"/>
        </dgm:presLayoutVars>
      </dgm:prSet>
      <dgm:spPr/>
    </dgm:pt>
    <dgm:pt modelId="{E3C86BE0-DCD0-4248-8F15-2126C60E9DCF}" type="pres">
      <dgm:prSet presAssocID="{5395B0B9-8072-4A07-BCA2-22B7DD188F9F}" presName="sibTrans" presStyleCnt="0"/>
      <dgm:spPr/>
    </dgm:pt>
    <dgm:pt modelId="{29DD99F4-37A7-4423-B1D8-32266672FAF1}" type="pres">
      <dgm:prSet presAssocID="{AE2C2771-3720-4098-9CEF-B061DC168859}" presName="compNode" presStyleCnt="0"/>
      <dgm:spPr/>
    </dgm:pt>
    <dgm:pt modelId="{70E786E4-F1E2-4D8E-8DFD-0A8C1EE7E5A0}" type="pres">
      <dgm:prSet presAssocID="{AE2C2771-3720-4098-9CEF-B061DC168859}" presName="iconBgRect" presStyleLbl="bgShp" presStyleIdx="2" presStyleCnt="4"/>
      <dgm:spPr>
        <a:prstGeom prst="round2DiagRect">
          <a:avLst>
            <a:gd name="adj1" fmla="val 29727"/>
            <a:gd name="adj2" fmla="val 0"/>
          </a:avLst>
        </a:prstGeom>
      </dgm:spPr>
    </dgm:pt>
    <dgm:pt modelId="{D6EB43FD-9143-4B46-BD84-F47405E93928}" type="pres">
      <dgm:prSet presAssocID="{AE2C2771-3720-4098-9CEF-B061DC1688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hát"/>
        </a:ext>
      </dgm:extLst>
    </dgm:pt>
    <dgm:pt modelId="{E4366AC2-9DD5-4DCF-A0B5-7C4255F1D968}" type="pres">
      <dgm:prSet presAssocID="{AE2C2771-3720-4098-9CEF-B061DC168859}" presName="spaceRect" presStyleCnt="0"/>
      <dgm:spPr/>
    </dgm:pt>
    <dgm:pt modelId="{37C2982C-CE89-4F8C-B194-080CC09F3634}" type="pres">
      <dgm:prSet presAssocID="{AE2C2771-3720-4098-9CEF-B061DC168859}" presName="textRect" presStyleLbl="revTx" presStyleIdx="2" presStyleCnt="4">
        <dgm:presLayoutVars>
          <dgm:chMax val="1"/>
          <dgm:chPref val="1"/>
        </dgm:presLayoutVars>
      </dgm:prSet>
      <dgm:spPr/>
    </dgm:pt>
    <dgm:pt modelId="{38586861-D728-4569-A65C-46E8D046C27B}" type="pres">
      <dgm:prSet presAssocID="{DB39DA4E-668B-49E6-A358-41DABA4CFBF3}" presName="sibTrans" presStyleCnt="0"/>
      <dgm:spPr/>
    </dgm:pt>
    <dgm:pt modelId="{D7F423E2-E34E-4E45-AA62-50D271CB9312}" type="pres">
      <dgm:prSet presAssocID="{4AB8C381-D69B-46E3-8917-FF4573756038}" presName="compNode" presStyleCnt="0"/>
      <dgm:spPr/>
    </dgm:pt>
    <dgm:pt modelId="{4344C3FA-A6DE-4D7B-BDF7-97F3FFA65B17}" type="pres">
      <dgm:prSet presAssocID="{4AB8C381-D69B-46E3-8917-FF4573756038}" presName="iconBgRect" presStyleLbl="bgShp" presStyleIdx="3" presStyleCnt="4"/>
      <dgm:spPr>
        <a:prstGeom prst="round2DiagRect">
          <a:avLst>
            <a:gd name="adj1" fmla="val 29727"/>
            <a:gd name="adj2" fmla="val 0"/>
          </a:avLst>
        </a:prstGeom>
      </dgm:spPr>
    </dgm:pt>
    <dgm:pt modelId="{3EE83A8C-7138-4F9F-BF10-D11273A97F9D}" type="pres">
      <dgm:prSet presAssocID="{4AB8C381-D69B-46E3-8917-FF45737560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rcles with Arrows"/>
        </a:ext>
      </dgm:extLst>
    </dgm:pt>
    <dgm:pt modelId="{B439F76E-E01C-4A42-BEE2-DAC07F8552F4}" type="pres">
      <dgm:prSet presAssocID="{4AB8C381-D69B-46E3-8917-FF4573756038}" presName="spaceRect" presStyleCnt="0"/>
      <dgm:spPr/>
    </dgm:pt>
    <dgm:pt modelId="{98CFCF1E-904E-4BD5-AC42-89F31AAC9A26}" type="pres">
      <dgm:prSet presAssocID="{4AB8C381-D69B-46E3-8917-FF4573756038}" presName="textRect" presStyleLbl="revTx" presStyleIdx="3" presStyleCnt="4">
        <dgm:presLayoutVars>
          <dgm:chMax val="1"/>
          <dgm:chPref val="1"/>
        </dgm:presLayoutVars>
      </dgm:prSet>
      <dgm:spPr/>
    </dgm:pt>
  </dgm:ptLst>
  <dgm:cxnLst>
    <dgm:cxn modelId="{8460995D-7621-4423-B240-63E5F0A3A551}" type="presOf" srcId="{DC1D112F-A7C6-473A-BF11-69AF3961433B}" destId="{F15AFDBC-83D4-4146-ADEB-04A8D4BAA830}" srcOrd="0" destOrd="0" presId="urn:microsoft.com/office/officeart/2018/5/layout/IconLeafLabelList"/>
    <dgm:cxn modelId="{10CE987D-C340-4127-9C8E-EBB8C4907134}" srcId="{57115E8C-7D3A-472F-9792-79E80E302CD1}" destId="{8D64C86B-EE9B-49A8-AAE8-FB8E66C5B29E}" srcOrd="0" destOrd="0" parTransId="{54E88248-1B8E-4E23-BACE-26A21AE8A8B1}" sibTransId="{809FCA61-0EB7-4BD7-A21B-1586FD58455E}"/>
    <dgm:cxn modelId="{493AC08A-1619-44A9-A638-5D191469E336}" srcId="{57115E8C-7D3A-472F-9792-79E80E302CD1}" destId="{AE2C2771-3720-4098-9CEF-B061DC168859}" srcOrd="2" destOrd="0" parTransId="{8DD09977-047A-4163-AD35-16BB3F7DF74F}" sibTransId="{DB39DA4E-668B-49E6-A358-41DABA4CFBF3}"/>
    <dgm:cxn modelId="{1A3F6F94-39BE-4F9F-84E5-DC4766F9D5C7}" type="presOf" srcId="{4AB8C381-D69B-46E3-8917-FF4573756038}" destId="{98CFCF1E-904E-4BD5-AC42-89F31AAC9A26}" srcOrd="0" destOrd="0" presId="urn:microsoft.com/office/officeart/2018/5/layout/IconLeafLabelList"/>
    <dgm:cxn modelId="{1AF7F4C5-B46C-484D-B636-CF98640FA631}" srcId="{57115E8C-7D3A-472F-9792-79E80E302CD1}" destId="{DC1D112F-A7C6-473A-BF11-69AF3961433B}" srcOrd="1" destOrd="0" parTransId="{FD61EB41-0733-4A73-9C08-2530DE7CB332}" sibTransId="{5395B0B9-8072-4A07-BCA2-22B7DD188F9F}"/>
    <dgm:cxn modelId="{519D74C7-F2AF-4008-AEE4-3DC6250EE37D}" type="presOf" srcId="{8D64C86B-EE9B-49A8-AAE8-FB8E66C5B29E}" destId="{A13F6FA0-A748-403C-8617-228B9F75A327}" srcOrd="0" destOrd="0" presId="urn:microsoft.com/office/officeart/2018/5/layout/IconLeafLabelList"/>
    <dgm:cxn modelId="{658564D6-3045-421A-B9B0-CBFCD01ADC2F}" type="presOf" srcId="{57115E8C-7D3A-472F-9792-79E80E302CD1}" destId="{9BE858FC-7D3D-4FB7-9B6F-E269D5EFFBD1}" srcOrd="0" destOrd="0" presId="urn:microsoft.com/office/officeart/2018/5/layout/IconLeafLabelList"/>
    <dgm:cxn modelId="{FE2F75DB-CB1F-4E47-860F-18145CE2B231}" type="presOf" srcId="{AE2C2771-3720-4098-9CEF-B061DC168859}" destId="{37C2982C-CE89-4F8C-B194-080CC09F3634}" srcOrd="0" destOrd="0" presId="urn:microsoft.com/office/officeart/2018/5/layout/IconLeafLabelList"/>
    <dgm:cxn modelId="{353994F6-81A5-4B65-837E-8A96F89B828B}" srcId="{57115E8C-7D3A-472F-9792-79E80E302CD1}" destId="{4AB8C381-D69B-46E3-8917-FF4573756038}" srcOrd="3" destOrd="0" parTransId="{F4712802-65FF-43CA-AA29-3D8DB3509F4E}" sibTransId="{73BCECC4-42D5-4D1B-A7BD-C5536915C860}"/>
    <dgm:cxn modelId="{EF8B4245-E817-434D-9E94-2543B382694D}" type="presParOf" srcId="{9BE858FC-7D3D-4FB7-9B6F-E269D5EFFBD1}" destId="{A7314C0A-7574-49BA-8238-90EF25099C7C}" srcOrd="0" destOrd="0" presId="urn:microsoft.com/office/officeart/2018/5/layout/IconLeafLabelList"/>
    <dgm:cxn modelId="{28AE9090-3463-4782-8EBE-F659DD73F888}" type="presParOf" srcId="{A7314C0A-7574-49BA-8238-90EF25099C7C}" destId="{720D0F80-E5DE-4B65-A580-BC4A8E65DAF4}" srcOrd="0" destOrd="0" presId="urn:microsoft.com/office/officeart/2018/5/layout/IconLeafLabelList"/>
    <dgm:cxn modelId="{8E757EEB-6E73-48FA-B100-5F45F68E31C6}" type="presParOf" srcId="{A7314C0A-7574-49BA-8238-90EF25099C7C}" destId="{A36E88BF-EC66-4B80-B7AE-633E6172F416}" srcOrd="1" destOrd="0" presId="urn:microsoft.com/office/officeart/2018/5/layout/IconLeafLabelList"/>
    <dgm:cxn modelId="{47365C39-4987-4751-B9B4-27A7FC34B836}" type="presParOf" srcId="{A7314C0A-7574-49BA-8238-90EF25099C7C}" destId="{58581638-147F-451B-A91B-D552A46E5750}" srcOrd="2" destOrd="0" presId="urn:microsoft.com/office/officeart/2018/5/layout/IconLeafLabelList"/>
    <dgm:cxn modelId="{413EA547-5645-456C-B627-7807E00BDEC3}" type="presParOf" srcId="{A7314C0A-7574-49BA-8238-90EF25099C7C}" destId="{A13F6FA0-A748-403C-8617-228B9F75A327}" srcOrd="3" destOrd="0" presId="urn:microsoft.com/office/officeart/2018/5/layout/IconLeafLabelList"/>
    <dgm:cxn modelId="{E9EAA98E-11B7-4427-AD18-896ED827BE48}" type="presParOf" srcId="{9BE858FC-7D3D-4FB7-9B6F-E269D5EFFBD1}" destId="{3CD94670-3DE3-4D9D-B4A8-4CE0F39AB423}" srcOrd="1" destOrd="0" presId="urn:microsoft.com/office/officeart/2018/5/layout/IconLeafLabelList"/>
    <dgm:cxn modelId="{665F70DC-7B24-4CA3-9E60-A9AABF706780}" type="presParOf" srcId="{9BE858FC-7D3D-4FB7-9B6F-E269D5EFFBD1}" destId="{172B48FE-DC6B-4251-8F6E-20011854C3F9}" srcOrd="2" destOrd="0" presId="urn:microsoft.com/office/officeart/2018/5/layout/IconLeafLabelList"/>
    <dgm:cxn modelId="{0234ACD3-32CC-486F-B76A-AD0B10EA8EBF}" type="presParOf" srcId="{172B48FE-DC6B-4251-8F6E-20011854C3F9}" destId="{48F8F5D8-94D3-42D7-A8F0-3692103B0ABA}" srcOrd="0" destOrd="0" presId="urn:microsoft.com/office/officeart/2018/5/layout/IconLeafLabelList"/>
    <dgm:cxn modelId="{1FAE59C1-8E23-464F-9A2B-67D60E3BF5CA}" type="presParOf" srcId="{172B48FE-DC6B-4251-8F6E-20011854C3F9}" destId="{D70A9958-9519-4055-8512-24E892B04FE7}" srcOrd="1" destOrd="0" presId="urn:microsoft.com/office/officeart/2018/5/layout/IconLeafLabelList"/>
    <dgm:cxn modelId="{F1BE7581-09CC-4AF1-A618-79A1CF490596}" type="presParOf" srcId="{172B48FE-DC6B-4251-8F6E-20011854C3F9}" destId="{87A8F04E-FC9B-4830-9210-3084BB58C6E5}" srcOrd="2" destOrd="0" presId="urn:microsoft.com/office/officeart/2018/5/layout/IconLeafLabelList"/>
    <dgm:cxn modelId="{56EE1B48-3B8E-458E-AB38-5AB326873365}" type="presParOf" srcId="{172B48FE-DC6B-4251-8F6E-20011854C3F9}" destId="{F15AFDBC-83D4-4146-ADEB-04A8D4BAA830}" srcOrd="3" destOrd="0" presId="urn:microsoft.com/office/officeart/2018/5/layout/IconLeafLabelList"/>
    <dgm:cxn modelId="{42535397-0C0B-42D5-A2D9-316AA2CA36CE}" type="presParOf" srcId="{9BE858FC-7D3D-4FB7-9B6F-E269D5EFFBD1}" destId="{E3C86BE0-DCD0-4248-8F15-2126C60E9DCF}" srcOrd="3" destOrd="0" presId="urn:microsoft.com/office/officeart/2018/5/layout/IconLeafLabelList"/>
    <dgm:cxn modelId="{4F061177-4A98-464F-97A8-D9B7BF29A311}" type="presParOf" srcId="{9BE858FC-7D3D-4FB7-9B6F-E269D5EFFBD1}" destId="{29DD99F4-37A7-4423-B1D8-32266672FAF1}" srcOrd="4" destOrd="0" presId="urn:microsoft.com/office/officeart/2018/5/layout/IconLeafLabelList"/>
    <dgm:cxn modelId="{AEF801F9-7E4D-4929-88DE-4E6C644BF5EE}" type="presParOf" srcId="{29DD99F4-37A7-4423-B1D8-32266672FAF1}" destId="{70E786E4-F1E2-4D8E-8DFD-0A8C1EE7E5A0}" srcOrd="0" destOrd="0" presId="urn:microsoft.com/office/officeart/2018/5/layout/IconLeafLabelList"/>
    <dgm:cxn modelId="{71F2B6D2-CD7E-4A7E-9DFA-9DB7752572DF}" type="presParOf" srcId="{29DD99F4-37A7-4423-B1D8-32266672FAF1}" destId="{D6EB43FD-9143-4B46-BD84-F47405E93928}" srcOrd="1" destOrd="0" presId="urn:microsoft.com/office/officeart/2018/5/layout/IconLeafLabelList"/>
    <dgm:cxn modelId="{D5C2EB0C-20B4-4F02-9657-C831966A7A8F}" type="presParOf" srcId="{29DD99F4-37A7-4423-B1D8-32266672FAF1}" destId="{E4366AC2-9DD5-4DCF-A0B5-7C4255F1D968}" srcOrd="2" destOrd="0" presId="urn:microsoft.com/office/officeart/2018/5/layout/IconLeafLabelList"/>
    <dgm:cxn modelId="{7849A672-0F18-4B7B-B039-1E1F7A2CD76E}" type="presParOf" srcId="{29DD99F4-37A7-4423-B1D8-32266672FAF1}" destId="{37C2982C-CE89-4F8C-B194-080CC09F3634}" srcOrd="3" destOrd="0" presId="urn:microsoft.com/office/officeart/2018/5/layout/IconLeafLabelList"/>
    <dgm:cxn modelId="{9245277A-2CE1-4450-9690-91180F9EB1DB}" type="presParOf" srcId="{9BE858FC-7D3D-4FB7-9B6F-E269D5EFFBD1}" destId="{38586861-D728-4569-A65C-46E8D046C27B}" srcOrd="5" destOrd="0" presId="urn:microsoft.com/office/officeart/2018/5/layout/IconLeafLabelList"/>
    <dgm:cxn modelId="{D8024B40-414A-4FBB-B2FC-7AE27A0005C2}" type="presParOf" srcId="{9BE858FC-7D3D-4FB7-9B6F-E269D5EFFBD1}" destId="{D7F423E2-E34E-4E45-AA62-50D271CB9312}" srcOrd="6" destOrd="0" presId="urn:microsoft.com/office/officeart/2018/5/layout/IconLeafLabelList"/>
    <dgm:cxn modelId="{51D479C2-0089-4BEE-A92B-E56449E8CD2F}" type="presParOf" srcId="{D7F423E2-E34E-4E45-AA62-50D271CB9312}" destId="{4344C3FA-A6DE-4D7B-BDF7-97F3FFA65B17}" srcOrd="0" destOrd="0" presId="urn:microsoft.com/office/officeart/2018/5/layout/IconLeafLabelList"/>
    <dgm:cxn modelId="{F3EE18C1-6DAE-41F6-B9FB-96B1B5E845F7}" type="presParOf" srcId="{D7F423E2-E34E-4E45-AA62-50D271CB9312}" destId="{3EE83A8C-7138-4F9F-BF10-D11273A97F9D}" srcOrd="1" destOrd="0" presId="urn:microsoft.com/office/officeart/2018/5/layout/IconLeafLabelList"/>
    <dgm:cxn modelId="{676D4D8F-841C-44C7-9E47-FA3DD4B8C3A1}" type="presParOf" srcId="{D7F423E2-E34E-4E45-AA62-50D271CB9312}" destId="{B439F76E-E01C-4A42-BEE2-DAC07F8552F4}" srcOrd="2" destOrd="0" presId="urn:microsoft.com/office/officeart/2018/5/layout/IconLeafLabelList"/>
    <dgm:cxn modelId="{088B739D-E733-450B-9496-797A1CE10E25}" type="presParOf" srcId="{D7F423E2-E34E-4E45-AA62-50D271CB9312}" destId="{98CFCF1E-904E-4BD5-AC42-89F31AAC9A26}" srcOrd="3" destOrd="0" presId="urn:microsoft.com/office/officeart/2018/5/layout/IconLeaf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D0F80-E5DE-4B65-A580-BC4A8E65DAF4}">
      <dsp:nvSpPr>
        <dsp:cNvPr id="0" name=""/>
        <dsp:cNvSpPr/>
      </dsp:nvSpPr>
      <dsp:spPr>
        <a:xfrm>
          <a:off x="973033" y="986539"/>
          <a:ext cx="1264134" cy="126413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E88BF-EC66-4B80-B7AE-633E6172F416}">
      <dsp:nvSpPr>
        <dsp:cNvPr id="0" name=""/>
        <dsp:cNvSpPr/>
      </dsp:nvSpPr>
      <dsp:spPr>
        <a:xfrm>
          <a:off x="1242439" y="1255945"/>
          <a:ext cx="725322" cy="725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A13F6FA0-A748-403C-8617-228B9F75A327}">
      <dsp:nvSpPr>
        <dsp:cNvPr id="0" name=""/>
        <dsp:cNvSpPr/>
      </dsp:nvSpPr>
      <dsp:spPr>
        <a:xfrm>
          <a:off x="568925" y="2644420"/>
          <a:ext cx="20723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Introduction</a:t>
          </a:r>
        </a:p>
      </dsp:txBody>
      <dsp:txXfrm>
        <a:off x="568925" y="2644420"/>
        <a:ext cx="2072351" cy="720000"/>
      </dsp:txXfrm>
    </dsp:sp>
    <dsp:sp modelId="{48F8F5D8-94D3-42D7-A8F0-3692103B0ABA}">
      <dsp:nvSpPr>
        <dsp:cNvPr id="0" name=""/>
        <dsp:cNvSpPr/>
      </dsp:nvSpPr>
      <dsp:spPr>
        <a:xfrm>
          <a:off x="3408046" y="986539"/>
          <a:ext cx="1264134" cy="126413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A9958-9519-4055-8512-24E892B04FE7}">
      <dsp:nvSpPr>
        <dsp:cNvPr id="0" name=""/>
        <dsp:cNvSpPr/>
      </dsp:nvSpPr>
      <dsp:spPr>
        <a:xfrm>
          <a:off x="3677452" y="1255945"/>
          <a:ext cx="725322" cy="725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F15AFDBC-83D4-4146-ADEB-04A8D4BAA830}">
      <dsp:nvSpPr>
        <dsp:cNvPr id="0" name=""/>
        <dsp:cNvSpPr/>
      </dsp:nvSpPr>
      <dsp:spPr>
        <a:xfrm>
          <a:off x="3003938" y="2644420"/>
          <a:ext cx="20723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latin typeface="Calibri Light" panose="020F0302020204030204"/>
            </a:rPr>
            <a:t>Dataset</a:t>
          </a:r>
          <a:endParaRPr lang="en-US" sz="2100" kern="1200" dirty="0"/>
        </a:p>
      </dsp:txBody>
      <dsp:txXfrm>
        <a:off x="3003938" y="2644420"/>
        <a:ext cx="2072351" cy="720000"/>
      </dsp:txXfrm>
    </dsp:sp>
    <dsp:sp modelId="{70E786E4-F1E2-4D8E-8DFD-0A8C1EE7E5A0}">
      <dsp:nvSpPr>
        <dsp:cNvPr id="0" name=""/>
        <dsp:cNvSpPr/>
      </dsp:nvSpPr>
      <dsp:spPr>
        <a:xfrm>
          <a:off x="5843059" y="986539"/>
          <a:ext cx="1264134" cy="126413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B43FD-9143-4B46-BD84-F47405E93928}">
      <dsp:nvSpPr>
        <dsp:cNvPr id="0" name=""/>
        <dsp:cNvSpPr/>
      </dsp:nvSpPr>
      <dsp:spPr>
        <a:xfrm>
          <a:off x="6112464" y="1255945"/>
          <a:ext cx="725322" cy="725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37C2982C-CE89-4F8C-B194-080CC09F3634}">
      <dsp:nvSpPr>
        <dsp:cNvPr id="0" name=""/>
        <dsp:cNvSpPr/>
      </dsp:nvSpPr>
      <dsp:spPr>
        <a:xfrm>
          <a:off x="5438950" y="2644420"/>
          <a:ext cx="20723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latin typeface="Calibri Light" panose="020F0302020204030204"/>
            </a:rPr>
            <a:t>Methods</a:t>
          </a:r>
        </a:p>
      </dsp:txBody>
      <dsp:txXfrm>
        <a:off x="5438950" y="2644420"/>
        <a:ext cx="2072351" cy="720000"/>
      </dsp:txXfrm>
    </dsp:sp>
    <dsp:sp modelId="{4344C3FA-A6DE-4D7B-BDF7-97F3FFA65B17}">
      <dsp:nvSpPr>
        <dsp:cNvPr id="0" name=""/>
        <dsp:cNvSpPr/>
      </dsp:nvSpPr>
      <dsp:spPr>
        <a:xfrm>
          <a:off x="8278071" y="986539"/>
          <a:ext cx="1264134" cy="126413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83A8C-7138-4F9F-BF10-D11273A97F9D}">
      <dsp:nvSpPr>
        <dsp:cNvPr id="0" name=""/>
        <dsp:cNvSpPr/>
      </dsp:nvSpPr>
      <dsp:spPr>
        <a:xfrm>
          <a:off x="8547477" y="1255945"/>
          <a:ext cx="725322" cy="7253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98CFCF1E-904E-4BD5-AC42-89F31AAC9A26}">
      <dsp:nvSpPr>
        <dsp:cNvPr id="0" name=""/>
        <dsp:cNvSpPr/>
      </dsp:nvSpPr>
      <dsp:spPr>
        <a:xfrm>
          <a:off x="7873963" y="2644420"/>
          <a:ext cx="20723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latin typeface="Calibri Light" panose="020F0302020204030204"/>
            </a:rPr>
            <a:t>Discussion</a:t>
          </a:r>
          <a:endParaRPr lang="en-US" sz="2100" kern="1200" dirty="0"/>
        </a:p>
      </dsp:txBody>
      <dsp:txXfrm>
        <a:off x="7873963" y="2644420"/>
        <a:ext cx="2072351"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1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19"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0"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1"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2"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858F40E5-9CD7-4823-AC0B-0E083E17997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685800" y="1143000"/>
            <a:ext cx="5484600" cy="3084120"/>
          </a:xfrm>
          <a:prstGeom prst="rect">
            <a:avLst/>
          </a:prstGeom>
          <a:ln w="0">
            <a:noFill/>
          </a:ln>
        </p:spPr>
      </p:sp>
      <p:sp>
        <p:nvSpPr>
          <p:cNvPr id="271" name="PlaceHolder 2"/>
          <p:cNvSpPr>
            <a:spLocks noGrp="1"/>
          </p:cNvSpPr>
          <p:nvPr>
            <p:ph type="body"/>
          </p:nvPr>
        </p:nvSpPr>
        <p:spPr>
          <a:xfrm>
            <a:off x="685800" y="4400640"/>
            <a:ext cx="5483880" cy="3597840"/>
          </a:xfrm>
          <a:prstGeom prst="rect">
            <a:avLst/>
          </a:prstGeom>
          <a:noFill/>
          <a:ln w="0">
            <a:noFill/>
          </a:ln>
        </p:spPr>
        <p:txBody>
          <a:bodyPr lIns="0" rIns="0" tIns="0" bIns="0" anchor="t">
            <a:noAutofit/>
          </a:bodyPr>
          <a:p>
            <a:endParaRPr b="0" lang="en-US" sz="2000" spc="-1" strike="noStrike">
              <a:latin typeface="Arial"/>
            </a:endParaRPr>
          </a:p>
        </p:txBody>
      </p:sp>
      <p:sp>
        <p:nvSpPr>
          <p:cNvPr id="272" name="CustomShape 3"/>
          <p:cNvSpPr/>
          <p:nvPr/>
        </p:nvSpPr>
        <p:spPr>
          <a:xfrm>
            <a:off x="3884760" y="8685360"/>
            <a:ext cx="296928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4D17A882-7973-4FD1-BAD3-87AC199C2C91}" type="slidenum">
              <a:rPr b="0" lang="en-VN" sz="1200" spc="-1" strike="noStrike">
                <a:solidFill>
                  <a:srgbClr val="000000"/>
                </a:solidFill>
                <a:latin typeface="Times New Roman"/>
                <a:ea typeface="+mn-ea"/>
              </a:rPr>
              <a:t>15</a:t>
            </a:fld>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533520" y="763560"/>
            <a:ext cx="6703560" cy="3771720"/>
          </a:xfrm>
          <a:prstGeom prst="rect">
            <a:avLst/>
          </a:prstGeom>
          <a:ln w="0">
            <a:noFill/>
          </a:ln>
        </p:spPr>
      </p:sp>
      <p:sp>
        <p:nvSpPr>
          <p:cNvPr id="292"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Calibri"/>
              </a:rPr>
              <a:t>Một số lỗi có thể dùng rule base</a:t>
            </a:r>
            <a:endParaRPr b="0" lang="en-US" sz="2000" spc="-1" strike="noStrike">
              <a:latin typeface="Arial"/>
            </a:endParaRPr>
          </a:p>
          <a:p>
            <a:pPr marL="216000" indent="-216000">
              <a:lnSpc>
                <a:spcPct val="100000"/>
              </a:lnSpc>
              <a:buNone/>
              <a:tabLst>
                <a:tab algn="l" pos="0"/>
              </a:tabLst>
            </a:pPr>
            <a:r>
              <a:rPr b="0" lang="en-US" sz="2000" spc="-1" strike="noStrike">
                <a:latin typeface="Calibri"/>
              </a:rPr>
              <a:t>Một số lỗi k sửa dc (sdt, email, tên riêng, bullet)</a:t>
            </a:r>
            <a:endParaRPr b="0" lang="en-US" sz="2000" spc="-1" strike="noStrike">
              <a:latin typeface="Arial"/>
            </a:endParaRPr>
          </a:p>
          <a:p>
            <a:pPr marL="216000" indent="-216000">
              <a:lnSpc>
                <a:spcPct val="100000"/>
              </a:lnSpc>
              <a:buNone/>
              <a:tabLst>
                <a:tab algn="l" pos="0"/>
              </a:tabLst>
            </a:pPr>
            <a:r>
              <a:rPr b="0" lang="en-US" sz="2000" spc="-1" strike="noStrike">
                <a:latin typeface="Calibri"/>
              </a:rPr>
              <a:t>Các địa chỉ nhà bị sai khá nhiều, cần consider (maybe rule base)</a:t>
            </a:r>
            <a:endParaRPr b="0" lang="en-US" sz="2000" spc="-1" strike="noStrike">
              <a:latin typeface="Arial"/>
            </a:endParaRPr>
          </a:p>
          <a:p>
            <a:pPr marL="216000" indent="-216000">
              <a:lnSpc>
                <a:spcPct val="100000"/>
              </a:lnSpc>
              <a:buNone/>
              <a:tabLst>
                <a:tab algn="l" pos="0"/>
              </a:tabLst>
            </a:pPr>
            <a:r>
              <a:rPr b="0" lang="en-US" sz="2000" spc="-1" strike="noStrike">
                <a:latin typeface="Calibri"/>
              </a:rPr>
              <a:t>Nhìn chung chỉ có lỗi sai dấu họăc tự động viết hoa viết thường là sửa được</a:t>
            </a:r>
            <a:endParaRPr b="0" lang="en-US" sz="2000" spc="-1" strike="noStrike">
              <a:latin typeface="Arial"/>
            </a:endParaRPr>
          </a:p>
        </p:txBody>
      </p:sp>
      <p:sp>
        <p:nvSpPr>
          <p:cNvPr id="293" name="TextShape 3"/>
          <p:cNvSpPr/>
          <p:nvPr/>
        </p:nvSpPr>
        <p:spPr>
          <a:xfrm>
            <a:off x="4399200" y="9555480"/>
            <a:ext cx="3372120" cy="501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F9E6F7EC-AB8B-4BB3-BD96-9FAA8271D151}" type="slidenum">
              <a:rPr b="0" lang="en-US" sz="1400" spc="-1" strike="noStrike">
                <a:solidFill>
                  <a:srgbClr val="000000"/>
                </a:solidFill>
                <a:latin typeface="Times New Roman"/>
                <a:ea typeface="+mn-ea"/>
              </a:rPr>
              <a:t>15</a:t>
            </a:fld>
            <a:endParaRPr b="0" lang="en-US"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533520" y="763560"/>
            <a:ext cx="6703560" cy="3771720"/>
          </a:xfrm>
          <a:prstGeom prst="rect">
            <a:avLst/>
          </a:prstGeom>
          <a:ln w="0">
            <a:noFill/>
          </a:ln>
        </p:spPr>
      </p:sp>
      <p:sp>
        <p:nvSpPr>
          <p:cNvPr id="295"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Calibri"/>
              </a:rPr>
              <a:t>Ngoài word level và charlevel còn có subword level</a:t>
            </a:r>
            <a:endParaRPr b="0" lang="en-US" sz="2000" spc="-1" strike="noStrike">
              <a:latin typeface="Arial"/>
            </a:endParaRPr>
          </a:p>
          <a:p>
            <a:pPr marL="216000" indent="-216000">
              <a:lnSpc>
                <a:spcPct val="100000"/>
              </a:lnSpc>
              <a:buNone/>
              <a:tabLst>
                <a:tab algn="l" pos="0"/>
              </a:tabLst>
            </a:pPr>
            <a:r>
              <a:rPr b="0" lang="en-US" sz="2000" spc="-1" strike="noStrike">
                <a:latin typeface="Calibri"/>
              </a:rPr>
              <a:t>tuy nghiên subword level theo ZALO sẽ bị 1 vấn đề là generate ra những từ vô nghĩa</a:t>
            </a:r>
            <a:endParaRPr b="0" lang="en-US" sz="2000" spc="-1" strike="noStrike">
              <a:latin typeface="Arial"/>
            </a:endParaRPr>
          </a:p>
        </p:txBody>
      </p:sp>
      <p:sp>
        <p:nvSpPr>
          <p:cNvPr id="296" name="TextShape 3"/>
          <p:cNvSpPr/>
          <p:nvPr/>
        </p:nvSpPr>
        <p:spPr>
          <a:xfrm>
            <a:off x="4399200" y="9555480"/>
            <a:ext cx="3372120" cy="501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14F6D835-0E94-409B-AE25-D2D4DE5294F8}" type="slidenum">
              <a:rPr b="0" lang="en-US" sz="1400" spc="-1" strike="noStrike">
                <a:solidFill>
                  <a:srgbClr val="000000"/>
                </a:solidFill>
                <a:latin typeface="Times New Roman"/>
                <a:ea typeface="+mn-ea"/>
              </a:rPr>
              <a:t>&lt;number&gt;</a:t>
            </a:fld>
            <a:endParaRPr b="0" lang="en-US"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533520" y="763560"/>
            <a:ext cx="6703560" cy="3771720"/>
          </a:xfrm>
          <a:prstGeom prst="rect">
            <a:avLst/>
          </a:prstGeom>
          <a:ln w="0">
            <a:noFill/>
          </a:ln>
        </p:spPr>
      </p:sp>
      <p:sp>
        <p:nvSpPr>
          <p:cNvPr id="298"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Character level → Can process unseen word</a:t>
            </a:r>
            <a:endParaRPr b="0" lang="en-US" sz="2000" spc="-1" strike="noStrike">
              <a:latin typeface="Arial"/>
            </a:endParaRPr>
          </a:p>
          <a:p>
            <a:pPr marL="216000" indent="-216000">
              <a:lnSpc>
                <a:spcPct val="100000"/>
              </a:lnSpc>
              <a:buNone/>
              <a:tabLst>
                <a:tab algn="l" pos="0"/>
              </a:tabLst>
            </a:pPr>
            <a:r>
              <a:rPr b="0" lang="en-US" sz="2000" spc="-1" strike="noStrike">
                <a:latin typeface="Arial"/>
              </a:rPr>
              <a:t>Word level → Reduce size of Transformer encoder wrt sequence length</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Calibri"/>
              </a:rPr>
              <a:t>Ngoài word level và charlevel còn có subword level</a:t>
            </a:r>
            <a:endParaRPr b="0" lang="en-US" sz="2000" spc="-1" strike="noStrike">
              <a:latin typeface="Arial"/>
            </a:endParaRPr>
          </a:p>
          <a:p>
            <a:pPr marL="216000" indent="-216000">
              <a:lnSpc>
                <a:spcPct val="100000"/>
              </a:lnSpc>
              <a:buNone/>
              <a:tabLst>
                <a:tab algn="l" pos="0"/>
              </a:tabLst>
            </a:pPr>
            <a:r>
              <a:rPr b="0" lang="en-US" sz="2000" spc="-1" strike="noStrike">
                <a:latin typeface="Calibri"/>
              </a:rPr>
              <a:t>tuy nghiên subword level theo ZALO sẽ bị 1 vấn đề là generate ra những từ vô nghĩa</a:t>
            </a:r>
            <a:endParaRPr b="0" lang="en-US" sz="2000" spc="-1" strike="noStrike">
              <a:latin typeface="Arial"/>
            </a:endParaRPr>
          </a:p>
        </p:txBody>
      </p:sp>
      <p:sp>
        <p:nvSpPr>
          <p:cNvPr id="299" name="TextShape 3"/>
          <p:cNvSpPr/>
          <p:nvPr/>
        </p:nvSpPr>
        <p:spPr>
          <a:xfrm>
            <a:off x="4399200" y="9555480"/>
            <a:ext cx="3372120" cy="501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A374C0CC-99B4-412A-A2F7-C8B3F77D9387}" type="slidenum">
              <a:rPr b="0" lang="en-US" sz="1400" spc="-1" strike="noStrike">
                <a:solidFill>
                  <a:srgbClr val="000000"/>
                </a:solidFill>
                <a:latin typeface="Times New Roman"/>
                <a:ea typeface="+mn-ea"/>
              </a:rPr>
              <a:t>&lt;number&gt;</a:t>
            </a:fld>
            <a:endParaRPr b="0" lang="en-US"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533520" y="763560"/>
            <a:ext cx="6703560" cy="3771720"/>
          </a:xfrm>
          <a:prstGeom prst="rect">
            <a:avLst/>
          </a:prstGeom>
          <a:ln w="0">
            <a:noFill/>
          </a:ln>
        </p:spPr>
      </p:sp>
      <p:sp>
        <p:nvSpPr>
          <p:cNvPr id="301"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basically a recognition performance enhance method, not text correction or postprocessing</a:t>
            </a:r>
            <a:endParaRPr b="0" lang="en-US" sz="2000" spc="-1" strike="noStrike">
              <a:latin typeface="Arial"/>
            </a:endParaRPr>
          </a:p>
        </p:txBody>
      </p:sp>
      <p:sp>
        <p:nvSpPr>
          <p:cNvPr id="302" name="TextShape 3"/>
          <p:cNvSpPr/>
          <p:nvPr/>
        </p:nvSpPr>
        <p:spPr>
          <a:xfrm>
            <a:off x="4399200" y="9555480"/>
            <a:ext cx="3372120" cy="501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79539E0D-3D14-4DE6-86B0-299EDBCBBE54}" type="slidenum">
              <a:rPr b="0" lang="en-US" sz="1400" spc="-1" strike="noStrike">
                <a:solidFill>
                  <a:srgbClr val="000000"/>
                </a:solidFill>
                <a:latin typeface="Times New Roman"/>
                <a:ea typeface="+mn-ea"/>
              </a:rPr>
              <a:t>&lt;number&gt;</a:t>
            </a:fld>
            <a:endParaRPr b="0" lang="en-US"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533520" y="763560"/>
            <a:ext cx="6703560" cy="3771720"/>
          </a:xfrm>
          <a:prstGeom prst="rect">
            <a:avLst/>
          </a:prstGeom>
          <a:ln w="0">
            <a:noFill/>
          </a:ln>
        </p:spPr>
      </p:sp>
      <p:sp>
        <p:nvSpPr>
          <p:cNvPr id="274"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Calibri"/>
              </a:rPr>
              <a:t>Manual approach -&gt; human (CAPCHA)</a:t>
            </a:r>
            <a:endParaRPr b="0" lang="en-US" sz="2000" spc="-1" strike="noStrike">
              <a:latin typeface="Arial"/>
            </a:endParaRPr>
          </a:p>
          <a:p>
            <a:pPr marL="216000" indent="-216000">
              <a:lnSpc>
                <a:spcPct val="100000"/>
              </a:lnSpc>
              <a:buNone/>
              <a:tabLst>
                <a:tab algn="l" pos="0"/>
              </a:tabLst>
            </a:pPr>
            <a:r>
              <a:rPr b="0" lang="en-US" sz="2000" spc="-1" strike="noStrike">
                <a:latin typeface="Calibri"/>
              </a:rPr>
              <a:t>Automatic approach</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Isolated approach -&gt; những kí thuật correction trước đây dựa nhiều vào feature engineering và language knowledge. Ưu điểm là transparent, nhược điểm là performance và chí mạng là vì nó chỉ fix được những lỗi về mặt từ vựng (e.g. chữ không tồn tại), còn những lỗi về mặt context thì không =&gt; những phương pháp isolated word này không thể được áp dụg cho bài toán của mình </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Contextual approaches có những hướng tiếp cận dựa trên context như </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Language models sử dụng ngrams </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Feature-based machine learning models -&gt; trích xuất những đặc trưng của câu như ngram, độ dài câu, word embedding... để đưa vào ML models</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Neural models thường dựa trên Seq2Seq. Hiện tại SOTA  là model machine translation với pretrained là bert</a:t>
            </a:r>
            <a:endParaRPr b="0" lang="en-US" sz="2000" spc="-1" strike="noStrike">
              <a:latin typeface="Arial"/>
            </a:endParaRPr>
          </a:p>
        </p:txBody>
      </p:sp>
      <p:sp>
        <p:nvSpPr>
          <p:cNvPr id="275" name="TextShape 3"/>
          <p:cNvSpPr/>
          <p:nvPr/>
        </p:nvSpPr>
        <p:spPr>
          <a:xfrm>
            <a:off x="4399200" y="9555480"/>
            <a:ext cx="3372120" cy="501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DA407331-2E81-4F35-8D32-E60BF06203D8}" type="slidenum">
              <a:rPr b="0" lang="en-US" sz="1400" spc="-1" strike="noStrike">
                <a:solidFill>
                  <a:srgbClr val="000000"/>
                </a:solidFill>
                <a:latin typeface="Times New Roman"/>
                <a:ea typeface="+mn-ea"/>
              </a:rPr>
              <a:t>15</a:t>
            </a:fld>
            <a:endParaRPr b="0" lang="en-US"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533520" y="763560"/>
            <a:ext cx="6703560" cy="3771720"/>
          </a:xfrm>
          <a:prstGeom prst="rect">
            <a:avLst/>
          </a:prstGeom>
          <a:ln w="0">
            <a:noFill/>
          </a:ln>
        </p:spPr>
      </p:sp>
      <p:sp>
        <p:nvSpPr>
          <p:cNvPr id="277"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Calibri"/>
              </a:rPr>
              <a:t>OCR và human error có thể có distribution khác nhau, đặc biệt là real-word error và non-word error</a:t>
            </a:r>
            <a:endParaRPr b="0" lang="en-US" sz="2000" spc="-1" strike="noStrike">
              <a:latin typeface="Arial"/>
            </a:endParaRPr>
          </a:p>
        </p:txBody>
      </p:sp>
      <p:sp>
        <p:nvSpPr>
          <p:cNvPr id="278" name="TextShape 3"/>
          <p:cNvSpPr/>
          <p:nvPr/>
        </p:nvSpPr>
        <p:spPr>
          <a:xfrm>
            <a:off x="4399200" y="9555480"/>
            <a:ext cx="3372120" cy="501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6F2AB2FE-0206-400B-AFCE-36BD8BB33C34}" type="slidenum">
              <a:rPr b="0" lang="en-US" sz="1400" spc="-1" strike="noStrike">
                <a:solidFill>
                  <a:srgbClr val="000000"/>
                </a:solidFill>
                <a:latin typeface="Times New Roman"/>
                <a:ea typeface="+mn-ea"/>
              </a:rPr>
              <a:t>15</a:t>
            </a:fld>
            <a:endParaRPr b="0" lang="en-US" sz="14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533520" y="763560"/>
            <a:ext cx="6703560" cy="3771720"/>
          </a:xfrm>
          <a:prstGeom prst="rect">
            <a:avLst/>
          </a:prstGeom>
          <a:ln w="0">
            <a:noFill/>
          </a:ln>
        </p:spPr>
      </p:sp>
      <p:sp>
        <p:nvSpPr>
          <p:cNvPr id="280"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endParaRPr b="0" lang="en-US" sz="2000" spc="-1" strike="noStrike">
              <a:latin typeface="Arial"/>
            </a:endParaRPr>
          </a:p>
        </p:txBody>
      </p:sp>
      <p:sp>
        <p:nvSpPr>
          <p:cNvPr id="281" name="TextShape 3"/>
          <p:cNvSpPr/>
          <p:nvPr/>
        </p:nvSpPr>
        <p:spPr>
          <a:xfrm>
            <a:off x="4399200" y="9555480"/>
            <a:ext cx="3372120" cy="501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ACD7AD3C-BF98-4C62-8400-A46A0885353D}" type="slidenum">
              <a:rPr b="0" lang="en-US" sz="1400" spc="-1" strike="noStrike">
                <a:solidFill>
                  <a:srgbClr val="000000"/>
                </a:solidFill>
                <a:latin typeface="Times New Roman"/>
                <a:ea typeface="+mn-ea"/>
              </a:rPr>
              <a:t>15</a:t>
            </a:fld>
            <a:endParaRPr b="0" lang="en-US"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533520" y="763560"/>
            <a:ext cx="6703560" cy="3771720"/>
          </a:xfrm>
          <a:prstGeom prst="rect">
            <a:avLst/>
          </a:prstGeom>
          <a:ln w="0">
            <a:noFill/>
          </a:ln>
        </p:spPr>
      </p:sp>
      <p:sp>
        <p:nvSpPr>
          <p:cNvPr id="283"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endParaRPr b="0" lang="en-US" sz="2000" spc="-1" strike="noStrike">
              <a:latin typeface="Arial"/>
            </a:endParaRPr>
          </a:p>
        </p:txBody>
      </p:sp>
      <p:sp>
        <p:nvSpPr>
          <p:cNvPr id="284" name="TextShape 3"/>
          <p:cNvSpPr/>
          <p:nvPr/>
        </p:nvSpPr>
        <p:spPr>
          <a:xfrm>
            <a:off x="4399200" y="9555480"/>
            <a:ext cx="3372120" cy="501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10364DFC-BE0E-48C8-B325-2BB571D73BBA}" type="slidenum">
              <a:rPr b="0" lang="en-US" sz="1400" spc="-1" strike="noStrike">
                <a:solidFill>
                  <a:srgbClr val="000000"/>
                </a:solidFill>
                <a:latin typeface="Times New Roman"/>
                <a:ea typeface="+mn-ea"/>
              </a:rPr>
              <a:t>15</a:t>
            </a:fld>
            <a:endParaRPr b="0" lang="en-US" sz="14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533520" y="763560"/>
            <a:ext cx="6703560" cy="3771720"/>
          </a:xfrm>
          <a:prstGeom prst="rect">
            <a:avLst/>
          </a:prstGeom>
          <a:ln w="0">
            <a:noFill/>
          </a:ln>
        </p:spPr>
      </p:sp>
      <p:sp>
        <p:nvSpPr>
          <p:cNvPr id="286"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Calibri"/>
              </a:rPr>
              <a:t>Manual approach -&gt; human (CAPCHA)</a:t>
            </a:r>
            <a:endParaRPr b="0" lang="en-US" sz="2000" spc="-1" strike="noStrike">
              <a:latin typeface="Arial"/>
            </a:endParaRPr>
          </a:p>
          <a:p>
            <a:pPr marL="216000" indent="-216000">
              <a:lnSpc>
                <a:spcPct val="100000"/>
              </a:lnSpc>
              <a:buNone/>
              <a:tabLst>
                <a:tab algn="l" pos="0"/>
              </a:tabLst>
            </a:pPr>
            <a:r>
              <a:rPr b="0" lang="en-US" sz="2000" spc="-1" strike="noStrike">
                <a:latin typeface="Calibri"/>
              </a:rPr>
              <a:t>Automatic approach</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Isolated approach -&gt; những kí thuật correction trước đây dựa nhiều vào feature engineering và language knowledge. Ưu điểm là transparent, nhược điểm là performance và chí mạng là vì nó chỉ fix được những lỗi về mặt từ vựng (e.g. chữ không tồn tại), còn những lỗi về mặt context thì không =&gt; những phương pháp isolated word này không thể được áp dụg cho bài toán của mình </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Contextual approaches có những hướng tiếp cận dựa trên context như </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Language models sử dụng ngrams </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Feature-based machine learning models -&gt; trích xuất những đặc trưng của câu như ngram, độ dài câu, word embedding... để đưa vào ML models</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Neural models thường dựa trên Seq2Seq. Hiện tại SOTA </a:t>
            </a:r>
            <a:endParaRPr b="0" lang="en-US" sz="2000" spc="-1" strike="noStrike">
              <a:latin typeface="Arial"/>
            </a:endParaRPr>
          </a:p>
        </p:txBody>
      </p:sp>
      <p:sp>
        <p:nvSpPr>
          <p:cNvPr id="287" name="TextShape 3"/>
          <p:cNvSpPr/>
          <p:nvPr/>
        </p:nvSpPr>
        <p:spPr>
          <a:xfrm>
            <a:off x="4399200" y="9555480"/>
            <a:ext cx="3372120" cy="501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1FCC880B-124A-4D17-BA8B-D6B2C4F3D571}" type="slidenum">
              <a:rPr b="0" lang="en-US" sz="1400" spc="-1" strike="noStrike">
                <a:solidFill>
                  <a:srgbClr val="000000"/>
                </a:solidFill>
                <a:latin typeface="Times New Roman"/>
                <a:ea typeface="+mn-ea"/>
              </a:rPr>
              <a:t>15</a:t>
            </a:fld>
            <a:endParaRPr b="0" lang="en-US"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533520" y="763560"/>
            <a:ext cx="6703560" cy="3771720"/>
          </a:xfrm>
          <a:prstGeom prst="rect">
            <a:avLst/>
          </a:prstGeom>
          <a:ln w="0">
            <a:noFill/>
          </a:ln>
        </p:spPr>
      </p:sp>
      <p:sp>
        <p:nvSpPr>
          <p:cNvPr id="289"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Calibri"/>
              </a:rPr>
              <a:t>Manual approach -&gt; human (CAPCHA)</a:t>
            </a:r>
            <a:endParaRPr b="0" lang="en-US" sz="2000" spc="-1" strike="noStrike">
              <a:latin typeface="Arial"/>
            </a:endParaRPr>
          </a:p>
          <a:p>
            <a:pPr marL="216000" indent="-216000">
              <a:lnSpc>
                <a:spcPct val="100000"/>
              </a:lnSpc>
              <a:buNone/>
              <a:tabLst>
                <a:tab algn="l" pos="0"/>
              </a:tabLst>
            </a:pPr>
            <a:r>
              <a:rPr b="0" lang="en-US" sz="2000" spc="-1" strike="noStrike">
                <a:latin typeface="Calibri"/>
              </a:rPr>
              <a:t>Automatic approach</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Isolated approach -&gt; những kí thuật correction trước đây dựa nhiều vào feature engineering và language knowledge. Ưu điểm là transparent, nhược điểm là performance và chí mạng là vì nó chỉ fix được những lỗi về mặt từ vựng (e.g. chữ không tồn tại), còn những lỗi về mặt context thì không =&gt; những phương pháp isolated word này không thể được áp dụg cho bài toán của mình </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Contextual approaches có những hướng tiếp cận dựa trên context như </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Language models sử dụng ngrams </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Feature-based machine learning models -&gt; trích xuất những đặc trưng của câu như ngram, độ dài câu, word embedding... để đưa vào ML models</a:t>
            </a:r>
            <a:endParaRPr b="0" lang="en-US" sz="2000" spc="-1" strike="noStrike">
              <a:latin typeface="Arial"/>
            </a:endParaRPr>
          </a:p>
          <a:p>
            <a:pPr marL="216000" indent="-216000">
              <a:lnSpc>
                <a:spcPct val="100000"/>
              </a:lnSpc>
              <a:buNone/>
              <a:tabLst>
                <a:tab algn="l" pos="0"/>
              </a:tabLst>
            </a:pPr>
            <a:r>
              <a:rPr b="0" lang="en-US" sz="2000" spc="-1" strike="noStrike">
                <a:latin typeface="Calibri"/>
              </a:rPr>
              <a:t>   </a:t>
            </a:r>
            <a:r>
              <a:rPr b="0" lang="en-US" sz="2000" spc="-1" strike="noStrike">
                <a:latin typeface="Calibri"/>
              </a:rPr>
              <a:t>Neural models thường dựa trên Seq2Seq. Hiện tại SOTA </a:t>
            </a:r>
            <a:endParaRPr b="0" lang="en-US" sz="2000" spc="-1" strike="noStrike">
              <a:latin typeface="Arial"/>
            </a:endParaRPr>
          </a:p>
        </p:txBody>
      </p:sp>
      <p:sp>
        <p:nvSpPr>
          <p:cNvPr id="290" name="TextShape 3"/>
          <p:cNvSpPr/>
          <p:nvPr/>
        </p:nvSpPr>
        <p:spPr>
          <a:xfrm>
            <a:off x="4399200" y="9555480"/>
            <a:ext cx="3372120" cy="501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AC254349-C796-4F9F-9E1A-26198EBE9861}" type="slidenum">
              <a:rPr b="0" lang="en-US" sz="1400" spc="-1" strike="noStrike">
                <a:solidFill>
                  <a:srgbClr val="000000"/>
                </a:solidFill>
                <a:latin typeface="Times New Roman"/>
                <a:ea typeface="+mn-ea"/>
              </a:rPr>
              <a:t>15</a:t>
            </a:fld>
            <a:endParaRPr b="0" lang="en-US"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5" name="PlaceHolder 2"/>
          <p:cNvSpPr>
            <a:spLocks noGrp="1"/>
          </p:cNvSpPr>
          <p:nvPr>
            <p:ph/>
          </p:nvPr>
        </p:nvSpPr>
        <p:spPr>
          <a:xfrm>
            <a:off x="838080" y="1825560"/>
            <a:ext cx="687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26" name="PlaceHolder 3"/>
          <p:cNvSpPr>
            <a:spLocks noGrp="1"/>
          </p:cNvSpPr>
          <p:nvPr>
            <p:ph/>
          </p:nvPr>
        </p:nvSpPr>
        <p:spPr>
          <a:xfrm>
            <a:off x="838080" y="4097160"/>
            <a:ext cx="687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8" name="PlaceHolder 2"/>
          <p:cNvSpPr>
            <a:spLocks noGrp="1"/>
          </p:cNvSpPr>
          <p:nvPr>
            <p:ph/>
          </p:nvPr>
        </p:nvSpPr>
        <p:spPr>
          <a:xfrm>
            <a:off x="83808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29" name="PlaceHolder 3"/>
          <p:cNvSpPr>
            <a:spLocks noGrp="1"/>
          </p:cNvSpPr>
          <p:nvPr>
            <p:ph/>
          </p:nvPr>
        </p:nvSpPr>
        <p:spPr>
          <a:xfrm>
            <a:off x="87372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30" name="PlaceHolder 4"/>
          <p:cNvSpPr>
            <a:spLocks noGrp="1"/>
          </p:cNvSpPr>
          <p:nvPr>
            <p:ph/>
          </p:nvPr>
        </p:nvSpPr>
        <p:spPr>
          <a:xfrm>
            <a:off x="83808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31" name="PlaceHolder 5"/>
          <p:cNvSpPr>
            <a:spLocks noGrp="1"/>
          </p:cNvSpPr>
          <p:nvPr>
            <p:ph/>
          </p:nvPr>
        </p:nvSpPr>
        <p:spPr>
          <a:xfrm>
            <a:off x="87372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3" name="PlaceHolder 2"/>
          <p:cNvSpPr>
            <a:spLocks noGrp="1"/>
          </p:cNvSpPr>
          <p:nvPr>
            <p:ph/>
          </p:nvPr>
        </p:nvSpPr>
        <p:spPr>
          <a:xfrm>
            <a:off x="838080" y="18255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34" name="PlaceHolder 3"/>
          <p:cNvSpPr>
            <a:spLocks noGrp="1"/>
          </p:cNvSpPr>
          <p:nvPr>
            <p:ph/>
          </p:nvPr>
        </p:nvSpPr>
        <p:spPr>
          <a:xfrm>
            <a:off x="861480" y="18255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35" name="PlaceHolder 4"/>
          <p:cNvSpPr>
            <a:spLocks noGrp="1"/>
          </p:cNvSpPr>
          <p:nvPr>
            <p:ph/>
          </p:nvPr>
        </p:nvSpPr>
        <p:spPr>
          <a:xfrm>
            <a:off x="884880" y="18255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36" name="PlaceHolder 5"/>
          <p:cNvSpPr>
            <a:spLocks noGrp="1"/>
          </p:cNvSpPr>
          <p:nvPr>
            <p:ph/>
          </p:nvPr>
        </p:nvSpPr>
        <p:spPr>
          <a:xfrm>
            <a:off x="838080" y="40971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37" name="PlaceHolder 6"/>
          <p:cNvSpPr>
            <a:spLocks noGrp="1"/>
          </p:cNvSpPr>
          <p:nvPr>
            <p:ph/>
          </p:nvPr>
        </p:nvSpPr>
        <p:spPr>
          <a:xfrm>
            <a:off x="861480" y="40971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38" name="PlaceHolder 7"/>
          <p:cNvSpPr>
            <a:spLocks noGrp="1"/>
          </p:cNvSpPr>
          <p:nvPr>
            <p:ph/>
          </p:nvPr>
        </p:nvSpPr>
        <p:spPr>
          <a:xfrm>
            <a:off x="884880" y="40971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subTitle"/>
          </p:nvPr>
        </p:nvSpPr>
        <p:spPr>
          <a:xfrm>
            <a:off x="838080" y="126000"/>
            <a:ext cx="68760" cy="7748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p:nvPr>
        </p:nvSpPr>
        <p:spPr>
          <a:xfrm>
            <a:off x="838080" y="1825560"/>
            <a:ext cx="6876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7" name="PlaceHolder 2"/>
          <p:cNvSpPr>
            <a:spLocks noGrp="1"/>
          </p:cNvSpPr>
          <p:nvPr>
            <p:ph/>
          </p:nvPr>
        </p:nvSpPr>
        <p:spPr>
          <a:xfrm>
            <a:off x="83808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
        <p:nvSpPr>
          <p:cNvPr id="48" name="PlaceHolder 3"/>
          <p:cNvSpPr>
            <a:spLocks noGrp="1"/>
          </p:cNvSpPr>
          <p:nvPr>
            <p:ph/>
          </p:nvPr>
        </p:nvSpPr>
        <p:spPr>
          <a:xfrm>
            <a:off x="87372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838080" y="365040"/>
            <a:ext cx="10513080" cy="46220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2" name="PlaceHolder 2"/>
          <p:cNvSpPr>
            <a:spLocks noGrp="1"/>
          </p:cNvSpPr>
          <p:nvPr>
            <p:ph/>
          </p:nvPr>
        </p:nvSpPr>
        <p:spPr>
          <a:xfrm>
            <a:off x="83808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53" name="PlaceHolder 3"/>
          <p:cNvSpPr>
            <a:spLocks noGrp="1"/>
          </p:cNvSpPr>
          <p:nvPr>
            <p:ph/>
          </p:nvPr>
        </p:nvSpPr>
        <p:spPr>
          <a:xfrm>
            <a:off x="87372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
        <p:nvSpPr>
          <p:cNvPr id="54" name="PlaceHolder 4"/>
          <p:cNvSpPr>
            <a:spLocks noGrp="1"/>
          </p:cNvSpPr>
          <p:nvPr>
            <p:ph/>
          </p:nvPr>
        </p:nvSpPr>
        <p:spPr>
          <a:xfrm>
            <a:off x="83808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 name="PlaceHolder 2"/>
          <p:cNvSpPr>
            <a:spLocks noGrp="1"/>
          </p:cNvSpPr>
          <p:nvPr>
            <p:ph type="subTitle"/>
          </p:nvPr>
        </p:nvSpPr>
        <p:spPr>
          <a:xfrm>
            <a:off x="838080" y="126000"/>
            <a:ext cx="68760" cy="7748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p:nvPr>
        </p:nvSpPr>
        <p:spPr>
          <a:xfrm>
            <a:off x="83808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
        <p:nvSpPr>
          <p:cNvPr id="57" name="PlaceHolder 3"/>
          <p:cNvSpPr>
            <a:spLocks noGrp="1"/>
          </p:cNvSpPr>
          <p:nvPr>
            <p:ph/>
          </p:nvPr>
        </p:nvSpPr>
        <p:spPr>
          <a:xfrm>
            <a:off x="87372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58" name="PlaceHolder 4"/>
          <p:cNvSpPr>
            <a:spLocks noGrp="1"/>
          </p:cNvSpPr>
          <p:nvPr>
            <p:ph/>
          </p:nvPr>
        </p:nvSpPr>
        <p:spPr>
          <a:xfrm>
            <a:off x="87372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p:nvPr>
        </p:nvSpPr>
        <p:spPr>
          <a:xfrm>
            <a:off x="83808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61" name="PlaceHolder 3"/>
          <p:cNvSpPr>
            <a:spLocks noGrp="1"/>
          </p:cNvSpPr>
          <p:nvPr>
            <p:ph/>
          </p:nvPr>
        </p:nvSpPr>
        <p:spPr>
          <a:xfrm>
            <a:off x="87372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62" name="PlaceHolder 4"/>
          <p:cNvSpPr>
            <a:spLocks noGrp="1"/>
          </p:cNvSpPr>
          <p:nvPr>
            <p:ph/>
          </p:nvPr>
        </p:nvSpPr>
        <p:spPr>
          <a:xfrm>
            <a:off x="838080" y="4097160"/>
            <a:ext cx="687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p:nvPr>
        </p:nvSpPr>
        <p:spPr>
          <a:xfrm>
            <a:off x="838080" y="1825560"/>
            <a:ext cx="687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65" name="PlaceHolder 3"/>
          <p:cNvSpPr>
            <a:spLocks noGrp="1"/>
          </p:cNvSpPr>
          <p:nvPr>
            <p:ph/>
          </p:nvPr>
        </p:nvSpPr>
        <p:spPr>
          <a:xfrm>
            <a:off x="838080" y="4097160"/>
            <a:ext cx="687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7" name="PlaceHolder 2"/>
          <p:cNvSpPr>
            <a:spLocks noGrp="1"/>
          </p:cNvSpPr>
          <p:nvPr>
            <p:ph/>
          </p:nvPr>
        </p:nvSpPr>
        <p:spPr>
          <a:xfrm>
            <a:off x="83808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68" name="PlaceHolder 3"/>
          <p:cNvSpPr>
            <a:spLocks noGrp="1"/>
          </p:cNvSpPr>
          <p:nvPr>
            <p:ph/>
          </p:nvPr>
        </p:nvSpPr>
        <p:spPr>
          <a:xfrm>
            <a:off x="87372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69" name="PlaceHolder 4"/>
          <p:cNvSpPr>
            <a:spLocks noGrp="1"/>
          </p:cNvSpPr>
          <p:nvPr>
            <p:ph/>
          </p:nvPr>
        </p:nvSpPr>
        <p:spPr>
          <a:xfrm>
            <a:off x="83808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70" name="PlaceHolder 5"/>
          <p:cNvSpPr>
            <a:spLocks noGrp="1"/>
          </p:cNvSpPr>
          <p:nvPr>
            <p:ph/>
          </p:nvPr>
        </p:nvSpPr>
        <p:spPr>
          <a:xfrm>
            <a:off x="87372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2" name="PlaceHolder 2"/>
          <p:cNvSpPr>
            <a:spLocks noGrp="1"/>
          </p:cNvSpPr>
          <p:nvPr>
            <p:ph/>
          </p:nvPr>
        </p:nvSpPr>
        <p:spPr>
          <a:xfrm>
            <a:off x="838080" y="18255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73" name="PlaceHolder 3"/>
          <p:cNvSpPr>
            <a:spLocks noGrp="1"/>
          </p:cNvSpPr>
          <p:nvPr>
            <p:ph/>
          </p:nvPr>
        </p:nvSpPr>
        <p:spPr>
          <a:xfrm>
            <a:off x="861480" y="18255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74" name="PlaceHolder 4"/>
          <p:cNvSpPr>
            <a:spLocks noGrp="1"/>
          </p:cNvSpPr>
          <p:nvPr>
            <p:ph/>
          </p:nvPr>
        </p:nvSpPr>
        <p:spPr>
          <a:xfrm>
            <a:off x="884880" y="18255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75" name="PlaceHolder 5"/>
          <p:cNvSpPr>
            <a:spLocks noGrp="1"/>
          </p:cNvSpPr>
          <p:nvPr>
            <p:ph/>
          </p:nvPr>
        </p:nvSpPr>
        <p:spPr>
          <a:xfrm>
            <a:off x="838080" y="40971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76" name="PlaceHolder 6"/>
          <p:cNvSpPr>
            <a:spLocks noGrp="1"/>
          </p:cNvSpPr>
          <p:nvPr>
            <p:ph/>
          </p:nvPr>
        </p:nvSpPr>
        <p:spPr>
          <a:xfrm>
            <a:off x="861480" y="40971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77" name="PlaceHolder 7"/>
          <p:cNvSpPr>
            <a:spLocks noGrp="1"/>
          </p:cNvSpPr>
          <p:nvPr>
            <p:ph/>
          </p:nvPr>
        </p:nvSpPr>
        <p:spPr>
          <a:xfrm>
            <a:off x="884880" y="40971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2" name="PlaceHolder 2"/>
          <p:cNvSpPr>
            <a:spLocks noGrp="1"/>
          </p:cNvSpPr>
          <p:nvPr>
            <p:ph type="subTitle"/>
          </p:nvPr>
        </p:nvSpPr>
        <p:spPr>
          <a:xfrm>
            <a:off x="838080" y="126000"/>
            <a:ext cx="68760" cy="7748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4" name="PlaceHolder 2"/>
          <p:cNvSpPr>
            <a:spLocks noGrp="1"/>
          </p:cNvSpPr>
          <p:nvPr>
            <p:ph/>
          </p:nvPr>
        </p:nvSpPr>
        <p:spPr>
          <a:xfrm>
            <a:off x="838080" y="1825560"/>
            <a:ext cx="6876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6" name="PlaceHolder 2"/>
          <p:cNvSpPr>
            <a:spLocks noGrp="1"/>
          </p:cNvSpPr>
          <p:nvPr>
            <p:ph/>
          </p:nvPr>
        </p:nvSpPr>
        <p:spPr>
          <a:xfrm>
            <a:off x="83808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
        <p:nvSpPr>
          <p:cNvPr id="87" name="PlaceHolder 3"/>
          <p:cNvSpPr>
            <a:spLocks noGrp="1"/>
          </p:cNvSpPr>
          <p:nvPr>
            <p:ph/>
          </p:nvPr>
        </p:nvSpPr>
        <p:spPr>
          <a:xfrm>
            <a:off x="87372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 name="PlaceHolder 2"/>
          <p:cNvSpPr>
            <a:spLocks noGrp="1"/>
          </p:cNvSpPr>
          <p:nvPr>
            <p:ph/>
          </p:nvPr>
        </p:nvSpPr>
        <p:spPr>
          <a:xfrm>
            <a:off x="838080" y="1825560"/>
            <a:ext cx="6876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838080" y="365040"/>
            <a:ext cx="10513080" cy="46220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1" name="PlaceHolder 2"/>
          <p:cNvSpPr>
            <a:spLocks noGrp="1"/>
          </p:cNvSpPr>
          <p:nvPr>
            <p:ph/>
          </p:nvPr>
        </p:nvSpPr>
        <p:spPr>
          <a:xfrm>
            <a:off x="83808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92" name="PlaceHolder 3"/>
          <p:cNvSpPr>
            <a:spLocks noGrp="1"/>
          </p:cNvSpPr>
          <p:nvPr>
            <p:ph/>
          </p:nvPr>
        </p:nvSpPr>
        <p:spPr>
          <a:xfrm>
            <a:off x="87372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
        <p:nvSpPr>
          <p:cNvPr id="93" name="PlaceHolder 4"/>
          <p:cNvSpPr>
            <a:spLocks noGrp="1"/>
          </p:cNvSpPr>
          <p:nvPr>
            <p:ph/>
          </p:nvPr>
        </p:nvSpPr>
        <p:spPr>
          <a:xfrm>
            <a:off x="83808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5" name="PlaceHolder 2"/>
          <p:cNvSpPr>
            <a:spLocks noGrp="1"/>
          </p:cNvSpPr>
          <p:nvPr>
            <p:ph/>
          </p:nvPr>
        </p:nvSpPr>
        <p:spPr>
          <a:xfrm>
            <a:off x="83808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
        <p:nvSpPr>
          <p:cNvPr id="96" name="PlaceHolder 3"/>
          <p:cNvSpPr>
            <a:spLocks noGrp="1"/>
          </p:cNvSpPr>
          <p:nvPr>
            <p:ph/>
          </p:nvPr>
        </p:nvSpPr>
        <p:spPr>
          <a:xfrm>
            <a:off x="87372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97" name="PlaceHolder 4"/>
          <p:cNvSpPr>
            <a:spLocks noGrp="1"/>
          </p:cNvSpPr>
          <p:nvPr>
            <p:ph/>
          </p:nvPr>
        </p:nvSpPr>
        <p:spPr>
          <a:xfrm>
            <a:off x="87372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9" name="PlaceHolder 2"/>
          <p:cNvSpPr>
            <a:spLocks noGrp="1"/>
          </p:cNvSpPr>
          <p:nvPr>
            <p:ph/>
          </p:nvPr>
        </p:nvSpPr>
        <p:spPr>
          <a:xfrm>
            <a:off x="83808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00" name="PlaceHolder 3"/>
          <p:cNvSpPr>
            <a:spLocks noGrp="1"/>
          </p:cNvSpPr>
          <p:nvPr>
            <p:ph/>
          </p:nvPr>
        </p:nvSpPr>
        <p:spPr>
          <a:xfrm>
            <a:off x="87372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01" name="PlaceHolder 4"/>
          <p:cNvSpPr>
            <a:spLocks noGrp="1"/>
          </p:cNvSpPr>
          <p:nvPr>
            <p:ph/>
          </p:nvPr>
        </p:nvSpPr>
        <p:spPr>
          <a:xfrm>
            <a:off x="838080" y="4097160"/>
            <a:ext cx="687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p:nvPr>
        </p:nvSpPr>
        <p:spPr>
          <a:xfrm>
            <a:off x="838080" y="1825560"/>
            <a:ext cx="687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04" name="PlaceHolder 3"/>
          <p:cNvSpPr>
            <a:spLocks noGrp="1"/>
          </p:cNvSpPr>
          <p:nvPr>
            <p:ph/>
          </p:nvPr>
        </p:nvSpPr>
        <p:spPr>
          <a:xfrm>
            <a:off x="838080" y="4097160"/>
            <a:ext cx="687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6" name="PlaceHolder 2"/>
          <p:cNvSpPr>
            <a:spLocks noGrp="1"/>
          </p:cNvSpPr>
          <p:nvPr>
            <p:ph/>
          </p:nvPr>
        </p:nvSpPr>
        <p:spPr>
          <a:xfrm>
            <a:off x="83808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07" name="PlaceHolder 3"/>
          <p:cNvSpPr>
            <a:spLocks noGrp="1"/>
          </p:cNvSpPr>
          <p:nvPr>
            <p:ph/>
          </p:nvPr>
        </p:nvSpPr>
        <p:spPr>
          <a:xfrm>
            <a:off x="87372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08" name="PlaceHolder 4"/>
          <p:cNvSpPr>
            <a:spLocks noGrp="1"/>
          </p:cNvSpPr>
          <p:nvPr>
            <p:ph/>
          </p:nvPr>
        </p:nvSpPr>
        <p:spPr>
          <a:xfrm>
            <a:off x="83808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09" name="PlaceHolder 5"/>
          <p:cNvSpPr>
            <a:spLocks noGrp="1"/>
          </p:cNvSpPr>
          <p:nvPr>
            <p:ph/>
          </p:nvPr>
        </p:nvSpPr>
        <p:spPr>
          <a:xfrm>
            <a:off x="87372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1" name="PlaceHolder 2"/>
          <p:cNvSpPr>
            <a:spLocks noGrp="1"/>
          </p:cNvSpPr>
          <p:nvPr>
            <p:ph/>
          </p:nvPr>
        </p:nvSpPr>
        <p:spPr>
          <a:xfrm>
            <a:off x="838080" y="18255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12" name="PlaceHolder 3"/>
          <p:cNvSpPr>
            <a:spLocks noGrp="1"/>
          </p:cNvSpPr>
          <p:nvPr>
            <p:ph/>
          </p:nvPr>
        </p:nvSpPr>
        <p:spPr>
          <a:xfrm>
            <a:off x="861480" y="18255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13" name="PlaceHolder 4"/>
          <p:cNvSpPr>
            <a:spLocks noGrp="1"/>
          </p:cNvSpPr>
          <p:nvPr>
            <p:ph/>
          </p:nvPr>
        </p:nvSpPr>
        <p:spPr>
          <a:xfrm>
            <a:off x="884880" y="18255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14" name="PlaceHolder 5"/>
          <p:cNvSpPr>
            <a:spLocks noGrp="1"/>
          </p:cNvSpPr>
          <p:nvPr>
            <p:ph/>
          </p:nvPr>
        </p:nvSpPr>
        <p:spPr>
          <a:xfrm>
            <a:off x="838080" y="40971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15" name="PlaceHolder 6"/>
          <p:cNvSpPr>
            <a:spLocks noGrp="1"/>
          </p:cNvSpPr>
          <p:nvPr>
            <p:ph/>
          </p:nvPr>
        </p:nvSpPr>
        <p:spPr>
          <a:xfrm>
            <a:off x="861480" y="40971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16" name="PlaceHolder 7"/>
          <p:cNvSpPr>
            <a:spLocks noGrp="1"/>
          </p:cNvSpPr>
          <p:nvPr>
            <p:ph/>
          </p:nvPr>
        </p:nvSpPr>
        <p:spPr>
          <a:xfrm>
            <a:off x="884880" y="4097160"/>
            <a:ext cx="219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p:nvPr>
        </p:nvSpPr>
        <p:spPr>
          <a:xfrm>
            <a:off x="83808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
        <p:nvSpPr>
          <p:cNvPr id="9" name="PlaceHolder 3"/>
          <p:cNvSpPr>
            <a:spLocks noGrp="1"/>
          </p:cNvSpPr>
          <p:nvPr>
            <p:ph/>
          </p:nvPr>
        </p:nvSpPr>
        <p:spPr>
          <a:xfrm>
            <a:off x="87372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3080" cy="46220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 name="PlaceHolder 2"/>
          <p:cNvSpPr>
            <a:spLocks noGrp="1"/>
          </p:cNvSpPr>
          <p:nvPr>
            <p:ph/>
          </p:nvPr>
        </p:nvSpPr>
        <p:spPr>
          <a:xfrm>
            <a:off x="83808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4" name="PlaceHolder 3"/>
          <p:cNvSpPr>
            <a:spLocks noGrp="1"/>
          </p:cNvSpPr>
          <p:nvPr>
            <p:ph/>
          </p:nvPr>
        </p:nvSpPr>
        <p:spPr>
          <a:xfrm>
            <a:off x="87372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
        <p:nvSpPr>
          <p:cNvPr id="15" name="PlaceHolder 4"/>
          <p:cNvSpPr>
            <a:spLocks noGrp="1"/>
          </p:cNvSpPr>
          <p:nvPr>
            <p:ph/>
          </p:nvPr>
        </p:nvSpPr>
        <p:spPr>
          <a:xfrm>
            <a:off x="83808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 name="PlaceHolder 2"/>
          <p:cNvSpPr>
            <a:spLocks noGrp="1"/>
          </p:cNvSpPr>
          <p:nvPr>
            <p:ph/>
          </p:nvPr>
        </p:nvSpPr>
        <p:spPr>
          <a:xfrm>
            <a:off x="838080" y="1825560"/>
            <a:ext cx="33480" cy="4348800"/>
          </a:xfrm>
          <a:prstGeom prst="rect">
            <a:avLst/>
          </a:prstGeom>
          <a:noFill/>
          <a:ln w="0">
            <a:noFill/>
          </a:ln>
        </p:spPr>
        <p:txBody>
          <a:bodyPr lIns="0" rIns="0" tIns="0" bIns="0" anchor="t">
            <a:normAutofit fontScale="72000"/>
          </a:bodyPr>
          <a:p>
            <a:pPr>
              <a:lnSpc>
                <a:spcPct val="90000"/>
              </a:lnSpc>
              <a:spcBef>
                <a:spcPts val="1417"/>
              </a:spcBef>
              <a:buNone/>
            </a:pPr>
            <a:endParaRPr b="0" lang="en-US" sz="2800" spc="-1" strike="noStrike">
              <a:solidFill>
                <a:srgbClr val="000000"/>
              </a:solidFill>
              <a:latin typeface="Arial"/>
            </a:endParaRPr>
          </a:p>
        </p:txBody>
      </p:sp>
      <p:sp>
        <p:nvSpPr>
          <p:cNvPr id="18" name="PlaceHolder 3"/>
          <p:cNvSpPr>
            <a:spLocks noGrp="1"/>
          </p:cNvSpPr>
          <p:nvPr>
            <p:ph/>
          </p:nvPr>
        </p:nvSpPr>
        <p:spPr>
          <a:xfrm>
            <a:off x="87372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19" name="PlaceHolder 4"/>
          <p:cNvSpPr>
            <a:spLocks noGrp="1"/>
          </p:cNvSpPr>
          <p:nvPr>
            <p:ph/>
          </p:nvPr>
        </p:nvSpPr>
        <p:spPr>
          <a:xfrm>
            <a:off x="873720" y="40971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 name="PlaceHolder 2"/>
          <p:cNvSpPr>
            <a:spLocks noGrp="1"/>
          </p:cNvSpPr>
          <p:nvPr>
            <p:ph/>
          </p:nvPr>
        </p:nvSpPr>
        <p:spPr>
          <a:xfrm>
            <a:off x="83808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22" name="PlaceHolder 3"/>
          <p:cNvSpPr>
            <a:spLocks noGrp="1"/>
          </p:cNvSpPr>
          <p:nvPr>
            <p:ph/>
          </p:nvPr>
        </p:nvSpPr>
        <p:spPr>
          <a:xfrm>
            <a:off x="873720" y="1825560"/>
            <a:ext cx="3348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
        <p:nvSpPr>
          <p:cNvPr id="23" name="PlaceHolder 4"/>
          <p:cNvSpPr>
            <a:spLocks noGrp="1"/>
          </p:cNvSpPr>
          <p:nvPr>
            <p:ph/>
          </p:nvPr>
        </p:nvSpPr>
        <p:spPr>
          <a:xfrm>
            <a:off x="838080" y="4097160"/>
            <a:ext cx="68760" cy="2074320"/>
          </a:xfrm>
          <a:prstGeom prst="rect">
            <a:avLst/>
          </a:prstGeom>
          <a:noFill/>
          <a:ln w="0">
            <a:noFill/>
          </a:ln>
        </p:spPr>
        <p:txBody>
          <a:bodyPr lIns="0" rIns="0" tIns="0" bIns="0" anchor="t">
            <a:normAutofit fontScale="34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523880" y="4536000"/>
            <a:ext cx="9141480" cy="573480"/>
          </a:xfrm>
          <a:prstGeom prst="rect">
            <a:avLst/>
          </a:prstGeom>
          <a:noFill/>
          <a:ln w="0">
            <a:noFill/>
          </a:ln>
        </p:spPr>
        <p:style>
          <a:lnRef idx="0"/>
          <a:fillRef idx="0"/>
          <a:effectRef idx="0"/>
          <a:fontRef idx="minor"/>
        </p:style>
      </p:sp>
      <p:sp>
        <p:nvSpPr>
          <p:cNvPr id="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0" name="PlaceHolder 2"/>
          <p:cNvSpPr>
            <a:spLocks noGrp="1"/>
          </p:cNvSpPr>
          <p:nvPr>
            <p:ph type="body"/>
          </p:nvPr>
        </p:nvSpPr>
        <p:spPr>
          <a:xfrm>
            <a:off x="838080" y="1825560"/>
            <a:ext cx="68760" cy="4348800"/>
          </a:xfrm>
          <a:prstGeom prst="rect">
            <a:avLst/>
          </a:prstGeom>
          <a:noFill/>
          <a:ln w="0">
            <a:noFill/>
          </a:ln>
        </p:spPr>
        <p:txBody>
          <a:bodyPr lIns="0" rIns="0" tIns="0" bIns="0" anchor="t">
            <a:normAutofit fontScale="8000"/>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41" name="PlaceHolder 3"/>
          <p:cNvSpPr>
            <a:spLocks noGrp="1"/>
          </p:cNvSpPr>
          <p:nvPr>
            <p:ph type="body"/>
          </p:nvPr>
        </p:nvSpPr>
        <p:spPr>
          <a:xfrm>
            <a:off x="911160" y="1825560"/>
            <a:ext cx="68760" cy="4348800"/>
          </a:xfrm>
          <a:prstGeom prst="rect">
            <a:avLst/>
          </a:prstGeom>
          <a:noFill/>
          <a:ln w="0">
            <a:noFill/>
          </a:ln>
        </p:spPr>
        <p:txBody>
          <a:bodyPr lIns="0" rIns="0" tIns="0" bIns="0" anchor="t">
            <a:normAutofit fontScale="8000"/>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3080" cy="996840"/>
          </a:xfrm>
          <a:prstGeom prst="rect">
            <a:avLst/>
          </a:prstGeom>
          <a:noFill/>
          <a:ln w="0">
            <a:noFill/>
          </a:ln>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9" name="PlaceHolder 2"/>
          <p:cNvSpPr>
            <a:spLocks noGrp="1"/>
          </p:cNvSpPr>
          <p:nvPr>
            <p:ph type="body"/>
          </p:nvPr>
        </p:nvSpPr>
        <p:spPr>
          <a:xfrm>
            <a:off x="838080" y="1825560"/>
            <a:ext cx="68760" cy="4348800"/>
          </a:xfrm>
          <a:prstGeom prst="rect">
            <a:avLst/>
          </a:prstGeom>
          <a:noFill/>
          <a:ln w="0">
            <a:noFill/>
          </a:ln>
        </p:spPr>
        <p:txBody>
          <a:bodyPr lIns="0" rIns="0" tIns="0" bIns="0" anchor="t">
            <a:normAutofit fontScale="8000"/>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80" name="PlaceHolder 3"/>
          <p:cNvSpPr>
            <a:spLocks noGrp="1"/>
          </p:cNvSpPr>
          <p:nvPr>
            <p:ph type="body"/>
          </p:nvPr>
        </p:nvSpPr>
        <p:spPr>
          <a:xfrm>
            <a:off x="911160" y="1825560"/>
            <a:ext cx="68760" cy="4348800"/>
          </a:xfrm>
          <a:prstGeom prst="rect">
            <a:avLst/>
          </a:prstGeom>
          <a:noFill/>
          <a:ln w="0">
            <a:noFill/>
          </a:ln>
        </p:spPr>
        <p:txBody>
          <a:bodyPr lIns="0" rIns="0" tIns="0" bIns="0" anchor="t">
            <a:normAutofit fontScale="8000"/>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slideLayout" Target="../slideLayouts/slideLayout16.xml"/><Relationship Id="rId7"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slideLayout" Target="../slideLayouts/slideLayout16.xml"/><Relationship Id="rId8"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16.xml"/><Relationship Id="rId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slideLayout" Target="../slideLayouts/slideLayout16.xml"/><Relationship Id="rId7"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image" Target="../media/image80.png"/><Relationship Id="rId6"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6.xml"/><Relationship Id="rId8"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6.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slideLayout" Target="../slideLayouts/slideLayout16.xml"/><Relationship Id="rId8"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slideLayout" Target="../slideLayouts/slideLayout16.xml"/><Relationship Id="rId7"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hyperlink" Target="https://github.com/binhvq/news-corpus" TargetMode="External"/><Relationship Id="rId6" Type="http://schemas.openxmlformats.org/officeDocument/2006/relationships/hyperlink" Target="https://github.com/binhvq/news-corpus" TargetMode="External"/><Relationship Id="rId7" Type="http://schemas.openxmlformats.org/officeDocument/2006/relationships/image" Target="../media/image38.png"/><Relationship Id="rId8" Type="http://schemas.openxmlformats.org/officeDocument/2006/relationships/slideLayout" Target="../slideLayouts/slideLayout16.xml"/><Relationship Id="rId9"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9" Type="http://schemas.openxmlformats.org/officeDocument/2006/relationships/image" Target="../media/image47.png"/><Relationship Id="rId10" Type="http://schemas.openxmlformats.org/officeDocument/2006/relationships/image" Target="../media/image48.png"/><Relationship Id="rId11" Type="http://schemas.openxmlformats.org/officeDocument/2006/relationships/image" Target="../media/image49.png"/><Relationship Id="rId12" Type="http://schemas.openxmlformats.org/officeDocument/2006/relationships/slideLayout" Target="../slideLayouts/slideLayout16.xml"/><Relationship Id="rId1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523880" y="1122480"/>
            <a:ext cx="9141480" cy="1168200"/>
          </a:xfrm>
          <a:prstGeom prst="rect">
            <a:avLst/>
          </a:prstGeom>
          <a:blipFill rotWithShape="0">
            <a:blip r:embed="rId1"/>
            <a:srcRect/>
            <a:stretch/>
          </a:blipFill>
          <a:ln w="0">
            <a:noFill/>
          </a:ln>
          <a:effectLst>
            <a:outerShdw dir="8461089" dist="250081">
              <a:srgbClr val="000000">
                <a:alpha val="28000"/>
              </a:srgbClr>
            </a:outerShdw>
          </a:effectLst>
        </p:spPr>
        <p:style>
          <a:lnRef idx="0"/>
          <a:fillRef idx="0"/>
          <a:effectRef idx="0"/>
          <a:fontRef idx="minor"/>
        </p:style>
        <p:txBody>
          <a:bodyPr lIns="90000" rIns="90000" tIns="45000" bIns="45000" anchor="ctr">
            <a:normAutofit fontScale="81000"/>
          </a:bodyPr>
          <a:p>
            <a:pPr algn="ctr">
              <a:lnSpc>
                <a:spcPct val="90000"/>
              </a:lnSpc>
              <a:buNone/>
            </a:pPr>
            <a:r>
              <a:rPr b="1" lang="en-US" sz="4800" spc="-1" strike="noStrike">
                <a:solidFill>
                  <a:srgbClr val="ffffff"/>
                </a:solidFill>
                <a:latin typeface="Bell MT"/>
                <a:ea typeface="DejaVu Sans"/>
              </a:rPr>
              <a:t>Vietnamese Spelling Correction for OCR Post-Processing</a:t>
            </a:r>
            <a:endParaRPr b="0" lang="en-US" sz="4800" spc="-1" strike="noStrike">
              <a:latin typeface="Arial"/>
            </a:endParaRPr>
          </a:p>
        </p:txBody>
      </p:sp>
      <p:sp>
        <p:nvSpPr>
          <p:cNvPr id="124" name="CustomShape 2"/>
          <p:cNvSpPr/>
          <p:nvPr/>
        </p:nvSpPr>
        <p:spPr>
          <a:xfrm>
            <a:off x="1523880" y="2715840"/>
            <a:ext cx="9141480" cy="57348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spcBef>
                <a:spcPts val="1001"/>
              </a:spcBef>
              <a:buNone/>
              <a:tabLst>
                <a:tab algn="l" pos="0"/>
              </a:tabLst>
            </a:pPr>
            <a:r>
              <a:rPr b="0" lang="en-VN" sz="2800" spc="-1" strike="noStrike">
                <a:solidFill>
                  <a:srgbClr val="000000"/>
                </a:solidFill>
                <a:latin typeface="Bell MT"/>
                <a:ea typeface="DejaVu Sans"/>
              </a:rPr>
              <a:t>Bùi Ngọc Thanh Hưng @ SAMSUNG SDSRV </a:t>
            </a:r>
            <a:endParaRPr b="0" lang="en-US" sz="2800" spc="-1" strike="noStrike">
              <a:latin typeface="Arial"/>
            </a:endParaRPr>
          </a:p>
        </p:txBody>
      </p:sp>
      <p:sp>
        <p:nvSpPr>
          <p:cNvPr id="125" name="CustomShape 3"/>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Autofit/>
          </a:bodyPr>
          <a:p>
            <a:pPr>
              <a:lnSpc>
                <a:spcPct val="100000"/>
              </a:lnSpc>
              <a:buNone/>
            </a:pPr>
            <a:fld id="{314FF085-E7D0-4210-92E6-3E1B925DC77D}"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126" name="CustomShape 4"/>
          <p:cNvSpPr/>
          <p:nvPr/>
        </p:nvSpPr>
        <p:spPr>
          <a:xfrm>
            <a:off x="8610480" y="6356520"/>
            <a:ext cx="2740680" cy="362520"/>
          </a:xfrm>
          <a:prstGeom prst="rect">
            <a:avLst/>
          </a:prstGeom>
          <a:blipFill rotWithShape="0">
            <a:blip r:embed="rId3"/>
            <a:srcRect/>
            <a:stretch/>
          </a:blipFill>
          <a:ln w="0">
            <a:noFill/>
          </a:ln>
        </p:spPr>
        <p:style>
          <a:lnRef idx="0"/>
          <a:fillRef idx="0"/>
          <a:effectRef idx="0"/>
          <a:fontRef idx="minor"/>
        </p:style>
        <p:txBody>
          <a:bodyPr lIns="90000" rIns="90000" tIns="45000" bIns="45000" anchor="ctr">
            <a:noAutofit/>
          </a:bodyPr>
          <a:p>
            <a:pPr algn="r">
              <a:lnSpc>
                <a:spcPct val="100000"/>
              </a:lnSpc>
              <a:buNone/>
            </a:pPr>
            <a:fld id="{8AB77293-275E-4F3C-958E-33995208554B}" type="slidenum">
              <a:rPr b="0" lang="en-US" sz="1200" spc="-1" strike="noStrike">
                <a:solidFill>
                  <a:srgbClr val="8b8b8b"/>
                </a:solidFill>
                <a:latin typeface="Calibri"/>
                <a:ea typeface="DejaVu Sans"/>
              </a:rPr>
              <a:t>1</a:t>
            </a:fld>
            <a:endParaRPr b="0" lang="en-US" sz="1200" spc="-1" strike="noStrike">
              <a:latin typeface="Arial"/>
            </a:endParaRPr>
          </a:p>
        </p:txBody>
      </p:sp>
      <p:sp>
        <p:nvSpPr>
          <p:cNvPr id="127" name="CustomShape 5"/>
          <p:cNvSpPr/>
          <p:nvPr/>
        </p:nvSpPr>
        <p:spPr>
          <a:xfrm>
            <a:off x="3446640" y="6356520"/>
            <a:ext cx="5296320" cy="362520"/>
          </a:xfrm>
          <a:prstGeom prst="rect">
            <a:avLst/>
          </a:prstGeom>
          <a:blipFill rotWithShape="0">
            <a:blip r:embed="rId4">
              <a:alphaModFix amt="95000"/>
            </a:blip>
            <a:srcRect/>
            <a:stretch/>
          </a:blipFill>
          <a:ln w="0">
            <a:noFill/>
          </a:ln>
        </p:spPr>
        <p:style>
          <a:lnRef idx="0"/>
          <a:fillRef idx="0"/>
          <a:effectRef idx="0"/>
          <a:fontRef idx="minor"/>
        </p:style>
      </p:sp>
      <p:sp>
        <p:nvSpPr>
          <p:cNvPr id="128" name="CustomShape 6"/>
          <p:cNvSpPr/>
          <p:nvPr/>
        </p:nvSpPr>
        <p:spPr>
          <a:xfrm>
            <a:off x="4724280" y="4599360"/>
            <a:ext cx="2742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Hanoi, May 06, 2022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US" sz="3200" spc="-1" strike="noStrike">
                <a:solidFill>
                  <a:srgbClr val="ffffff"/>
                </a:solidFill>
                <a:latin typeface="Bell MT"/>
                <a:ea typeface="DejaVu Sans"/>
              </a:rPr>
              <a:t>BasicOCR error analysis on FWD data</a:t>
            </a:r>
            <a:endParaRPr b="0" lang="en-US" sz="3200" spc="-1" strike="noStrike">
              <a:latin typeface="Arial"/>
            </a:endParaRPr>
          </a:p>
        </p:txBody>
      </p:sp>
      <p:sp>
        <p:nvSpPr>
          <p:cNvPr id="208" name="CustomShape 2"/>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195228A2-D11E-449E-8AB2-0C84AF94BC97}"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209" name="CustomShape 3"/>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210" name="CustomShape 4"/>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A84D266A-E927-4071-BFFE-E88F77ADCD4F}" type="slidenum">
              <a:rPr b="0" lang="en-US" sz="1200" spc="-1" strike="noStrike">
                <a:solidFill>
                  <a:srgbClr val="8b8b8b"/>
                </a:solidFill>
                <a:latin typeface="Calibri"/>
                <a:ea typeface="DejaVu Sans"/>
              </a:rPr>
              <a:t>10</a:t>
            </a:fld>
            <a:endParaRPr b="0" lang="en-US" sz="1200" spc="-1" strike="noStrike">
              <a:latin typeface="Arial"/>
            </a:endParaRPr>
          </a:p>
        </p:txBody>
      </p:sp>
      <p:sp>
        <p:nvSpPr>
          <p:cNvPr id="211" name="CustomShape 5"/>
          <p:cNvSpPr/>
          <p:nvPr/>
        </p:nvSpPr>
        <p:spPr>
          <a:xfrm>
            <a:off x="777960" y="6175800"/>
            <a:ext cx="6821640" cy="345240"/>
          </a:xfrm>
          <a:prstGeom prst="rect">
            <a:avLst/>
          </a:prstGeom>
          <a:noFill/>
          <a:ln w="0">
            <a:noFill/>
          </a:ln>
        </p:spPr>
        <p:style>
          <a:lnRef idx="0"/>
          <a:fillRef idx="0"/>
          <a:effectRef idx="0"/>
          <a:fontRef idx="minor"/>
        </p:style>
      </p:sp>
      <p:sp>
        <p:nvSpPr>
          <p:cNvPr id="212" name="CustomShape 6"/>
          <p:cNvSpPr/>
          <p:nvPr/>
        </p:nvSpPr>
        <p:spPr>
          <a:xfrm>
            <a:off x="5375160" y="6333840"/>
            <a:ext cx="2742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ffffff"/>
                </a:solidFill>
                <a:latin typeface="Arial"/>
                <a:ea typeface="DejaVu Sans"/>
              </a:rPr>
              <a:t>Dataset</a:t>
            </a:r>
            <a:endParaRPr b="0" lang="en-US" sz="1800" spc="-1" strike="noStrike">
              <a:latin typeface="Arial"/>
            </a:endParaRPr>
          </a:p>
        </p:txBody>
      </p:sp>
      <p:pic>
        <p:nvPicPr>
          <p:cNvPr id="213" name="Picture 10" descr="Table&#10;&#10;Description automatically generated"/>
          <p:cNvPicPr/>
          <p:nvPr/>
        </p:nvPicPr>
        <p:blipFill>
          <a:blip r:embed="rId5"/>
          <a:stretch/>
        </p:blipFill>
        <p:spPr>
          <a:xfrm>
            <a:off x="875520" y="1522440"/>
            <a:ext cx="10435320" cy="3715920"/>
          </a:xfrm>
          <a:prstGeom prst="rect">
            <a:avLst/>
          </a:prstGeom>
          <a:ln w="0">
            <a:noFill/>
          </a:ln>
        </p:spPr>
      </p:pic>
      <p:sp>
        <p:nvSpPr>
          <p:cNvPr id="214" name="CustomShape 7"/>
          <p:cNvSpPr/>
          <p:nvPr/>
        </p:nvSpPr>
        <p:spPr>
          <a:xfrm>
            <a:off x="1459800" y="5423760"/>
            <a:ext cx="10157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Arial"/>
                <a:ea typeface="DejaVu Sans"/>
              </a:rPr>
              <a:t>=&gt; Try to attack the wrong accent error first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VN" sz="4400" spc="-1" strike="noStrike">
                <a:solidFill>
                  <a:srgbClr val="ffffff"/>
                </a:solidFill>
                <a:latin typeface="Bell MT"/>
                <a:ea typeface="DejaVu Sans"/>
              </a:rPr>
              <a:t>Machine translation model</a:t>
            </a:r>
            <a:endParaRPr b="0" lang="en-US" sz="4400" spc="-1" strike="noStrike">
              <a:latin typeface="Arial"/>
            </a:endParaRPr>
          </a:p>
        </p:txBody>
      </p:sp>
      <p:sp>
        <p:nvSpPr>
          <p:cNvPr id="216" name="CustomShape 2"/>
          <p:cNvSpPr/>
          <p:nvPr/>
        </p:nvSpPr>
        <p:spPr>
          <a:xfrm>
            <a:off x="748440" y="1812240"/>
            <a:ext cx="5178960" cy="4348800"/>
          </a:xfrm>
          <a:prstGeom prst="rect">
            <a:avLst/>
          </a:prstGeom>
          <a:noFill/>
          <a:ln w="0">
            <a:noFill/>
          </a:ln>
        </p:spPr>
        <p:style>
          <a:lnRef idx="0"/>
          <a:fillRef idx="0"/>
          <a:effectRef idx="0"/>
          <a:fontRef idx="minor"/>
        </p:style>
      </p:sp>
      <p:sp>
        <p:nvSpPr>
          <p:cNvPr id="217" name="CustomShape 3"/>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6F5066E2-4637-45E8-A0C3-A598AB337171}"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218" name="CustomShape 4"/>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219" name="CustomShape 5"/>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5A76EDF5-2AB9-4828-8D9A-600602F40065}" type="slidenum">
              <a:rPr b="0" lang="en-US" sz="1200" spc="-1" strike="noStrike">
                <a:solidFill>
                  <a:srgbClr val="8b8b8b"/>
                </a:solidFill>
                <a:latin typeface="Calibri"/>
                <a:ea typeface="DejaVu Sans"/>
              </a:rPr>
              <a:t>11</a:t>
            </a:fld>
            <a:endParaRPr b="0" lang="en-US" sz="1200" spc="-1" strike="noStrike">
              <a:latin typeface="Arial"/>
            </a:endParaRPr>
          </a:p>
        </p:txBody>
      </p:sp>
      <p:sp>
        <p:nvSpPr>
          <p:cNvPr id="220" name="CustomShape 6"/>
          <p:cNvSpPr/>
          <p:nvPr/>
        </p:nvSpPr>
        <p:spPr>
          <a:xfrm>
            <a:off x="914400" y="1811880"/>
            <a:ext cx="4844880" cy="60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pic>
        <p:nvPicPr>
          <p:cNvPr id="221" name="Picture 134" descr=""/>
          <p:cNvPicPr/>
          <p:nvPr/>
        </p:nvPicPr>
        <p:blipFill>
          <a:blip r:embed="rId5"/>
          <a:stretch/>
        </p:blipFill>
        <p:spPr>
          <a:xfrm>
            <a:off x="1357200" y="1911240"/>
            <a:ext cx="3880440" cy="2824560"/>
          </a:xfrm>
          <a:prstGeom prst="rect">
            <a:avLst/>
          </a:prstGeom>
          <a:ln w="0">
            <a:noFill/>
          </a:ln>
        </p:spPr>
      </p:pic>
      <p:sp>
        <p:nvSpPr>
          <p:cNvPr id="222" name="CustomShape 7"/>
          <p:cNvSpPr/>
          <p:nvPr/>
        </p:nvSpPr>
        <p:spPr>
          <a:xfrm>
            <a:off x="1304280" y="4888080"/>
            <a:ext cx="3863160" cy="902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Seq2seq with attention</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Efficient in size and speed</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Sufficient performance</a:t>
            </a:r>
            <a:endParaRPr b="0" lang="en-US" sz="1800" spc="-1" strike="noStrike">
              <a:latin typeface="Arial"/>
            </a:endParaRPr>
          </a:p>
          <a:p>
            <a:pPr>
              <a:lnSpc>
                <a:spcPct val="100000"/>
              </a:lnSpc>
              <a:buNone/>
            </a:pPr>
            <a:endParaRPr b="0" lang="en-US" sz="1800" spc="-1" strike="noStrike">
              <a:latin typeface="Arial"/>
            </a:endParaRPr>
          </a:p>
        </p:txBody>
      </p:sp>
      <p:sp>
        <p:nvSpPr>
          <p:cNvPr id="223" name="CustomShape 8"/>
          <p:cNvSpPr/>
          <p:nvPr/>
        </p:nvSpPr>
        <p:spPr>
          <a:xfrm>
            <a:off x="3447000" y="6355800"/>
            <a:ext cx="5163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ffffff"/>
                </a:solidFill>
                <a:latin typeface="Bell MT"/>
                <a:ea typeface="DejaVu Sans"/>
              </a:rPr>
              <a:t>Method</a:t>
            </a:r>
            <a:endParaRPr b="0" lang="en-US" sz="1800" spc="-1" strike="noStrike">
              <a:latin typeface="Arial"/>
            </a:endParaRPr>
          </a:p>
        </p:txBody>
      </p:sp>
      <p:pic>
        <p:nvPicPr>
          <p:cNvPr id="224" name="Picture 3" descr="Diagram&#10;&#10;Description automatically generated"/>
          <p:cNvPicPr/>
          <p:nvPr/>
        </p:nvPicPr>
        <p:blipFill>
          <a:blip r:embed="rId6"/>
          <a:stretch/>
        </p:blipFill>
        <p:spPr>
          <a:xfrm>
            <a:off x="7652520" y="1712160"/>
            <a:ext cx="2108160" cy="3177360"/>
          </a:xfrm>
          <a:prstGeom prst="rect">
            <a:avLst/>
          </a:prstGeom>
          <a:ln w="0">
            <a:noFill/>
          </a:ln>
        </p:spPr>
      </p:pic>
      <p:sp>
        <p:nvSpPr>
          <p:cNvPr id="225" name="CustomShape 9"/>
          <p:cNvSpPr/>
          <p:nvPr/>
        </p:nvSpPr>
        <p:spPr>
          <a:xfrm>
            <a:off x="6678720" y="4888080"/>
            <a:ext cx="3863160" cy="902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Transformer</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Better performance</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Large size model, slow inference</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US" sz="4400" spc="-1" strike="noStrike">
                <a:solidFill>
                  <a:srgbClr val="ffffff"/>
                </a:solidFill>
                <a:latin typeface="Bell MT"/>
                <a:ea typeface="DejaVu Sans"/>
              </a:rPr>
              <a:t>Hierarchical Transformer Encoder</a:t>
            </a:r>
            <a:endParaRPr b="0" lang="en-US" sz="4400" spc="-1" strike="noStrike">
              <a:latin typeface="Arial"/>
            </a:endParaRPr>
          </a:p>
        </p:txBody>
      </p:sp>
      <p:sp>
        <p:nvSpPr>
          <p:cNvPr id="227" name="CustomShape 2"/>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A3A36D89-90B8-43AD-BDAB-B33381F27B9A}"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228" name="CustomShape 3"/>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229" name="CustomShape 4"/>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7DE17137-9085-4C78-83EF-F4703B6ACC9A}" type="slidenum">
              <a:rPr b="0" lang="en-US" sz="1200" spc="-1" strike="noStrike">
                <a:solidFill>
                  <a:srgbClr val="8b8b8b"/>
                </a:solidFill>
                <a:latin typeface="Calibri"/>
                <a:ea typeface="DejaVu Sans"/>
              </a:rPr>
              <a:t>12</a:t>
            </a:fld>
            <a:endParaRPr b="0" lang="en-US" sz="1200" spc="-1" strike="noStrike">
              <a:latin typeface="Arial"/>
            </a:endParaRPr>
          </a:p>
        </p:txBody>
      </p:sp>
      <p:sp>
        <p:nvSpPr>
          <p:cNvPr id="230" name="CustomShape 5"/>
          <p:cNvSpPr/>
          <p:nvPr/>
        </p:nvSpPr>
        <p:spPr>
          <a:xfrm>
            <a:off x="914400" y="1811880"/>
            <a:ext cx="4844880" cy="60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pic>
        <p:nvPicPr>
          <p:cNvPr id="231" name="Picture 133" descr=""/>
          <p:cNvPicPr/>
          <p:nvPr/>
        </p:nvPicPr>
        <p:blipFill>
          <a:blip r:embed="rId5"/>
          <a:stretch/>
        </p:blipFill>
        <p:spPr>
          <a:xfrm>
            <a:off x="3615120" y="1511640"/>
            <a:ext cx="4960800" cy="3632040"/>
          </a:xfrm>
          <a:prstGeom prst="rect">
            <a:avLst/>
          </a:prstGeom>
          <a:ln w="0">
            <a:noFill/>
          </a:ln>
        </p:spPr>
      </p:pic>
      <p:sp>
        <p:nvSpPr>
          <p:cNvPr id="232" name="CustomShape 6"/>
          <p:cNvSpPr/>
          <p:nvPr/>
        </p:nvSpPr>
        <p:spPr>
          <a:xfrm>
            <a:off x="7368840" y="5249880"/>
            <a:ext cx="3352320" cy="466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 Source code is not available</a:t>
            </a:r>
            <a:endParaRPr b="0" lang="en-US" sz="1800" spc="-1" strike="noStrike">
              <a:latin typeface="Arial"/>
            </a:endParaRPr>
          </a:p>
        </p:txBody>
      </p:sp>
      <p:sp>
        <p:nvSpPr>
          <p:cNvPr id="233" name="CustomShape 7"/>
          <p:cNvSpPr/>
          <p:nvPr/>
        </p:nvSpPr>
        <p:spPr>
          <a:xfrm>
            <a:off x="914400" y="5012280"/>
            <a:ext cx="4844880" cy="856800"/>
          </a:xfrm>
          <a:prstGeom prst="rect">
            <a:avLst/>
          </a:prstGeom>
          <a:noFill/>
          <a:ln w="0">
            <a:noFill/>
          </a:ln>
        </p:spPr>
        <p:style>
          <a:lnRef idx="0"/>
          <a:fillRef idx="0"/>
          <a:effectRef idx="0"/>
          <a:fontRef idx="minor"/>
        </p:style>
      </p:sp>
      <p:sp>
        <p:nvSpPr>
          <p:cNvPr id="234" name="CustomShape 8"/>
          <p:cNvSpPr/>
          <p:nvPr/>
        </p:nvSpPr>
        <p:spPr>
          <a:xfrm>
            <a:off x="3447000" y="6355800"/>
            <a:ext cx="5163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ffffff"/>
                </a:solidFill>
                <a:latin typeface="Bell MT"/>
                <a:ea typeface="DejaVu Sans"/>
              </a:rPr>
              <a:t>Method</a:t>
            </a:r>
            <a:endParaRPr b="0" lang="en-US" sz="1800" spc="-1" strike="noStrike">
              <a:latin typeface="Arial"/>
            </a:endParaRPr>
          </a:p>
        </p:txBody>
      </p:sp>
      <p:sp>
        <p:nvSpPr>
          <p:cNvPr id="235" name="CustomShape 9"/>
          <p:cNvSpPr/>
          <p:nvPr/>
        </p:nvSpPr>
        <p:spPr>
          <a:xfrm>
            <a:off x="779760" y="6078240"/>
            <a:ext cx="8515800" cy="45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200" spc="-1" strike="noStrike">
                <a:solidFill>
                  <a:srgbClr val="000000"/>
                </a:solidFill>
                <a:latin typeface="Arial"/>
                <a:ea typeface="DejaVu Sans"/>
              </a:rPr>
              <a:t>Hierarchical Transformer Encoders for Vietnamese Spelling Correction (Zalo)</a:t>
            </a:r>
            <a:endParaRPr b="0" lang="en-US" sz="1200" spc="-1" strike="noStrike">
              <a:latin typeface="Arial"/>
            </a:endParaRPr>
          </a:p>
          <a:p>
            <a:pPr>
              <a:lnSpc>
                <a:spcPct val="100000"/>
              </a:lnSpc>
              <a:buNone/>
            </a:pPr>
            <a:endParaRPr b="0" lang="en-US" sz="1200" spc="-1" strike="noStrike">
              <a:latin typeface="Arial"/>
            </a:endParaRPr>
          </a:p>
        </p:txBody>
      </p:sp>
      <p:sp>
        <p:nvSpPr>
          <p:cNvPr id="236" name="CustomShape 10"/>
          <p:cNvSpPr/>
          <p:nvPr/>
        </p:nvSpPr>
        <p:spPr>
          <a:xfrm>
            <a:off x="1519560" y="5249880"/>
            <a:ext cx="5691960" cy="942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 Good performance with reasonable size of model</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Tailored optimization for detector and corrector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fontScale="86000"/>
          </a:bodyPr>
          <a:p>
            <a:pPr>
              <a:lnSpc>
                <a:spcPct val="90000"/>
              </a:lnSpc>
              <a:buNone/>
            </a:pPr>
            <a:r>
              <a:rPr b="0" lang="en-US" sz="4400" spc="-1" strike="noStrike">
                <a:solidFill>
                  <a:srgbClr val="ffffff"/>
                </a:solidFill>
                <a:latin typeface="Arial"/>
                <a:ea typeface="Arial"/>
              </a:rPr>
              <a:t>Dictionary-guided Scene Text Recognition</a:t>
            </a:r>
            <a:endParaRPr b="0" lang="en-US" sz="4400" spc="-1" strike="noStrike">
              <a:latin typeface="Arial"/>
            </a:endParaRPr>
          </a:p>
        </p:txBody>
      </p:sp>
      <p:sp>
        <p:nvSpPr>
          <p:cNvPr id="238" name="CustomShape 2"/>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8FA38FBF-12C7-4FC0-B103-B669A959F63E}"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239" name="CustomShape 3"/>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240" name="CustomShape 4"/>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1D2EEDE7-9E16-4D0C-AE70-30D818E9F9E7}" type="slidenum">
              <a:rPr b="0" lang="en-US" sz="1200" spc="-1" strike="noStrike">
                <a:solidFill>
                  <a:srgbClr val="8b8b8b"/>
                </a:solidFill>
                <a:latin typeface="Calibri"/>
                <a:ea typeface="DejaVu Sans"/>
              </a:rPr>
              <a:t>13</a:t>
            </a:fld>
            <a:endParaRPr b="0" lang="en-US" sz="1200" spc="-1" strike="noStrike">
              <a:latin typeface="Arial"/>
            </a:endParaRPr>
          </a:p>
        </p:txBody>
      </p:sp>
      <p:sp>
        <p:nvSpPr>
          <p:cNvPr id="241" name="CustomShape 5"/>
          <p:cNvSpPr/>
          <p:nvPr/>
        </p:nvSpPr>
        <p:spPr>
          <a:xfrm>
            <a:off x="914400" y="1811880"/>
            <a:ext cx="4844880" cy="60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242" name="CustomShape 6"/>
          <p:cNvSpPr/>
          <p:nvPr/>
        </p:nvSpPr>
        <p:spPr>
          <a:xfrm>
            <a:off x="6966720" y="5249880"/>
            <a:ext cx="4456800" cy="466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 Cannot use context to correct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(cannot handle error from detection stage)</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Take time to customize source code</a:t>
            </a:r>
            <a:endParaRPr b="0" lang="en-US" sz="1800" spc="-1" strike="noStrike">
              <a:latin typeface="Arial"/>
            </a:endParaRPr>
          </a:p>
        </p:txBody>
      </p:sp>
      <p:sp>
        <p:nvSpPr>
          <p:cNvPr id="243" name="CustomShape 7"/>
          <p:cNvSpPr/>
          <p:nvPr/>
        </p:nvSpPr>
        <p:spPr>
          <a:xfrm>
            <a:off x="914400" y="5012280"/>
            <a:ext cx="4844880" cy="856800"/>
          </a:xfrm>
          <a:prstGeom prst="rect">
            <a:avLst/>
          </a:prstGeom>
          <a:noFill/>
          <a:ln w="0">
            <a:noFill/>
          </a:ln>
        </p:spPr>
        <p:style>
          <a:lnRef idx="0"/>
          <a:fillRef idx="0"/>
          <a:effectRef idx="0"/>
          <a:fontRef idx="minor"/>
        </p:style>
      </p:sp>
      <p:sp>
        <p:nvSpPr>
          <p:cNvPr id="244" name="CustomShape 8"/>
          <p:cNvSpPr/>
          <p:nvPr/>
        </p:nvSpPr>
        <p:spPr>
          <a:xfrm>
            <a:off x="3447000" y="6355800"/>
            <a:ext cx="5163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ffffff"/>
                </a:solidFill>
                <a:latin typeface="Bell MT"/>
                <a:ea typeface="DejaVu Sans"/>
              </a:rPr>
              <a:t>Method</a:t>
            </a:r>
            <a:endParaRPr b="0" lang="en-US" sz="1800" spc="-1" strike="noStrike">
              <a:latin typeface="Arial"/>
            </a:endParaRPr>
          </a:p>
        </p:txBody>
      </p:sp>
      <p:sp>
        <p:nvSpPr>
          <p:cNvPr id="245" name="CustomShape 9"/>
          <p:cNvSpPr/>
          <p:nvPr/>
        </p:nvSpPr>
        <p:spPr>
          <a:xfrm>
            <a:off x="779760" y="6078240"/>
            <a:ext cx="8515800" cy="45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200" spc="-1" strike="noStrike">
                <a:solidFill>
                  <a:srgbClr val="000000"/>
                </a:solidFill>
                <a:latin typeface="Arial"/>
                <a:ea typeface="Arial"/>
              </a:rPr>
              <a:t>Dictionary-guided Scene Text Recognition</a:t>
            </a:r>
            <a:r>
              <a:rPr b="0" lang="en-US" sz="1200" spc="-1" strike="noStrike">
                <a:solidFill>
                  <a:srgbClr val="000000"/>
                </a:solidFill>
                <a:latin typeface="Arial"/>
                <a:ea typeface="DejaVu Sans"/>
              </a:rPr>
              <a:t> (VinAI)</a:t>
            </a:r>
            <a:endParaRPr b="0" lang="en-US" sz="1200" spc="-1" strike="noStrike">
              <a:latin typeface="Arial"/>
            </a:endParaRPr>
          </a:p>
          <a:p>
            <a:pPr>
              <a:lnSpc>
                <a:spcPct val="100000"/>
              </a:lnSpc>
              <a:buNone/>
            </a:pPr>
            <a:endParaRPr b="0" lang="en-US" sz="1200" spc="-1" strike="noStrike">
              <a:latin typeface="Arial"/>
            </a:endParaRPr>
          </a:p>
        </p:txBody>
      </p:sp>
      <p:sp>
        <p:nvSpPr>
          <p:cNvPr id="246" name="CustomShape 10"/>
          <p:cNvSpPr/>
          <p:nvPr/>
        </p:nvSpPr>
        <p:spPr>
          <a:xfrm>
            <a:off x="1519560" y="5249880"/>
            <a:ext cx="5691960" cy="942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 Can use Recognition data for training</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Can use simultaneously with other correctors</a:t>
            </a:r>
            <a:endParaRPr b="0" lang="en-US" sz="1800" spc="-1" strike="noStrike">
              <a:latin typeface="Arial"/>
            </a:endParaRPr>
          </a:p>
        </p:txBody>
      </p:sp>
      <p:pic>
        <p:nvPicPr>
          <p:cNvPr id="247" name="Picture 4" descr="Diagram&#10;&#10;Description automatically generated"/>
          <p:cNvPicPr/>
          <p:nvPr/>
        </p:nvPicPr>
        <p:blipFill>
          <a:blip r:embed="rId5"/>
          <a:stretch/>
        </p:blipFill>
        <p:spPr>
          <a:xfrm>
            <a:off x="2622240" y="1511280"/>
            <a:ext cx="6422400" cy="3565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VN" sz="4400" spc="-1" strike="noStrike">
                <a:solidFill>
                  <a:srgbClr val="ffffff"/>
                </a:solidFill>
                <a:latin typeface="Bell MT"/>
                <a:ea typeface="DejaVu Sans"/>
              </a:rPr>
              <a:t>Metric</a:t>
            </a:r>
            <a:endParaRPr b="0" lang="en-US" sz="4400" spc="-1" strike="noStrike">
              <a:latin typeface="Arial"/>
            </a:endParaRPr>
          </a:p>
        </p:txBody>
      </p:sp>
      <p:sp>
        <p:nvSpPr>
          <p:cNvPr id="249" name="CustomShape 2"/>
          <p:cNvSpPr/>
          <p:nvPr/>
        </p:nvSpPr>
        <p:spPr>
          <a:xfrm>
            <a:off x="838080" y="1825560"/>
            <a:ext cx="5178960" cy="4348800"/>
          </a:xfrm>
          <a:prstGeom prst="rect">
            <a:avLst/>
          </a:prstGeom>
          <a:noFill/>
          <a:ln w="0">
            <a:noFill/>
          </a:ln>
        </p:spPr>
        <p:style>
          <a:lnRef idx="0"/>
          <a:fillRef idx="0"/>
          <a:effectRef idx="0"/>
          <a:fontRef idx="minor"/>
        </p:style>
      </p:sp>
      <p:sp>
        <p:nvSpPr>
          <p:cNvPr id="250" name="CustomShape 3"/>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E61C3613-7696-48F1-9926-F110EF890B01}"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251" name="CustomShape 4"/>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252" name="CustomShape 5"/>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4F710DF2-055E-46A5-AC65-F256CB88D304}" type="slidenum">
              <a:rPr b="0" lang="en-US" sz="1200" spc="-1" strike="noStrike">
                <a:solidFill>
                  <a:srgbClr val="8b8b8b"/>
                </a:solidFill>
                <a:latin typeface="Calibri"/>
                <a:ea typeface="DejaVu Sans"/>
              </a:rPr>
              <a:t>14</a:t>
            </a:fld>
            <a:endParaRPr b="0" lang="en-US" sz="1200" spc="-1" strike="noStrike">
              <a:latin typeface="Arial"/>
            </a:endParaRPr>
          </a:p>
        </p:txBody>
      </p:sp>
      <p:sp>
        <p:nvSpPr>
          <p:cNvPr id="253" name="CustomShape 6"/>
          <p:cNvSpPr/>
          <p:nvPr/>
        </p:nvSpPr>
        <p:spPr>
          <a:xfrm>
            <a:off x="4114800" y="1097280"/>
            <a:ext cx="5178960" cy="4348800"/>
          </a:xfrm>
          <a:prstGeom prst="rect">
            <a:avLst/>
          </a:prstGeom>
          <a:noFill/>
          <a:ln w="0">
            <a:noFill/>
          </a:ln>
        </p:spPr>
        <p:style>
          <a:lnRef idx="0"/>
          <a:fillRef idx="0"/>
          <a:effectRef idx="0"/>
          <a:fontRef idx="minor"/>
        </p:style>
      </p:sp>
      <p:sp>
        <p:nvSpPr>
          <p:cNvPr id="254" name="CustomShape 7"/>
          <p:cNvSpPr/>
          <p:nvPr/>
        </p:nvSpPr>
        <p:spPr>
          <a:xfrm>
            <a:off x="838080" y="6054120"/>
            <a:ext cx="10558440" cy="344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900" spc="-1" strike="noStrike">
                <a:solidFill>
                  <a:srgbClr val="000000"/>
                </a:solidFill>
                <a:latin typeface="Arial"/>
                <a:ea typeface="DejaVu Sans"/>
              </a:rPr>
              <a:t>Survey of Post-OCR Processing Approaches, University of La Rochelle</a:t>
            </a:r>
            <a:endParaRPr b="0" lang="en-US" sz="900" spc="-1" strike="noStrike">
              <a:latin typeface="Arial"/>
            </a:endParaRPr>
          </a:p>
        </p:txBody>
      </p:sp>
      <p:sp>
        <p:nvSpPr>
          <p:cNvPr id="255" name="CustomShape 8"/>
          <p:cNvSpPr/>
          <p:nvPr/>
        </p:nvSpPr>
        <p:spPr>
          <a:xfrm>
            <a:off x="914400" y="1811880"/>
            <a:ext cx="4844880" cy="60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pic>
        <p:nvPicPr>
          <p:cNvPr id="256" name="Picture 124" descr=""/>
          <p:cNvPicPr/>
          <p:nvPr/>
        </p:nvPicPr>
        <p:blipFill>
          <a:blip r:embed="rId5"/>
          <a:stretch/>
        </p:blipFill>
        <p:spPr>
          <a:xfrm>
            <a:off x="2230920" y="2667600"/>
            <a:ext cx="7808760" cy="1819440"/>
          </a:xfrm>
          <a:prstGeom prst="rect">
            <a:avLst/>
          </a:prstGeom>
          <a:ln w="0">
            <a:noFill/>
          </a:ln>
        </p:spPr>
      </p:pic>
      <p:sp>
        <p:nvSpPr>
          <p:cNvPr id="257" name="CustomShape 9"/>
          <p:cNvSpPr/>
          <p:nvPr/>
        </p:nvSpPr>
        <p:spPr>
          <a:xfrm>
            <a:off x="3447000" y="6355800"/>
            <a:ext cx="5163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ffffff"/>
                </a:solidFill>
                <a:latin typeface="Bell MT"/>
                <a:ea typeface="DejaVu Sans"/>
              </a:rPr>
              <a:t>Method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fontScale="74000"/>
          </a:bodyPr>
          <a:p>
            <a:pPr>
              <a:lnSpc>
                <a:spcPct val="90000"/>
              </a:lnSpc>
              <a:buNone/>
            </a:pPr>
            <a:r>
              <a:rPr b="0" lang="en-VN" sz="4400" spc="-1" strike="noStrike">
                <a:solidFill>
                  <a:srgbClr val="ffffff"/>
                </a:solidFill>
                <a:latin typeface="Bell MT"/>
                <a:ea typeface="DejaVu Sans"/>
              </a:rPr>
              <a:t>What if replacing Transformer Encoder embedding with LayoutML embedding?</a:t>
            </a:r>
            <a:endParaRPr b="0" lang="en-US" sz="4400" spc="-1" strike="noStrike">
              <a:latin typeface="Arial"/>
            </a:endParaRPr>
          </a:p>
        </p:txBody>
      </p:sp>
      <p:sp>
        <p:nvSpPr>
          <p:cNvPr id="259" name="CustomShape 3"/>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44562FEA-78D6-4531-9E20-FFEBE77EE387}"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260" name="CustomShape 4"/>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261" name="CustomShape 5"/>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C0BD26E3-4FB6-42B6-A04C-FFD1045B4F53}" type="slidenum">
              <a:rPr b="0" lang="en-US" sz="1200" spc="-1" strike="noStrike">
                <a:solidFill>
                  <a:srgbClr val="8b8b8b"/>
                </a:solidFill>
                <a:latin typeface="Calibri"/>
                <a:ea typeface="DejaVu Sans"/>
              </a:rPr>
              <a:t>15</a:t>
            </a:fld>
            <a:endParaRPr b="0" lang="en-US" sz="1200" spc="-1" strike="noStrike">
              <a:latin typeface="Arial"/>
            </a:endParaRPr>
          </a:p>
        </p:txBody>
      </p:sp>
      <p:sp>
        <p:nvSpPr>
          <p:cNvPr id="262" name="CustomShape 7"/>
          <p:cNvSpPr/>
          <p:nvPr/>
        </p:nvSpPr>
        <p:spPr>
          <a:xfrm>
            <a:off x="838080" y="6054120"/>
            <a:ext cx="10558440" cy="344520"/>
          </a:xfrm>
          <a:prstGeom prst="rect">
            <a:avLst/>
          </a:prstGeom>
          <a:noFill/>
          <a:ln w="0">
            <a:noFill/>
          </a:ln>
        </p:spPr>
        <p:style>
          <a:lnRef idx="0"/>
          <a:fillRef idx="0"/>
          <a:effectRef idx="0"/>
          <a:fontRef idx="minor"/>
        </p:style>
      </p:sp>
      <p:sp>
        <p:nvSpPr>
          <p:cNvPr id="263" name="CustomShape 8"/>
          <p:cNvSpPr/>
          <p:nvPr/>
        </p:nvSpPr>
        <p:spPr>
          <a:xfrm>
            <a:off x="914400" y="1811880"/>
            <a:ext cx="4844880" cy="60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264" name="CustomShape 9"/>
          <p:cNvSpPr/>
          <p:nvPr/>
        </p:nvSpPr>
        <p:spPr>
          <a:xfrm>
            <a:off x="3447000" y="6355800"/>
            <a:ext cx="5163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ffffff"/>
                </a:solidFill>
                <a:latin typeface="Bell MT"/>
                <a:ea typeface="DejaVu Sans"/>
              </a:rPr>
              <a:t>Discussion</a:t>
            </a:r>
            <a:endParaRPr b="0" lang="en-US" sz="1800" spc="-1" strike="noStrike">
              <a:latin typeface="Arial"/>
            </a:endParaRPr>
          </a:p>
        </p:txBody>
      </p:sp>
      <p:pic>
        <p:nvPicPr>
          <p:cNvPr id="265" name="Picture 133_0" descr=""/>
          <p:cNvPicPr/>
          <p:nvPr/>
        </p:nvPicPr>
        <p:blipFill>
          <a:blip r:embed="rId5"/>
          <a:stretch/>
        </p:blipFill>
        <p:spPr>
          <a:xfrm>
            <a:off x="1324800" y="1842120"/>
            <a:ext cx="4960800" cy="3632040"/>
          </a:xfrm>
          <a:prstGeom prst="rect">
            <a:avLst/>
          </a:prstGeom>
          <a:ln w="0">
            <a:noFill/>
          </a:ln>
        </p:spPr>
      </p:pic>
      <p:grpSp>
        <p:nvGrpSpPr>
          <p:cNvPr id="266" name="Group 2"/>
          <p:cNvGrpSpPr/>
          <p:nvPr/>
        </p:nvGrpSpPr>
        <p:grpSpPr>
          <a:xfrm>
            <a:off x="1112760" y="2639880"/>
            <a:ext cx="5404680" cy="3017160"/>
            <a:chOff x="1112760" y="2639880"/>
            <a:chExt cx="5404680" cy="3017160"/>
          </a:xfrm>
        </p:grpSpPr>
        <p:sp>
          <p:nvSpPr>
            <p:cNvPr id="267" name="CustomShape 10"/>
            <p:cNvSpPr/>
            <p:nvPr/>
          </p:nvSpPr>
          <p:spPr>
            <a:xfrm>
              <a:off x="1112760" y="2639880"/>
              <a:ext cx="5404680" cy="3017160"/>
            </a:xfrm>
            <a:prstGeom prst="rect">
              <a:avLst/>
            </a:prstGeom>
            <a:solidFill>
              <a:srgbClr val="ff8000">
                <a:alpha val="67000"/>
              </a:srgbClr>
            </a:solidFill>
            <a:ln>
              <a:solidFill>
                <a:srgbClr val="ed7d31"/>
              </a:solidFill>
            </a:ln>
          </p:spPr>
          <p:style>
            <a:lnRef idx="2">
              <a:schemeClr val="accent2"/>
            </a:lnRef>
            <a:fillRef idx="1">
              <a:schemeClr val="lt1"/>
            </a:fillRef>
            <a:effectRef idx="0">
              <a:schemeClr val="accent2"/>
            </a:effectRef>
            <a:fontRef idx="minor"/>
          </p:style>
        </p:sp>
        <p:sp>
          <p:nvSpPr>
            <p:cNvPr id="268" name="TextBox 1"/>
            <p:cNvSpPr/>
            <p:nvPr/>
          </p:nvSpPr>
          <p:spPr>
            <a:xfrm>
              <a:off x="2533680" y="3582720"/>
              <a:ext cx="2573640" cy="94428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0" lang="en-US" sz="2800" spc="-1" strike="noStrike">
                  <a:solidFill>
                    <a:srgbClr val="ffffff"/>
                  </a:solidFill>
                  <a:latin typeface="Arial"/>
                  <a:ea typeface="DejaVu Sans"/>
                </a:rPr>
                <a:t>LayoutLM Encoder</a:t>
              </a:r>
              <a:endParaRPr b="0" lang="en-US" sz="2800" spc="-1" strike="noStrike">
                <a:latin typeface="Arial"/>
              </a:endParaRPr>
            </a:p>
          </p:txBody>
        </p:sp>
      </p:grpSp>
      <p:sp>
        <p:nvSpPr>
          <p:cNvPr id="269" name="TextBox 3"/>
          <p:cNvSpPr/>
          <p:nvPr/>
        </p:nvSpPr>
        <p:spPr>
          <a:xfrm>
            <a:off x="6838560" y="2540160"/>
            <a:ext cx="4215960" cy="255996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1800" spc="-1" strike="noStrike">
                <a:solidFill>
                  <a:srgbClr val="000000"/>
                </a:solidFill>
                <a:latin typeface="Arial"/>
                <a:ea typeface="DejaVu Sans"/>
              </a:rPr>
              <a:t>Hierarchical design pure purpose is to reduce the size of Transformer while maintain a good presentation of text embedding.</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If we already have a good text embedding from LayoutLM, we can reuse it without performance worry.</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VN" sz="4400" spc="-1" strike="noStrike">
                <a:solidFill>
                  <a:srgbClr val="ffffff"/>
                </a:solidFill>
                <a:latin typeface="Bell MT"/>
                <a:ea typeface="DejaVu Sans"/>
              </a:rPr>
              <a:t>TL;DR</a:t>
            </a:r>
            <a:endParaRPr b="0" lang="en-US" sz="4400" spc="-1" strike="noStrike">
              <a:latin typeface="Arial"/>
            </a:endParaRPr>
          </a:p>
        </p:txBody>
      </p:sp>
      <p:sp>
        <p:nvSpPr>
          <p:cNvPr id="130" name="CustomShape 2"/>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63B7BE85-802F-4702-88EA-B0F67C4333DB}"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131" name="CustomShape 3"/>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132" name="CustomShape 4"/>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118445FA-968B-4A42-BD48-804C497D837E}" type="slidenum">
              <a:rPr b="0" lang="en-US" sz="1200" spc="-1" strike="noStrike">
                <a:solidFill>
                  <a:srgbClr val="8b8b8b"/>
                </a:solidFill>
                <a:latin typeface="Calibri"/>
                <a:ea typeface="DejaVu Sans"/>
              </a:rPr>
              <a:t>2</a:t>
            </a:fld>
            <a:endParaRPr b="0" lang="en-US" sz="1200" spc="-1" strike="noStrike">
              <a:latin typeface="Arial"/>
            </a:endParaRPr>
          </a:p>
        </p:txBody>
      </p:sp>
      <p:sp>
        <p:nvSpPr>
          <p:cNvPr id="133" name="CustomShape 5"/>
          <p:cNvSpPr/>
          <p:nvPr/>
        </p:nvSpPr>
        <p:spPr>
          <a:xfrm>
            <a:off x="914400" y="1499040"/>
            <a:ext cx="4519080" cy="3422520"/>
          </a:xfrm>
          <a:prstGeom prst="rect">
            <a:avLst/>
          </a:prstGeom>
          <a:noFill/>
          <a:ln w="0">
            <a:noFill/>
          </a:ln>
        </p:spPr>
        <p:style>
          <a:lnRef idx="0"/>
          <a:fillRef idx="0"/>
          <a:effectRef idx="0"/>
          <a:fontRef idx="minor"/>
        </p:style>
      </p:sp>
      <p:sp>
        <p:nvSpPr>
          <p:cNvPr id="134" name="CustomShape 6"/>
          <p:cNvSpPr/>
          <p:nvPr/>
        </p:nvSpPr>
        <p:spPr>
          <a:xfrm>
            <a:off x="836280" y="1477080"/>
            <a:ext cx="10514880" cy="5027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Bell MT"/>
                <a:ea typeface="DejaVu Sans"/>
              </a:rPr>
              <a:t>Approach: </a:t>
            </a:r>
            <a:r>
              <a:rPr b="0" lang="en-US" sz="1800" spc="-1" strike="noStrike">
                <a:solidFill>
                  <a:srgbClr val="000000"/>
                </a:solidFill>
                <a:latin typeface="Bell MT"/>
                <a:ea typeface="DejaVu Sans"/>
              </a:rPr>
              <a:t>​</a:t>
            </a:r>
            <a:endParaRPr b="0" lang="en-US" sz="1800" spc="-1" strike="noStrike">
              <a:latin typeface="Arial"/>
            </a:endParaRPr>
          </a:p>
          <a:p>
            <a:pPr>
              <a:lnSpc>
                <a:spcPct val="100000"/>
              </a:lnSpc>
              <a:buNone/>
            </a:pPr>
            <a:r>
              <a:rPr b="0" lang="en-US" sz="1800" spc="-1" strike="noStrike">
                <a:solidFill>
                  <a:srgbClr val="000000"/>
                </a:solidFill>
                <a:latin typeface="Bell MT"/>
                <a:ea typeface="DejaVu Sans"/>
              </a:rPr>
              <a:t>Data-centric​</a:t>
            </a:r>
            <a:endParaRPr b="0" lang="en-US" sz="1800" spc="-1" strike="noStrike">
              <a:latin typeface="Arial"/>
            </a:endParaRPr>
          </a:p>
          <a:p>
            <a:pPr>
              <a:lnSpc>
                <a:spcPct val="100000"/>
              </a:lnSpc>
              <a:buNone/>
            </a:pPr>
            <a:r>
              <a:rPr b="0" lang="en-US" sz="1800" spc="-1" strike="noStrike">
                <a:solidFill>
                  <a:srgbClr val="000000"/>
                </a:solidFill>
                <a:latin typeface="Bell MT"/>
                <a:ea typeface="DejaVu Sans"/>
              </a:rPr>
              <a:t>​</a:t>
            </a:r>
            <a:endParaRPr b="0" lang="en-US" sz="1800" spc="-1" strike="noStrike">
              <a:latin typeface="Arial"/>
            </a:endParaRPr>
          </a:p>
          <a:p>
            <a:pPr>
              <a:lnSpc>
                <a:spcPct val="100000"/>
              </a:lnSpc>
              <a:buNone/>
            </a:pPr>
            <a:r>
              <a:rPr b="1" lang="en-US" sz="1800" spc="-1" strike="noStrike">
                <a:solidFill>
                  <a:srgbClr val="000000"/>
                </a:solidFill>
                <a:latin typeface="Bell MT"/>
                <a:ea typeface="DejaVu Sans"/>
              </a:rPr>
              <a:t>Scope</a:t>
            </a:r>
            <a:r>
              <a:rPr b="0" lang="en-US" sz="1800" spc="-1" strike="noStrike">
                <a:solidFill>
                  <a:srgbClr val="000000"/>
                </a:solidFill>
                <a:latin typeface="Bell MT"/>
                <a:ea typeface="DejaVu Sans"/>
              </a:rPr>
              <a:t>: ​</a:t>
            </a:r>
            <a:endParaRPr b="0" lang="en-US" sz="1800" spc="-1" strike="noStrike">
              <a:latin typeface="Arial"/>
            </a:endParaRPr>
          </a:p>
          <a:p>
            <a:pPr>
              <a:lnSpc>
                <a:spcPct val="100000"/>
              </a:lnSpc>
              <a:buNone/>
            </a:pPr>
            <a:r>
              <a:rPr b="0" lang="en-US" sz="1800" spc="-1" strike="noStrike">
                <a:solidFill>
                  <a:srgbClr val="000000"/>
                </a:solidFill>
                <a:latin typeface="Bell MT"/>
                <a:ea typeface="DejaVu Sans"/>
              </a:rPr>
              <a:t>Wrongly recognized -&gt; Corrected sentence​</a:t>
            </a:r>
            <a:endParaRPr b="0" lang="en-US" sz="1800" spc="-1" strike="noStrike">
              <a:latin typeface="Arial"/>
            </a:endParaRPr>
          </a:p>
          <a:p>
            <a:pPr>
              <a:lnSpc>
                <a:spcPct val="100000"/>
              </a:lnSpc>
              <a:buNone/>
            </a:pPr>
            <a:r>
              <a:rPr b="0" lang="en-US" sz="1800" spc="-1" strike="noStrike">
                <a:solidFill>
                  <a:srgbClr val="000000"/>
                </a:solidFill>
                <a:latin typeface="Bell MT"/>
                <a:ea typeface="DejaVu Sans"/>
              </a:rPr>
              <a:t>​</a:t>
            </a:r>
            <a:endParaRPr b="0" lang="en-US" sz="1800" spc="-1" strike="noStrike">
              <a:latin typeface="Arial"/>
            </a:endParaRPr>
          </a:p>
          <a:p>
            <a:pPr>
              <a:lnSpc>
                <a:spcPct val="100000"/>
              </a:lnSpc>
              <a:buNone/>
            </a:pPr>
            <a:r>
              <a:rPr b="1" lang="en-US" sz="1800" spc="-1" strike="noStrike">
                <a:solidFill>
                  <a:srgbClr val="000000"/>
                </a:solidFill>
                <a:latin typeface="Bell MT"/>
                <a:ea typeface="DejaVu Sans"/>
              </a:rPr>
              <a:t>Dataset</a:t>
            </a:r>
            <a:r>
              <a:rPr b="0" lang="en-US" sz="1800" spc="-1" strike="noStrike">
                <a:solidFill>
                  <a:srgbClr val="000000"/>
                </a:solidFill>
                <a:latin typeface="Bell MT"/>
                <a:ea typeface="DejaVu Sans"/>
              </a:rPr>
              <a:t>: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Synthetize​ base on Error Analysis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Bell MT"/>
                <a:ea typeface="DejaVu Sans"/>
              </a:rPr>
              <a:t>From OCR output (can be current dataset or open-source dataset)​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000000"/>
                </a:solidFill>
                <a:latin typeface="Arial"/>
                <a:ea typeface="Arial"/>
              </a:rPr>
              <a:t>Metrics:</a:t>
            </a:r>
            <a:r>
              <a:rPr b="0" lang="en-US" sz="1800" spc="-1" strike="noStrike">
                <a:solidFill>
                  <a:srgbClr val="000000"/>
                </a:solidFill>
                <a:latin typeface="Arial"/>
                <a:ea typeface="Arial"/>
              </a:rPr>
              <a:t>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Arial"/>
              </a:rPr>
              <a:t>AC = 1 – Edit distance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000000"/>
                </a:solidFill>
                <a:latin typeface="Arial"/>
                <a:ea typeface="Arial"/>
              </a:rPr>
              <a:t>Models</a:t>
            </a:r>
            <a:r>
              <a:rPr b="0" lang="en-US" sz="1800" spc="-1" strike="noStrike">
                <a:solidFill>
                  <a:srgbClr val="000000"/>
                </a:solidFill>
                <a:latin typeface="Arial"/>
                <a:ea typeface="Arial"/>
              </a:rPr>
              <a:t>: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Arial"/>
              </a:rPr>
              <a:t>Seq2Seq (Attention, Transformer)</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Dictionary guided (VinAI)</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Hierarchical Transformer Encoder (Zalo) -&gt; potential to integrate with LayoutLM</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p:nvPr/>
        </p:nvSpPr>
        <p:spPr>
          <a:xfrm>
            <a:off x="838080" y="365040"/>
            <a:ext cx="10514880" cy="9986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VN" sz="4400" spc="-1" strike="noStrike">
                <a:solidFill>
                  <a:srgbClr val="ffffff"/>
                </a:solidFill>
                <a:latin typeface="Bell MT"/>
                <a:ea typeface="DejaVu Sans"/>
              </a:rPr>
              <a:t>Contents</a:t>
            </a:r>
            <a:endParaRPr b="0" lang="en-US" sz="4400" spc="-1" strike="noStrike">
              <a:latin typeface="Arial"/>
            </a:endParaRPr>
          </a:p>
        </p:txBody>
      </p:sp>
      <p:sp>
        <p:nvSpPr>
          <p:cNvPr id="136" name="TextShape 2"/>
          <p:cNvSpPr/>
          <p:nvPr/>
        </p:nvSpPr>
        <p:spPr>
          <a:xfrm>
            <a:off x="838080" y="6356520"/>
            <a:ext cx="2607840" cy="3643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14508A4E-A2E1-407F-A550-7676AC98C9EC}"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137" name="TextShape 3"/>
          <p:cNvSpPr/>
          <p:nvPr/>
        </p:nvSpPr>
        <p:spPr>
          <a:xfrm>
            <a:off x="3446640" y="6356520"/>
            <a:ext cx="5298120" cy="364320"/>
          </a:xfrm>
          <a:prstGeom prst="rect">
            <a:avLst/>
          </a:prstGeom>
          <a:blipFill rotWithShape="0">
            <a:blip r:embed="rId3">
              <a:alphaModFix amt="95000"/>
            </a:blip>
            <a:srcRect/>
            <a:stretch/>
          </a:blipFill>
          <a:ln w="0">
            <a:noFill/>
          </a:ln>
        </p:spPr>
        <p:style>
          <a:lnRef idx="0"/>
          <a:fillRef idx="0"/>
          <a:effectRef idx="0"/>
          <a:fontRef idx="minor"/>
        </p:style>
        <p:txBody>
          <a:bodyPr lIns="90000" rIns="90000" tIns="45000" bIns="45000" anchor="ctr">
            <a:normAutofit/>
          </a:bodyPr>
          <a:p>
            <a:pPr algn="ctr">
              <a:lnSpc>
                <a:spcPct val="100000"/>
              </a:lnSpc>
              <a:spcAft>
                <a:spcPts val="601"/>
              </a:spcAft>
              <a:buNone/>
            </a:pPr>
            <a:r>
              <a:rPr b="0" lang="en-US" sz="1200" spc="-1" strike="noStrike">
                <a:solidFill>
                  <a:srgbClr val="8b8b8b"/>
                </a:solidFill>
                <a:latin typeface="Calibri"/>
                <a:ea typeface="DejaVu Sans"/>
              </a:rPr>
              <a:t>You only look once (YOLO)</a:t>
            </a:r>
            <a:endParaRPr b="0" lang="en-US" sz="1200" spc="-1" strike="noStrike">
              <a:latin typeface="Arial"/>
            </a:endParaRPr>
          </a:p>
        </p:txBody>
      </p:sp>
      <p:sp>
        <p:nvSpPr>
          <p:cNvPr id="138" name="TextShape 4"/>
          <p:cNvSpPr/>
          <p:nvPr/>
        </p:nvSpPr>
        <p:spPr>
          <a:xfrm>
            <a:off x="8610480" y="6356520"/>
            <a:ext cx="2742480" cy="3643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66C0427A-3DBD-42A9-BADD-EE40E400A674}" type="slidenum">
              <a:rPr b="0" lang="en-US" sz="1200" spc="-1" strike="noStrike">
                <a:solidFill>
                  <a:srgbClr val="8b8b8b"/>
                </a:solidFill>
                <a:latin typeface="Calibri"/>
                <a:ea typeface="DejaVu Sans"/>
              </a:rPr>
              <a:t>3</a:t>
            </a:fld>
            <a:endParaRPr b="0" lang="en-US" sz="1200" spc="-1" strike="noStrike">
              <a:latin typeface="Arial"/>
            </a:endParaRPr>
          </a:p>
        </p:txBody>
      </p:sp>
      <p:graphicFrame>
        <p:nvGraphicFramePr>
          <p:cNvPr id="1" name="Diagram1"/>
          <p:cNvGraphicFramePr/>
          <p:nvPr>
            <p:extLst>
              <p:ext uri="{D42A27DB-BD31-4B8C-83A1-F6EECF244321}">
                <p14:modId xmlns:p14="http://schemas.microsoft.com/office/powerpoint/2010/main" val="1569740336"/>
              </p:ext>
            </p:extLst>
          </p:nvPr>
        </p:nvGraphicFramePr>
        <p:xfrm>
          <a:off x="838080" y="1825560"/>
          <a:ext cx="10514880" cy="4350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VN" sz="3600" spc="-1" strike="noStrike">
                <a:solidFill>
                  <a:srgbClr val="ffffff"/>
                </a:solidFill>
                <a:latin typeface="Bell MT"/>
                <a:ea typeface="DejaVu Sans"/>
              </a:rPr>
              <a:t>A brief background in OCR post-correction</a:t>
            </a:r>
            <a:endParaRPr b="0" lang="en-US" sz="3600" spc="-1" strike="noStrike">
              <a:latin typeface="Arial"/>
            </a:endParaRPr>
          </a:p>
        </p:txBody>
      </p:sp>
      <p:sp>
        <p:nvSpPr>
          <p:cNvPr id="140" name="CustomShape 2"/>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AC183D10-C98D-4397-BA2E-EFA3C6447A50}"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141" name="CustomShape 3"/>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142" name="CustomShape 4"/>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B966B76D-D7EE-4698-98FC-04B3AD36893F}" type="slidenum">
              <a:rPr b="0" lang="en-US" sz="1200" spc="-1" strike="noStrike">
                <a:solidFill>
                  <a:srgbClr val="8b8b8b"/>
                </a:solidFill>
                <a:latin typeface="Calibri"/>
                <a:ea typeface="DejaVu Sans"/>
              </a:rPr>
              <a:t>4</a:t>
            </a:fld>
            <a:endParaRPr b="0" lang="en-US" sz="1200" spc="-1" strike="noStrike">
              <a:latin typeface="Arial"/>
            </a:endParaRPr>
          </a:p>
        </p:txBody>
      </p:sp>
      <p:sp>
        <p:nvSpPr>
          <p:cNvPr id="143" name="CustomShape 5"/>
          <p:cNvSpPr/>
          <p:nvPr/>
        </p:nvSpPr>
        <p:spPr>
          <a:xfrm>
            <a:off x="838440" y="4811760"/>
            <a:ext cx="10539720" cy="1325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Key challenges: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Limited Vietnamese research, open-source code and dataset</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OCR output maybe differ in term of both model and data -&gt; intensive Error Analysis required</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Limited room for improvements as the OCR model already achieved relatively high performance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144" name="CustomShape 6"/>
          <p:cNvSpPr/>
          <p:nvPr/>
        </p:nvSpPr>
        <p:spPr>
          <a:xfrm>
            <a:off x="777960" y="6175800"/>
            <a:ext cx="470700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900" spc="-1" strike="noStrike">
                <a:solidFill>
                  <a:srgbClr val="000000"/>
                </a:solidFill>
                <a:latin typeface="Arial"/>
                <a:ea typeface="DejaVu Sans"/>
              </a:rPr>
              <a:t>Survey of Post-OCR Processing Approaches, University of La Rochelle</a:t>
            </a:r>
            <a:endParaRPr b="0" lang="en-US" sz="900" spc="-1" strike="noStrike">
              <a:latin typeface="Arial"/>
            </a:endParaRPr>
          </a:p>
          <a:p>
            <a:pPr>
              <a:lnSpc>
                <a:spcPct val="100000"/>
              </a:lnSpc>
              <a:buNone/>
            </a:pPr>
            <a:endParaRPr b="0" lang="en-US" sz="900" spc="-1" strike="noStrike">
              <a:latin typeface="Arial"/>
            </a:endParaRPr>
          </a:p>
        </p:txBody>
      </p:sp>
      <p:sp>
        <p:nvSpPr>
          <p:cNvPr id="145" name="CustomShape 7"/>
          <p:cNvSpPr/>
          <p:nvPr/>
        </p:nvSpPr>
        <p:spPr>
          <a:xfrm>
            <a:off x="5375160" y="6333840"/>
            <a:ext cx="2742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ffffff"/>
                </a:solidFill>
                <a:latin typeface="Arial"/>
                <a:ea typeface="DejaVu Sans"/>
              </a:rPr>
              <a:t>Introduction</a:t>
            </a:r>
            <a:endParaRPr b="0" lang="en-US" sz="1800" spc="-1" strike="noStrike">
              <a:latin typeface="Arial"/>
            </a:endParaRPr>
          </a:p>
        </p:txBody>
      </p:sp>
      <p:grpSp>
        <p:nvGrpSpPr>
          <p:cNvPr id="146" name="Group 8"/>
          <p:cNvGrpSpPr/>
          <p:nvPr/>
        </p:nvGrpSpPr>
        <p:grpSpPr>
          <a:xfrm>
            <a:off x="1926720" y="2185920"/>
            <a:ext cx="3044520" cy="2441880"/>
            <a:chOff x="1926720" y="2185920"/>
            <a:chExt cx="3044520" cy="2441880"/>
          </a:xfrm>
        </p:grpSpPr>
        <p:pic>
          <p:nvPicPr>
            <p:cNvPr id="147" name="Picture 103" descr=""/>
            <p:cNvPicPr/>
            <p:nvPr/>
          </p:nvPicPr>
          <p:blipFill>
            <a:blip r:embed="rId5"/>
            <a:stretch/>
          </p:blipFill>
          <p:spPr>
            <a:xfrm>
              <a:off x="1926720" y="2185920"/>
              <a:ext cx="3044520" cy="2404440"/>
            </a:xfrm>
            <a:prstGeom prst="rect">
              <a:avLst/>
            </a:prstGeom>
            <a:ln w="0">
              <a:noFill/>
            </a:ln>
          </p:spPr>
        </p:pic>
        <p:sp>
          <p:nvSpPr>
            <p:cNvPr id="148" name="CustomShape 9"/>
            <p:cNvSpPr/>
            <p:nvPr/>
          </p:nvSpPr>
          <p:spPr>
            <a:xfrm>
              <a:off x="2096640" y="3425760"/>
              <a:ext cx="2873880" cy="12020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49" name="CustomShape 10"/>
            <p:cNvSpPr/>
            <p:nvPr/>
          </p:nvSpPr>
          <p:spPr>
            <a:xfrm>
              <a:off x="2489040" y="4404600"/>
              <a:ext cx="1996560" cy="1634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grpSp>
      <p:sp>
        <p:nvSpPr>
          <p:cNvPr id="150" name="CustomShape 11"/>
          <p:cNvSpPr/>
          <p:nvPr/>
        </p:nvSpPr>
        <p:spPr>
          <a:xfrm>
            <a:off x="837360" y="1479600"/>
            <a:ext cx="2742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Arial"/>
                <a:ea typeface="DejaVu Sans"/>
              </a:rPr>
              <a:t>Approaches</a:t>
            </a:r>
            <a:endParaRPr b="0" lang="en-US" sz="1800" spc="-1" strike="noStrike">
              <a:latin typeface="Arial"/>
            </a:endParaRPr>
          </a:p>
        </p:txBody>
      </p:sp>
      <p:grpSp>
        <p:nvGrpSpPr>
          <p:cNvPr id="151" name="Group 12"/>
          <p:cNvGrpSpPr/>
          <p:nvPr/>
        </p:nvGrpSpPr>
        <p:grpSpPr>
          <a:xfrm>
            <a:off x="5973120" y="1914480"/>
            <a:ext cx="4158720" cy="2894400"/>
            <a:chOff x="5973120" y="1914480"/>
            <a:chExt cx="4158720" cy="2894400"/>
          </a:xfrm>
        </p:grpSpPr>
        <p:pic>
          <p:nvPicPr>
            <p:cNvPr id="152" name="Picture 102" descr=""/>
            <p:cNvPicPr/>
            <p:nvPr/>
          </p:nvPicPr>
          <p:blipFill>
            <a:blip r:embed="rId6"/>
            <a:stretch/>
          </p:blipFill>
          <p:spPr>
            <a:xfrm>
              <a:off x="5973120" y="1915200"/>
              <a:ext cx="4158720" cy="2893680"/>
            </a:xfrm>
            <a:prstGeom prst="rect">
              <a:avLst/>
            </a:prstGeom>
            <a:ln w="0">
              <a:noFill/>
            </a:ln>
          </p:spPr>
        </p:pic>
        <p:sp>
          <p:nvSpPr>
            <p:cNvPr id="153" name="CustomShape 13"/>
            <p:cNvSpPr/>
            <p:nvPr/>
          </p:nvSpPr>
          <p:spPr>
            <a:xfrm>
              <a:off x="7137000" y="1914480"/>
              <a:ext cx="2841840" cy="197712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grpSp>
      <p:sp>
        <p:nvSpPr>
          <p:cNvPr id="154" name="CustomShape 14"/>
          <p:cNvSpPr/>
          <p:nvPr/>
        </p:nvSpPr>
        <p:spPr>
          <a:xfrm>
            <a:off x="7560000" y="1536840"/>
            <a:ext cx="1993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Correction Model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US" sz="3200" spc="-1" strike="noStrike">
                <a:solidFill>
                  <a:srgbClr val="ffffff"/>
                </a:solidFill>
                <a:latin typeface="Bell MT"/>
                <a:ea typeface="DejaVu Sans"/>
              </a:rPr>
              <a:t>OCR text correction vs. General text correction</a:t>
            </a:r>
            <a:endParaRPr b="0" lang="en-US" sz="3200" spc="-1" strike="noStrike">
              <a:latin typeface="Arial"/>
            </a:endParaRPr>
          </a:p>
        </p:txBody>
      </p:sp>
      <p:sp>
        <p:nvSpPr>
          <p:cNvPr id="156" name="CustomShape 2"/>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B6F3BBDB-79F2-42BA-8906-497E7C767CD4}"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157" name="CustomShape 3"/>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158" name="CustomShape 4"/>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8C1A572D-81FA-4FE8-86DE-D766676D3715}" type="slidenum">
              <a:rPr b="0" lang="en-US" sz="1200" spc="-1" strike="noStrike">
                <a:solidFill>
                  <a:srgbClr val="8b8b8b"/>
                </a:solidFill>
                <a:latin typeface="Calibri"/>
                <a:ea typeface="DejaVu Sans"/>
              </a:rPr>
              <a:t>5</a:t>
            </a:fld>
            <a:endParaRPr b="0" lang="en-US" sz="1200" spc="-1" strike="noStrike">
              <a:latin typeface="Arial"/>
            </a:endParaRPr>
          </a:p>
        </p:txBody>
      </p:sp>
      <p:sp>
        <p:nvSpPr>
          <p:cNvPr id="159" name="CustomShape 5"/>
          <p:cNvSpPr/>
          <p:nvPr/>
        </p:nvSpPr>
        <p:spPr>
          <a:xfrm>
            <a:off x="777960" y="6175800"/>
            <a:ext cx="871812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900" spc="-1" strike="noStrike">
                <a:solidFill>
                  <a:srgbClr val="000000"/>
                </a:solidFill>
                <a:latin typeface="Arial"/>
                <a:ea typeface="Arial"/>
              </a:rPr>
              <a:t>Deep Statistical Analysis of OCR Errors for Effective Post-OCR Processing</a:t>
            </a:r>
            <a:r>
              <a:rPr b="0" lang="en-US" sz="900" spc="-1" strike="noStrike">
                <a:solidFill>
                  <a:srgbClr val="000000"/>
                </a:solidFill>
                <a:latin typeface="Arial"/>
                <a:ea typeface="DejaVu Sans"/>
              </a:rPr>
              <a:t>, University of La Rochelle</a:t>
            </a:r>
            <a:endParaRPr b="0" lang="en-US" sz="900" spc="-1" strike="noStrike">
              <a:latin typeface="Arial"/>
            </a:endParaRPr>
          </a:p>
          <a:p>
            <a:pPr>
              <a:lnSpc>
                <a:spcPct val="100000"/>
              </a:lnSpc>
              <a:buNone/>
            </a:pPr>
            <a:endParaRPr b="0" lang="en-US" sz="900" spc="-1" strike="noStrike">
              <a:latin typeface="Arial"/>
            </a:endParaRPr>
          </a:p>
        </p:txBody>
      </p:sp>
      <p:sp>
        <p:nvSpPr>
          <p:cNvPr id="160" name="CustomShape 6"/>
          <p:cNvSpPr/>
          <p:nvPr/>
        </p:nvSpPr>
        <p:spPr>
          <a:xfrm>
            <a:off x="5375160" y="6333840"/>
            <a:ext cx="2742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ffffff"/>
                </a:solidFill>
                <a:latin typeface="Arial"/>
                <a:ea typeface="DejaVu Sans"/>
              </a:rPr>
              <a:t>Introduction</a:t>
            </a:r>
            <a:endParaRPr b="0" lang="en-US" sz="1800" spc="-1" strike="noStrike">
              <a:latin typeface="Arial"/>
            </a:endParaRPr>
          </a:p>
        </p:txBody>
      </p:sp>
      <p:graphicFrame>
        <p:nvGraphicFramePr>
          <p:cNvPr id="161" name="Table 7"/>
          <p:cNvGraphicFramePr/>
          <p:nvPr/>
        </p:nvGraphicFramePr>
        <p:xfrm>
          <a:off x="2936520" y="1951920"/>
          <a:ext cx="6991920" cy="3703680"/>
        </p:xfrm>
        <a:graphic>
          <a:graphicData uri="http://schemas.openxmlformats.org/drawingml/2006/table">
            <a:tbl>
              <a:tblPr/>
              <a:tblGrid>
                <a:gridCol w="3495960"/>
                <a:gridCol w="3496320"/>
              </a:tblGrid>
              <a:tr h="841680">
                <a:tc>
                  <a:txBody>
                    <a:bodyPr anchor="t">
                      <a:noAutofit/>
                    </a:bodyPr>
                    <a:p>
                      <a:pPr algn="ctr">
                        <a:lnSpc>
                          <a:spcPct val="100000"/>
                        </a:lnSpc>
                        <a:buNone/>
                      </a:pPr>
                      <a:r>
                        <a:rPr b="0" lang="en-US" sz="1800" spc="-1" strike="noStrike">
                          <a:solidFill>
                            <a:srgbClr val="000000"/>
                          </a:solidFill>
                          <a:latin typeface="Arial"/>
                          <a:ea typeface="DejaVu Sans"/>
                        </a:rPr>
                        <a:t>OCR​​</a:t>
                      </a:r>
                      <a:endParaRPr b="0" lang="en-US" sz="1800" spc="-1" strike="noStrike">
                        <a:latin typeface="Arial"/>
                      </a:endParaRPr>
                    </a:p>
                  </a:txBody>
                  <a:tcPr anchor="t" marL="91440" marR="91440">
                    <a:lnL w="12240">
                      <a:solidFill>
                        <a:srgbClr val="000000"/>
                      </a:solidFill>
                    </a:lnL>
                    <a:lnR>
                      <a:no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Arial"/>
                          <a:ea typeface="DejaVu Sans"/>
                        </a:rPr>
                        <a:t>Human​​</a:t>
                      </a:r>
                      <a:endParaRPr b="0" lang="en-US" sz="1800" spc="-1" strike="noStrike">
                        <a:latin typeface="Arial"/>
                      </a:endParaRPr>
                    </a:p>
                  </a:txBody>
                  <a:tcPr anchor="t" marL="91440" marR="91440">
                    <a:lnL>
                      <a:noFill/>
                    </a:lnL>
                    <a:lnR w="12240">
                      <a:solidFill>
                        <a:srgbClr val="000000"/>
                      </a:solidFill>
                    </a:lnR>
                    <a:lnT w="12240">
                      <a:solidFill>
                        <a:srgbClr val="000000"/>
                      </a:solidFill>
                    </a:lnT>
                    <a:lnB w="12240">
                      <a:solidFill>
                        <a:srgbClr val="000000"/>
                      </a:solidFill>
                    </a:lnB>
                    <a:noFill/>
                  </a:tcPr>
                </a:tc>
              </a:tr>
              <a:tr h="1039680">
                <a:tc>
                  <a:txBody>
                    <a:bodyPr anchor="t">
                      <a:noAutofit/>
                    </a:bodyPr>
                    <a:p>
                      <a:pPr algn="ctr">
                        <a:lnSpc>
                          <a:spcPct val="100000"/>
                        </a:lnSpc>
                        <a:buNone/>
                      </a:pPr>
                      <a:r>
                        <a:rPr b="0" lang="en-US" sz="1800" spc="-1" strike="noStrike">
                          <a:solidFill>
                            <a:srgbClr val="000000"/>
                          </a:solidFill>
                          <a:latin typeface="Arial"/>
                          <a:ea typeface="DejaVu Sans"/>
                        </a:rPr>
                        <a:t>59.21% real-word error​​</a:t>
                      </a:r>
                      <a:endParaRPr b="0" lang="en-US" sz="1800" spc="-1" strike="noStrike">
                        <a:latin typeface="Arial"/>
                      </a:endParaRPr>
                    </a:p>
                    <a:p>
                      <a:pPr algn="ctr">
                        <a:lnSpc>
                          <a:spcPct val="100000"/>
                        </a:lnSpc>
                        <a:buNone/>
                      </a:pPr>
                      <a:r>
                        <a:rPr b="0" lang="en-US" sz="1800" spc="-1" strike="noStrike">
                          <a:solidFill>
                            <a:srgbClr val="000000"/>
                          </a:solidFill>
                          <a:latin typeface="Arial"/>
                          <a:ea typeface="DejaVu Sans"/>
                        </a:rPr>
                        <a:t>(e.g. Hoàng → Hoàn)​​</a:t>
                      </a:r>
                      <a:endParaRPr b="0" lang="en-US" sz="1800" spc="-1" strike="noStrike">
                        <a:latin typeface="Arial"/>
                      </a:endParaRPr>
                    </a:p>
                  </a:txBody>
                  <a:tcPr anchor="t" marL="91440" marR="91440">
                    <a:lnL w="12240">
                      <a:solidFill>
                        <a:srgbClr val="000000"/>
                      </a:solidFill>
                    </a:lnL>
                    <a:lnR>
                      <a:no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Arial"/>
                          <a:ea typeface="DejaVu Sans"/>
                        </a:rPr>
                        <a:t>67.5 % non-word error​​</a:t>
                      </a:r>
                      <a:endParaRPr b="0" lang="en-US" sz="1800" spc="-1" strike="noStrike">
                        <a:latin typeface="Arial"/>
                      </a:endParaRPr>
                    </a:p>
                    <a:p>
                      <a:pPr algn="ctr">
                        <a:lnSpc>
                          <a:spcPct val="100000"/>
                        </a:lnSpc>
                        <a:buNone/>
                      </a:pPr>
                      <a:r>
                        <a:rPr b="0" lang="en-US" sz="1800" spc="-1" strike="noStrike">
                          <a:solidFill>
                            <a:srgbClr val="000000"/>
                          </a:solidFill>
                          <a:latin typeface="Arial"/>
                          <a:ea typeface="DejaVu Sans"/>
                        </a:rPr>
                        <a:t>(e.g. Hoàng → Hoàgn)​​</a:t>
                      </a:r>
                      <a:endParaRPr b="0" lang="en-US" sz="1800" spc="-1" strike="noStrike">
                        <a:latin typeface="Arial"/>
                      </a:endParaRPr>
                    </a:p>
                  </a:txBody>
                  <a:tcPr anchor="t" marL="91440" marR="91440">
                    <a:lnL>
                      <a:noFill/>
                    </a:lnL>
                    <a:lnR w="12240">
                      <a:solidFill>
                        <a:srgbClr val="000000"/>
                      </a:solidFill>
                    </a:lnR>
                    <a:lnT w="12240">
                      <a:solidFill>
                        <a:srgbClr val="000000"/>
                      </a:solidFill>
                    </a:lnT>
                    <a:lnB w="12240">
                      <a:solidFill>
                        <a:srgbClr val="000000"/>
                      </a:solidFill>
                    </a:lnB>
                    <a:noFill/>
                  </a:tcPr>
                </a:tc>
              </a:tr>
              <a:tr h="1039680">
                <a:tc>
                  <a:txBody>
                    <a:bodyPr anchor="t">
                      <a:noAutofit/>
                    </a:bodyPr>
                    <a:p>
                      <a:pPr algn="ctr">
                        <a:lnSpc>
                          <a:spcPct val="100000"/>
                        </a:lnSpc>
                        <a:buNone/>
                      </a:pPr>
                      <a:r>
                        <a:rPr b="0" lang="en-US" sz="1800" spc="-1" strike="noStrike">
                          <a:solidFill>
                            <a:srgbClr val="000000"/>
                          </a:solidFill>
                          <a:latin typeface="Arial"/>
                          <a:ea typeface="DejaVu Sans"/>
                        </a:rPr>
                        <a:t>2.36x higher incorrect split error​​</a:t>
                      </a:r>
                      <a:endParaRPr b="0" lang="en-US" sz="1800" spc="-1" strike="noStrike">
                        <a:latin typeface="Arial"/>
                      </a:endParaRPr>
                    </a:p>
                    <a:p>
                      <a:pPr algn="ctr">
                        <a:lnSpc>
                          <a:spcPct val="100000"/>
                        </a:lnSpc>
                        <a:buNone/>
                      </a:pPr>
                      <a:r>
                        <a:rPr b="0" lang="en-US" sz="1800" spc="-1" strike="noStrike">
                          <a:solidFill>
                            <a:srgbClr val="000000"/>
                          </a:solidFill>
                          <a:latin typeface="Arial"/>
                          <a:ea typeface="DejaVu Sans"/>
                        </a:rPr>
                        <a:t>(e.g. Hoàng → Ho àng)​​</a:t>
                      </a:r>
                      <a:endParaRPr b="0" lang="en-US" sz="1800" spc="-1" strike="noStrike">
                        <a:latin typeface="Arial"/>
                      </a:endParaRPr>
                    </a:p>
                  </a:txBody>
                  <a:tcPr anchor="t" marL="91440" marR="91440">
                    <a:lnL w="12240">
                      <a:solidFill>
                        <a:srgbClr val="000000"/>
                      </a:solidFill>
                    </a:lnL>
                    <a:lnR>
                      <a:no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Arial"/>
                          <a:ea typeface="DejaVu Sans"/>
                        </a:rPr>
                        <a:t>6.5x higher run-on error​​</a:t>
                      </a:r>
                      <a:endParaRPr b="0" lang="en-US" sz="1800" spc="-1" strike="noStrike">
                        <a:latin typeface="Arial"/>
                      </a:endParaRPr>
                    </a:p>
                    <a:p>
                      <a:pPr algn="ctr">
                        <a:lnSpc>
                          <a:spcPct val="100000"/>
                        </a:lnSpc>
                        <a:buNone/>
                      </a:pPr>
                      <a:r>
                        <a:rPr b="0" lang="en-US" sz="1800" spc="-1" strike="noStrike">
                          <a:solidFill>
                            <a:srgbClr val="000000"/>
                          </a:solidFill>
                          <a:latin typeface="Arial"/>
                          <a:ea typeface="DejaVu Sans"/>
                        </a:rPr>
                        <a:t>(e.g. Giang Hoàng → GiangHoàng)​​</a:t>
                      </a:r>
                      <a:endParaRPr b="0" lang="en-US" sz="1800" spc="-1" strike="noStrike">
                        <a:latin typeface="Arial"/>
                      </a:endParaRPr>
                    </a:p>
                  </a:txBody>
                  <a:tcPr anchor="t" marL="91440" marR="91440">
                    <a:lnL>
                      <a:noFill/>
                    </a:lnL>
                    <a:lnR w="12240">
                      <a:solidFill>
                        <a:srgbClr val="000000"/>
                      </a:solidFill>
                    </a:lnR>
                    <a:lnT w="12240">
                      <a:solidFill>
                        <a:srgbClr val="000000"/>
                      </a:solidFill>
                    </a:lnT>
                    <a:lnB w="12240">
                      <a:solidFill>
                        <a:srgbClr val="000000"/>
                      </a:solidFill>
                    </a:lnB>
                    <a:noFill/>
                  </a:tcPr>
                </a:tc>
              </a:tr>
              <a:tr h="783000">
                <a:tc>
                  <a:txBody>
                    <a:bodyPr anchor="t">
                      <a:noAutofit/>
                    </a:bodyPr>
                    <a:p>
                      <a:pPr algn="ctr">
                        <a:lnSpc>
                          <a:spcPct val="100000"/>
                        </a:lnSpc>
                        <a:buNone/>
                      </a:pPr>
                      <a:r>
                        <a:rPr b="0" lang="en-US" sz="1800" spc="-1" strike="noStrike">
                          <a:solidFill>
                            <a:srgbClr val="000000"/>
                          </a:solidFill>
                          <a:latin typeface="Arial"/>
                          <a:ea typeface="DejaVu Sans"/>
                        </a:rPr>
                        <a:t>42.1% short-word error​​</a:t>
                      </a:r>
                      <a:endParaRPr b="0" lang="en-US" sz="1800" spc="-1" strike="noStrike">
                        <a:latin typeface="Arial"/>
                      </a:endParaRPr>
                    </a:p>
                  </a:txBody>
                  <a:tcPr anchor="t" marL="91440" marR="91440">
                    <a:lnL w="12240">
                      <a:solidFill>
                        <a:srgbClr val="000000"/>
                      </a:solidFill>
                    </a:lnL>
                    <a:lnR>
                      <a:no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Arial"/>
                          <a:ea typeface="DejaVu Sans"/>
                        </a:rPr>
                        <a:t>63% short-word error​​</a:t>
                      </a:r>
                      <a:endParaRPr b="0" lang="en-US" sz="1800" spc="-1" strike="noStrike">
                        <a:latin typeface="Arial"/>
                      </a:endParaRPr>
                    </a:p>
                  </a:txBody>
                  <a:tcPr anchor="t" marL="91440" marR="91440">
                    <a:lnL>
                      <a:no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US" sz="3200" spc="-1" strike="noStrike">
                <a:solidFill>
                  <a:srgbClr val="ffffff"/>
                </a:solidFill>
                <a:latin typeface="Bell MT"/>
                <a:ea typeface="DejaVu Sans"/>
              </a:rPr>
              <a:t>OCR Error Analysis</a:t>
            </a:r>
            <a:endParaRPr b="0" lang="en-US" sz="3200" spc="-1" strike="noStrike">
              <a:latin typeface="Arial"/>
            </a:endParaRPr>
          </a:p>
        </p:txBody>
      </p:sp>
      <p:sp>
        <p:nvSpPr>
          <p:cNvPr id="163" name="CustomShape 2"/>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6BFCBEEB-74B1-4BCF-A532-B04842921FEE}"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164" name="CustomShape 3"/>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165" name="CustomShape 4"/>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1FF5F1D7-625B-4B79-B0C8-2FA94B6E783D}" type="slidenum">
              <a:rPr b="0" lang="en-US" sz="1200" spc="-1" strike="noStrike">
                <a:solidFill>
                  <a:srgbClr val="8b8b8b"/>
                </a:solidFill>
                <a:latin typeface="Calibri"/>
                <a:ea typeface="DejaVu Sans"/>
              </a:rPr>
              <a:t>6</a:t>
            </a:fld>
            <a:endParaRPr b="0" lang="en-US" sz="1200" spc="-1" strike="noStrike">
              <a:latin typeface="Arial"/>
            </a:endParaRPr>
          </a:p>
        </p:txBody>
      </p:sp>
      <p:sp>
        <p:nvSpPr>
          <p:cNvPr id="166" name="CustomShape 5"/>
          <p:cNvSpPr/>
          <p:nvPr/>
        </p:nvSpPr>
        <p:spPr>
          <a:xfrm>
            <a:off x="777960" y="6175800"/>
            <a:ext cx="470700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900" spc="-1" strike="noStrike">
                <a:solidFill>
                  <a:srgbClr val="000000"/>
                </a:solidFill>
                <a:latin typeface="Arial"/>
                <a:ea typeface="DejaVu Sans"/>
              </a:rPr>
              <a:t>Survey of Post-OCR Processing Approaches, University of La Rochelle</a:t>
            </a:r>
            <a:endParaRPr b="0" lang="en-US" sz="900" spc="-1" strike="noStrike">
              <a:latin typeface="Arial"/>
            </a:endParaRPr>
          </a:p>
          <a:p>
            <a:pPr>
              <a:lnSpc>
                <a:spcPct val="100000"/>
              </a:lnSpc>
              <a:buNone/>
            </a:pPr>
            <a:endParaRPr b="0" lang="en-US" sz="900" spc="-1" strike="noStrike">
              <a:latin typeface="Arial"/>
            </a:endParaRPr>
          </a:p>
        </p:txBody>
      </p:sp>
      <p:sp>
        <p:nvSpPr>
          <p:cNvPr id="167" name="CustomShape 6"/>
          <p:cNvSpPr/>
          <p:nvPr/>
        </p:nvSpPr>
        <p:spPr>
          <a:xfrm>
            <a:off x="5375160" y="6333840"/>
            <a:ext cx="2742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ffffff"/>
                </a:solidFill>
                <a:latin typeface="Arial"/>
                <a:ea typeface="DejaVu Sans"/>
              </a:rPr>
              <a:t>Introduction</a:t>
            </a:r>
            <a:endParaRPr b="0" lang="en-US" sz="1800" spc="-1" strike="noStrike">
              <a:latin typeface="Arial"/>
            </a:endParaRPr>
          </a:p>
        </p:txBody>
      </p:sp>
      <p:pic>
        <p:nvPicPr>
          <p:cNvPr id="168" name="Picture 4" descr=""/>
          <p:cNvPicPr/>
          <p:nvPr/>
        </p:nvPicPr>
        <p:blipFill>
          <a:blip r:embed="rId5"/>
          <a:stretch/>
        </p:blipFill>
        <p:spPr>
          <a:xfrm>
            <a:off x="6744960" y="1779840"/>
            <a:ext cx="3996720" cy="2814120"/>
          </a:xfrm>
          <a:prstGeom prst="rect">
            <a:avLst/>
          </a:prstGeom>
          <a:ln w="0">
            <a:noFill/>
          </a:ln>
        </p:spPr>
      </p:pic>
      <p:pic>
        <p:nvPicPr>
          <p:cNvPr id="169" name="Picture 5" descr="Chart&#10;&#10;Description automatically generated"/>
          <p:cNvPicPr/>
          <p:nvPr/>
        </p:nvPicPr>
        <p:blipFill>
          <a:blip r:embed="rId6"/>
          <a:stretch/>
        </p:blipFill>
        <p:spPr>
          <a:xfrm>
            <a:off x="1633680" y="1780920"/>
            <a:ext cx="3996720" cy="2880000"/>
          </a:xfrm>
          <a:prstGeom prst="rect">
            <a:avLst/>
          </a:prstGeom>
          <a:ln w="0">
            <a:noFill/>
          </a:ln>
        </p:spPr>
      </p:pic>
      <p:sp>
        <p:nvSpPr>
          <p:cNvPr id="170" name="CustomShape 7"/>
          <p:cNvSpPr/>
          <p:nvPr/>
        </p:nvSpPr>
        <p:spPr>
          <a:xfrm>
            <a:off x="6462360" y="4955400"/>
            <a:ext cx="51271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Bell MT"/>
                <a:ea typeface="DejaVu Sans"/>
              </a:rPr>
              <a:t>Mostly single error ​(e.g. Hoàng -&gt; Hoang)​</a:t>
            </a:r>
            <a:endParaRPr b="0" lang="en-US" sz="1400" spc="-1" strike="noStrike">
              <a:latin typeface="Arial"/>
            </a:endParaRPr>
          </a:p>
          <a:p>
            <a:pPr>
              <a:lnSpc>
                <a:spcPct val="100000"/>
              </a:lnSpc>
              <a:buNone/>
            </a:pPr>
            <a:r>
              <a:rPr b="0" lang="en-US" sz="1400" spc="-1" strike="noStrike">
                <a:solidFill>
                  <a:srgbClr val="000000"/>
                </a:solidFill>
                <a:latin typeface="Bell MT"/>
                <a:ea typeface="DejaVu Sans"/>
              </a:rPr>
              <a:t>Few of them are first-position error​ </a:t>
            </a:r>
            <a:r>
              <a:rPr b="0" lang="en-US" sz="1400" spc="-1" strike="noStrike">
                <a:solidFill>
                  <a:srgbClr val="000000"/>
                </a:solidFill>
                <a:latin typeface="Arial"/>
                <a:ea typeface="DejaVu Sans"/>
              </a:rPr>
              <a:t>(e.g. Hoàng → oàng)​</a:t>
            </a:r>
            <a:endParaRPr b="0" lang="en-US" sz="1400" spc="-1" strike="noStrike">
              <a:latin typeface="Arial"/>
            </a:endParaRPr>
          </a:p>
        </p:txBody>
      </p:sp>
      <p:sp>
        <p:nvSpPr>
          <p:cNvPr id="171" name="CustomShape 8"/>
          <p:cNvSpPr/>
          <p:nvPr/>
        </p:nvSpPr>
        <p:spPr>
          <a:xfrm>
            <a:off x="1179720" y="4955400"/>
            <a:ext cx="51271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Bell MT"/>
                <a:ea typeface="DejaVu Sans"/>
              </a:rPr>
              <a:t>Mostly sub-type error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US" sz="3200" spc="-1" strike="noStrike">
                <a:solidFill>
                  <a:srgbClr val="ffffff"/>
                </a:solidFill>
                <a:latin typeface="Bell MT"/>
                <a:ea typeface="DejaVu Sans"/>
              </a:rPr>
              <a:t>Dataset size and Model performance</a:t>
            </a:r>
            <a:endParaRPr b="0" lang="en-US" sz="3200" spc="-1" strike="noStrike">
              <a:latin typeface="Arial"/>
            </a:endParaRPr>
          </a:p>
        </p:txBody>
      </p:sp>
      <p:sp>
        <p:nvSpPr>
          <p:cNvPr id="173" name="CustomShape 2"/>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A4420124-6CED-42AE-B013-C49DAEC8ED26}"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174" name="CustomShape 3"/>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175" name="CustomShape 4"/>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CF510B9F-BD17-4AB5-BA93-D14859386B9D}" type="slidenum">
              <a:rPr b="0" lang="en-US" sz="1200" spc="-1" strike="noStrike">
                <a:solidFill>
                  <a:srgbClr val="8b8b8b"/>
                </a:solidFill>
                <a:latin typeface="Calibri"/>
                <a:ea typeface="DejaVu Sans"/>
              </a:rPr>
              <a:t>7</a:t>
            </a:fld>
            <a:endParaRPr b="0" lang="en-US" sz="1200" spc="-1" strike="noStrike">
              <a:latin typeface="Arial"/>
            </a:endParaRPr>
          </a:p>
        </p:txBody>
      </p:sp>
      <p:sp>
        <p:nvSpPr>
          <p:cNvPr id="176" name="CustomShape 5"/>
          <p:cNvSpPr/>
          <p:nvPr/>
        </p:nvSpPr>
        <p:spPr>
          <a:xfrm>
            <a:off x="777960" y="6175800"/>
            <a:ext cx="682164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900" spc="-1" strike="noStrike">
                <a:solidFill>
                  <a:srgbClr val="000000"/>
                </a:solidFill>
                <a:latin typeface="Arial"/>
                <a:ea typeface="Arial"/>
              </a:rPr>
              <a:t>VSEC: Transformer-based Model for Vietnamese Spelling Correction</a:t>
            </a:r>
            <a:r>
              <a:rPr b="0" lang="en-US" sz="900" spc="-1" strike="noStrike">
                <a:solidFill>
                  <a:srgbClr val="000000"/>
                </a:solidFill>
                <a:latin typeface="Arial"/>
                <a:ea typeface="DejaVu Sans"/>
              </a:rPr>
              <a:t>, VNU</a:t>
            </a:r>
            <a:endParaRPr b="0" lang="en-US" sz="900" spc="-1" strike="noStrike">
              <a:latin typeface="Arial"/>
            </a:endParaRPr>
          </a:p>
          <a:p>
            <a:pPr>
              <a:lnSpc>
                <a:spcPct val="100000"/>
              </a:lnSpc>
              <a:buNone/>
            </a:pPr>
            <a:endParaRPr b="0" lang="en-US" sz="900" spc="-1" strike="noStrike">
              <a:latin typeface="Arial"/>
            </a:endParaRPr>
          </a:p>
        </p:txBody>
      </p:sp>
      <p:sp>
        <p:nvSpPr>
          <p:cNvPr id="177" name="CustomShape 6"/>
          <p:cNvSpPr/>
          <p:nvPr/>
        </p:nvSpPr>
        <p:spPr>
          <a:xfrm>
            <a:off x="5375160" y="6333840"/>
            <a:ext cx="2742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ffffff"/>
                </a:solidFill>
                <a:latin typeface="Arial"/>
                <a:ea typeface="DejaVu Sans"/>
              </a:rPr>
              <a:t>Introduction</a:t>
            </a:r>
            <a:endParaRPr b="0" lang="en-US" sz="1800" spc="-1" strike="noStrike">
              <a:latin typeface="Arial"/>
            </a:endParaRPr>
          </a:p>
        </p:txBody>
      </p:sp>
      <p:pic>
        <p:nvPicPr>
          <p:cNvPr id="178" name="Picture 4" descr="Table&#10;&#10;Description automatically generated"/>
          <p:cNvPicPr/>
          <p:nvPr/>
        </p:nvPicPr>
        <p:blipFill>
          <a:blip r:embed="rId5"/>
          <a:stretch/>
        </p:blipFill>
        <p:spPr>
          <a:xfrm>
            <a:off x="2172960" y="1826280"/>
            <a:ext cx="7113240" cy="3136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US" sz="3200" spc="-1" strike="noStrike">
                <a:solidFill>
                  <a:srgbClr val="ffffff"/>
                </a:solidFill>
                <a:latin typeface="Bell MT"/>
                <a:ea typeface="DejaVu Sans"/>
              </a:rPr>
              <a:t>Source of data</a:t>
            </a:r>
            <a:endParaRPr b="0" lang="en-US" sz="3200" spc="-1" strike="noStrike">
              <a:latin typeface="Arial"/>
            </a:endParaRPr>
          </a:p>
        </p:txBody>
      </p:sp>
      <p:sp>
        <p:nvSpPr>
          <p:cNvPr id="180" name="CustomShape 2"/>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CA348625-2AC8-495F-B9CE-7EEC763071B9}"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181" name="CustomShape 3"/>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182" name="CustomShape 4"/>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601550C8-91DC-4E10-8D2A-41619B163AB2}" type="slidenum">
              <a:rPr b="0" lang="en-US" sz="1200" spc="-1" strike="noStrike">
                <a:solidFill>
                  <a:srgbClr val="8b8b8b"/>
                </a:solidFill>
                <a:latin typeface="Calibri"/>
                <a:ea typeface="DejaVu Sans"/>
              </a:rPr>
              <a:t>8</a:t>
            </a:fld>
            <a:endParaRPr b="0" lang="en-US" sz="1200" spc="-1" strike="noStrike">
              <a:latin typeface="Arial"/>
            </a:endParaRPr>
          </a:p>
        </p:txBody>
      </p:sp>
      <p:sp>
        <p:nvSpPr>
          <p:cNvPr id="183" name="CustomShape 5"/>
          <p:cNvSpPr/>
          <p:nvPr/>
        </p:nvSpPr>
        <p:spPr>
          <a:xfrm>
            <a:off x="777960" y="6175800"/>
            <a:ext cx="682164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900" spc="-1" strike="noStrike">
                <a:solidFill>
                  <a:srgbClr val="000000"/>
                </a:solidFill>
                <a:latin typeface="Arial"/>
                <a:ea typeface="Arial"/>
              </a:rPr>
              <a:t>VSEC: Transformer-based Model for Vietnamese Spelling Correction</a:t>
            </a:r>
            <a:r>
              <a:rPr b="0" lang="en-US" sz="900" spc="-1" strike="noStrike">
                <a:solidFill>
                  <a:srgbClr val="000000"/>
                </a:solidFill>
                <a:latin typeface="Arial"/>
                <a:ea typeface="DejaVu Sans"/>
              </a:rPr>
              <a:t>, VNU</a:t>
            </a:r>
            <a:endParaRPr b="0" lang="en-US" sz="900" spc="-1" strike="noStrike">
              <a:latin typeface="Arial"/>
            </a:endParaRPr>
          </a:p>
          <a:p>
            <a:pPr>
              <a:lnSpc>
                <a:spcPct val="100000"/>
              </a:lnSpc>
              <a:buNone/>
            </a:pPr>
            <a:endParaRPr b="0" lang="en-US" sz="900" spc="-1" strike="noStrike">
              <a:latin typeface="Arial"/>
            </a:endParaRPr>
          </a:p>
        </p:txBody>
      </p:sp>
      <p:sp>
        <p:nvSpPr>
          <p:cNvPr id="184" name="CustomShape 6"/>
          <p:cNvSpPr/>
          <p:nvPr/>
        </p:nvSpPr>
        <p:spPr>
          <a:xfrm>
            <a:off x="5375160" y="6333840"/>
            <a:ext cx="2742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ffffff"/>
                </a:solidFill>
                <a:latin typeface="Arial"/>
                <a:ea typeface="DejaVu Sans"/>
              </a:rPr>
              <a:t>Dataset</a:t>
            </a:r>
            <a:endParaRPr b="0" lang="en-US" sz="1800" spc="-1" strike="noStrike">
              <a:latin typeface="Arial"/>
            </a:endParaRPr>
          </a:p>
        </p:txBody>
      </p:sp>
      <p:sp>
        <p:nvSpPr>
          <p:cNvPr id="185" name="CustomShape 7"/>
          <p:cNvSpPr/>
          <p:nvPr/>
        </p:nvSpPr>
        <p:spPr>
          <a:xfrm>
            <a:off x="1459800" y="1759320"/>
            <a:ext cx="8859960" cy="1461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Synthetic</a:t>
            </a:r>
            <a:endParaRPr b="0" lang="en-US" sz="1800" spc="-1" strike="noStrike">
              <a:latin typeface="Arial"/>
            </a:endParaRPr>
          </a:p>
          <a:p>
            <a:pPr algn="ctr">
              <a:lnSpc>
                <a:spcPct val="100000"/>
              </a:lnSpc>
              <a:buNone/>
            </a:pPr>
            <a:r>
              <a:rPr b="0" lang="en-US" sz="1800" spc="-1" strike="noStrike">
                <a:solidFill>
                  <a:srgbClr val="000000"/>
                </a:solidFill>
                <a:latin typeface="Arial"/>
                <a:ea typeface="DejaVu Sans"/>
              </a:rPr>
              <a:t>Pertubate from news and viwiki</a:t>
            </a:r>
            <a:endParaRPr b="0" lang="en-US" sz="1800" spc="-1" strike="noStrike">
              <a:latin typeface="Arial"/>
            </a:endParaRPr>
          </a:p>
          <a:p>
            <a:pPr>
              <a:lnSpc>
                <a:spcPct val="100000"/>
              </a:lnSpc>
              <a:buNone/>
            </a:pPr>
            <a:r>
              <a:rPr b="1" lang="en-US" sz="1800" spc="-1" strike="noStrike">
                <a:solidFill>
                  <a:srgbClr val="000000"/>
                </a:solidFill>
                <a:latin typeface="Arial"/>
                <a:ea typeface="DejaVu Sans"/>
              </a:rPr>
              <a:t>News</a:t>
            </a:r>
            <a:r>
              <a:rPr b="0" lang="en-US" sz="1800" spc="-1" strike="noStrike">
                <a:solidFill>
                  <a:srgbClr val="000000"/>
                </a:solidFill>
                <a:latin typeface="Arial"/>
                <a:ea typeface="DejaVu Sans"/>
              </a:rPr>
              <a:t> : 111M sentences / 18.6 Gb (</a:t>
            </a:r>
            <a:r>
              <a:rPr b="0" lang="en-US" sz="1800" spc="-1" strike="noStrike" u="sng">
                <a:solidFill>
                  <a:srgbClr val="0563c1"/>
                </a:solidFill>
                <a:uFillTx/>
                <a:latin typeface="Arial"/>
                <a:ea typeface="DejaVu Sans"/>
                <a:hlinkClick r:id="rId5"/>
              </a:rPr>
              <a:t>https</a:t>
            </a:r>
            <a:r>
              <a:rPr b="0" lang="en-US" sz="1800" spc="-1" strike="noStrike" u="sng">
                <a:solidFill>
                  <a:srgbClr val="0563c1"/>
                </a:solidFill>
                <a:uFillTx/>
                <a:latin typeface="Arial"/>
                <a:ea typeface="Arial"/>
                <a:hlinkClick r:id="rId6"/>
              </a:rPr>
              <a:t>://github.com/binhvq/news-corpus)</a:t>
            </a:r>
            <a:endParaRPr b="0" lang="en-US" sz="1800" spc="-1" strike="noStrike">
              <a:latin typeface="Arial"/>
            </a:endParaRPr>
          </a:p>
          <a:p>
            <a:pPr>
              <a:lnSpc>
                <a:spcPct val="100000"/>
              </a:lnSpc>
              <a:buNone/>
            </a:pPr>
            <a:r>
              <a:rPr b="1" lang="en-US" sz="1800" spc="-1" strike="noStrike">
                <a:solidFill>
                  <a:srgbClr val="000000"/>
                </a:solidFill>
                <a:latin typeface="Arial"/>
                <a:ea typeface="Arial"/>
              </a:rPr>
              <a:t>VIWIKI </a:t>
            </a:r>
            <a:r>
              <a:rPr b="0" lang="en-US" sz="1800" spc="-1" strike="noStrike">
                <a:solidFill>
                  <a:srgbClr val="000000"/>
                </a:solidFill>
                <a:latin typeface="Arial"/>
                <a:ea typeface="Arial"/>
              </a:rPr>
              <a:t>: 700M sentences/36 Gb (https://phamdinhkhanh.github.io/2020/05/28/TransformerThemDauTV.html)</a:t>
            </a:r>
            <a:endParaRPr b="0" lang="en-US" sz="1800" spc="-1" strike="noStrike">
              <a:latin typeface="Arial"/>
            </a:endParaRPr>
          </a:p>
        </p:txBody>
      </p:sp>
      <p:sp>
        <p:nvSpPr>
          <p:cNvPr id="186" name="CustomShape 8"/>
          <p:cNvSpPr/>
          <p:nvPr/>
        </p:nvSpPr>
        <p:spPr>
          <a:xfrm>
            <a:off x="1459800" y="3762720"/>
            <a:ext cx="35431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Arial"/>
                <a:ea typeface="DejaVu Sans"/>
              </a:rPr>
              <a:t>Real data</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OCR output from existing or open-source appropriate dataset</a:t>
            </a:r>
            <a:endParaRPr b="0" lang="en-US" sz="1800" spc="-1" strike="noStrike">
              <a:latin typeface="Arial"/>
            </a:endParaRPr>
          </a:p>
          <a:p>
            <a:pPr>
              <a:lnSpc>
                <a:spcPct val="100000"/>
              </a:lnSpc>
              <a:buNone/>
            </a:pPr>
            <a:endParaRPr b="0" lang="en-US" sz="1800" spc="-1" strike="noStrike">
              <a:latin typeface="Arial"/>
            </a:endParaRPr>
          </a:p>
        </p:txBody>
      </p:sp>
      <p:grpSp>
        <p:nvGrpSpPr>
          <p:cNvPr id="187" name="Group 9"/>
          <p:cNvGrpSpPr/>
          <p:nvPr/>
        </p:nvGrpSpPr>
        <p:grpSpPr>
          <a:xfrm>
            <a:off x="6522480" y="3392280"/>
            <a:ext cx="2507040" cy="1934640"/>
            <a:chOff x="6522480" y="3392280"/>
            <a:chExt cx="2507040" cy="1934640"/>
          </a:xfrm>
        </p:grpSpPr>
        <p:pic>
          <p:nvPicPr>
            <p:cNvPr id="188" name="Picture 11" descr=""/>
            <p:cNvPicPr/>
            <p:nvPr/>
          </p:nvPicPr>
          <p:blipFill>
            <a:blip r:embed="rId7"/>
            <a:stretch/>
          </p:blipFill>
          <p:spPr>
            <a:xfrm>
              <a:off x="6522480" y="3392280"/>
              <a:ext cx="2507040" cy="1934640"/>
            </a:xfrm>
            <a:prstGeom prst="rect">
              <a:avLst/>
            </a:prstGeom>
            <a:ln w="0">
              <a:noFill/>
            </a:ln>
          </p:spPr>
        </p:pic>
        <p:sp>
          <p:nvSpPr>
            <p:cNvPr id="189" name="CustomShape 10"/>
            <p:cNvSpPr/>
            <p:nvPr/>
          </p:nvSpPr>
          <p:spPr>
            <a:xfrm>
              <a:off x="6841800" y="3731760"/>
              <a:ext cx="1294560" cy="18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90" name="CustomShape 11"/>
            <p:cNvSpPr/>
            <p:nvPr/>
          </p:nvSpPr>
          <p:spPr>
            <a:xfrm>
              <a:off x="6861240" y="5128560"/>
              <a:ext cx="1294560" cy="18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91" name="CustomShape 12"/>
            <p:cNvSpPr/>
            <p:nvPr/>
          </p:nvSpPr>
          <p:spPr>
            <a:xfrm>
              <a:off x="6861240" y="4629960"/>
              <a:ext cx="1294560" cy="18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grpSp>
      <p:sp>
        <p:nvSpPr>
          <p:cNvPr id="192" name="CustomShape 13"/>
          <p:cNvSpPr/>
          <p:nvPr/>
        </p:nvSpPr>
        <p:spPr>
          <a:xfrm>
            <a:off x="1459800" y="5423760"/>
            <a:ext cx="101570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Arial"/>
                <a:ea typeface="DejaVu Sans"/>
              </a:rPr>
              <a:t>Semi-synthetic data</a:t>
            </a:r>
            <a:endParaRPr b="0" lang="en-US" sz="1800" spc="-1" strike="noStrike">
              <a:latin typeface="Arial"/>
            </a:endParaRPr>
          </a:p>
          <a:p>
            <a:pPr>
              <a:lnSpc>
                <a:spcPct val="100000"/>
              </a:lnSpc>
              <a:buNone/>
            </a:pPr>
            <a:r>
              <a:rPr b="0" lang="en-US" sz="1800" spc="-1" strike="noStrike">
                <a:solidFill>
                  <a:srgbClr val="000000"/>
                </a:solidFill>
                <a:latin typeface="Arial"/>
                <a:ea typeface="Arial"/>
              </a:rPr>
              <a:t>OCR output from synthetic data</a:t>
            </a:r>
            <a:endParaRPr b="0" lang="en-US" sz="1800" spc="-1" strike="noStrike">
              <a:latin typeface="Arial"/>
            </a:endParaRPr>
          </a:p>
        </p:txBody>
      </p:sp>
      <p:sp>
        <p:nvSpPr>
          <p:cNvPr id="193" name="CustomShape 14"/>
          <p:cNvSpPr/>
          <p:nvPr/>
        </p:nvSpPr>
        <p:spPr>
          <a:xfrm>
            <a:off x="4724280" y="3200400"/>
            <a:ext cx="2742480" cy="3686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838080" y="365040"/>
            <a:ext cx="10513080" cy="996840"/>
          </a:xfrm>
          <a:prstGeom prst="rect">
            <a:avLst/>
          </a:prstGeom>
          <a:blipFill rotWithShape="0">
            <a:blip r:embed="rId1"/>
            <a:srcRect/>
            <a:stretch/>
          </a:blipFill>
          <a:ln w="0">
            <a:noFill/>
          </a:ln>
        </p:spPr>
        <p:style>
          <a:lnRef idx="0"/>
          <a:fillRef idx="0"/>
          <a:effectRef idx="0"/>
          <a:fontRef idx="minor"/>
        </p:style>
        <p:txBody>
          <a:bodyPr lIns="90000" rIns="90000" tIns="45000" bIns="45000" anchor="ctr">
            <a:normAutofit/>
          </a:bodyPr>
          <a:p>
            <a:pPr>
              <a:lnSpc>
                <a:spcPct val="90000"/>
              </a:lnSpc>
              <a:buNone/>
            </a:pPr>
            <a:r>
              <a:rPr b="0" lang="en-US" sz="3200" spc="-1" strike="noStrike">
                <a:solidFill>
                  <a:srgbClr val="ffffff"/>
                </a:solidFill>
                <a:latin typeface="Bell MT"/>
                <a:ea typeface="DejaVu Sans"/>
              </a:rPr>
              <a:t>BasicOCR error analysis on wiki data</a:t>
            </a:r>
            <a:endParaRPr b="0" lang="en-US" sz="3200" spc="-1" strike="noStrike">
              <a:latin typeface="Arial"/>
            </a:endParaRPr>
          </a:p>
        </p:txBody>
      </p:sp>
      <p:sp>
        <p:nvSpPr>
          <p:cNvPr id="195" name="CustomShape 2"/>
          <p:cNvSpPr/>
          <p:nvPr/>
        </p:nvSpPr>
        <p:spPr>
          <a:xfrm>
            <a:off x="838080" y="6356520"/>
            <a:ext cx="2606040" cy="362520"/>
          </a:xfrm>
          <a:prstGeom prst="rect">
            <a:avLst/>
          </a:prstGeom>
          <a:blipFill rotWithShape="0">
            <a:blip r:embed="rId2">
              <a:alphaModFix amt="90000"/>
            </a:blip>
            <a:srcRect/>
            <a:stretch/>
          </a:blipFill>
          <a:ln w="0">
            <a:noFill/>
          </a:ln>
        </p:spPr>
        <p:style>
          <a:lnRef idx="0"/>
          <a:fillRef idx="0"/>
          <a:effectRef idx="0"/>
          <a:fontRef idx="minor"/>
        </p:style>
        <p:txBody>
          <a:bodyPr lIns="90000" rIns="90000" tIns="45000" bIns="45000" anchor="ctr">
            <a:normAutofit/>
          </a:bodyPr>
          <a:p>
            <a:pPr>
              <a:lnSpc>
                <a:spcPct val="100000"/>
              </a:lnSpc>
              <a:spcAft>
                <a:spcPts val="601"/>
              </a:spcAft>
              <a:buNone/>
            </a:pPr>
            <a:fld id="{11D58A4C-DED2-4C0A-A062-97EB08C06FF6}" type="datetime1">
              <a:rPr b="0" lang="en-US" sz="1200" spc="-1" strike="noStrike">
                <a:solidFill>
                  <a:srgbClr val="8b8b8b"/>
                </a:solidFill>
                <a:latin typeface="Calibri"/>
                <a:ea typeface="DejaVu Sans"/>
              </a:rPr>
              <a:t>04/19/2023</a:t>
            </a:fld>
            <a:endParaRPr b="0" lang="en-US" sz="1200" spc="-1" strike="noStrike">
              <a:latin typeface="Arial"/>
            </a:endParaRPr>
          </a:p>
        </p:txBody>
      </p:sp>
      <p:sp>
        <p:nvSpPr>
          <p:cNvPr id="196" name="CustomShape 3"/>
          <p:cNvSpPr/>
          <p:nvPr/>
        </p:nvSpPr>
        <p:spPr>
          <a:xfrm>
            <a:off x="3446640" y="6356520"/>
            <a:ext cx="5296320" cy="362520"/>
          </a:xfrm>
          <a:prstGeom prst="rect">
            <a:avLst/>
          </a:prstGeom>
          <a:blipFill rotWithShape="0">
            <a:blip r:embed="rId3">
              <a:alphaModFix amt="95000"/>
            </a:blip>
            <a:srcRect/>
            <a:stretch/>
          </a:blipFill>
          <a:ln w="0">
            <a:noFill/>
          </a:ln>
        </p:spPr>
        <p:style>
          <a:lnRef idx="0"/>
          <a:fillRef idx="0"/>
          <a:effectRef idx="0"/>
          <a:fontRef idx="minor"/>
        </p:style>
      </p:sp>
      <p:sp>
        <p:nvSpPr>
          <p:cNvPr id="197" name="CustomShape 4"/>
          <p:cNvSpPr/>
          <p:nvPr/>
        </p:nvSpPr>
        <p:spPr>
          <a:xfrm>
            <a:off x="8610480" y="6356520"/>
            <a:ext cx="2740680" cy="362520"/>
          </a:xfrm>
          <a:prstGeom prst="rect">
            <a:avLst/>
          </a:prstGeom>
          <a:blipFill rotWithShape="0">
            <a:blip r:embed="rId4"/>
            <a:srcRect/>
            <a:stretch/>
          </a:blipFill>
          <a:ln w="0">
            <a:noFill/>
          </a:ln>
        </p:spPr>
        <p:style>
          <a:lnRef idx="0"/>
          <a:fillRef idx="0"/>
          <a:effectRef idx="0"/>
          <a:fontRef idx="minor"/>
        </p:style>
        <p:txBody>
          <a:bodyPr lIns="90000" rIns="90000" tIns="45000" bIns="45000" anchor="ctr">
            <a:normAutofit/>
          </a:bodyPr>
          <a:p>
            <a:pPr algn="r">
              <a:lnSpc>
                <a:spcPct val="100000"/>
              </a:lnSpc>
              <a:spcAft>
                <a:spcPts val="601"/>
              </a:spcAft>
              <a:buNone/>
            </a:pPr>
            <a:fld id="{94528781-2CBD-4FE8-8A0D-9555D4DBDAA4}" type="slidenum">
              <a:rPr b="0" lang="en-US" sz="1200" spc="-1" strike="noStrike">
                <a:solidFill>
                  <a:srgbClr val="8b8b8b"/>
                </a:solidFill>
                <a:latin typeface="Calibri"/>
                <a:ea typeface="DejaVu Sans"/>
              </a:rPr>
              <a:t>9</a:t>
            </a:fld>
            <a:endParaRPr b="0" lang="en-US" sz="1200" spc="-1" strike="noStrike">
              <a:latin typeface="Arial"/>
            </a:endParaRPr>
          </a:p>
        </p:txBody>
      </p:sp>
      <p:sp>
        <p:nvSpPr>
          <p:cNvPr id="198" name="CustomShape 5"/>
          <p:cNvSpPr/>
          <p:nvPr/>
        </p:nvSpPr>
        <p:spPr>
          <a:xfrm>
            <a:off x="777960" y="6175800"/>
            <a:ext cx="6821640" cy="345240"/>
          </a:xfrm>
          <a:prstGeom prst="rect">
            <a:avLst/>
          </a:prstGeom>
          <a:noFill/>
          <a:ln w="0">
            <a:noFill/>
          </a:ln>
        </p:spPr>
        <p:style>
          <a:lnRef idx="0"/>
          <a:fillRef idx="0"/>
          <a:effectRef idx="0"/>
          <a:fontRef idx="minor"/>
        </p:style>
      </p:sp>
      <p:sp>
        <p:nvSpPr>
          <p:cNvPr id="199" name="CustomShape 6"/>
          <p:cNvSpPr/>
          <p:nvPr/>
        </p:nvSpPr>
        <p:spPr>
          <a:xfrm>
            <a:off x="5375160" y="6333840"/>
            <a:ext cx="2742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ffffff"/>
                </a:solidFill>
                <a:latin typeface="Arial"/>
                <a:ea typeface="DejaVu Sans"/>
              </a:rPr>
              <a:t>Dataset</a:t>
            </a:r>
            <a:endParaRPr b="0" lang="en-US" sz="1800" spc="-1" strike="noStrike">
              <a:latin typeface="Arial"/>
            </a:endParaRPr>
          </a:p>
        </p:txBody>
      </p:sp>
      <p:pic>
        <p:nvPicPr>
          <p:cNvPr id="200" name="Picture 4" descr="Chart, bar chart&#10;&#10;Description automatically generated"/>
          <p:cNvPicPr/>
          <p:nvPr/>
        </p:nvPicPr>
        <p:blipFill>
          <a:blip r:embed="rId5"/>
          <a:srcRect l="0" t="2049" r="419" b="1823"/>
          <a:stretch/>
        </p:blipFill>
        <p:spPr>
          <a:xfrm>
            <a:off x="1102680" y="1661400"/>
            <a:ext cx="3063600" cy="1809000"/>
          </a:xfrm>
          <a:prstGeom prst="rect">
            <a:avLst/>
          </a:prstGeom>
          <a:ln w="0">
            <a:noFill/>
          </a:ln>
        </p:spPr>
      </p:pic>
      <p:pic>
        <p:nvPicPr>
          <p:cNvPr id="201" name="Picture 7" descr="Chart, bar chart&#10;&#10;Description automatically generated"/>
          <p:cNvPicPr/>
          <p:nvPr/>
        </p:nvPicPr>
        <p:blipFill>
          <a:blip r:embed="rId6"/>
          <a:srcRect l="0" t="3118" r="310" b="-523"/>
          <a:stretch/>
        </p:blipFill>
        <p:spPr>
          <a:xfrm>
            <a:off x="4450320" y="1662480"/>
            <a:ext cx="3063600" cy="1807200"/>
          </a:xfrm>
          <a:prstGeom prst="rect">
            <a:avLst/>
          </a:prstGeom>
          <a:ln w="0">
            <a:noFill/>
          </a:ln>
        </p:spPr>
      </p:pic>
      <p:pic>
        <p:nvPicPr>
          <p:cNvPr id="202" name="Picture 8" descr="Chart, bar chart&#10;&#10;Description automatically generated"/>
          <p:cNvPicPr/>
          <p:nvPr/>
        </p:nvPicPr>
        <p:blipFill>
          <a:blip r:embed="rId7"/>
          <a:srcRect l="0" t="1220" r="116" b="-214"/>
          <a:stretch/>
        </p:blipFill>
        <p:spPr>
          <a:xfrm>
            <a:off x="7887960" y="1642680"/>
            <a:ext cx="3380400" cy="1832400"/>
          </a:xfrm>
          <a:prstGeom prst="rect">
            <a:avLst/>
          </a:prstGeom>
          <a:ln w="0">
            <a:noFill/>
          </a:ln>
        </p:spPr>
      </p:pic>
      <p:pic>
        <p:nvPicPr>
          <p:cNvPr id="203" name="Picture 4" descr="Chart, bar chart&#10;&#10;Description automatically generated"/>
          <p:cNvPicPr/>
          <p:nvPr/>
        </p:nvPicPr>
        <p:blipFill>
          <a:blip r:embed="rId8"/>
          <a:stretch/>
        </p:blipFill>
        <p:spPr>
          <a:xfrm>
            <a:off x="756000" y="3889800"/>
            <a:ext cx="3410280" cy="1813680"/>
          </a:xfrm>
          <a:prstGeom prst="rect">
            <a:avLst/>
          </a:prstGeom>
          <a:ln w="0">
            <a:noFill/>
          </a:ln>
        </p:spPr>
      </p:pic>
      <p:pic>
        <p:nvPicPr>
          <p:cNvPr id="204" name="Picture 5" descr="Chart, bar chart&#10;&#10;Description automatically generated"/>
          <p:cNvPicPr/>
          <p:nvPr/>
        </p:nvPicPr>
        <p:blipFill>
          <a:blip r:embed="rId9"/>
          <a:stretch/>
        </p:blipFill>
        <p:spPr>
          <a:xfrm>
            <a:off x="4189320" y="3888720"/>
            <a:ext cx="3367440" cy="1807200"/>
          </a:xfrm>
          <a:prstGeom prst="rect">
            <a:avLst/>
          </a:prstGeom>
          <a:ln w="0">
            <a:noFill/>
          </a:ln>
        </p:spPr>
      </p:pic>
      <p:pic>
        <p:nvPicPr>
          <p:cNvPr id="205" name="Picture 8" descr="Text&#10;&#10;Description automatically generated"/>
          <p:cNvPicPr/>
          <p:nvPr/>
        </p:nvPicPr>
        <p:blipFill>
          <a:blip r:embed="rId10"/>
          <a:stretch/>
        </p:blipFill>
        <p:spPr>
          <a:xfrm>
            <a:off x="8711640" y="3888720"/>
            <a:ext cx="975240" cy="1725480"/>
          </a:xfrm>
          <a:prstGeom prst="rect">
            <a:avLst/>
          </a:prstGeom>
          <a:ln w="0">
            <a:noFill/>
          </a:ln>
        </p:spPr>
      </p:pic>
      <p:pic>
        <p:nvPicPr>
          <p:cNvPr id="206" name="Picture 9" descr="A picture containing text&#10;&#10;Description automatically generated"/>
          <p:cNvPicPr/>
          <p:nvPr/>
        </p:nvPicPr>
        <p:blipFill>
          <a:blip r:embed="rId11"/>
          <a:stretch/>
        </p:blipFill>
        <p:spPr>
          <a:xfrm>
            <a:off x="10019880" y="3886920"/>
            <a:ext cx="1197000" cy="1729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template</Template>
  <TotalTime>339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2021-07-25T07:02:44Z</dcterms:created>
  <dc:creator>Bui Ngoc Thanh Hung 20211264M</dc:creator>
  <dc:description/>
  <dc:language>en-US</dc:language>
  <cp:lastModifiedBy/>
  <dcterms:modified xsi:type="dcterms:W3CDTF">2023-04-19T17:30:23Z</dcterms:modified>
  <cp:revision>854</cp:revision>
  <dc:subject/>
  <dc:title>You Only Look Once (YOLO) State-of-the-art Real-time objecte detection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8</vt:i4>
  </property>
  <property fmtid="{D5CDD505-2E9C-101B-9397-08002B2CF9AE}" pid="3" name="HyperlinksChanged">
    <vt:bool>0</vt:bool>
  </property>
  <property fmtid="{D5CDD505-2E9C-101B-9397-08002B2CF9AE}" pid="4" name="LinksUpToDate">
    <vt:bool>0</vt:bool>
  </property>
  <property fmtid="{D5CDD505-2E9C-101B-9397-08002B2CF9AE}" pid="5" name="Notes">
    <vt:i4>11</vt:i4>
  </property>
  <property fmtid="{D5CDD505-2E9C-101B-9397-08002B2CF9AE}" pid="6" name="PresentationFormat">
    <vt:lpwstr>Widescreen</vt:lpwstr>
  </property>
  <property fmtid="{D5CDD505-2E9C-101B-9397-08002B2CF9AE}" pid="7" name="ScaleCrop">
    <vt:bool>0</vt:bool>
  </property>
  <property fmtid="{D5CDD505-2E9C-101B-9397-08002B2CF9AE}" pid="8" name="ShareDoc">
    <vt:bool>0</vt:bool>
  </property>
  <property fmtid="{D5CDD505-2E9C-101B-9397-08002B2CF9AE}" pid="9" name="Slides">
    <vt:i4>15</vt:i4>
  </property>
</Properties>
</file>