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0" r:id="rId4"/>
    <p:sldId id="257" r:id="rId5"/>
    <p:sldId id="261" r:id="rId6"/>
    <p:sldId id="264" r:id="rId7"/>
    <p:sldId id="262" r:id="rId8"/>
    <p:sldId id="265" r:id="rId9"/>
    <p:sldId id="263" r:id="rId10"/>
    <p:sldId id="266" r:id="rId11"/>
    <p:sldId id="269" r:id="rId12"/>
    <p:sldId id="271" r:id="rId13"/>
    <p:sldId id="270" r:id="rId14"/>
    <p:sldId id="273" r:id="rId15"/>
    <p:sldId id="274" r:id="rId16"/>
    <p:sldId id="275" r:id="rId17"/>
    <p:sldId id="276" r:id="rId18"/>
    <p:sldId id="277"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9B5F9D-2738-4652-9C3A-A0D181BE452A}" type="datetimeFigureOut">
              <a:rPr lang="en-US" smtClean="0"/>
              <a:t>27-Dec-18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1662839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B5F9D-2738-4652-9C3A-A0D181BE452A}" type="datetimeFigureOut">
              <a:rPr lang="en-US" smtClean="0"/>
              <a:t>27-Dec-18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429215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B5F9D-2738-4652-9C3A-A0D181BE452A}" type="datetimeFigureOut">
              <a:rPr lang="en-US" smtClean="0"/>
              <a:t>27-Dec-18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79611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9B5F9D-2738-4652-9C3A-A0D181BE452A}" type="datetimeFigureOut">
              <a:rPr lang="en-US" smtClean="0"/>
              <a:t>27-Dec-18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3522920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9B5F9D-2738-4652-9C3A-A0D181BE452A}" type="datetimeFigureOut">
              <a:rPr lang="en-US" smtClean="0"/>
              <a:t>27-Dec-18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120876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9B5F9D-2738-4652-9C3A-A0D181BE452A}" type="datetimeFigureOut">
              <a:rPr lang="en-US" smtClean="0"/>
              <a:t>27-Dec-18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245423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9B5F9D-2738-4652-9C3A-A0D181BE452A}" type="datetimeFigureOut">
              <a:rPr lang="en-US" smtClean="0"/>
              <a:t>27-Dec-18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109158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9B5F9D-2738-4652-9C3A-A0D181BE452A}" type="datetimeFigureOut">
              <a:rPr lang="en-US" smtClean="0"/>
              <a:t>27-Dec-18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385268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B5F9D-2738-4652-9C3A-A0D181BE452A}" type="datetimeFigureOut">
              <a:rPr lang="en-US" smtClean="0"/>
              <a:t>27-Dec-18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2003398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9B5F9D-2738-4652-9C3A-A0D181BE452A}" type="datetimeFigureOut">
              <a:rPr lang="en-US" smtClean="0"/>
              <a:t>27-Dec-18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300723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9B5F9D-2738-4652-9C3A-A0D181BE452A}" type="datetimeFigureOut">
              <a:rPr lang="en-US" smtClean="0"/>
              <a:t>27-Dec-18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659735-47F7-43B2-AE5C-3FE55DD2290C}" type="slidenum">
              <a:rPr lang="en-US" smtClean="0"/>
              <a:t>‹#›</a:t>
            </a:fld>
            <a:endParaRPr lang="en-US"/>
          </a:p>
        </p:txBody>
      </p:sp>
    </p:spTree>
    <p:extLst>
      <p:ext uri="{BB962C8B-B14F-4D97-AF65-F5344CB8AC3E}">
        <p14:creationId xmlns:p14="http://schemas.microsoft.com/office/powerpoint/2010/main" val="49191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B5F9D-2738-4652-9C3A-A0D181BE452A}" type="datetimeFigureOut">
              <a:rPr lang="en-US" smtClean="0"/>
              <a:t>27-Dec-18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59735-47F7-43B2-AE5C-3FE55DD2290C}" type="slidenum">
              <a:rPr lang="en-US" smtClean="0"/>
              <a:t>‹#›</a:t>
            </a:fld>
            <a:endParaRPr lang="en-US"/>
          </a:p>
        </p:txBody>
      </p:sp>
    </p:spTree>
    <p:extLst>
      <p:ext uri="{BB962C8B-B14F-4D97-AF65-F5344CB8AC3E}">
        <p14:creationId xmlns:p14="http://schemas.microsoft.com/office/powerpoint/2010/main" val="56883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1066800"/>
            <a:ext cx="7010400" cy="1323439"/>
          </a:xfrm>
          <a:prstGeom prst="rect">
            <a:avLst/>
          </a:prstGeom>
          <a:noFill/>
        </p:spPr>
        <p:txBody>
          <a:bodyPr wrap="square" rtlCol="0">
            <a:spAutoFit/>
          </a:bodyPr>
          <a:lstStyle/>
          <a:p>
            <a:pPr algn="ctr"/>
            <a:r>
              <a:rPr lang="en-US" sz="4000" dirty="0" smtClean="0"/>
              <a:t>United States Election Prediction and Analysis</a:t>
            </a:r>
            <a:endParaRPr lang="en-US" sz="4000" dirty="0"/>
          </a:p>
        </p:txBody>
      </p:sp>
      <p:sp>
        <p:nvSpPr>
          <p:cNvPr id="5" name="TextBox 4"/>
          <p:cNvSpPr txBox="1"/>
          <p:nvPr/>
        </p:nvSpPr>
        <p:spPr>
          <a:xfrm>
            <a:off x="990600" y="3352800"/>
            <a:ext cx="7010400" cy="1384995"/>
          </a:xfrm>
          <a:prstGeom prst="rect">
            <a:avLst/>
          </a:prstGeom>
          <a:noFill/>
        </p:spPr>
        <p:txBody>
          <a:bodyPr wrap="square" rtlCol="0">
            <a:spAutoFit/>
          </a:bodyPr>
          <a:lstStyle/>
          <a:p>
            <a:pPr algn="ctr"/>
            <a:r>
              <a:rPr lang="en-US" sz="2800" dirty="0" err="1" smtClean="0"/>
              <a:t>Amit</a:t>
            </a:r>
            <a:r>
              <a:rPr lang="en-US" sz="2800" dirty="0" smtClean="0"/>
              <a:t> </a:t>
            </a:r>
            <a:r>
              <a:rPr lang="en-US" sz="2800" dirty="0" err="1" smtClean="0"/>
              <a:t>Makashir</a:t>
            </a:r>
            <a:endParaRPr lang="en-US" sz="2800" dirty="0" smtClean="0"/>
          </a:p>
          <a:p>
            <a:pPr algn="ctr"/>
            <a:r>
              <a:rPr lang="en-US" sz="2800" dirty="0" err="1" smtClean="0"/>
              <a:t>Chaitanya</a:t>
            </a:r>
            <a:r>
              <a:rPr lang="en-US" sz="2800" dirty="0" smtClean="0"/>
              <a:t> </a:t>
            </a:r>
            <a:r>
              <a:rPr lang="en-US" sz="2800" dirty="0" err="1" smtClean="0"/>
              <a:t>Patil</a:t>
            </a:r>
            <a:endParaRPr lang="en-US" sz="2800" dirty="0" smtClean="0"/>
          </a:p>
          <a:p>
            <a:pPr algn="ctr"/>
            <a:r>
              <a:rPr lang="en-US" sz="2800" dirty="0" smtClean="0"/>
              <a:t>Mahesh </a:t>
            </a:r>
            <a:r>
              <a:rPr lang="en-US" sz="2800" dirty="0" err="1" smtClean="0"/>
              <a:t>Latnekar</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997" y="1447800"/>
            <a:ext cx="7315200" cy="3785652"/>
          </a:xfrm>
          <a:prstGeom prst="rect">
            <a:avLst/>
          </a:prstGeom>
        </p:spPr>
        <p:txBody>
          <a:bodyPr wrap="square">
            <a:spAutoFit/>
          </a:bodyPr>
          <a:lstStyle/>
          <a:p>
            <a:pPr marL="285750" indent="-285750">
              <a:buFont typeface="Arial" pitchFamily="34" charset="0"/>
              <a:buChar char="•"/>
            </a:pPr>
            <a:r>
              <a:rPr lang="en-US" sz="2000" dirty="0"/>
              <a:t>The candidate which spends the most amount of money has a 60% chance of winning the election. </a:t>
            </a:r>
            <a:endParaRPr lang="en-US" sz="2000"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If </a:t>
            </a:r>
            <a:r>
              <a:rPr lang="en-US" sz="2000" dirty="0"/>
              <a:t>the candidate gets the highest contributions from Individual supporters of all candidates in a particular race, he has a 74% chance of winning the election. This also reflects the popularity of the candidate among voters, as the voters </a:t>
            </a:r>
            <a:r>
              <a:rPr lang="en-US" sz="2000" dirty="0" smtClean="0"/>
              <a:t>put </a:t>
            </a:r>
            <a:r>
              <a:rPr lang="en-US" sz="2000" dirty="0"/>
              <a:t>their money where their vote is. </a:t>
            </a:r>
            <a:endParaRPr lang="en-US" sz="2000"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On </a:t>
            </a:r>
            <a:r>
              <a:rPr lang="en-US" sz="2000" dirty="0"/>
              <a:t>the other hand, if the candidate gets the highest contributions from Other Committees, of all candidates in a particular race, he has a 80% chance of winning the election.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72904367"/>
              </p:ext>
            </p:extLst>
          </p:nvPr>
        </p:nvGraphicFramePr>
        <p:xfrm>
          <a:off x="762000" y="4572000"/>
          <a:ext cx="7467600" cy="1828800"/>
        </p:xfrm>
        <a:graphic>
          <a:graphicData uri="http://schemas.openxmlformats.org/drawingml/2006/table">
            <a:tbl>
              <a:tblPr/>
              <a:tblGrid>
                <a:gridCol w="1244331"/>
                <a:gridCol w="1244331"/>
                <a:gridCol w="1244331"/>
                <a:gridCol w="1244331"/>
                <a:gridCol w="1245138"/>
                <a:gridCol w="1245138"/>
              </a:tblGrid>
              <a:tr h="304800">
                <a:tc>
                  <a:txBody>
                    <a:bodyPr/>
                    <a:lstStyle/>
                    <a:p>
                      <a:pPr marL="0" marR="0" algn="l">
                        <a:lnSpc>
                          <a:spcPct val="107000"/>
                        </a:lnSpc>
                        <a:spcBef>
                          <a:spcPts val="0"/>
                        </a:spcBef>
                        <a:spcAft>
                          <a:spcPts val="800"/>
                        </a:spcAft>
                      </a:pPr>
                      <a:r>
                        <a:rPr lang="en-IN" sz="1100" b="1" dirty="0">
                          <a:latin typeface="Calibri"/>
                          <a:ea typeface="Calibri"/>
                          <a:cs typeface="Times New Roman"/>
                        </a:rPr>
                        <a:t>Senate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ROC_AUC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l">
                        <a:lnSpc>
                          <a:spcPct val="107000"/>
                        </a:lnSpc>
                        <a:spcBef>
                          <a:spcPts val="0"/>
                        </a:spcBef>
                        <a:spcAft>
                          <a:spcPts val="800"/>
                        </a:spcAft>
                      </a:pPr>
                      <a:r>
                        <a:rPr lang="en-IN" sz="1100" b="1">
                          <a:latin typeface="Calibri"/>
                          <a:ea typeface="Calibri"/>
                          <a:cs typeface="Times New Roman"/>
                        </a:rPr>
                        <a:t>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0.977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0.794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0.805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l">
                        <a:lnSpc>
                          <a:spcPct val="107000"/>
                        </a:lnSpc>
                        <a:spcBef>
                          <a:spcPts val="0"/>
                        </a:spcBef>
                        <a:spcAft>
                          <a:spcPts val="800"/>
                        </a:spcAft>
                      </a:pPr>
                      <a:r>
                        <a:rPr lang="en-IN" sz="1100" b="1">
                          <a:latin typeface="Calibri"/>
                          <a:ea typeface="Calibri"/>
                          <a:cs typeface="Times New Roman"/>
                        </a:rPr>
                        <a:t>2014-2016()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0.794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0.805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l">
                        <a:lnSpc>
                          <a:spcPct val="107000"/>
                        </a:lnSpc>
                        <a:spcBef>
                          <a:spcPts val="0"/>
                        </a:spcBef>
                        <a:spcAft>
                          <a:spcPts val="800"/>
                        </a:spcAft>
                      </a:pPr>
                      <a:r>
                        <a:rPr lang="en-IN" sz="1100" b="1">
                          <a:latin typeface="Calibri"/>
                          <a:ea typeface="Calibri"/>
                          <a:cs typeface="Times New Roman"/>
                        </a:rPr>
                        <a:t>2012-2016()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0.971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0.764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0.787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0.776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l">
                        <a:lnSpc>
                          <a:spcPct val="107000"/>
                        </a:lnSpc>
                        <a:spcBef>
                          <a:spcPts val="0"/>
                        </a:spcBef>
                        <a:spcAft>
                          <a:spcPts val="800"/>
                        </a:spcAft>
                      </a:pPr>
                      <a:r>
                        <a:rPr lang="en-IN" sz="1100" b="1">
                          <a:latin typeface="Calibri"/>
                          <a:ea typeface="Calibri"/>
                          <a:cs typeface="Times New Roman"/>
                        </a:rPr>
                        <a:t>2010-2016()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0.794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0.805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800">
                <a:tc>
                  <a:txBody>
                    <a:bodyPr/>
                    <a:lstStyle/>
                    <a:p>
                      <a:pPr marL="0" marR="0" algn="l">
                        <a:lnSpc>
                          <a:spcPct val="107000"/>
                        </a:lnSpc>
                        <a:spcBef>
                          <a:spcPts val="0"/>
                        </a:spcBef>
                        <a:spcAft>
                          <a:spcPts val="800"/>
                        </a:spcAft>
                      </a:pPr>
                      <a:r>
                        <a:rPr lang="en-IN" sz="1100" b="1">
                          <a:latin typeface="Calibri"/>
                          <a:ea typeface="Calibri"/>
                          <a:cs typeface="Times New Roman"/>
                        </a:rPr>
                        <a:t>2008-2016()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0.971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0.823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0.848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0.835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dirty="0">
                          <a:latin typeface="Calibri"/>
                          <a:ea typeface="Calibri"/>
                          <a:cs typeface="Times New Roman"/>
                        </a:rPr>
                        <a:t>0.985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07094989"/>
              </p:ext>
            </p:extLst>
          </p:nvPr>
        </p:nvGraphicFramePr>
        <p:xfrm>
          <a:off x="762000" y="2514600"/>
          <a:ext cx="7467600" cy="1821866"/>
        </p:xfrm>
        <a:graphic>
          <a:graphicData uri="http://schemas.openxmlformats.org/drawingml/2006/table">
            <a:tbl>
              <a:tblPr/>
              <a:tblGrid>
                <a:gridCol w="1244330"/>
                <a:gridCol w="1244330"/>
                <a:gridCol w="1244330"/>
                <a:gridCol w="1244330"/>
                <a:gridCol w="1245140"/>
                <a:gridCol w="1245140"/>
              </a:tblGrid>
              <a:tr h="295844">
                <a:tc>
                  <a:txBody>
                    <a:bodyPr/>
                    <a:lstStyle/>
                    <a:p>
                      <a:pPr marL="0" marR="0" algn="l">
                        <a:lnSpc>
                          <a:spcPct val="107000"/>
                        </a:lnSpc>
                        <a:spcBef>
                          <a:spcPts val="0"/>
                        </a:spcBef>
                        <a:spcAft>
                          <a:spcPts val="800"/>
                        </a:spcAft>
                      </a:pPr>
                      <a:r>
                        <a:rPr lang="en-IN" sz="1100" b="1" dirty="0">
                          <a:latin typeface="Calibri"/>
                          <a:ea typeface="Calibri"/>
                          <a:cs typeface="Times New Roman"/>
                        </a:rPr>
                        <a:t>House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ROC_AUC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844">
                <a:tc>
                  <a:txBody>
                    <a:bodyPr/>
                    <a:lstStyle/>
                    <a:p>
                      <a:pPr marL="0" marR="0" algn="l">
                        <a:lnSpc>
                          <a:spcPct val="107000"/>
                        </a:lnSpc>
                        <a:spcBef>
                          <a:spcPts val="0"/>
                        </a:spcBef>
                        <a:spcAft>
                          <a:spcPts val="800"/>
                        </a:spcAft>
                      </a:pPr>
                      <a:r>
                        <a:rPr lang="en-IN" sz="1100" b="1">
                          <a:latin typeface="Calibri"/>
                          <a:ea typeface="Calibri"/>
                          <a:cs typeface="Times New Roman"/>
                        </a:rPr>
                        <a:t>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844">
                <a:tc>
                  <a:txBody>
                    <a:bodyPr/>
                    <a:lstStyle/>
                    <a:p>
                      <a:pPr marL="0" marR="0" algn="l">
                        <a:lnSpc>
                          <a:spcPct val="107000"/>
                        </a:lnSpc>
                        <a:spcBef>
                          <a:spcPts val="0"/>
                        </a:spcBef>
                        <a:spcAft>
                          <a:spcPts val="800"/>
                        </a:spcAft>
                      </a:pPr>
                      <a:r>
                        <a:rPr lang="en-IN" sz="1100" b="1">
                          <a:latin typeface="Calibri"/>
                          <a:ea typeface="Calibri"/>
                          <a:cs typeface="Times New Roman"/>
                        </a:rPr>
                        <a:t>2014-2016()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0.98706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844">
                <a:tc>
                  <a:txBody>
                    <a:bodyPr/>
                    <a:lstStyle/>
                    <a:p>
                      <a:pPr marL="0" marR="0" algn="l">
                        <a:lnSpc>
                          <a:spcPct val="107000"/>
                        </a:lnSpc>
                        <a:spcBef>
                          <a:spcPts val="0"/>
                        </a:spcBef>
                        <a:spcAft>
                          <a:spcPts val="800"/>
                        </a:spcAft>
                      </a:pPr>
                      <a:r>
                        <a:rPr lang="en-IN" sz="1100" b="1">
                          <a:latin typeface="Calibri"/>
                          <a:ea typeface="Calibri"/>
                          <a:cs typeface="Times New Roman"/>
                        </a:rPr>
                        <a:t>2012-2016()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0.869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0.988075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623">
                <a:tc>
                  <a:txBody>
                    <a:bodyPr/>
                    <a:lstStyle/>
                    <a:p>
                      <a:pPr marL="0" marR="0" algn="l">
                        <a:lnSpc>
                          <a:spcPct val="107000"/>
                        </a:lnSpc>
                        <a:spcBef>
                          <a:spcPts val="0"/>
                        </a:spcBef>
                        <a:spcAft>
                          <a:spcPts val="800"/>
                        </a:spcAft>
                      </a:pPr>
                      <a:r>
                        <a:rPr lang="en-IN" sz="1100" b="1">
                          <a:latin typeface="Calibri"/>
                          <a:ea typeface="Calibri"/>
                          <a:cs typeface="Times New Roman"/>
                        </a:rPr>
                        <a:t>2010-2016()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0.856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0.882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dirty="0">
                          <a:latin typeface="Calibri"/>
                          <a:ea typeface="Calibri"/>
                          <a:cs typeface="Times New Roman"/>
                        </a:rPr>
                        <a:t>0.863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50" b="1" dirty="0" smtClean="0">
                          <a:latin typeface="+mn-lt"/>
                          <a:ea typeface="Calibri"/>
                          <a:cs typeface="Times New Roman"/>
                        </a:rPr>
                        <a:t>0.988775</a:t>
                      </a:r>
                      <a:endParaRPr lang="en-IN" sz="1050" dirty="0">
                        <a:solidFill>
                          <a:srgbClr val="000000"/>
                        </a:solidFill>
                        <a:latin typeface="Courier New"/>
                        <a:ea typeface="Times New Roman"/>
                        <a:cs typeface="Times New Roman"/>
                      </a:endParaRPr>
                    </a:p>
                    <a:p>
                      <a:pPr marL="0" marR="0" algn="l">
                        <a:lnSpc>
                          <a:spcPct val="107000"/>
                        </a:lnSpc>
                        <a:spcBef>
                          <a:spcPts val="0"/>
                        </a:spcBef>
                        <a:spcAft>
                          <a:spcPts val="80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5844">
                <a:tc>
                  <a:txBody>
                    <a:bodyPr/>
                    <a:lstStyle/>
                    <a:p>
                      <a:pPr marL="0" marR="0" algn="l">
                        <a:lnSpc>
                          <a:spcPct val="107000"/>
                        </a:lnSpc>
                        <a:spcBef>
                          <a:spcPts val="0"/>
                        </a:spcBef>
                        <a:spcAft>
                          <a:spcPts val="800"/>
                        </a:spcAft>
                      </a:pPr>
                      <a:r>
                        <a:rPr lang="en-IN" sz="1100" b="1">
                          <a:latin typeface="Calibri"/>
                          <a:ea typeface="Calibri"/>
                          <a:cs typeface="Times New Roman"/>
                        </a:rPr>
                        <a:t>2008-2016()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0.966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dirty="0">
                          <a:latin typeface="Calibri"/>
                          <a:ea typeface="Calibri"/>
                          <a:cs typeface="Times New Roman"/>
                        </a:rPr>
                        <a:t>0.874</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a:latin typeface="Calibri"/>
                          <a:ea typeface="Calibri"/>
                          <a:cs typeface="Times New Roman"/>
                        </a:rPr>
                        <a:t>0.866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IN" sz="1100" b="1" dirty="0">
                          <a:latin typeface="Calibri"/>
                          <a:ea typeface="Calibri"/>
                          <a:cs typeface="Times New Roman"/>
                        </a:rPr>
                        <a:t>0.987266</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791029" y="1066800"/>
            <a:ext cx="7467600" cy="1200329"/>
          </a:xfrm>
          <a:prstGeom prst="rect">
            <a:avLst/>
          </a:prstGeom>
        </p:spPr>
        <p:txBody>
          <a:bodyPr wrap="square">
            <a:spAutoFit/>
          </a:bodyPr>
          <a:lstStyle/>
          <a:p>
            <a:pPr lvl="0" fontAlgn="base">
              <a:spcBef>
                <a:spcPct val="0"/>
              </a:spcBef>
              <a:spcAft>
                <a:spcPct val="0"/>
              </a:spcAft>
            </a:pPr>
            <a:r>
              <a:rPr kumimoji="0" lang="en-US" b="0" i="0" u="none" strike="noStrike" cap="none" normalizeH="0" baseline="0" dirty="0" smtClean="0">
                <a:ln>
                  <a:noFill/>
                </a:ln>
                <a:solidFill>
                  <a:schemeClr val="tx1"/>
                </a:solidFill>
                <a:effectLst/>
                <a:ea typeface="Calibri" pitchFamily="34" charset="0"/>
                <a:cs typeface="Times New Roman" pitchFamily="18" charset="0"/>
              </a:rPr>
              <a:t>We have collected data for house and senate elections from 2008 to 2018. To find the right size of the training data, we have calculated accuracy on different sizes of datasets. The size of the training data and the accuracy given by Random forest model built on the data is given below:</a:t>
            </a:r>
            <a:endParaRPr kumimoji="0" lang="en-US" b="0" i="0" u="none" strike="noStrike" cap="none" normalizeH="0" baseline="0" dirty="0" smtClean="0">
              <a:ln>
                <a:noFill/>
              </a:ln>
              <a:solidFill>
                <a:schemeClr val="tx1"/>
              </a:solidFill>
              <a:effectLst/>
              <a:cs typeface="Arial" pitchFamily="34" charset="0"/>
            </a:endParaRPr>
          </a:p>
        </p:txBody>
      </p:sp>
      <p:sp>
        <p:nvSpPr>
          <p:cNvPr id="5" name="TextBox 4"/>
          <p:cNvSpPr txBox="1"/>
          <p:nvPr/>
        </p:nvSpPr>
        <p:spPr>
          <a:xfrm>
            <a:off x="1600200" y="354971"/>
            <a:ext cx="5715000" cy="523220"/>
          </a:xfrm>
          <a:prstGeom prst="rect">
            <a:avLst/>
          </a:prstGeom>
          <a:noFill/>
        </p:spPr>
        <p:txBody>
          <a:bodyPr wrap="square" rtlCol="0">
            <a:spAutoFit/>
          </a:bodyPr>
          <a:lstStyle/>
          <a:p>
            <a:pPr algn="ctr"/>
            <a:r>
              <a:rPr lang="en-US" sz="2800" dirty="0" smtClean="0"/>
              <a:t>Size of the training data vs. Accuracy</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33400" y="1225153"/>
            <a:ext cx="7848600"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can be only one winner in any election and multiple losers and hence our data is highly skewed, with less than 25% of candidates winning.  </a:t>
            </a:r>
          </a:p>
          <a:p>
            <a:pPr marL="342900" marR="0" lvl="0" indent="-342900"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342900" marR="0" lvl="0" indent="-342900"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evaluate whether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skewness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has any negative effect on the accuracy of our models, we used different sampling methods like SMOTE, </a:t>
            </a:r>
            <a:r>
              <a:rPr kumimoji="0" lang="en-US" sz="20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Undersampling</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(removing</a:t>
            </a:r>
            <a:r>
              <a:rPr kumimoji="0" lang="en-US" sz="20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losing</a:t>
            </a:r>
            <a:r>
              <a:rPr kumimoji="0" lang="en-US" sz="2000" b="0" i="0" u="none" strike="noStrike" cap="none" normalizeH="0" dirty="0" smtClean="0">
                <a:ln>
                  <a:noFill/>
                </a:ln>
                <a:solidFill>
                  <a:schemeClr val="tx1"/>
                </a:solidFill>
                <a:effectLst/>
                <a:latin typeface="Calibri" pitchFamily="34" charset="0"/>
                <a:ea typeface="Calibri" pitchFamily="34" charset="0"/>
                <a:cs typeface="Times New Roman" pitchFamily="18" charset="0"/>
              </a:rPr>
              <a:t> candidates</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 replacement and Oversampling (adding new winners) with replacement, to make the data even.  </a:t>
            </a:r>
          </a:p>
          <a:p>
            <a:pPr marR="0" lvl="0" defTabSz="914400" rtl="0" eaLnBrk="1" fontAlgn="base" latinLnBrk="0" hangingPunct="1">
              <a:lnSpc>
                <a:spcPct val="100000"/>
              </a:lnSpc>
              <a:spcBef>
                <a:spcPct val="0"/>
              </a:spcBef>
              <a:spcAft>
                <a:spcPct val="0"/>
              </a:spcAft>
              <a:buClrTx/>
              <a:buSzTx/>
              <a:tabLst/>
            </a:pPr>
            <a:endParaRPr kumimoji="0" lang="en-US" sz="2000" b="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a:p>
            <a:pPr marL="342900" marR="0" lvl="0" indent="-342900"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SMOTE (Synthetic Minority Oversampling Technique) generates new sample of the minority class instead of just duplicating the minority samples.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303504811"/>
              </p:ext>
            </p:extLst>
          </p:nvPr>
        </p:nvGraphicFramePr>
        <p:xfrm>
          <a:off x="762000" y="4724400"/>
          <a:ext cx="7391398" cy="1828800"/>
        </p:xfrm>
        <a:graphic>
          <a:graphicData uri="http://schemas.openxmlformats.org/drawingml/2006/table">
            <a:tbl>
              <a:tblPr/>
              <a:tblGrid>
                <a:gridCol w="1231633"/>
                <a:gridCol w="1231633"/>
                <a:gridCol w="1231633"/>
                <a:gridCol w="1231633"/>
                <a:gridCol w="1232433"/>
                <a:gridCol w="1232433"/>
              </a:tblGrid>
              <a:tr h="330994">
                <a:tc>
                  <a:txBody>
                    <a:bodyPr/>
                    <a:lstStyle/>
                    <a:p>
                      <a:pPr marL="0" marR="0">
                        <a:lnSpc>
                          <a:spcPct val="107000"/>
                        </a:lnSpc>
                        <a:spcBef>
                          <a:spcPts val="0"/>
                        </a:spcBef>
                        <a:spcAft>
                          <a:spcPts val="800"/>
                        </a:spcAft>
                      </a:pPr>
                      <a:r>
                        <a:rPr lang="en-IN" sz="1100" b="1" dirty="0">
                          <a:latin typeface="Calibri"/>
                          <a:ea typeface="Calibri"/>
                          <a:cs typeface="Times New Roman"/>
                        </a:rPr>
                        <a:t>Senate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ROC_UAC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94">
                <a:tc>
                  <a:txBody>
                    <a:bodyPr/>
                    <a:lstStyle/>
                    <a:p>
                      <a:pPr marL="0" marR="0">
                        <a:lnSpc>
                          <a:spcPct val="107000"/>
                        </a:lnSpc>
                        <a:spcBef>
                          <a:spcPts val="0"/>
                        </a:spcBef>
                        <a:spcAft>
                          <a:spcPts val="800"/>
                        </a:spcAft>
                      </a:pPr>
                      <a:r>
                        <a:rPr lang="en-IN" sz="1100" b="1">
                          <a:latin typeface="Calibri"/>
                          <a:ea typeface="Calibri"/>
                          <a:cs typeface="Times New Roman"/>
                        </a:rPr>
                        <a:t>SMOTE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0.823</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0.848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0.835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3376">
                <a:tc>
                  <a:txBody>
                    <a:bodyPr/>
                    <a:lstStyle/>
                    <a:p>
                      <a:pPr marL="0" marR="0">
                        <a:lnSpc>
                          <a:spcPct val="107000"/>
                        </a:lnSpc>
                        <a:spcBef>
                          <a:spcPts val="0"/>
                        </a:spcBef>
                        <a:spcAft>
                          <a:spcPts val="800"/>
                        </a:spcAft>
                      </a:pPr>
                      <a:r>
                        <a:rPr lang="en-IN" sz="1100" b="1" dirty="0" err="1">
                          <a:latin typeface="Calibri"/>
                          <a:ea typeface="Calibri"/>
                          <a:cs typeface="Times New Roman"/>
                        </a:rPr>
                        <a:t>Undersampling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0.950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0.823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0.848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0.835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0994">
                <a:tc>
                  <a:txBody>
                    <a:bodyPr/>
                    <a:lstStyle/>
                    <a:p>
                      <a:pPr marL="0" marR="0">
                        <a:lnSpc>
                          <a:spcPct val="107000"/>
                        </a:lnSpc>
                        <a:spcBef>
                          <a:spcPts val="0"/>
                        </a:spcBef>
                        <a:spcAft>
                          <a:spcPts val="800"/>
                        </a:spcAft>
                      </a:pPr>
                      <a:r>
                        <a:rPr lang="en-IN" sz="1100" b="1">
                          <a:latin typeface="Calibri"/>
                          <a:ea typeface="Calibri"/>
                          <a:cs typeface="Times New Roman"/>
                        </a:rPr>
                        <a:t>Oversampling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0.968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0.794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0.818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0.805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2442">
                <a:tc>
                  <a:txBody>
                    <a:bodyPr/>
                    <a:lstStyle/>
                    <a:p>
                      <a:pPr marL="0" marR="0">
                        <a:lnSpc>
                          <a:spcPct val="107000"/>
                        </a:lnSpc>
                        <a:spcBef>
                          <a:spcPts val="0"/>
                        </a:spcBef>
                        <a:spcAft>
                          <a:spcPts val="800"/>
                        </a:spcAft>
                      </a:pPr>
                      <a:r>
                        <a:rPr lang="en-IN" sz="1100" b="1">
                          <a:latin typeface="Calibri"/>
                          <a:ea typeface="Calibri"/>
                          <a:cs typeface="Times New Roman"/>
                        </a:rPr>
                        <a:t>No Sampling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0.823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0.848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0.835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0.985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77695199"/>
              </p:ext>
            </p:extLst>
          </p:nvPr>
        </p:nvGraphicFramePr>
        <p:xfrm>
          <a:off x="762000" y="2438401"/>
          <a:ext cx="7391401" cy="2042169"/>
        </p:xfrm>
        <a:graphic>
          <a:graphicData uri="http://schemas.openxmlformats.org/drawingml/2006/table">
            <a:tbl>
              <a:tblPr/>
              <a:tblGrid>
                <a:gridCol w="1286817"/>
                <a:gridCol w="1223636"/>
                <a:gridCol w="1222036"/>
                <a:gridCol w="1217238"/>
                <a:gridCol w="1218038"/>
                <a:gridCol w="1223636"/>
              </a:tblGrid>
              <a:tr h="312922">
                <a:tc>
                  <a:txBody>
                    <a:bodyPr/>
                    <a:lstStyle/>
                    <a:p>
                      <a:pPr marL="0" marR="0">
                        <a:lnSpc>
                          <a:spcPct val="107000"/>
                        </a:lnSpc>
                        <a:spcBef>
                          <a:spcPts val="0"/>
                        </a:spcBef>
                        <a:spcAft>
                          <a:spcPts val="800"/>
                        </a:spcAft>
                      </a:pPr>
                      <a:r>
                        <a:rPr lang="en-IN" sz="1100" b="1" dirty="0">
                          <a:latin typeface="Calibri"/>
                          <a:ea typeface="Calibri"/>
                          <a:cs typeface="Times New Roman"/>
                        </a:rPr>
                        <a:t>House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ROC_UAC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1100">
                <a:tc>
                  <a:txBody>
                    <a:bodyPr/>
                    <a:lstStyle/>
                    <a:p>
                      <a:pPr marL="0" marR="0">
                        <a:lnSpc>
                          <a:spcPct val="107000"/>
                        </a:lnSpc>
                        <a:spcBef>
                          <a:spcPts val="0"/>
                        </a:spcBef>
                        <a:spcAft>
                          <a:spcPts val="800"/>
                        </a:spcAft>
                      </a:pPr>
                      <a:r>
                        <a:rPr lang="en-IN" sz="1100" b="1">
                          <a:latin typeface="Calibri"/>
                          <a:ea typeface="Calibri"/>
                          <a:cs typeface="Times New Roman"/>
                        </a:rPr>
                        <a:t>SMOTE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0.95895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0.796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0.98634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613">
                <a:tc>
                  <a:txBody>
                    <a:bodyPr/>
                    <a:lstStyle/>
                    <a:p>
                      <a:pPr marL="0" marR="0">
                        <a:lnSpc>
                          <a:spcPct val="107000"/>
                        </a:lnSpc>
                        <a:spcBef>
                          <a:spcPts val="0"/>
                        </a:spcBef>
                        <a:spcAft>
                          <a:spcPts val="800"/>
                        </a:spcAft>
                      </a:pPr>
                      <a:r>
                        <a:rPr lang="en-IN" sz="1100" b="1">
                          <a:latin typeface="Calibri"/>
                          <a:ea typeface="Calibri"/>
                          <a:cs typeface="Times New Roman"/>
                        </a:rPr>
                        <a:t>Undersampling</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0.95895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0.77902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0.9696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0.8639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0.9878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267">
                <a:tc>
                  <a:txBody>
                    <a:bodyPr/>
                    <a:lstStyle/>
                    <a:p>
                      <a:pPr marL="0" marR="0">
                        <a:lnSpc>
                          <a:spcPct val="107000"/>
                        </a:lnSpc>
                        <a:spcBef>
                          <a:spcPts val="0"/>
                        </a:spcBef>
                        <a:spcAft>
                          <a:spcPts val="800"/>
                        </a:spcAft>
                      </a:pPr>
                      <a:r>
                        <a:rPr lang="en-IN" sz="1100" b="1" dirty="0">
                          <a:latin typeface="Calibri"/>
                          <a:ea typeface="Calibri"/>
                          <a:cs typeface="Times New Roman"/>
                        </a:rPr>
                        <a:t>Oversampling</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0.95895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0.77</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0.98721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267">
                <a:tc>
                  <a:txBody>
                    <a:bodyPr/>
                    <a:lstStyle/>
                    <a:p>
                      <a:pPr marL="0" marR="0">
                        <a:lnSpc>
                          <a:spcPct val="107000"/>
                        </a:lnSpc>
                        <a:spcBef>
                          <a:spcPts val="0"/>
                        </a:spcBef>
                        <a:spcAft>
                          <a:spcPts val="800"/>
                        </a:spcAft>
                      </a:pPr>
                      <a:r>
                        <a:rPr lang="en-US" sz="1100" b="1" dirty="0" smtClean="0">
                          <a:latin typeface="Calibri"/>
                          <a:ea typeface="Calibri"/>
                          <a:cs typeface="Times New Roman"/>
                        </a:rPr>
                        <a:t>No Sampling</a:t>
                      </a:r>
                      <a:endParaRPr lang="en-US" sz="11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7649" name="Rectangle 1"/>
          <p:cNvSpPr>
            <a:spLocks noChangeArrowheads="1"/>
          </p:cNvSpPr>
          <p:nvPr/>
        </p:nvSpPr>
        <p:spPr bwMode="auto">
          <a:xfrm>
            <a:off x="762000" y="533400"/>
            <a:ext cx="74676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smtClean="0">
                <a:ln>
                  <a:noFill/>
                </a:ln>
                <a:solidFill>
                  <a:schemeClr val="tx1"/>
                </a:solidFill>
                <a:effectLst/>
                <a:ea typeface="Calibri" pitchFamily="34" charset="0"/>
                <a:cs typeface="Times New Roman" pitchFamily="18" charset="0"/>
              </a:rPr>
              <a:t>As can be seen in the below tables, there is no notable difference in the accuracy metrics between sampled and non-sampled data. This can be attributed to the fact that our data is stochastic, i.e. both train and test sets have similar proportion of wins and losses. So sampling isn’t required to get a good accuracy.</a:t>
            </a:r>
            <a:endParaRPr kumimoji="0" lang="en-US"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685800"/>
            <a:ext cx="6400800" cy="2185214"/>
          </a:xfrm>
          <a:prstGeom prst="rect">
            <a:avLst/>
          </a:prstGeom>
          <a:noFill/>
        </p:spPr>
        <p:txBody>
          <a:bodyPr wrap="square" rtlCol="0">
            <a:spAutoFit/>
          </a:bodyPr>
          <a:lstStyle/>
          <a:p>
            <a:pPr algn="ctr"/>
            <a:r>
              <a:rPr lang="en-US" sz="4000" dirty="0" smtClean="0"/>
              <a:t>Evaluation of our Models</a:t>
            </a:r>
          </a:p>
          <a:p>
            <a:endParaRPr lang="en-US" sz="3200" dirty="0"/>
          </a:p>
          <a:p>
            <a:pPr algn="ctr"/>
            <a:r>
              <a:rPr lang="en-US" sz="3200" dirty="0" smtClean="0"/>
              <a:t>Evaluating the Best Classification </a:t>
            </a:r>
            <a:r>
              <a:rPr lang="en-US" sz="3200" dirty="0"/>
              <a:t>M</a:t>
            </a:r>
            <a:r>
              <a:rPr lang="en-US" sz="3200" dirty="0" smtClean="0"/>
              <a:t>odel:</a:t>
            </a:r>
            <a:endParaRPr lang="en-US" sz="3200" dirty="0"/>
          </a:p>
        </p:txBody>
      </p:sp>
      <p:sp>
        <p:nvSpPr>
          <p:cNvPr id="31745" name="Rectangle 1"/>
          <p:cNvSpPr>
            <a:spLocks noChangeArrowheads="1"/>
          </p:cNvSpPr>
          <p:nvPr/>
        </p:nvSpPr>
        <p:spPr bwMode="auto">
          <a:xfrm>
            <a:off x="914400" y="3200400"/>
            <a:ext cx="73152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Comparison of accuracy with different models will help evaluate the best model for given data.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 have designed experiments to evaluate the performance of different classification algorithms Logistic Regression, Random Forest, Support Vector Machines and K- Nearest Neighbors.</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1953237"/>
              </p:ext>
            </p:extLst>
          </p:nvPr>
        </p:nvGraphicFramePr>
        <p:xfrm>
          <a:off x="762000" y="4419600"/>
          <a:ext cx="7391400" cy="1941517"/>
        </p:xfrm>
        <a:graphic>
          <a:graphicData uri="http://schemas.openxmlformats.org/drawingml/2006/table">
            <a:tbl>
              <a:tblPr/>
              <a:tblGrid>
                <a:gridCol w="1478116"/>
                <a:gridCol w="1478116"/>
                <a:gridCol w="1478116"/>
                <a:gridCol w="1478116"/>
                <a:gridCol w="1478936"/>
              </a:tblGrid>
              <a:tr h="554717">
                <a:tc>
                  <a:txBody>
                    <a:bodyPr/>
                    <a:lstStyle/>
                    <a:p>
                      <a:pPr marL="0" marR="0">
                        <a:lnSpc>
                          <a:spcPct val="107000"/>
                        </a:lnSpc>
                        <a:spcBef>
                          <a:spcPts val="0"/>
                        </a:spcBef>
                        <a:spcAft>
                          <a:spcPts val="800"/>
                        </a:spcAft>
                      </a:pPr>
                      <a:r>
                        <a:rPr lang="en-IN" sz="1100" b="1">
                          <a:latin typeface="Calibri"/>
                          <a:ea typeface="Calibri"/>
                          <a:cs typeface="Times New Roman"/>
                        </a:rPr>
                        <a:t>Senate</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Logistic Regression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Random Forest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Support Vector Machines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K- Nearest Neighbors</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360">
                <a:tc>
                  <a:txBody>
                    <a:bodyPr/>
                    <a:lstStyle/>
                    <a:p>
                      <a:pPr marL="0" marR="0">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0.975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360">
                <a:tc>
                  <a:txBody>
                    <a:bodyPr/>
                    <a:lstStyle/>
                    <a:p>
                      <a:pPr marL="0" marR="0">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0.79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0.79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0.79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360">
                <a:tc>
                  <a:txBody>
                    <a:bodyPr/>
                    <a:lstStyle/>
                    <a:p>
                      <a:pPr marL="0" marR="0">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360">
                <a:tc>
                  <a:txBody>
                    <a:bodyPr/>
                    <a:lstStyle/>
                    <a:p>
                      <a:pPr marL="0" marR="0">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360">
                <a:tc>
                  <a:txBody>
                    <a:bodyPr/>
                    <a:lstStyle/>
                    <a:p>
                      <a:pPr marL="0" marR="0">
                        <a:lnSpc>
                          <a:spcPct val="107000"/>
                        </a:lnSpc>
                        <a:spcBef>
                          <a:spcPts val="0"/>
                        </a:spcBef>
                        <a:spcAft>
                          <a:spcPts val="800"/>
                        </a:spcAft>
                      </a:pPr>
                      <a:r>
                        <a:rPr lang="en-IN" sz="1100" b="1">
                          <a:latin typeface="Calibri"/>
                          <a:ea typeface="Calibri"/>
                          <a:cs typeface="Times New Roman"/>
                        </a:rPr>
                        <a:t>ROC_UAC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0.928</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219240255"/>
              </p:ext>
            </p:extLst>
          </p:nvPr>
        </p:nvGraphicFramePr>
        <p:xfrm>
          <a:off x="762000" y="1905000"/>
          <a:ext cx="7239000" cy="1981201"/>
        </p:xfrm>
        <a:graphic>
          <a:graphicData uri="http://schemas.openxmlformats.org/drawingml/2006/table">
            <a:tbl>
              <a:tblPr/>
              <a:tblGrid>
                <a:gridCol w="1752600"/>
                <a:gridCol w="1752600"/>
                <a:gridCol w="2057400"/>
                <a:gridCol w="1676400"/>
              </a:tblGrid>
              <a:tr h="566056">
                <a:tc>
                  <a:txBody>
                    <a:bodyPr/>
                    <a:lstStyle/>
                    <a:p>
                      <a:pPr marL="0" marR="0">
                        <a:lnSpc>
                          <a:spcPct val="107000"/>
                        </a:lnSpc>
                        <a:spcBef>
                          <a:spcPts val="0"/>
                        </a:spcBef>
                        <a:spcAft>
                          <a:spcPts val="800"/>
                        </a:spcAft>
                      </a:pPr>
                      <a:r>
                        <a:rPr lang="en-IN" sz="1100" b="1" dirty="0">
                          <a:latin typeface="Calibri"/>
                          <a:ea typeface="Calibri"/>
                          <a:cs typeface="Times New Roman"/>
                        </a:rPr>
                        <a:t>House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Logistic Regression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Random Forest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K- Nearest </a:t>
                      </a:r>
                      <a:r>
                        <a:rPr lang="en-IN" sz="1100" b="1" dirty="0" err="1">
                          <a:latin typeface="Calibri"/>
                          <a:ea typeface="Calibri"/>
                          <a:cs typeface="Times New Roman"/>
                        </a:rPr>
                        <a:t>Neighbors</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9">
                <a:tc>
                  <a:txBody>
                    <a:bodyPr/>
                    <a:lstStyle/>
                    <a:p>
                      <a:pPr marL="0" marR="0">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9">
                <a:tc>
                  <a:txBody>
                    <a:bodyPr/>
                    <a:lstStyle/>
                    <a:p>
                      <a:pPr marL="0" marR="0">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0.59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9">
                <a:tc>
                  <a:txBody>
                    <a:bodyPr/>
                    <a:lstStyle/>
                    <a:p>
                      <a:pPr marL="0" marR="0">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9">
                <a:tc>
                  <a:txBody>
                    <a:bodyPr/>
                    <a:lstStyle/>
                    <a:p>
                      <a:pPr marL="0" marR="0">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0.69</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0.87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029">
                <a:tc>
                  <a:txBody>
                    <a:bodyPr/>
                    <a:lstStyle/>
                    <a:p>
                      <a:pPr marL="0" marR="0">
                        <a:lnSpc>
                          <a:spcPct val="107000"/>
                        </a:lnSpc>
                        <a:spcBef>
                          <a:spcPts val="0"/>
                        </a:spcBef>
                        <a:spcAft>
                          <a:spcPts val="800"/>
                        </a:spcAft>
                      </a:pPr>
                      <a:r>
                        <a:rPr lang="en-IN" sz="1100" b="1">
                          <a:latin typeface="Calibri"/>
                          <a:ea typeface="Calibri"/>
                          <a:cs typeface="Times New Roman"/>
                        </a:rPr>
                        <a:t>ROC_UAC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0.98726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0.987266</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dirty="0">
                          <a:latin typeface="Calibri"/>
                          <a:ea typeface="Calibri"/>
                          <a:cs typeface="Times New Roman"/>
                        </a:rPr>
                        <a:t>0.98726</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849086" y="464457"/>
            <a:ext cx="7151914" cy="923330"/>
          </a:xfrm>
          <a:prstGeom prst="rect">
            <a:avLst/>
          </a:prstGeom>
          <a:noFill/>
        </p:spPr>
        <p:txBody>
          <a:bodyPr wrap="square" rtlCol="0">
            <a:spAutoFit/>
          </a:bodyPr>
          <a:lstStyle/>
          <a:p>
            <a:r>
              <a:rPr lang="en-US" dirty="0" smtClean="0"/>
              <a:t>The tables below indicate that Logistic Regression is not a good model for predicting House results. Rest of the models have similar values for various accuracy metrics.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0" y="2438400"/>
            <a:ext cx="9144000" cy="19082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ea typeface="Calibri" pitchFamily="34" charset="0"/>
                <a:cs typeface="Times New Roman" pitchFamily="18" charset="0"/>
              </a:rPr>
              <a:t>We trained our models for recent elections and tested them on recent as well as older elections and calculate their accuracy.</a:t>
            </a: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smtClean="0">
                <a:ea typeface="Calibri" pitchFamily="34" charset="0"/>
                <a:cs typeface="Times New Roman" pitchFamily="18" charset="0"/>
              </a:rPr>
              <a:t>We can see there isn’t a big change in the accuracy metrics between the two years. We can conclude that</a:t>
            </a:r>
            <a:r>
              <a:rPr kumimoji="0" lang="en-US" sz="2000" i="0" u="none" strike="noStrike" cap="none" normalizeH="0" baseline="0" dirty="0" smtClean="0">
                <a:ln>
                  <a:noFill/>
                </a:ln>
                <a:solidFill>
                  <a:schemeClr val="tx1"/>
                </a:solidFill>
                <a:effectLst/>
                <a:ea typeface="Calibri" pitchFamily="34" charset="0"/>
                <a:cs typeface="Times New Roman" pitchFamily="18" charset="0"/>
              </a:rPr>
              <a:t> Money, Party Affiliation and Incumbent/Challenger Status played a big role in US</a:t>
            </a:r>
            <a:r>
              <a:rPr kumimoji="0" lang="en-US" sz="2000" i="0" u="none" strike="noStrike" cap="none" normalizeH="0" dirty="0" smtClean="0">
                <a:ln>
                  <a:noFill/>
                </a:ln>
                <a:solidFill>
                  <a:schemeClr val="tx1"/>
                </a:solidFill>
                <a:effectLst/>
                <a:ea typeface="Calibri" pitchFamily="34" charset="0"/>
                <a:cs typeface="Times New Roman" pitchFamily="18" charset="0"/>
              </a:rPr>
              <a:t> politics even two decades ago.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1219200" y="228600"/>
            <a:ext cx="6400800" cy="2185214"/>
          </a:xfrm>
          <a:prstGeom prst="rect">
            <a:avLst/>
          </a:prstGeom>
          <a:noFill/>
        </p:spPr>
        <p:txBody>
          <a:bodyPr wrap="square" rtlCol="0">
            <a:spAutoFit/>
          </a:bodyPr>
          <a:lstStyle/>
          <a:p>
            <a:pPr algn="ctr"/>
            <a:r>
              <a:rPr lang="en-US" sz="4000" dirty="0" smtClean="0"/>
              <a:t>Evaluation of our Models</a:t>
            </a:r>
          </a:p>
          <a:p>
            <a:endParaRPr lang="en-US" sz="3200" dirty="0"/>
          </a:p>
          <a:p>
            <a:pPr algn="ctr"/>
            <a:r>
              <a:rPr lang="en-US" sz="3200" dirty="0" smtClean="0"/>
              <a:t>Evaluating our Models on 1998 House elections. </a:t>
            </a:r>
            <a:endParaRPr lang="en-US" sz="3200" dirty="0"/>
          </a:p>
        </p:txBody>
      </p:sp>
      <p:graphicFrame>
        <p:nvGraphicFramePr>
          <p:cNvPr id="4" name="Table 3"/>
          <p:cNvGraphicFramePr>
            <a:graphicFrameLocks noGrp="1"/>
          </p:cNvGraphicFramePr>
          <p:nvPr/>
        </p:nvGraphicFramePr>
        <p:xfrm>
          <a:off x="609600" y="4648200"/>
          <a:ext cx="7391398" cy="1828800"/>
        </p:xfrm>
        <a:graphic>
          <a:graphicData uri="http://schemas.openxmlformats.org/drawingml/2006/table">
            <a:tbl>
              <a:tblPr/>
              <a:tblGrid>
                <a:gridCol w="1231633"/>
                <a:gridCol w="1231633"/>
                <a:gridCol w="1231633"/>
                <a:gridCol w="1231633"/>
                <a:gridCol w="1232433"/>
                <a:gridCol w="1232433"/>
              </a:tblGrid>
              <a:tr h="609600">
                <a:tc>
                  <a:txBody>
                    <a:bodyPr/>
                    <a:lstStyle/>
                    <a:p>
                      <a:pPr marL="0" marR="0">
                        <a:lnSpc>
                          <a:spcPct val="107000"/>
                        </a:lnSpc>
                        <a:spcBef>
                          <a:spcPts val="0"/>
                        </a:spcBef>
                        <a:spcAft>
                          <a:spcPts val="800"/>
                        </a:spcAft>
                      </a:pPr>
                      <a:r>
                        <a:rPr lang="en-IN" sz="1100" dirty="0">
                          <a:latin typeface="Calibri"/>
                          <a:ea typeface="Calibri"/>
                          <a:cs typeface="Times New Roman"/>
                        </a:rPr>
                        <a:t>House</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SimpleAcc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Precision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Recall</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F1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b="1">
                          <a:latin typeface="Calibri"/>
                          <a:ea typeface="Calibri"/>
                          <a:cs typeface="Times New Roman"/>
                        </a:rPr>
                        <a:t>ROC_UAC</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nSpc>
                          <a:spcPct val="107000"/>
                        </a:lnSpc>
                        <a:spcBef>
                          <a:spcPts val="0"/>
                        </a:spcBef>
                        <a:spcAft>
                          <a:spcPts val="800"/>
                        </a:spcAft>
                      </a:pPr>
                      <a:r>
                        <a:rPr lang="en-IN" sz="1100">
                          <a:latin typeface="Calibri"/>
                          <a:ea typeface="Calibri"/>
                          <a:cs typeface="Times New Roman"/>
                        </a:rPr>
                        <a:t>1998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0.9207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0.9671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0.79147</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0.87053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0.9863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9600">
                <a:tc>
                  <a:txBody>
                    <a:bodyPr/>
                    <a:lstStyle/>
                    <a:p>
                      <a:pPr marL="0" marR="0">
                        <a:lnSpc>
                          <a:spcPct val="107000"/>
                        </a:lnSpc>
                        <a:spcBef>
                          <a:spcPts val="0"/>
                        </a:spcBef>
                        <a:spcAft>
                          <a:spcPts val="800"/>
                        </a:spcAft>
                      </a:pPr>
                      <a:r>
                        <a:rPr lang="en-IN" sz="1100">
                          <a:latin typeface="Calibri"/>
                          <a:ea typeface="Calibri"/>
                          <a:cs typeface="Times New Roman"/>
                        </a:rPr>
                        <a:t>2018</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0.966165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0.8741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latin typeface="Calibri"/>
                          <a:ea typeface="Calibri"/>
                          <a:cs typeface="Times New Roman"/>
                        </a:rPr>
                        <a:t>0.8741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a:latin typeface="Calibri"/>
                          <a:ea typeface="Calibri"/>
                          <a:cs typeface="Times New Roman"/>
                        </a:rPr>
                        <a:t>0.8741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IN" sz="1100" dirty="0">
                          <a:latin typeface="Calibri"/>
                          <a:ea typeface="Calibri"/>
                          <a:cs typeface="Times New Roman"/>
                        </a:rPr>
                        <a:t>0.98726</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7921" y="1079212"/>
            <a:ext cx="6551985" cy="584775"/>
          </a:xfrm>
          <a:prstGeom prst="rect">
            <a:avLst/>
          </a:prstGeom>
          <a:noFill/>
        </p:spPr>
        <p:txBody>
          <a:bodyPr wrap="none" rtlCol="0">
            <a:spAutoFit/>
          </a:bodyPr>
          <a:lstStyle/>
          <a:p>
            <a:pPr algn="ctr"/>
            <a:r>
              <a:rPr lang="en-US" sz="3200" b="1" dirty="0" smtClean="0"/>
              <a:t>Importance of different contributions</a:t>
            </a:r>
            <a:endParaRPr lang="en-US" sz="3200" b="1" dirty="0"/>
          </a:p>
        </p:txBody>
      </p:sp>
      <p:sp>
        <p:nvSpPr>
          <p:cNvPr id="4" name="TextBox 3"/>
          <p:cNvSpPr txBox="1"/>
          <p:nvPr/>
        </p:nvSpPr>
        <p:spPr>
          <a:xfrm>
            <a:off x="533400" y="1371600"/>
            <a:ext cx="8001000" cy="369332"/>
          </a:xfrm>
          <a:prstGeom prst="rect">
            <a:avLst/>
          </a:prstGeom>
          <a:noFill/>
        </p:spPr>
        <p:txBody>
          <a:bodyPr wrap="square" rtlCol="0">
            <a:spAutoFit/>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32674836"/>
              </p:ext>
            </p:extLst>
          </p:nvPr>
        </p:nvGraphicFramePr>
        <p:xfrm>
          <a:off x="1524001" y="2605722"/>
          <a:ext cx="5867398" cy="1737677"/>
        </p:xfrm>
        <a:graphic>
          <a:graphicData uri="http://schemas.openxmlformats.org/drawingml/2006/table">
            <a:tbl>
              <a:tblPr/>
              <a:tblGrid>
                <a:gridCol w="1217204"/>
                <a:gridCol w="1719450"/>
                <a:gridCol w="1512642"/>
                <a:gridCol w="1418102"/>
              </a:tblGrid>
              <a:tr h="960295">
                <a:tc>
                  <a:txBody>
                    <a:bodyPr/>
                    <a:lstStyle/>
                    <a:p>
                      <a:pPr algn="ctr" fontAlgn="t"/>
                      <a:r>
                        <a:rPr lang="en-US" sz="1600" dirty="0">
                          <a:effectLst/>
                          <a:latin typeface="+mn-lt"/>
                        </a:rPr>
                        <a:t/>
                      </a:r>
                      <a:br>
                        <a:rPr lang="en-US" sz="1600" dirty="0">
                          <a:effectLst/>
                          <a:latin typeface="+mn-lt"/>
                        </a:rPr>
                      </a:b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err="1">
                          <a:solidFill>
                            <a:srgbClr val="000000"/>
                          </a:solidFill>
                          <a:effectLst/>
                          <a:latin typeface="+mn-lt"/>
                        </a:rPr>
                        <a:t>Individual_coef</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dirty="0" err="1">
                          <a:solidFill>
                            <a:srgbClr val="000000"/>
                          </a:solidFill>
                          <a:effectLst/>
                          <a:latin typeface="+mn-lt"/>
                        </a:rPr>
                        <a:t>Other_coef</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1" i="0" u="none" strike="noStrike">
                          <a:solidFill>
                            <a:srgbClr val="000000"/>
                          </a:solidFill>
                          <a:effectLst/>
                          <a:latin typeface="+mn-lt"/>
                        </a:rPr>
                        <a:t>Party_coef</a:t>
                      </a:r>
                      <a:endParaRPr lang="en-US" sz="160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91">
                <a:tc>
                  <a:txBody>
                    <a:bodyPr/>
                    <a:lstStyle/>
                    <a:p>
                      <a:pPr algn="ctr" rtl="0" fontAlgn="t">
                        <a:spcBef>
                          <a:spcPts val="0"/>
                        </a:spcBef>
                        <a:spcAft>
                          <a:spcPts val="0"/>
                        </a:spcAft>
                      </a:pPr>
                      <a:r>
                        <a:rPr lang="en-US" sz="1600" b="0" i="0" u="none" strike="noStrike" dirty="0" smtClean="0">
                          <a:solidFill>
                            <a:srgbClr val="000000"/>
                          </a:solidFill>
                          <a:effectLst/>
                          <a:latin typeface="+mn-lt"/>
                        </a:rPr>
                        <a:t>Houses</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mn-lt"/>
                        </a:rPr>
                        <a:t>0.295</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mn-lt"/>
                        </a:rPr>
                        <a:t>0.6569</a:t>
                      </a:r>
                      <a:endParaRPr lang="en-US" sz="160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mn-lt"/>
                        </a:rPr>
                        <a:t>-0.024</a:t>
                      </a:r>
                      <a:endParaRPr lang="en-US" sz="160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8691">
                <a:tc>
                  <a:txBody>
                    <a:bodyPr/>
                    <a:lstStyle/>
                    <a:p>
                      <a:pPr algn="ctr" rtl="0" fontAlgn="t">
                        <a:spcBef>
                          <a:spcPts val="0"/>
                        </a:spcBef>
                        <a:spcAft>
                          <a:spcPts val="0"/>
                        </a:spcAft>
                      </a:pPr>
                      <a:r>
                        <a:rPr lang="en-US" sz="1600" b="0" i="0" u="none" strike="noStrike" dirty="0">
                          <a:solidFill>
                            <a:srgbClr val="000000"/>
                          </a:solidFill>
                          <a:effectLst/>
                          <a:latin typeface="+mn-lt"/>
                        </a:rPr>
                        <a:t>Senate</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a:solidFill>
                            <a:srgbClr val="000000"/>
                          </a:solidFill>
                          <a:effectLst/>
                          <a:latin typeface="+mn-lt"/>
                        </a:rPr>
                        <a:t>0.375</a:t>
                      </a:r>
                      <a:endParaRPr lang="en-US" sz="160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mn-lt"/>
                        </a:rPr>
                        <a:t>0.483</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600" b="0" i="0" u="none" strike="noStrike" dirty="0">
                          <a:solidFill>
                            <a:srgbClr val="000000"/>
                          </a:solidFill>
                          <a:effectLst/>
                          <a:latin typeface="+mn-lt"/>
                        </a:rPr>
                        <a:t>0.010</a:t>
                      </a:r>
                      <a:endParaRPr lang="en-US" sz="1600" dirty="0">
                        <a:effectLst/>
                        <a:latin typeface="+mn-l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100388" y="3306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65597214"/>
              </p:ext>
            </p:extLst>
          </p:nvPr>
        </p:nvGraphicFramePr>
        <p:xfrm>
          <a:off x="1752600" y="2286000"/>
          <a:ext cx="5638800" cy="2590800"/>
        </p:xfrm>
        <a:graphic>
          <a:graphicData uri="http://schemas.openxmlformats.org/drawingml/2006/table">
            <a:tbl>
              <a:tblPr/>
              <a:tblGrid>
                <a:gridCol w="1600200"/>
                <a:gridCol w="2159000"/>
                <a:gridCol w="1879600"/>
              </a:tblGrid>
              <a:tr h="1192590">
                <a:tc>
                  <a:txBody>
                    <a:bodyPr/>
                    <a:lstStyle/>
                    <a:p>
                      <a:pPr algn="ctr" rtl="0" fontAlgn="t">
                        <a:spcBef>
                          <a:spcPts val="0"/>
                        </a:spcBef>
                        <a:spcAft>
                          <a:spcPts val="0"/>
                        </a:spcAft>
                      </a:pPr>
                      <a:endParaRPr lang="en-US"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dirty="0">
                          <a:solidFill>
                            <a:srgbClr val="000000"/>
                          </a:solidFill>
                          <a:effectLst/>
                          <a:latin typeface="Calibri"/>
                        </a:rPr>
                        <a:t>Candidates actual wins</a:t>
                      </a:r>
                      <a:endParaRPr lang="en-US"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1" i="0" u="none" strike="noStrike">
                          <a:solidFill>
                            <a:srgbClr val="000000"/>
                          </a:solidFill>
                          <a:effectLst/>
                          <a:latin typeface="Calibri"/>
                        </a:rPr>
                        <a:t>Candidates predicted wins</a:t>
                      </a:r>
                      <a:endParaRPr lang="en-US" sz="18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9105">
                <a:tc>
                  <a:txBody>
                    <a:bodyPr/>
                    <a:lstStyle/>
                    <a:p>
                      <a:pPr algn="ctr" rtl="0" fontAlgn="t">
                        <a:spcBef>
                          <a:spcPts val="0"/>
                        </a:spcBef>
                        <a:spcAft>
                          <a:spcPts val="0"/>
                        </a:spcAft>
                      </a:pPr>
                      <a:r>
                        <a:rPr lang="en-US" sz="1800" b="0" i="0" u="none" strike="noStrike" dirty="0">
                          <a:solidFill>
                            <a:srgbClr val="000000"/>
                          </a:solidFill>
                          <a:effectLst/>
                          <a:latin typeface="Calibri"/>
                        </a:rPr>
                        <a:t>Democratic</a:t>
                      </a:r>
                      <a:endParaRPr lang="en-US"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Calibri"/>
                        </a:rPr>
                        <a:t>234</a:t>
                      </a:r>
                      <a:endParaRPr lang="en-US" sz="18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Calibri"/>
                        </a:rPr>
                        <a:t>235</a:t>
                      </a:r>
                      <a:endParaRPr lang="en-US" sz="18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99105">
                <a:tc>
                  <a:txBody>
                    <a:bodyPr/>
                    <a:lstStyle/>
                    <a:p>
                      <a:pPr algn="ctr" rtl="0" fontAlgn="t">
                        <a:spcBef>
                          <a:spcPts val="0"/>
                        </a:spcBef>
                        <a:spcAft>
                          <a:spcPts val="0"/>
                        </a:spcAft>
                      </a:pPr>
                      <a:r>
                        <a:rPr lang="en-US" sz="1800" b="0" i="0" u="none" strike="noStrike" dirty="0">
                          <a:solidFill>
                            <a:srgbClr val="000000"/>
                          </a:solidFill>
                          <a:effectLst/>
                          <a:latin typeface="Calibri"/>
                        </a:rPr>
                        <a:t>Republican</a:t>
                      </a:r>
                      <a:endParaRPr lang="en-US"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a:solidFill>
                            <a:srgbClr val="000000"/>
                          </a:solidFill>
                          <a:effectLst/>
                          <a:latin typeface="Calibri"/>
                        </a:rPr>
                        <a:t>201</a:t>
                      </a:r>
                      <a:endParaRPr lang="en-US" sz="18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800" b="0" i="0" u="none" strike="noStrike" dirty="0">
                          <a:solidFill>
                            <a:srgbClr val="000000"/>
                          </a:solidFill>
                          <a:effectLst/>
                          <a:latin typeface="Calibri"/>
                        </a:rPr>
                        <a:t>189</a:t>
                      </a:r>
                      <a:endParaRPr lang="en-US" sz="18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969292" y="1079212"/>
            <a:ext cx="7129260" cy="584775"/>
          </a:xfrm>
          <a:prstGeom prst="rect">
            <a:avLst/>
          </a:prstGeom>
          <a:noFill/>
        </p:spPr>
        <p:txBody>
          <a:bodyPr wrap="none" rtlCol="0">
            <a:spAutoFit/>
          </a:bodyPr>
          <a:lstStyle/>
          <a:p>
            <a:pPr algn="ctr"/>
            <a:r>
              <a:rPr lang="en-US" sz="3200" b="1" dirty="0" smtClean="0"/>
              <a:t>Our predictions for House elections 1998</a:t>
            </a:r>
            <a:endParaRPr lang="en-US" sz="3200" b="1" dirty="0"/>
          </a:p>
        </p:txBody>
      </p:sp>
    </p:spTree>
    <p:extLst>
      <p:ext uri="{BB962C8B-B14F-4D97-AF65-F5344CB8AC3E}">
        <p14:creationId xmlns:p14="http://schemas.microsoft.com/office/powerpoint/2010/main" val="1371607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9573" y="1079212"/>
            <a:ext cx="1808700" cy="584775"/>
          </a:xfrm>
          <a:prstGeom prst="rect">
            <a:avLst/>
          </a:prstGeom>
          <a:noFill/>
        </p:spPr>
        <p:txBody>
          <a:bodyPr wrap="none" rtlCol="0">
            <a:spAutoFit/>
          </a:bodyPr>
          <a:lstStyle/>
          <a:p>
            <a:pPr algn="ctr"/>
            <a:r>
              <a:rPr lang="en-US" sz="3200" b="1" dirty="0" smtClean="0"/>
              <a:t>Summary</a:t>
            </a:r>
            <a:endParaRPr lang="en-US" sz="3200" b="1" dirty="0"/>
          </a:p>
        </p:txBody>
      </p:sp>
      <p:sp>
        <p:nvSpPr>
          <p:cNvPr id="3" name="Rectangle 1"/>
          <p:cNvSpPr>
            <a:spLocks noChangeArrowheads="1"/>
          </p:cNvSpPr>
          <p:nvPr/>
        </p:nvSpPr>
        <p:spPr bwMode="auto">
          <a:xfrm>
            <a:off x="843666" y="2209800"/>
            <a:ext cx="73152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Most important features</a:t>
            </a:r>
            <a:r>
              <a:rPr kumimoji="0" lang="en-US" sz="20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000"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dirty="0" smtClean="0">
                <a:ln>
                  <a:noFill/>
                </a:ln>
                <a:solidFill>
                  <a:schemeClr val="tx1"/>
                </a:solidFill>
                <a:effectLst/>
                <a:latin typeface="Calibri" pitchFamily="34" charset="0"/>
                <a:ea typeface="Calibri" pitchFamily="34" charset="0"/>
                <a:cs typeface="Times New Roman" pitchFamily="18" charset="0"/>
              </a:rPr>
              <a:t>states, districts, contributions, disbursement, party </a:t>
            </a:r>
            <a:r>
              <a:rPr kumimoji="0" lang="en-US" sz="2000" i="0" u="none" strike="noStrike" cap="none" normalizeH="0" dirty="0" smtClean="0">
                <a:ln>
                  <a:noFill/>
                </a:ln>
                <a:solidFill>
                  <a:schemeClr val="tx1"/>
                </a:solidFill>
                <a:effectLst/>
                <a:latin typeface="Calibri" pitchFamily="34" charset="0"/>
                <a:ea typeface="Calibri" pitchFamily="34" charset="0"/>
                <a:cs typeface="Times New Roman" pitchFamily="18" charset="0"/>
              </a:rPr>
              <a:t>affiliation</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1"/>
          <p:cNvSpPr>
            <a:spLocks noChangeArrowheads="1"/>
          </p:cNvSpPr>
          <p:nvPr/>
        </p:nvSpPr>
        <p:spPr bwMode="auto">
          <a:xfrm>
            <a:off x="996066" y="3810000"/>
            <a:ext cx="73152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mode</a:t>
            </a:r>
            <a:r>
              <a:rPr lang="en-US" sz="2000" dirty="0" smtClean="0">
                <a:latin typeface="Calibri" pitchFamily="34" charset="0"/>
                <a:ea typeface="Calibri" pitchFamily="34" charset="0"/>
                <a:cs typeface="Times New Roman" pitchFamily="18" charset="0"/>
              </a:rPr>
              <a:t>l has correctly predicted majority winners for recently held elections </a:t>
            </a:r>
            <a:r>
              <a:rPr lang="en-US" sz="2000" dirty="0" smtClean="0">
                <a:latin typeface="Calibri" pitchFamily="34" charset="0"/>
                <a:ea typeface="Calibri" pitchFamily="34" charset="0"/>
                <a:cs typeface="Times New Roman" pitchFamily="18" charset="0"/>
              </a:rPr>
              <a:t>i.e. </a:t>
            </a:r>
            <a:r>
              <a:rPr lang="en-US" sz="2000" dirty="0" smtClean="0">
                <a:latin typeface="Calibri" pitchFamily="34" charset="0"/>
                <a:ea typeface="Calibri" pitchFamily="34" charset="0"/>
                <a:cs typeface="Times New Roman" pitchFamily="18" charset="0"/>
              </a:rPr>
              <a:t>Democrats have won the election.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Calibri" pitchFamily="34" charset="0"/>
                <a:cs typeface="Times New Roman" pitchFamily="18" charset="0"/>
              </a:rPr>
              <a:t>The</a:t>
            </a:r>
            <a:r>
              <a:rPr kumimoji="0" lang="en-US" sz="2000" i="0" u="none" strike="noStrike" cap="none" normalizeH="0" dirty="0" smtClean="0">
                <a:ln>
                  <a:noFill/>
                </a:ln>
                <a:solidFill>
                  <a:schemeClr val="tx1"/>
                </a:solidFill>
                <a:effectLst/>
                <a:latin typeface="Calibri" pitchFamily="34" charset="0"/>
                <a:cs typeface="Times New Roman" pitchFamily="18" charset="0"/>
              </a:rPr>
              <a:t> model accurately 210 out of 235 democrats and 162 out of 189 republicans which won.</a:t>
            </a:r>
            <a:endParaRPr kumimoji="0" lang="en-US" sz="200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34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14400"/>
            <a:ext cx="7162800" cy="584775"/>
          </a:xfrm>
          <a:prstGeom prst="rect">
            <a:avLst/>
          </a:prstGeom>
          <a:noFill/>
        </p:spPr>
        <p:txBody>
          <a:bodyPr wrap="square" rtlCol="0">
            <a:spAutoFit/>
          </a:bodyPr>
          <a:lstStyle/>
          <a:p>
            <a:pPr algn="ctr"/>
            <a:r>
              <a:rPr lang="en-US" sz="3200" dirty="0" smtClean="0"/>
              <a:t>Abstract</a:t>
            </a:r>
            <a:endParaRPr lang="en-US" sz="3200" dirty="0"/>
          </a:p>
        </p:txBody>
      </p:sp>
      <p:sp>
        <p:nvSpPr>
          <p:cNvPr id="3" name="TextBox 2"/>
          <p:cNvSpPr txBox="1"/>
          <p:nvPr/>
        </p:nvSpPr>
        <p:spPr>
          <a:xfrm>
            <a:off x="495300" y="2014847"/>
            <a:ext cx="8001000" cy="3693319"/>
          </a:xfrm>
          <a:prstGeom prst="rect">
            <a:avLst/>
          </a:prstGeom>
          <a:noFill/>
        </p:spPr>
        <p:txBody>
          <a:bodyPr wrap="square" rtlCol="0">
            <a:spAutoFit/>
          </a:bodyPr>
          <a:lstStyle/>
          <a:p>
            <a:pPr marL="285750" indent="-285750">
              <a:buFont typeface="Arial" pitchFamily="34" charset="0"/>
              <a:buChar char="•"/>
            </a:pPr>
            <a:r>
              <a:rPr lang="en-US" dirty="0" smtClean="0"/>
              <a:t>United States has two Houses of Congress – Senate and The House of Representatives</a:t>
            </a:r>
          </a:p>
          <a:p>
            <a:pPr marL="285750" indent="-285750">
              <a:buFont typeface="Arial" pitchFamily="34" charset="0"/>
              <a:buChar char="•"/>
            </a:pPr>
            <a:r>
              <a:rPr lang="en-US" dirty="0" smtClean="0"/>
              <a:t>The Senate has the powers to approve/disapprove of the President’s appointments.</a:t>
            </a:r>
          </a:p>
          <a:p>
            <a:pPr marL="285750" indent="-285750">
              <a:buFont typeface="Arial" pitchFamily="34" charset="0"/>
              <a:buChar char="•"/>
            </a:pPr>
            <a:r>
              <a:rPr lang="en-US" dirty="0" smtClean="0"/>
              <a:t>The House has financial powers like passing the Federal Budget.</a:t>
            </a:r>
          </a:p>
          <a:p>
            <a:pPr marL="285750" indent="-285750">
              <a:buFont typeface="Arial" pitchFamily="34" charset="0"/>
              <a:buChar char="•"/>
            </a:pPr>
            <a:r>
              <a:rPr lang="en-US" dirty="0" smtClean="0"/>
              <a:t>Both the houses are responsible for Legislature i.e. making</a:t>
            </a:r>
            <a:r>
              <a:rPr lang="en-US" dirty="0"/>
              <a:t> </a:t>
            </a:r>
            <a:r>
              <a:rPr lang="en-US" dirty="0" smtClean="0"/>
              <a:t>and amending laws.</a:t>
            </a:r>
          </a:p>
          <a:p>
            <a:pPr marL="285750" indent="-285750">
              <a:buFont typeface="Arial" pitchFamily="34" charset="0"/>
              <a:buChar char="•"/>
            </a:pPr>
            <a:r>
              <a:rPr lang="en-US" dirty="0" smtClean="0"/>
              <a:t>The House and one third of the Senate are elected ever two years.</a:t>
            </a:r>
          </a:p>
          <a:p>
            <a:pPr marL="285750" indent="-285750">
              <a:buFont typeface="Arial" pitchFamily="34" charset="0"/>
              <a:buChar char="•"/>
            </a:pPr>
            <a:r>
              <a:rPr lang="en-US" dirty="0" smtClean="0"/>
              <a:t>The candidates for both the Houses start campaigning well in advance of the election year. Large sums of money are spent on campaigns, advertisements, polling etc.</a:t>
            </a:r>
          </a:p>
          <a:p>
            <a:pPr marL="285750" indent="-285750">
              <a:buFont typeface="Arial" pitchFamily="34" charset="0"/>
              <a:buChar char="•"/>
            </a:pPr>
            <a:r>
              <a:rPr lang="en-US" dirty="0" smtClean="0"/>
              <a:t>The candidates usually receive funding from their Individual Supporters, their respective Political </a:t>
            </a:r>
            <a:r>
              <a:rPr lang="en-US" dirty="0"/>
              <a:t>P</a:t>
            </a:r>
            <a:r>
              <a:rPr lang="en-US" dirty="0" smtClean="0"/>
              <a:t>arties and other Committees like the various PACs, Labor Unions and Lobbyists.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90600"/>
            <a:ext cx="8001000" cy="1477328"/>
          </a:xfrm>
          <a:prstGeom prst="rect">
            <a:avLst/>
          </a:prstGeom>
          <a:noFill/>
        </p:spPr>
        <p:txBody>
          <a:bodyPr wrap="square" rtlCol="0">
            <a:spAutoFit/>
          </a:bodyPr>
          <a:lstStyle/>
          <a:p>
            <a:pPr marL="285750" indent="-285750">
              <a:buFont typeface="Arial" pitchFamily="34" charset="0"/>
              <a:buChar char="•"/>
            </a:pPr>
            <a:r>
              <a:rPr lang="en-US" dirty="0" smtClean="0"/>
              <a:t>The candidates don’t receive funding from the government and are dependent only on </a:t>
            </a:r>
            <a:r>
              <a:rPr lang="en-US" dirty="0"/>
              <a:t>c</a:t>
            </a:r>
            <a:r>
              <a:rPr lang="en-US" dirty="0" smtClean="0"/>
              <a:t>ampaign contributions for their campaign.</a:t>
            </a:r>
          </a:p>
          <a:p>
            <a:pPr marL="285750" indent="-285750">
              <a:buFont typeface="Arial" pitchFamily="34" charset="0"/>
              <a:buChar char="•"/>
            </a:pPr>
            <a:r>
              <a:rPr lang="en-US" dirty="0" smtClean="0"/>
              <a:t>We predict and analyze how Campaign Finance affects the election results to both the Houses of Congress.</a:t>
            </a:r>
          </a:p>
          <a:p>
            <a:pPr marL="285750" indent="-285750">
              <a:buFont typeface="Arial" pitchFamily="34" charset="0"/>
              <a:buChar char="•"/>
            </a:pPr>
            <a:endParaRPr lang="en-US" dirty="0"/>
          </a:p>
        </p:txBody>
      </p:sp>
      <p:pic>
        <p:nvPicPr>
          <p:cNvPr id="3" name="Picture 2"/>
          <p:cNvPicPr>
            <a:picLocks noChangeAspect="1" noChangeArrowheads="1"/>
          </p:cNvPicPr>
          <p:nvPr/>
        </p:nvPicPr>
        <p:blipFill>
          <a:blip r:embed="rId2"/>
          <a:srcRect/>
          <a:stretch>
            <a:fillRect/>
          </a:stretch>
        </p:blipFill>
        <p:spPr bwMode="auto">
          <a:xfrm>
            <a:off x="1524000" y="2467927"/>
            <a:ext cx="6324600" cy="387556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762000"/>
            <a:ext cx="7924800" cy="646331"/>
          </a:xfrm>
          <a:prstGeom prst="rect">
            <a:avLst/>
          </a:prstGeom>
          <a:noFill/>
        </p:spPr>
        <p:txBody>
          <a:bodyPr wrap="square" rtlCol="0">
            <a:spAutoFit/>
          </a:bodyPr>
          <a:lstStyle/>
          <a:p>
            <a:pPr algn="ctr"/>
            <a:r>
              <a:rPr lang="en-US" sz="3600" dirty="0" smtClean="0"/>
              <a:t>Introduction</a:t>
            </a:r>
            <a:endParaRPr lang="en-US" sz="3600" dirty="0"/>
          </a:p>
        </p:txBody>
      </p:sp>
      <p:sp>
        <p:nvSpPr>
          <p:cNvPr id="3" name="TextBox 2"/>
          <p:cNvSpPr txBox="1"/>
          <p:nvPr/>
        </p:nvSpPr>
        <p:spPr>
          <a:xfrm>
            <a:off x="609600" y="1828800"/>
            <a:ext cx="7696200" cy="4247317"/>
          </a:xfrm>
          <a:prstGeom prst="rect">
            <a:avLst/>
          </a:prstGeom>
          <a:noFill/>
        </p:spPr>
        <p:txBody>
          <a:bodyPr wrap="square" rtlCol="0">
            <a:spAutoFit/>
          </a:bodyPr>
          <a:lstStyle/>
          <a:p>
            <a:pPr marL="285750" indent="-285750">
              <a:buFont typeface="Arial" pitchFamily="34" charset="0"/>
              <a:buChar char="•"/>
            </a:pPr>
            <a:r>
              <a:rPr lang="en-US" dirty="0" smtClean="0"/>
              <a:t>In our project we model the importance of money in United States elections to the Senate and the House of Representatives.</a:t>
            </a:r>
          </a:p>
          <a:p>
            <a:pPr marL="285750" indent="-285750">
              <a:buFont typeface="Arial" pitchFamily="34" charset="0"/>
              <a:buChar char="•"/>
            </a:pPr>
            <a:r>
              <a:rPr lang="en-US" dirty="0" smtClean="0"/>
              <a:t>Important Financial features: Total Disbursements, Total Receipts, Individual Contributions, Committee Contributions and Political Party Contributions to Individual Candidates.</a:t>
            </a:r>
          </a:p>
          <a:p>
            <a:pPr marL="285750" indent="-285750">
              <a:buFont typeface="Arial" pitchFamily="34" charset="0"/>
              <a:buChar char="•"/>
            </a:pPr>
            <a:r>
              <a:rPr lang="en-US" dirty="0" smtClean="0"/>
              <a:t>Other features considered: Candidates State, District, Incumbent/Challenger/Open status, Party Affiliation and In-State/Out-of-State.</a:t>
            </a:r>
          </a:p>
          <a:p>
            <a:pPr marL="285750" indent="-285750">
              <a:buFont typeface="Arial" pitchFamily="34" charset="0"/>
              <a:buChar char="•"/>
            </a:pPr>
            <a:r>
              <a:rPr lang="en-US" dirty="0" smtClean="0"/>
              <a:t>Election data for years: 2008 to 2016.</a:t>
            </a:r>
          </a:p>
          <a:p>
            <a:pPr marL="285750" indent="-285750">
              <a:buFont typeface="Arial" pitchFamily="34" charset="0"/>
              <a:buChar char="•"/>
            </a:pPr>
            <a:r>
              <a:rPr lang="en-US" dirty="0" smtClean="0"/>
              <a:t>We intend to explore this data and generate features that will predict winners for 2018 elections.</a:t>
            </a:r>
          </a:p>
          <a:p>
            <a:pPr marL="285750" indent="-285750">
              <a:buFont typeface="Arial" pitchFamily="34" charset="0"/>
              <a:buChar char="•"/>
            </a:pPr>
            <a:r>
              <a:rPr lang="en-US" dirty="0" smtClean="0"/>
              <a:t>We have used data of House elections from 1998 </a:t>
            </a:r>
            <a:r>
              <a:rPr lang="en-US" dirty="0"/>
              <a:t>to calculate the accuracy of </a:t>
            </a:r>
            <a:r>
              <a:rPr lang="en-US" dirty="0" smtClean="0"/>
              <a:t>our model</a:t>
            </a:r>
            <a:r>
              <a:rPr lang="en-US" dirty="0"/>
              <a:t>, which in turn will </a:t>
            </a:r>
            <a:r>
              <a:rPr lang="en-US" dirty="0" smtClean="0"/>
              <a:t>reflect </a:t>
            </a:r>
            <a:r>
              <a:rPr lang="en-US" dirty="0"/>
              <a:t>how the </a:t>
            </a:r>
            <a:r>
              <a:rPr lang="en-US" dirty="0" smtClean="0"/>
              <a:t>influence of money has </a:t>
            </a:r>
            <a:r>
              <a:rPr lang="en-US" dirty="0"/>
              <a:t>changed in </a:t>
            </a:r>
            <a:r>
              <a:rPr lang="en-US" dirty="0" smtClean="0"/>
              <a:t>the United </a:t>
            </a:r>
            <a:r>
              <a:rPr lang="en-US" dirty="0"/>
              <a:t>States over the last two decades.</a:t>
            </a:r>
            <a:endParaRPr lang="en-US" dirty="0" smtClean="0"/>
          </a:p>
          <a:p>
            <a:pPr marL="285750" indent="-285750">
              <a:buFont typeface="Arial"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9480" y="6083630"/>
            <a:ext cx="2743200" cy="381000"/>
          </a:xfrm>
          <a:prstGeom prst="rect">
            <a:avLst/>
          </a:prstGeom>
          <a:noFill/>
        </p:spPr>
        <p:txBody>
          <a:bodyPr wrap="square" rtlCol="0">
            <a:spAutoFit/>
          </a:bodyPr>
          <a:lstStyle/>
          <a:p>
            <a:pPr algn="ctr"/>
            <a:r>
              <a:rPr lang="en-US" dirty="0" smtClean="0"/>
              <a:t>Senate</a:t>
            </a:r>
            <a:endParaRPr lang="en-US" dirty="0"/>
          </a:p>
        </p:txBody>
      </p:sp>
      <p:sp>
        <p:nvSpPr>
          <p:cNvPr id="7" name="TextBox 6"/>
          <p:cNvSpPr txBox="1"/>
          <p:nvPr/>
        </p:nvSpPr>
        <p:spPr>
          <a:xfrm>
            <a:off x="5063218" y="6083630"/>
            <a:ext cx="2743200" cy="381000"/>
          </a:xfrm>
          <a:prstGeom prst="rect">
            <a:avLst/>
          </a:prstGeom>
          <a:noFill/>
        </p:spPr>
        <p:txBody>
          <a:bodyPr wrap="square" rtlCol="0">
            <a:spAutoFit/>
          </a:bodyPr>
          <a:lstStyle/>
          <a:p>
            <a:pPr algn="ctr"/>
            <a:r>
              <a:rPr lang="en-US" dirty="0" smtClean="0"/>
              <a:t>House</a:t>
            </a:r>
            <a:endParaRPr lang="en-US" dirty="0"/>
          </a:p>
        </p:txBody>
      </p:sp>
      <p:sp>
        <p:nvSpPr>
          <p:cNvPr id="8" name="TextBox 7"/>
          <p:cNvSpPr txBox="1"/>
          <p:nvPr/>
        </p:nvSpPr>
        <p:spPr>
          <a:xfrm>
            <a:off x="2337460" y="609600"/>
            <a:ext cx="4419600" cy="461665"/>
          </a:xfrm>
          <a:prstGeom prst="rect">
            <a:avLst/>
          </a:prstGeom>
          <a:noFill/>
        </p:spPr>
        <p:txBody>
          <a:bodyPr wrap="square" rtlCol="0">
            <a:spAutoFit/>
          </a:bodyPr>
          <a:lstStyle/>
          <a:p>
            <a:pPr algn="ctr"/>
            <a:r>
              <a:rPr lang="en-US" sz="2400" dirty="0" smtClean="0"/>
              <a:t>Incumbents  vs.  Challengers</a:t>
            </a:r>
            <a:endParaRPr lang="en-US" sz="2400" dirty="0"/>
          </a:p>
        </p:txBody>
      </p:sp>
      <p:pic>
        <p:nvPicPr>
          <p:cNvPr id="1030" name="Picture 6" descr="D:\Assignments\AML\aml_project\Senate\incumbe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447800"/>
            <a:ext cx="2745880" cy="44958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Assignments\AML\aml_project\House\incumben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63218" y="1447800"/>
            <a:ext cx="2632982" cy="449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2438399"/>
            <a:ext cx="7696200" cy="2031325"/>
          </a:xfrm>
          <a:prstGeom prst="rect">
            <a:avLst/>
          </a:prstGeom>
        </p:spPr>
        <p:txBody>
          <a:bodyPr wrap="square">
            <a:spAutoFit/>
          </a:bodyPr>
          <a:lstStyle/>
          <a:p>
            <a:pPr marL="285750" indent="-285750" algn="just">
              <a:buFont typeface="Arial" pitchFamily="34" charset="0"/>
              <a:buChar char="•"/>
            </a:pPr>
            <a:r>
              <a:rPr lang="en-US" dirty="0"/>
              <a:t>The purpose of a campaign is to spread awareness among voters about the candidates, their policies and ideology.  </a:t>
            </a:r>
            <a:endParaRPr lang="en-US" dirty="0" smtClean="0"/>
          </a:p>
          <a:p>
            <a:pPr marL="285750" indent="-285750" algn="just">
              <a:buFont typeface="Arial" pitchFamily="34" charset="0"/>
              <a:buChar char="•"/>
            </a:pPr>
            <a:endParaRPr lang="en-US" dirty="0" smtClean="0"/>
          </a:p>
          <a:p>
            <a:pPr marL="285750" indent="-285750" algn="just">
              <a:buFont typeface="Arial" pitchFamily="34" charset="0"/>
              <a:buChar char="•"/>
            </a:pPr>
            <a:r>
              <a:rPr lang="en-US" dirty="0" smtClean="0"/>
              <a:t>An </a:t>
            </a:r>
            <a:r>
              <a:rPr lang="en-US" dirty="0"/>
              <a:t>incumbent has higher chance of winning an election than the challenger. </a:t>
            </a:r>
            <a:endParaRPr lang="en-US" dirty="0" smtClean="0"/>
          </a:p>
          <a:p>
            <a:pPr marL="285750" indent="-285750" algn="just">
              <a:buFont typeface="Arial" pitchFamily="34" charset="0"/>
              <a:buChar char="•"/>
            </a:pPr>
            <a:endParaRPr lang="en-US" dirty="0"/>
          </a:p>
          <a:p>
            <a:pPr marL="285750" indent="-285750" algn="just">
              <a:buFont typeface="Arial" pitchFamily="34" charset="0"/>
              <a:buChar char="•"/>
            </a:pPr>
            <a:r>
              <a:rPr lang="en-US" dirty="0" smtClean="0"/>
              <a:t> </a:t>
            </a:r>
            <a:r>
              <a:rPr lang="en-US" dirty="0"/>
              <a:t>This is because the voters already know who their sitting representative is, what his/her policies are and what his/her ideological inclinations are.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838200"/>
            <a:ext cx="7772400" cy="461665"/>
          </a:xfrm>
          <a:prstGeom prst="rect">
            <a:avLst/>
          </a:prstGeom>
          <a:noFill/>
        </p:spPr>
        <p:txBody>
          <a:bodyPr wrap="square" rtlCol="0">
            <a:spAutoFit/>
          </a:bodyPr>
          <a:lstStyle/>
          <a:p>
            <a:pPr algn="ctr"/>
            <a:r>
              <a:rPr lang="en-US" sz="2400" dirty="0" smtClean="0"/>
              <a:t>In-State  vs.  Out-State Candidates</a:t>
            </a:r>
            <a:endParaRPr lang="en-US" sz="2400" dirty="0"/>
          </a:p>
        </p:txBody>
      </p:sp>
      <p:pic>
        <p:nvPicPr>
          <p:cNvPr id="4" name="Picture 3" descr="C:\Users\MAHESH\Desktop\Applied Machine Learning\AML Project\senate_info\in-state.jpg"/>
          <p:cNvPicPr/>
          <p:nvPr/>
        </p:nvPicPr>
        <p:blipFill>
          <a:blip r:embed="rId2" cstate="print"/>
          <a:srcRect/>
          <a:stretch>
            <a:fillRect/>
          </a:stretch>
        </p:blipFill>
        <p:spPr bwMode="auto">
          <a:xfrm>
            <a:off x="838200" y="1600200"/>
            <a:ext cx="3124200" cy="4724400"/>
          </a:xfrm>
          <a:prstGeom prst="rect">
            <a:avLst/>
          </a:prstGeom>
          <a:noFill/>
          <a:ln w="9525">
            <a:noFill/>
            <a:miter lim="800000"/>
            <a:headEnd/>
            <a:tailEnd/>
          </a:ln>
        </p:spPr>
      </p:pic>
      <p:pic>
        <p:nvPicPr>
          <p:cNvPr id="5" name="Picture 4" descr="C:\Users\MAHESH\Downloads\out-state.jpg"/>
          <p:cNvPicPr/>
          <p:nvPr/>
        </p:nvPicPr>
        <p:blipFill>
          <a:blip r:embed="rId3" cstate="print"/>
          <a:srcRect/>
          <a:stretch>
            <a:fillRect/>
          </a:stretch>
        </p:blipFill>
        <p:spPr bwMode="auto">
          <a:xfrm>
            <a:off x="5029200" y="1600201"/>
            <a:ext cx="2819400"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981200"/>
            <a:ext cx="7772400" cy="2010807"/>
          </a:xfrm>
          <a:prstGeom prst="rect">
            <a:avLst/>
          </a:prstGeom>
        </p:spPr>
        <p:txBody>
          <a:bodyPr wrap="square">
            <a:spAutoFit/>
          </a:bodyPr>
          <a:lstStyle/>
          <a:p>
            <a:pPr marL="285750" lvl="0" indent="-285750" fontAlgn="base">
              <a:spcBef>
                <a:spcPct val="0"/>
              </a:spcBef>
              <a:spcAft>
                <a:spcPts val="1000"/>
              </a:spcAft>
              <a:buFont typeface="Arial" pitchFamily="34" charset="0"/>
              <a:buChar char="•"/>
            </a:pPr>
            <a:r>
              <a:rPr kumimoji="0" lang="en-US" b="0" i="0" u="none" strike="noStrike" cap="none" normalizeH="0" baseline="0" dirty="0" smtClean="0">
                <a:ln>
                  <a:noFill/>
                </a:ln>
                <a:solidFill>
                  <a:schemeClr val="tx1"/>
                </a:solidFill>
                <a:effectLst/>
                <a:latin typeface="Calibri" pitchFamily="34" charset="0"/>
                <a:cs typeface="Arial" pitchFamily="34" charset="0"/>
              </a:rPr>
              <a:t>The chances that a candidate who doesn’t reside in the State he/she is contesting from is, will win is higher than In-State candidates. </a:t>
            </a:r>
          </a:p>
          <a:p>
            <a:pPr marL="285750" lvl="0" indent="-285750" fontAlgn="base">
              <a:spcBef>
                <a:spcPct val="0"/>
              </a:spcBef>
              <a:spcAft>
                <a:spcPts val="1000"/>
              </a:spcAft>
              <a:buFont typeface="Arial" pitchFamily="34" charset="0"/>
              <a:buChar char="•"/>
            </a:pPr>
            <a:r>
              <a:rPr kumimoji="0" lang="en-US" b="0" i="0" u="none" strike="noStrike" cap="none" normalizeH="0" baseline="0" dirty="0" smtClean="0">
                <a:ln>
                  <a:noFill/>
                </a:ln>
                <a:solidFill>
                  <a:schemeClr val="tx1"/>
                </a:solidFill>
                <a:effectLst/>
                <a:latin typeface="Calibri" pitchFamily="34" charset="0"/>
                <a:cs typeface="Arial" pitchFamily="34" charset="0"/>
              </a:rPr>
              <a:t>This is because of the biased nature of the data, as the number of In-State candidates is a lot higher than Out-State candidates. </a:t>
            </a:r>
          </a:p>
          <a:p>
            <a:pPr marL="285750" lvl="0" indent="-285750" fontAlgn="base">
              <a:spcBef>
                <a:spcPct val="0"/>
              </a:spcBef>
              <a:spcAft>
                <a:spcPts val="1000"/>
              </a:spcAft>
              <a:buFont typeface="Arial" pitchFamily="34" charset="0"/>
              <a:buChar char="•"/>
            </a:pPr>
            <a:r>
              <a:rPr kumimoji="0" lang="en-US" b="0" i="0" u="none" strike="noStrike" cap="none" normalizeH="0" baseline="0" dirty="0" smtClean="0">
                <a:ln>
                  <a:noFill/>
                </a:ln>
                <a:solidFill>
                  <a:schemeClr val="tx1"/>
                </a:solidFill>
                <a:effectLst/>
                <a:latin typeface="Calibri" pitchFamily="34" charset="0"/>
                <a:cs typeface="Arial" pitchFamily="34" charset="0"/>
              </a:rPr>
              <a:t>Another reason might be that the Out-State candidate is fighting from a seat which is a strong hold of his/her party.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4967"/>
            <a:ext cx="7848600" cy="461665"/>
          </a:xfrm>
          <a:prstGeom prst="rect">
            <a:avLst/>
          </a:prstGeom>
          <a:noFill/>
        </p:spPr>
        <p:txBody>
          <a:bodyPr wrap="square" rtlCol="0">
            <a:spAutoFit/>
          </a:bodyPr>
          <a:lstStyle/>
          <a:p>
            <a:pPr algn="ctr"/>
            <a:r>
              <a:rPr lang="en-US" sz="2400" dirty="0" smtClean="0"/>
              <a:t>Chances of winning for the Highest Receiver and Spender</a:t>
            </a:r>
            <a:endParaRPr lang="en-US" sz="2400" dirty="0"/>
          </a:p>
        </p:txBody>
      </p:sp>
      <p:pic>
        <p:nvPicPr>
          <p:cNvPr id="3" name="Picture 2" descr="C:\Users\MAHESH\Downloads\finance.jpg"/>
          <p:cNvPicPr/>
          <p:nvPr/>
        </p:nvPicPr>
        <p:blipFill>
          <a:blip r:embed="rId2" cstate="print"/>
          <a:srcRect/>
          <a:stretch>
            <a:fillRect/>
          </a:stretch>
        </p:blipFill>
        <p:spPr bwMode="auto">
          <a:xfrm>
            <a:off x="644731" y="1371600"/>
            <a:ext cx="3276600" cy="4713514"/>
          </a:xfrm>
          <a:prstGeom prst="rect">
            <a:avLst/>
          </a:prstGeom>
          <a:noFill/>
          <a:ln w="9525">
            <a:noFill/>
            <a:miter lim="800000"/>
            <a:headEnd/>
            <a:tailEnd/>
          </a:ln>
        </p:spPr>
      </p:pic>
      <p:pic>
        <p:nvPicPr>
          <p:cNvPr id="4" name="Picture 3" descr="C:\Users\MAHESH\Desktop\Applied Machine Learning\AML Project\house info\finance_house.jpg"/>
          <p:cNvPicPr/>
          <p:nvPr/>
        </p:nvPicPr>
        <p:blipFill>
          <a:blip r:embed="rId3" cstate="print"/>
          <a:srcRect/>
          <a:stretch>
            <a:fillRect/>
          </a:stretch>
        </p:blipFill>
        <p:spPr bwMode="auto">
          <a:xfrm>
            <a:off x="4811486" y="1295400"/>
            <a:ext cx="3418330" cy="4713514"/>
          </a:xfrm>
          <a:prstGeom prst="rect">
            <a:avLst/>
          </a:prstGeom>
          <a:noFill/>
          <a:ln w="9525">
            <a:noFill/>
            <a:miter lim="800000"/>
            <a:headEnd/>
            <a:tailEnd/>
          </a:ln>
        </p:spPr>
      </p:pic>
      <p:sp>
        <p:nvSpPr>
          <p:cNvPr id="5" name="TextBox 4"/>
          <p:cNvSpPr txBox="1"/>
          <p:nvPr/>
        </p:nvSpPr>
        <p:spPr>
          <a:xfrm>
            <a:off x="720931" y="6114143"/>
            <a:ext cx="3124200" cy="381000"/>
          </a:xfrm>
          <a:prstGeom prst="rect">
            <a:avLst/>
          </a:prstGeom>
          <a:noFill/>
        </p:spPr>
        <p:txBody>
          <a:bodyPr wrap="square" rtlCol="0">
            <a:spAutoFit/>
          </a:bodyPr>
          <a:lstStyle/>
          <a:p>
            <a:pPr algn="ctr"/>
            <a:r>
              <a:rPr lang="en-US" dirty="0" smtClean="0"/>
              <a:t>Senate</a:t>
            </a:r>
            <a:endParaRPr lang="en-US" dirty="0"/>
          </a:p>
        </p:txBody>
      </p:sp>
      <p:sp>
        <p:nvSpPr>
          <p:cNvPr id="6" name="TextBox 5"/>
          <p:cNvSpPr txBox="1"/>
          <p:nvPr/>
        </p:nvSpPr>
        <p:spPr>
          <a:xfrm>
            <a:off x="4958551" y="6114143"/>
            <a:ext cx="3124200" cy="381000"/>
          </a:xfrm>
          <a:prstGeom prst="rect">
            <a:avLst/>
          </a:prstGeom>
          <a:noFill/>
        </p:spPr>
        <p:txBody>
          <a:bodyPr wrap="square" rtlCol="0">
            <a:spAutoFit/>
          </a:bodyPr>
          <a:lstStyle/>
          <a:p>
            <a:pPr algn="ctr"/>
            <a:r>
              <a:rPr lang="en-US" dirty="0" smtClean="0"/>
              <a:t>House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TotalTime>
  <Words>1243</Words>
  <Application>Microsoft Office PowerPoint</Application>
  <PresentationFormat>On-screen Show (4:3)</PresentationFormat>
  <Paragraphs>289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MAHESH</dc:creator>
  <cp:lastModifiedBy>Amit</cp:lastModifiedBy>
  <cp:revision>15</cp:revision>
  <dcterms:created xsi:type="dcterms:W3CDTF">2018-11-26T16:47:19Z</dcterms:created>
  <dcterms:modified xsi:type="dcterms:W3CDTF">2018-12-27T06:16:35Z</dcterms:modified>
</cp:coreProperties>
</file>