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4" r:id="rId3"/>
    <p:sldId id="266" r:id="rId4"/>
    <p:sldId id="272" r:id="rId5"/>
    <p:sldId id="273" r:id="rId6"/>
    <p:sldId id="271" r:id="rId7"/>
    <p:sldId id="269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nh Doan Phuoc" userId="872518f1-91cf-4097-8012-e893659c5bd9" providerId="ADAL" clId="{6BA69695-CE8F-4E2E-B397-B2F927CB28F6}"/>
    <pc:docChg chg="modSld">
      <pc:chgData name="Thinh Doan Phuoc" userId="872518f1-91cf-4097-8012-e893659c5bd9" providerId="ADAL" clId="{6BA69695-CE8F-4E2E-B397-B2F927CB28F6}" dt="2017-11-18T03:58:28.269" v="63" actId="20577"/>
      <pc:docMkLst>
        <pc:docMk/>
      </pc:docMkLst>
      <pc:sldChg chg="modSp">
        <pc:chgData name="Thinh Doan Phuoc" userId="872518f1-91cf-4097-8012-e893659c5bd9" providerId="ADAL" clId="{6BA69695-CE8F-4E2E-B397-B2F927CB28F6}" dt="2017-11-18T03:58:28.269" v="63" actId="20577"/>
        <pc:sldMkLst>
          <pc:docMk/>
          <pc:sldMk cId="2896349147" sldId="267"/>
        </pc:sldMkLst>
        <pc:graphicFrameChg chg="modGraphic">
          <ac:chgData name="Thinh Doan Phuoc" userId="872518f1-91cf-4097-8012-e893659c5bd9" providerId="ADAL" clId="{6BA69695-CE8F-4E2E-B397-B2F927CB28F6}" dt="2017-11-18T03:58:28.269" v="63" actId="20577"/>
          <ac:graphicFrameMkLst>
            <pc:docMk/>
            <pc:sldMk cId="2896349147" sldId="267"/>
            <ac:graphicFrameMk id="25" creationId="{475D294A-2BB5-43A8-A674-F9871B6DAC26}"/>
          </ac:graphicFrameMkLst>
        </pc:graphicFrameChg>
        <pc:graphicFrameChg chg="modGraphic">
          <ac:chgData name="Thinh Doan Phuoc" userId="872518f1-91cf-4097-8012-e893659c5bd9" providerId="ADAL" clId="{6BA69695-CE8F-4E2E-B397-B2F927CB28F6}" dt="2017-11-18T03:58:16.860" v="39" actId="20577"/>
          <ac:graphicFrameMkLst>
            <pc:docMk/>
            <pc:sldMk cId="2896349147" sldId="267"/>
            <ac:graphicFrameMk id="26" creationId="{E87567D4-3A81-4773-8C04-80F32E38C4CB}"/>
          </ac:graphicFrameMkLst>
        </pc:graphicFrameChg>
        <pc:graphicFrameChg chg="modGraphic">
          <ac:chgData name="Thinh Doan Phuoc" userId="872518f1-91cf-4097-8012-e893659c5bd9" providerId="ADAL" clId="{6BA69695-CE8F-4E2E-B397-B2F927CB28F6}" dt="2017-11-18T03:57:55.967" v="7" actId="20577"/>
          <ac:graphicFrameMkLst>
            <pc:docMk/>
            <pc:sldMk cId="2896349147" sldId="267"/>
            <ac:graphicFrameMk id="27" creationId="{92BF7F4C-8AFD-4CE4-9ABC-99F34FDF089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B9CFD-3305-491F-94D6-78723FB06365}" type="doc">
      <dgm:prSet loTypeId="urn:microsoft.com/office/officeart/2005/8/layout/pyramid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3B375C-5721-4852-9633-526864D7FAF5}">
      <dgm:prSet phldrT="[Text]" custT="1"/>
      <dgm:spPr/>
      <dgm:t>
        <a:bodyPr/>
        <a:lstStyle/>
        <a:p>
          <a:r>
            <a:rPr lang="en-US" sz="2800" b="1"/>
            <a:t>Đúng</a:t>
          </a:r>
        </a:p>
        <a:p>
          <a:r>
            <a:rPr lang="en-US" sz="1800"/>
            <a:t>Vị trí</a:t>
          </a:r>
          <a:endParaRPr lang="en-US" sz="1800" dirty="0"/>
        </a:p>
      </dgm:t>
    </dgm:pt>
    <dgm:pt modelId="{E9668A4C-D4D5-4D1C-B2B3-7F58109EF86C}" type="parTrans" cxnId="{78F4D763-AB40-4715-AF49-DF21EBF33376}">
      <dgm:prSet/>
      <dgm:spPr/>
      <dgm:t>
        <a:bodyPr/>
        <a:lstStyle/>
        <a:p>
          <a:endParaRPr lang="en-US"/>
        </a:p>
      </dgm:t>
    </dgm:pt>
    <dgm:pt modelId="{643ADFFC-1D36-4BEC-A940-2BCF16296A68}" type="sibTrans" cxnId="{78F4D763-AB40-4715-AF49-DF21EBF33376}">
      <dgm:prSet/>
      <dgm:spPr/>
      <dgm:t>
        <a:bodyPr/>
        <a:lstStyle/>
        <a:p>
          <a:endParaRPr lang="en-US"/>
        </a:p>
      </dgm:t>
    </dgm:pt>
    <dgm:pt modelId="{975FAF98-C016-49D9-9473-52933967618A}">
      <dgm:prSet phldrT="[Text]" custT="1"/>
      <dgm:spPr/>
      <dgm:t>
        <a:bodyPr/>
        <a:lstStyle/>
        <a:p>
          <a:r>
            <a:rPr lang="en-US" sz="2800" b="1"/>
            <a:t>Đúng</a:t>
          </a:r>
        </a:p>
        <a:p>
          <a:r>
            <a:rPr lang="en-US" sz="1600"/>
            <a:t>Mặt hàng</a:t>
          </a:r>
          <a:endParaRPr lang="en-US" sz="1600" dirty="0"/>
        </a:p>
      </dgm:t>
    </dgm:pt>
    <dgm:pt modelId="{ECBE923D-1696-440A-8947-93AB043E7A3A}" type="parTrans" cxnId="{ADDD2F79-3A8F-4B04-88AB-6571CA41B605}">
      <dgm:prSet/>
      <dgm:spPr/>
      <dgm:t>
        <a:bodyPr/>
        <a:lstStyle/>
        <a:p>
          <a:endParaRPr lang="en-US"/>
        </a:p>
      </dgm:t>
    </dgm:pt>
    <dgm:pt modelId="{DCEB04D8-739C-45CF-BBE3-7E1D7BB94707}" type="sibTrans" cxnId="{ADDD2F79-3A8F-4B04-88AB-6571CA41B605}">
      <dgm:prSet/>
      <dgm:spPr/>
      <dgm:t>
        <a:bodyPr/>
        <a:lstStyle/>
        <a:p>
          <a:endParaRPr lang="en-US"/>
        </a:p>
      </dgm:t>
    </dgm:pt>
    <dgm:pt modelId="{C6DE74FA-73B6-469E-879D-9D2460DA736F}">
      <dgm:prSet phldrT="[Text]"/>
      <dgm:spPr/>
      <dgm:t>
        <a:bodyPr/>
        <a:lstStyle/>
        <a:p>
          <a:r>
            <a:rPr lang="en-US" dirty="0" err="1"/>
            <a:t>Đạt</a:t>
          </a:r>
          <a:r>
            <a:rPr lang="en-US" dirty="0"/>
            <a:t> </a:t>
          </a:r>
          <a:r>
            <a:rPr lang="en-US" dirty="0" err="1"/>
            <a:t>chuẩn</a:t>
          </a:r>
          <a:endParaRPr lang="en-US" dirty="0"/>
        </a:p>
      </dgm:t>
    </dgm:pt>
    <dgm:pt modelId="{34A7CDE8-C106-41D0-A188-7BAA161D47B5}" type="parTrans" cxnId="{DE1AA8D0-26AE-40D3-99B9-FE1437ED5E0F}">
      <dgm:prSet/>
      <dgm:spPr/>
      <dgm:t>
        <a:bodyPr/>
        <a:lstStyle/>
        <a:p>
          <a:endParaRPr lang="en-US"/>
        </a:p>
      </dgm:t>
    </dgm:pt>
    <dgm:pt modelId="{71F86721-11B3-4A68-A682-87D1D92876EC}" type="sibTrans" cxnId="{DE1AA8D0-26AE-40D3-99B9-FE1437ED5E0F}">
      <dgm:prSet/>
      <dgm:spPr/>
      <dgm:t>
        <a:bodyPr/>
        <a:lstStyle/>
        <a:p>
          <a:endParaRPr lang="en-US"/>
        </a:p>
      </dgm:t>
    </dgm:pt>
    <dgm:pt modelId="{58ECBCD2-6573-483A-A7F6-A8977C77DD72}">
      <dgm:prSet phldrT="[Text]" custT="1"/>
      <dgm:spPr/>
      <dgm:t>
        <a:bodyPr/>
        <a:lstStyle/>
        <a:p>
          <a:r>
            <a:rPr lang="en-US" sz="2800" b="1"/>
            <a:t>Đúng</a:t>
          </a:r>
          <a:r>
            <a:rPr lang="en-US" sz="2000" b="1"/>
            <a:t> </a:t>
          </a:r>
        </a:p>
        <a:p>
          <a:r>
            <a:rPr lang="en-US" sz="1600"/>
            <a:t>số lượng</a:t>
          </a:r>
          <a:endParaRPr lang="en-US" sz="1600" dirty="0"/>
        </a:p>
      </dgm:t>
    </dgm:pt>
    <dgm:pt modelId="{B38060A1-4F28-49BA-AF72-B26B98F0B5C0}" type="parTrans" cxnId="{AB9412A9-80B1-4997-9E86-5EFEDC5BBCC7}">
      <dgm:prSet/>
      <dgm:spPr/>
      <dgm:t>
        <a:bodyPr/>
        <a:lstStyle/>
        <a:p>
          <a:endParaRPr lang="en-US"/>
        </a:p>
      </dgm:t>
    </dgm:pt>
    <dgm:pt modelId="{8A24A738-92D0-4E90-91CC-F3BE339CD836}" type="sibTrans" cxnId="{AB9412A9-80B1-4997-9E86-5EFEDC5BBCC7}">
      <dgm:prSet/>
      <dgm:spPr/>
      <dgm:t>
        <a:bodyPr/>
        <a:lstStyle/>
        <a:p>
          <a:endParaRPr lang="en-US"/>
        </a:p>
      </dgm:t>
    </dgm:pt>
    <dgm:pt modelId="{5DC4216E-FD06-4176-BEA5-D106B304CF4A}" type="pres">
      <dgm:prSet presAssocID="{480B9CFD-3305-491F-94D6-78723FB0636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B00544-60B5-4661-BECD-E6DAA55E145D}" type="pres">
      <dgm:prSet presAssocID="{480B9CFD-3305-491F-94D6-78723FB0636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C45E7-19DC-4DA8-8A59-FCDDC3E40BCC}" type="pres">
      <dgm:prSet presAssocID="{480B9CFD-3305-491F-94D6-78723FB0636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F153B-8547-423B-AF20-997C6EB61767}" type="pres">
      <dgm:prSet presAssocID="{480B9CFD-3305-491F-94D6-78723FB0636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5F01F-EEF1-4B73-8CDE-0E865FD72152}" type="pres">
      <dgm:prSet presAssocID="{480B9CFD-3305-491F-94D6-78723FB0636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4051FF-53C8-498A-BA43-1B022C2B5086}" type="presOf" srcId="{C6DE74FA-73B6-469E-879D-9D2460DA736F}" destId="{CE3F153B-8547-423B-AF20-997C6EB61767}" srcOrd="0" destOrd="0" presId="urn:microsoft.com/office/officeart/2005/8/layout/pyramid4"/>
    <dgm:cxn modelId="{AA6F15A9-F8D4-45BC-AD48-7E1FA81248B7}" type="presOf" srcId="{D73B375C-5721-4852-9633-526864D7FAF5}" destId="{BCB00544-60B5-4661-BECD-E6DAA55E145D}" srcOrd="0" destOrd="0" presId="urn:microsoft.com/office/officeart/2005/8/layout/pyramid4"/>
    <dgm:cxn modelId="{AB9412A9-80B1-4997-9E86-5EFEDC5BBCC7}" srcId="{480B9CFD-3305-491F-94D6-78723FB06365}" destId="{58ECBCD2-6573-483A-A7F6-A8977C77DD72}" srcOrd="3" destOrd="0" parTransId="{B38060A1-4F28-49BA-AF72-B26B98F0B5C0}" sibTransId="{8A24A738-92D0-4E90-91CC-F3BE339CD836}"/>
    <dgm:cxn modelId="{8ABA085B-A987-4B4E-94A6-BD6637B71024}" type="presOf" srcId="{975FAF98-C016-49D9-9473-52933967618A}" destId="{F60C45E7-19DC-4DA8-8A59-FCDDC3E40BCC}" srcOrd="0" destOrd="0" presId="urn:microsoft.com/office/officeart/2005/8/layout/pyramid4"/>
    <dgm:cxn modelId="{194DC486-08D7-40CF-BE20-B78366908564}" type="presOf" srcId="{480B9CFD-3305-491F-94D6-78723FB06365}" destId="{5DC4216E-FD06-4176-BEA5-D106B304CF4A}" srcOrd="0" destOrd="0" presId="urn:microsoft.com/office/officeart/2005/8/layout/pyramid4"/>
    <dgm:cxn modelId="{78F4D763-AB40-4715-AF49-DF21EBF33376}" srcId="{480B9CFD-3305-491F-94D6-78723FB06365}" destId="{D73B375C-5721-4852-9633-526864D7FAF5}" srcOrd="0" destOrd="0" parTransId="{E9668A4C-D4D5-4D1C-B2B3-7F58109EF86C}" sibTransId="{643ADFFC-1D36-4BEC-A940-2BCF16296A68}"/>
    <dgm:cxn modelId="{DE1AA8D0-26AE-40D3-99B9-FE1437ED5E0F}" srcId="{480B9CFD-3305-491F-94D6-78723FB06365}" destId="{C6DE74FA-73B6-469E-879D-9D2460DA736F}" srcOrd="2" destOrd="0" parTransId="{34A7CDE8-C106-41D0-A188-7BAA161D47B5}" sibTransId="{71F86721-11B3-4A68-A682-87D1D92876EC}"/>
    <dgm:cxn modelId="{ADDD2F79-3A8F-4B04-88AB-6571CA41B605}" srcId="{480B9CFD-3305-491F-94D6-78723FB06365}" destId="{975FAF98-C016-49D9-9473-52933967618A}" srcOrd="1" destOrd="0" parTransId="{ECBE923D-1696-440A-8947-93AB043E7A3A}" sibTransId="{DCEB04D8-739C-45CF-BBE3-7E1D7BB94707}"/>
    <dgm:cxn modelId="{C3A73203-F081-4BE4-A658-175F99620C3A}" type="presOf" srcId="{58ECBCD2-6573-483A-A7F6-A8977C77DD72}" destId="{8C75F01F-EEF1-4B73-8CDE-0E865FD72152}" srcOrd="0" destOrd="0" presId="urn:microsoft.com/office/officeart/2005/8/layout/pyramid4"/>
    <dgm:cxn modelId="{E78DF739-AD1C-490A-A754-5B96A04DB4AC}" type="presParOf" srcId="{5DC4216E-FD06-4176-BEA5-D106B304CF4A}" destId="{BCB00544-60B5-4661-BECD-E6DAA55E145D}" srcOrd="0" destOrd="0" presId="urn:microsoft.com/office/officeart/2005/8/layout/pyramid4"/>
    <dgm:cxn modelId="{6DFE45A9-7971-41C4-952C-46958C941115}" type="presParOf" srcId="{5DC4216E-FD06-4176-BEA5-D106B304CF4A}" destId="{F60C45E7-19DC-4DA8-8A59-FCDDC3E40BCC}" srcOrd="1" destOrd="0" presId="urn:microsoft.com/office/officeart/2005/8/layout/pyramid4"/>
    <dgm:cxn modelId="{6820ADC0-8FDD-42A6-86B5-D0C276F7F0C0}" type="presParOf" srcId="{5DC4216E-FD06-4176-BEA5-D106B304CF4A}" destId="{CE3F153B-8547-423B-AF20-997C6EB61767}" srcOrd="2" destOrd="0" presId="urn:microsoft.com/office/officeart/2005/8/layout/pyramid4"/>
    <dgm:cxn modelId="{4B9A53D1-7A14-49BA-86D2-3FC8505B8217}" type="presParOf" srcId="{5DC4216E-FD06-4176-BEA5-D106B304CF4A}" destId="{8C75F01F-EEF1-4B73-8CDE-0E865FD72152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00544-60B5-4661-BECD-E6DAA55E145D}">
      <dsp:nvSpPr>
        <dsp:cNvPr id="0" name=""/>
        <dsp:cNvSpPr/>
      </dsp:nvSpPr>
      <dsp:spPr>
        <a:xfrm>
          <a:off x="2200192" y="0"/>
          <a:ext cx="2175167" cy="2175167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/>
            <a:t>Đúng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Vị trí</a:t>
          </a:r>
          <a:endParaRPr lang="en-US" sz="1800" kern="1200" dirty="0"/>
        </a:p>
      </dsp:txBody>
      <dsp:txXfrm>
        <a:off x="2743984" y="1087584"/>
        <a:ext cx="1087583" cy="1087583"/>
      </dsp:txXfrm>
    </dsp:sp>
    <dsp:sp modelId="{F60C45E7-19DC-4DA8-8A59-FCDDC3E40BCC}">
      <dsp:nvSpPr>
        <dsp:cNvPr id="0" name=""/>
        <dsp:cNvSpPr/>
      </dsp:nvSpPr>
      <dsp:spPr>
        <a:xfrm>
          <a:off x="1112608" y="2175167"/>
          <a:ext cx="2175167" cy="2175167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/>
            <a:t>Đúng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Mặt hàng</a:t>
          </a:r>
          <a:endParaRPr lang="en-US" sz="1600" kern="1200" dirty="0"/>
        </a:p>
      </dsp:txBody>
      <dsp:txXfrm>
        <a:off x="1656400" y="3262751"/>
        <a:ext cx="1087583" cy="1087583"/>
      </dsp:txXfrm>
    </dsp:sp>
    <dsp:sp modelId="{CE3F153B-8547-423B-AF20-997C6EB61767}">
      <dsp:nvSpPr>
        <dsp:cNvPr id="0" name=""/>
        <dsp:cNvSpPr/>
      </dsp:nvSpPr>
      <dsp:spPr>
        <a:xfrm rot="10800000">
          <a:off x="2200192" y="2175167"/>
          <a:ext cx="2175167" cy="2175167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Đạt</a:t>
          </a:r>
          <a:r>
            <a:rPr lang="en-US" sz="2700" kern="1200" dirty="0"/>
            <a:t> </a:t>
          </a:r>
          <a:r>
            <a:rPr lang="en-US" sz="2700" kern="1200" dirty="0" err="1"/>
            <a:t>chuẩn</a:t>
          </a:r>
          <a:endParaRPr lang="en-US" sz="2700" kern="1200" dirty="0"/>
        </a:p>
      </dsp:txBody>
      <dsp:txXfrm rot="10800000">
        <a:off x="2743984" y="2175167"/>
        <a:ext cx="1087583" cy="1087583"/>
      </dsp:txXfrm>
    </dsp:sp>
    <dsp:sp modelId="{8C75F01F-EEF1-4B73-8CDE-0E865FD72152}">
      <dsp:nvSpPr>
        <dsp:cNvPr id="0" name=""/>
        <dsp:cNvSpPr/>
      </dsp:nvSpPr>
      <dsp:spPr>
        <a:xfrm>
          <a:off x="3287776" y="2175167"/>
          <a:ext cx="2175167" cy="2175167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/>
            <a:t>Đúng</a:t>
          </a:r>
          <a:r>
            <a:rPr lang="en-US" sz="2000" b="1" kern="1200"/>
            <a:t>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số lượng</a:t>
          </a:r>
          <a:endParaRPr lang="en-US" sz="1600" kern="1200" dirty="0"/>
        </a:p>
      </dsp:txBody>
      <dsp:txXfrm>
        <a:off x="3831568" y="3262751"/>
        <a:ext cx="1087583" cy="1087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2F280-C273-4540-BE02-5A4119969A38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2DD1D-D4AF-4F2B-A225-2047BEA5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E4E-62FD-4679-BD68-58ACFA12096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2866-B3DF-4B3D-8B49-0F90DF4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6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E4E-62FD-4679-BD68-58ACFA12096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2866-B3DF-4B3D-8B49-0F90DF4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6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E4E-62FD-4679-BD68-58ACFA12096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2866-B3DF-4B3D-8B49-0F90DF4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71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88900"/>
            <a:ext cx="2365375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5867402"/>
            <a:ext cx="19796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98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E4E-62FD-4679-BD68-58ACFA12096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2866-B3DF-4B3D-8B49-0F90DF4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0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E4E-62FD-4679-BD68-58ACFA12096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2866-B3DF-4B3D-8B49-0F90DF4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2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E4E-62FD-4679-BD68-58ACFA12096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2866-B3DF-4B3D-8B49-0F90DF4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8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E4E-62FD-4679-BD68-58ACFA12096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2866-B3DF-4B3D-8B49-0F90DF4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7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E4E-62FD-4679-BD68-58ACFA12096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2866-B3DF-4B3D-8B49-0F90DF4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8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E4E-62FD-4679-BD68-58ACFA12096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2866-B3DF-4B3D-8B49-0F90DF4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0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E4E-62FD-4679-BD68-58ACFA12096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2866-B3DF-4B3D-8B49-0F90DF4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2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E4E-62FD-4679-BD68-58ACFA12096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2866-B3DF-4B3D-8B49-0F90DF4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FFE4E-62FD-4679-BD68-58ACFA12096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92866-B3DF-4B3D-8B49-0F90DF4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3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4234" y="2133600"/>
            <a:ext cx="64782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3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2017-2018 TET</a:t>
            </a:r>
          </a:p>
          <a:p>
            <a:pPr algn="ctr" defTabSz="457200">
              <a:defRPr/>
            </a:pPr>
            <a:r>
              <a:rPr lang="en-US" sz="3200" b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DISPLAY AUDIT</a:t>
            </a:r>
            <a:endParaRPr lang="en-US" sz="3200" b="1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3276600" y="3429000"/>
            <a:ext cx="5638800" cy="15696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kern="0">
                <a:solidFill>
                  <a:srgbClr val="0070C0"/>
                </a:solidFill>
                <a:latin typeface="Calibri"/>
                <a:ea typeface=""/>
                <a:cs typeface=""/>
              </a:rPr>
              <a:t>OBJECTIVE</a:t>
            </a:r>
            <a:endParaRPr lang="en-US" sz="2400" b="0" i="0" u="none" strike="noStrike" kern="1200" cap="none" spc="0" baseline="0">
              <a:solidFill>
                <a:srgbClr val="0070C0"/>
              </a:solidFill>
              <a:uFillTx/>
              <a:latin typeface="Calibri"/>
              <a:ea typeface=""/>
              <a:cs typeface="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70C0"/>
                </a:solidFill>
                <a:uFillTx/>
                <a:latin typeface="Calibri"/>
                <a:ea typeface=""/>
                <a:cs typeface=""/>
              </a:rPr>
              <a:t>Ensure compliance for</a:t>
            </a:r>
            <a:r>
              <a:rPr lang="en-US" sz="2400" b="0" i="0" u="none" strike="noStrike" kern="1200" cap="none" spc="0">
                <a:solidFill>
                  <a:srgbClr val="0070C0"/>
                </a:solidFill>
                <a:uFillTx/>
                <a:latin typeface="Calibri"/>
                <a:ea typeface=""/>
                <a:cs typeface=""/>
              </a:rPr>
              <a:t> display </a:t>
            </a:r>
            <a:r>
              <a:rPr lang="en-US" sz="2400" b="0" i="0" u="none" strike="noStrike" kern="1200" cap="none" spc="0" baseline="0">
                <a:solidFill>
                  <a:srgbClr val="0070C0"/>
                </a:solidFill>
                <a:uFillTx/>
                <a:latin typeface="Calibri"/>
                <a:ea typeface=""/>
                <a:cs typeface=""/>
              </a:rPr>
              <a:t>Tet to outstanding</a:t>
            </a:r>
            <a:r>
              <a:rPr lang="en-US" sz="2400" b="0" i="0" u="none" strike="noStrike" kern="1200" cap="none" spc="0">
                <a:solidFill>
                  <a:srgbClr val="0070C0"/>
                </a:solidFill>
                <a:uFillTx/>
                <a:latin typeface="Calibri"/>
                <a:ea typeface=""/>
                <a:cs typeface=""/>
              </a:rPr>
              <a:t> appearance</a:t>
            </a:r>
            <a:endParaRPr lang="en-US" sz="2400" b="0" i="0" u="none" strike="noStrike" kern="1200" cap="none" spc="0" baseline="0">
              <a:solidFill>
                <a:srgbClr val="0070C0"/>
              </a:solidFill>
              <a:uFillTx/>
              <a:latin typeface="Calibri"/>
              <a:ea typeface=""/>
              <a:cs typeface="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kern="0">
                <a:solidFill>
                  <a:srgbClr val="0070C0"/>
                </a:solidFill>
                <a:latin typeface="Calibri"/>
                <a:ea typeface=""/>
                <a:cs typeface=""/>
              </a:rPr>
              <a:t>Easy to execute and effective auditing </a:t>
            </a:r>
            <a:endParaRPr lang="en-US" sz="2400" b="0" i="0" u="none" strike="noStrike" kern="1200" cap="none" spc="0" baseline="0">
              <a:solidFill>
                <a:srgbClr val="0070C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58055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4748"/>
            <a:ext cx="7670062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55" tIns="45026" rIns="90055" bIns="45026" spcCol="0" rtlCol="0" anchor="ctr"/>
          <a:lstStyle/>
          <a:p>
            <a:pPr defTabSz="426930"/>
            <a:endParaRPr lang="en-US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35" y="-14746"/>
            <a:ext cx="6925826" cy="473843"/>
          </a:xfrm>
          <a:prstGeom prst="rect">
            <a:avLst/>
          </a:prstGeom>
        </p:spPr>
        <p:txBody>
          <a:bodyPr wrap="square" lIns="42543" tIns="21270" rIns="42543" bIns="21270">
            <a:spAutoFit/>
          </a:bodyPr>
          <a:lstStyle/>
          <a:p>
            <a:pPr defTabSz="426930"/>
            <a:r>
              <a:rPr lang="en-US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Planogram- DNU</a:t>
            </a:r>
            <a:endParaRPr lang="en-US" sz="3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1410" y="663677"/>
            <a:ext cx="423649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white"/>
                </a:solidFill>
              </a:rPr>
              <a:t>40 </a:t>
            </a:r>
            <a:r>
              <a:rPr lang="en-US" b="1" dirty="0" err="1">
                <a:solidFill>
                  <a:prstClr val="white"/>
                </a:solidFill>
              </a:rPr>
              <a:t>cs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0476" y="3897398"/>
            <a:ext cx="423649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white"/>
                </a:solidFill>
              </a:rPr>
              <a:t>24 </a:t>
            </a:r>
            <a:r>
              <a:rPr lang="en-US" b="1" dirty="0" err="1">
                <a:solidFill>
                  <a:prstClr val="white"/>
                </a:solidFill>
              </a:rPr>
              <a:t>cs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15965" y="3897398"/>
            <a:ext cx="423649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white"/>
                </a:solidFill>
              </a:rPr>
              <a:t>16 </a:t>
            </a:r>
            <a:r>
              <a:rPr lang="en-US" b="1" dirty="0" err="1">
                <a:solidFill>
                  <a:prstClr val="white"/>
                </a:solidFill>
              </a:rPr>
              <a:t>cs</a:t>
            </a:r>
            <a:endParaRPr lang="en-US" b="1" dirty="0">
              <a:solidFill>
                <a:prstClr val="white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0BEB5A91-863E-4D45-89D4-6683976F7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671226"/>
              </p:ext>
            </p:extLst>
          </p:nvPr>
        </p:nvGraphicFramePr>
        <p:xfrm>
          <a:off x="2209800" y="1158789"/>
          <a:ext cx="4236491" cy="381000"/>
        </p:xfrm>
        <a:graphic>
          <a:graphicData uri="http://schemas.openxmlformats.org/drawingml/2006/table">
            <a:tbl>
              <a:tblPr/>
              <a:tblGrid>
                <a:gridCol w="697575">
                  <a:extLst>
                    <a:ext uri="{9D8B030D-6E8A-4147-A177-3AD203B41FA5}">
                      <a16:colId xmlns="" xmlns:a16="http://schemas.microsoft.com/office/drawing/2014/main" val="948297513"/>
                    </a:ext>
                  </a:extLst>
                </a:gridCol>
                <a:gridCol w="548702">
                  <a:extLst>
                    <a:ext uri="{9D8B030D-6E8A-4147-A177-3AD203B41FA5}">
                      <a16:colId xmlns="" xmlns:a16="http://schemas.microsoft.com/office/drawing/2014/main" val="1356803923"/>
                    </a:ext>
                  </a:extLst>
                </a:gridCol>
                <a:gridCol w="548702">
                  <a:extLst>
                    <a:ext uri="{9D8B030D-6E8A-4147-A177-3AD203B41FA5}">
                      <a16:colId xmlns="" xmlns:a16="http://schemas.microsoft.com/office/drawing/2014/main" val="1216203745"/>
                    </a:ext>
                  </a:extLst>
                </a:gridCol>
                <a:gridCol w="663547">
                  <a:extLst>
                    <a:ext uri="{9D8B030D-6E8A-4147-A177-3AD203B41FA5}">
                      <a16:colId xmlns="" xmlns:a16="http://schemas.microsoft.com/office/drawing/2014/main" val="3902628742"/>
                    </a:ext>
                  </a:extLst>
                </a:gridCol>
                <a:gridCol w="548702">
                  <a:extLst>
                    <a:ext uri="{9D8B030D-6E8A-4147-A177-3AD203B41FA5}">
                      <a16:colId xmlns="" xmlns:a16="http://schemas.microsoft.com/office/drawing/2014/main" val="3739021042"/>
                    </a:ext>
                  </a:extLst>
                </a:gridCol>
                <a:gridCol w="680561">
                  <a:extLst>
                    <a:ext uri="{9D8B030D-6E8A-4147-A177-3AD203B41FA5}">
                      <a16:colId xmlns="" xmlns:a16="http://schemas.microsoft.com/office/drawing/2014/main" val="3448580698"/>
                    </a:ext>
                  </a:extLst>
                </a:gridCol>
                <a:gridCol w="548702">
                  <a:extLst>
                    <a:ext uri="{9D8B030D-6E8A-4147-A177-3AD203B41FA5}">
                      <a16:colId xmlns="" xmlns:a16="http://schemas.microsoft.com/office/drawing/2014/main" val="28396203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Pepsi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Mirinda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95167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Phasing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642049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DCB7C86C-CEEA-414A-AC55-C1170CF56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15075"/>
              </p:ext>
            </p:extLst>
          </p:nvPr>
        </p:nvGraphicFramePr>
        <p:xfrm>
          <a:off x="3290435" y="4697852"/>
          <a:ext cx="1206500" cy="1493520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="" xmlns:a16="http://schemas.microsoft.com/office/drawing/2014/main" val="108407207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9517721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Phasing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9653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Pepsi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45856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43807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Mirinda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40485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4861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87987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17769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A2CA85B0-A6C4-4593-945A-8B1D2BDFC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271905"/>
              </p:ext>
            </p:extLst>
          </p:nvPr>
        </p:nvGraphicFramePr>
        <p:xfrm>
          <a:off x="6986438" y="4697852"/>
          <a:ext cx="1319362" cy="1706880"/>
        </p:xfrm>
        <a:graphic>
          <a:graphicData uri="http://schemas.openxmlformats.org/drawingml/2006/table">
            <a:tbl>
              <a:tblPr/>
              <a:tblGrid>
                <a:gridCol w="652737">
                  <a:extLst>
                    <a:ext uri="{9D8B030D-6E8A-4147-A177-3AD203B41FA5}">
                      <a16:colId xmlns="" xmlns:a16="http://schemas.microsoft.com/office/drawing/2014/main" val="1660361124"/>
                    </a:ext>
                  </a:extLst>
                </a:gridCol>
                <a:gridCol w="666625">
                  <a:extLst>
                    <a:ext uri="{9D8B030D-6E8A-4147-A177-3AD203B41FA5}">
                      <a16:colId xmlns="" xmlns:a16="http://schemas.microsoft.com/office/drawing/2014/main" val="43858779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Phasing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9923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Pepsi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6676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08329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Mirinda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4480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03816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72410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Twister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8261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451342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73B51CF-87CF-4201-BB16-C35B28F63BE3}"/>
              </a:ext>
            </a:extLst>
          </p:cNvPr>
          <p:cNvSpPr txBox="1"/>
          <p:nvPr/>
        </p:nvSpPr>
        <p:spPr>
          <a:xfrm>
            <a:off x="345957" y="6497237"/>
            <a:ext cx="202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</a:rPr>
              <a:t>1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73B51CF-87CF-4201-BB16-C35B28F63BE3}"/>
              </a:ext>
            </a:extLst>
          </p:cNvPr>
          <p:cNvSpPr txBox="1"/>
          <p:nvPr/>
        </p:nvSpPr>
        <p:spPr>
          <a:xfrm>
            <a:off x="5029200" y="6477000"/>
            <a:ext cx="202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</a:rPr>
              <a:t>1 layer</a:t>
            </a:r>
          </a:p>
        </p:txBody>
      </p:sp>
      <p:pic>
        <p:nvPicPr>
          <p:cNvPr id="5" name="Picture 3" descr="D:\OneDrive - Suntory Group\Tet plan\Planogram\Trung bay khoi _ TET 2018 DNU_Khoi 4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" t="28196" r="8383" b="6245"/>
          <a:stretch/>
        </p:blipFill>
        <p:spPr bwMode="auto">
          <a:xfrm>
            <a:off x="2794636" y="1700727"/>
            <a:ext cx="2973511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OneDrive - Suntory Group\Tet plan\Planogram\Trung bay khoi _ TET 2018 DNU_Khoi 2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8" t="19340" r="4513" b="6180"/>
          <a:stretch/>
        </p:blipFill>
        <p:spPr bwMode="auto">
          <a:xfrm>
            <a:off x="609600" y="4291751"/>
            <a:ext cx="213628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D:\OneDrive - Suntory Group\Tet plan\Planogram\Trung bay khoi _ TET 2018 DNU_Khoi 18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3" t="11986" r="19196" b="7047"/>
          <a:stretch/>
        </p:blipFill>
        <p:spPr bwMode="auto">
          <a:xfrm>
            <a:off x="5224017" y="4417324"/>
            <a:ext cx="1471130" cy="20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74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4748"/>
            <a:ext cx="7670062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55" tIns="45026" rIns="90055" bIns="45026" spcCol="0" rtlCol="0" anchor="ctr"/>
          <a:lstStyle/>
          <a:p>
            <a:pPr defTabSz="426930"/>
            <a:endParaRPr lang="en-US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35" y="-14746"/>
            <a:ext cx="6925826" cy="473843"/>
          </a:xfrm>
          <a:prstGeom prst="rect">
            <a:avLst/>
          </a:prstGeom>
        </p:spPr>
        <p:txBody>
          <a:bodyPr wrap="square" lIns="42543" tIns="21270" rIns="42543" bIns="21270">
            <a:spAutoFit/>
          </a:bodyPr>
          <a:lstStyle/>
          <a:p>
            <a:pPr defTabSz="426930"/>
            <a:r>
              <a:rPr lang="en-US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Planogram- HNC-HNP</a:t>
            </a:r>
            <a:endParaRPr lang="en-US" sz="3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17816" y="742755"/>
            <a:ext cx="423649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white"/>
                </a:solidFill>
              </a:rPr>
              <a:t>40 </a:t>
            </a:r>
            <a:r>
              <a:rPr lang="en-US" b="1" dirty="0" err="1">
                <a:solidFill>
                  <a:prstClr val="white"/>
                </a:solidFill>
              </a:rPr>
              <a:t>cs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0476" y="3897398"/>
            <a:ext cx="423649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white"/>
                </a:solidFill>
              </a:rPr>
              <a:t>24 </a:t>
            </a:r>
            <a:r>
              <a:rPr lang="en-US" b="1" dirty="0" err="1">
                <a:solidFill>
                  <a:prstClr val="white"/>
                </a:solidFill>
              </a:rPr>
              <a:t>cs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15965" y="3897398"/>
            <a:ext cx="423649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white"/>
                </a:solidFill>
              </a:rPr>
              <a:t>16 </a:t>
            </a:r>
            <a:r>
              <a:rPr lang="en-US" b="1" dirty="0" err="1">
                <a:solidFill>
                  <a:prstClr val="white"/>
                </a:solidFill>
              </a:rPr>
              <a:t>cs</a:t>
            </a:r>
            <a:endParaRPr lang="en-US" b="1" dirty="0">
              <a:solidFill>
                <a:prstClr val="white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225A8124-685F-4192-A100-2D838670A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86486"/>
              </p:ext>
            </p:extLst>
          </p:nvPr>
        </p:nvGraphicFramePr>
        <p:xfrm>
          <a:off x="2116206" y="1237867"/>
          <a:ext cx="4236492" cy="381000"/>
        </p:xfrm>
        <a:graphic>
          <a:graphicData uri="http://schemas.openxmlformats.org/drawingml/2006/table">
            <a:tbl>
              <a:tblPr/>
              <a:tblGrid>
                <a:gridCol w="904791">
                  <a:extLst>
                    <a:ext uri="{9D8B030D-6E8A-4147-A177-3AD203B41FA5}">
                      <a16:colId xmlns="" xmlns:a16="http://schemas.microsoft.com/office/drawing/2014/main" val="2076214857"/>
                    </a:ext>
                  </a:extLst>
                </a:gridCol>
                <a:gridCol w="772841">
                  <a:extLst>
                    <a:ext uri="{9D8B030D-6E8A-4147-A177-3AD203B41FA5}">
                      <a16:colId xmlns="" xmlns:a16="http://schemas.microsoft.com/office/drawing/2014/main" val="4109409535"/>
                    </a:ext>
                  </a:extLst>
                </a:gridCol>
                <a:gridCol w="607906">
                  <a:extLst>
                    <a:ext uri="{9D8B030D-6E8A-4147-A177-3AD203B41FA5}">
                      <a16:colId xmlns="" xmlns:a16="http://schemas.microsoft.com/office/drawing/2014/main" val="2445517135"/>
                    </a:ext>
                  </a:extLst>
                </a:gridCol>
                <a:gridCol w="607906">
                  <a:extLst>
                    <a:ext uri="{9D8B030D-6E8A-4147-A177-3AD203B41FA5}">
                      <a16:colId xmlns="" xmlns:a16="http://schemas.microsoft.com/office/drawing/2014/main" val="3711429712"/>
                    </a:ext>
                  </a:extLst>
                </a:gridCol>
                <a:gridCol w="735142">
                  <a:extLst>
                    <a:ext uri="{9D8B030D-6E8A-4147-A177-3AD203B41FA5}">
                      <a16:colId xmlns="" xmlns:a16="http://schemas.microsoft.com/office/drawing/2014/main" val="1980580255"/>
                    </a:ext>
                  </a:extLst>
                </a:gridCol>
                <a:gridCol w="607906">
                  <a:extLst>
                    <a:ext uri="{9D8B030D-6E8A-4147-A177-3AD203B41FA5}">
                      <a16:colId xmlns="" xmlns:a16="http://schemas.microsoft.com/office/drawing/2014/main" val="9383737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Pepsi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Twister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34412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Phasing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24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="" xmlns:a16="http://schemas.microsoft.com/office/drawing/2014/main" id="{4FD82DD5-A78C-433A-BF97-3445F0AF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57348"/>
              </p:ext>
            </p:extLst>
          </p:nvPr>
        </p:nvGraphicFramePr>
        <p:xfrm>
          <a:off x="3231781" y="4648200"/>
          <a:ext cx="1206500" cy="1143000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="" xmlns:a16="http://schemas.microsoft.com/office/drawing/2014/main" val="34589102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7737418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Phasing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7368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Pepsi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8584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274758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216647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Twister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177266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059909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A2700087-1D62-47F7-B3CB-405AB6932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90425"/>
              </p:ext>
            </p:extLst>
          </p:nvPr>
        </p:nvGraphicFramePr>
        <p:xfrm>
          <a:off x="6543049" y="4612731"/>
          <a:ext cx="1206500" cy="1143000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="" xmlns:a16="http://schemas.microsoft.com/office/drawing/2014/main" val="49276929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85901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Phasing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9752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Pepsi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47844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400966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19557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Twister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79891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9918172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73B51CF-87CF-4201-BB16-C35B28F63BE3}"/>
              </a:ext>
            </a:extLst>
          </p:cNvPr>
          <p:cNvSpPr txBox="1"/>
          <p:nvPr/>
        </p:nvSpPr>
        <p:spPr>
          <a:xfrm>
            <a:off x="345957" y="6497237"/>
            <a:ext cx="202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</a:rPr>
              <a:t>1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73B51CF-87CF-4201-BB16-C35B28F63BE3}"/>
              </a:ext>
            </a:extLst>
          </p:cNvPr>
          <p:cNvSpPr txBox="1"/>
          <p:nvPr/>
        </p:nvSpPr>
        <p:spPr>
          <a:xfrm>
            <a:off x="4876800" y="6477000"/>
            <a:ext cx="202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</a:rPr>
              <a:t>1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73B51CF-87CF-4201-BB16-C35B28F63BE3}"/>
              </a:ext>
            </a:extLst>
          </p:cNvPr>
          <p:cNvSpPr txBox="1"/>
          <p:nvPr/>
        </p:nvSpPr>
        <p:spPr>
          <a:xfrm>
            <a:off x="2445155" y="3631324"/>
            <a:ext cx="202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</a:rPr>
              <a:t>1 layer</a:t>
            </a:r>
          </a:p>
        </p:txBody>
      </p:sp>
      <p:pic>
        <p:nvPicPr>
          <p:cNvPr id="25603" name="Picture 3" descr="D:\OneDrive - Suntory Group\Tet plan\Latest update_05Sep\Planogram\Trung bay khoi _ TET 2018 HNC-HNP_Khoi 1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9" t="19329" r="16191" b="5594"/>
          <a:stretch/>
        </p:blipFill>
        <p:spPr bwMode="auto">
          <a:xfrm>
            <a:off x="5018797" y="4572000"/>
            <a:ext cx="1333901" cy="177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D:\OneDrive - Suntory Group\Tet plan\Latest update_05Sep\Planogram\Trung bay khoi _ TET 2018 HNC-HNP_Khoi 2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1" t="17193" r="4158" b="6984"/>
          <a:stretch/>
        </p:blipFill>
        <p:spPr bwMode="auto">
          <a:xfrm>
            <a:off x="1055849" y="4266730"/>
            <a:ext cx="1855503" cy="19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5" name="Picture 5" descr="D:\OneDrive - Suntory Group\Tet plan\Latest update_05Sep\Planogram\Trung bay khoi _ TET 2018 HNC-HNP_Khoi 48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" t="27675" r="6215" b="5565"/>
          <a:stretch/>
        </p:blipFill>
        <p:spPr bwMode="auto">
          <a:xfrm>
            <a:off x="3274795" y="1837059"/>
            <a:ext cx="2661187" cy="179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26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7670062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55" tIns="45026" rIns="90055" bIns="45026" spcCol="0" rtlCol="0" anchor="ctr"/>
          <a:lstStyle/>
          <a:p>
            <a:pPr marL="0" marR="0" lvl="0" indent="0" algn="l" defTabSz="426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36" y="59559"/>
            <a:ext cx="6925826" cy="473843"/>
          </a:xfrm>
          <a:prstGeom prst="rect">
            <a:avLst/>
          </a:prstGeom>
        </p:spPr>
        <p:txBody>
          <a:bodyPr wrap="square" lIns="42543" tIns="21270" rIns="42543" bIns="21270">
            <a:spAutoFit/>
          </a:bodyPr>
          <a:lstStyle/>
          <a:p>
            <a:pPr marL="0" marR="0" lvl="0" indent="0" algn="l" defTabSz="426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Tổng quan tiêu chí trưng bày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AB05FDC-D6AA-47D2-B76E-77E746198802}"/>
              </a:ext>
            </a:extLst>
          </p:cNvPr>
          <p:cNvSpPr txBox="1"/>
          <p:nvPr/>
        </p:nvSpPr>
        <p:spPr>
          <a:xfrm>
            <a:off x="193964" y="799049"/>
            <a:ext cx="8714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Tết - </a:t>
            </a:r>
            <a:r>
              <a:rPr lang="en-US" sz="32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Đúng!</a:t>
            </a:r>
            <a:endParaRPr lang="en-US" sz="32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3DB2062E-F642-432D-9741-643EF2D06D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145127"/>
              </p:ext>
            </p:extLst>
          </p:nvPr>
        </p:nvGraphicFramePr>
        <p:xfrm>
          <a:off x="983673" y="1745665"/>
          <a:ext cx="6575553" cy="4350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B483AB0-C834-41E6-9BA7-0E50BCE075F5}"/>
              </a:ext>
            </a:extLst>
          </p:cNvPr>
          <p:cNvSpPr/>
          <p:nvPr/>
        </p:nvSpPr>
        <p:spPr>
          <a:xfrm>
            <a:off x="5333992" y="1745666"/>
            <a:ext cx="1524000" cy="14270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20F68DD-423D-4123-B5F0-396B6F8A6E8F}"/>
              </a:ext>
            </a:extLst>
          </p:cNvPr>
          <p:cNvSpPr/>
          <p:nvPr/>
        </p:nvSpPr>
        <p:spPr>
          <a:xfrm>
            <a:off x="5333992" y="2410690"/>
            <a:ext cx="1524000" cy="76200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A471171B-5239-4578-B4D0-05F0F12E368B}"/>
              </a:ext>
            </a:extLst>
          </p:cNvPr>
          <p:cNvCxnSpPr/>
          <p:nvPr/>
        </p:nvCxnSpPr>
        <p:spPr>
          <a:xfrm>
            <a:off x="5597228" y="2410690"/>
            <a:ext cx="0" cy="762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136AC20-CC83-45D7-B6D4-9D0D3BAF35B7}"/>
              </a:ext>
            </a:extLst>
          </p:cNvPr>
          <p:cNvSpPr txBox="1"/>
          <p:nvPr/>
        </p:nvSpPr>
        <p:spPr>
          <a:xfrm>
            <a:off x="5597228" y="2607024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0C1AA31-BA47-4083-B741-1DCB5604D227}"/>
              </a:ext>
            </a:extLst>
          </p:cNvPr>
          <p:cNvSpPr txBox="1"/>
          <p:nvPr/>
        </p:nvSpPr>
        <p:spPr>
          <a:xfrm>
            <a:off x="6802573" y="1708939"/>
            <a:ext cx="20781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/>
              <a:t>Đúng vị trí: Tr</a:t>
            </a:r>
            <a:r>
              <a:rPr lang="vi-VN" sz="1200" dirty="0"/>
              <a:t>ư</a:t>
            </a:r>
            <a:r>
              <a:rPr lang="en-US" sz="1200" dirty="0"/>
              <a:t>ng </a:t>
            </a:r>
            <a:r>
              <a:rPr lang="en-US" sz="1200" dirty="0" err="1"/>
              <a:t>bày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phạm</a:t>
            </a:r>
            <a:r>
              <a:rPr lang="en-US" sz="1200" dirty="0"/>
              <a:t> vi </a:t>
            </a:r>
            <a:r>
              <a:rPr lang="en-US" sz="1400" b="1" dirty="0">
                <a:solidFill>
                  <a:srgbClr val="FF0000"/>
                </a:solidFill>
              </a:rPr>
              <a:t>3m</a:t>
            </a:r>
            <a:r>
              <a:rPr lang="en-US" sz="1200" dirty="0"/>
              <a:t> </a:t>
            </a:r>
            <a:r>
              <a:rPr lang="en-US" sz="1200" dirty="0" err="1"/>
              <a:t>từ</a:t>
            </a:r>
            <a:r>
              <a:rPr lang="en-US" sz="1200" dirty="0"/>
              <a:t> </a:t>
            </a:r>
            <a:r>
              <a:rPr lang="en-US" sz="1200" dirty="0" err="1"/>
              <a:t>cửa</a:t>
            </a:r>
            <a:r>
              <a:rPr lang="en-US" sz="1200" dirty="0"/>
              <a:t> </a:t>
            </a:r>
            <a:r>
              <a:rPr lang="en-US" sz="1200" dirty="0" err="1"/>
              <a:t>chính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bị</a:t>
            </a:r>
            <a:r>
              <a:rPr lang="en-US" sz="1200" dirty="0"/>
              <a:t> </a:t>
            </a:r>
            <a:r>
              <a:rPr lang="en-US" sz="1200" dirty="0" err="1"/>
              <a:t>che</a:t>
            </a:r>
            <a:r>
              <a:rPr lang="en-US" sz="1200" dirty="0"/>
              <a:t> </a:t>
            </a:r>
            <a:r>
              <a:rPr lang="en-US" sz="1200" dirty="0" err="1"/>
              <a:t>chắn</a:t>
            </a:r>
            <a:r>
              <a:rPr lang="en-US" sz="1200" dirty="0"/>
              <a:t>  </a:t>
            </a:r>
            <a:r>
              <a:rPr lang="en-US" sz="1200" dirty="0" err="1"/>
              <a:t>từ</a:t>
            </a:r>
            <a:r>
              <a:rPr lang="en-US" sz="1200" dirty="0"/>
              <a:t> </a:t>
            </a:r>
            <a:r>
              <a:rPr lang="en-US" sz="1200" dirty="0" err="1"/>
              <a:t>phía</a:t>
            </a:r>
            <a:r>
              <a:rPr lang="en-US" sz="1200" dirty="0"/>
              <a:t> </a:t>
            </a:r>
            <a:r>
              <a:rPr lang="en-US" sz="1200" dirty="0" err="1"/>
              <a:t>tr</a:t>
            </a:r>
            <a:r>
              <a:rPr lang="vi-VN" sz="1200" dirty="0"/>
              <a:t>ư</a:t>
            </a:r>
            <a:r>
              <a:rPr lang="en-US" sz="1200" dirty="0" err="1"/>
              <a:t>ớc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400" b="1" dirty="0" err="1">
                <a:solidFill>
                  <a:srgbClr val="FF0000"/>
                </a:solidFill>
              </a:rPr>
              <a:t>Đúng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hình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khối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200" dirty="0" err="1"/>
              <a:t>theo</a:t>
            </a:r>
            <a:r>
              <a:rPr lang="en-US" sz="1200" dirty="0"/>
              <a:t> </a:t>
            </a:r>
            <a:r>
              <a:rPr lang="en-US" sz="1200" dirty="0" err="1"/>
              <a:t>quy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88B7E63-4953-424B-B022-D970A2F47B42}"/>
              </a:ext>
            </a:extLst>
          </p:cNvPr>
          <p:cNvSpPr txBox="1"/>
          <p:nvPr/>
        </p:nvSpPr>
        <p:spPr>
          <a:xfrm>
            <a:off x="6520135" y="5084799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Đảm</a:t>
            </a:r>
            <a:r>
              <a:rPr lang="en-US" sz="1200" dirty="0"/>
              <a:t> </a:t>
            </a:r>
            <a:r>
              <a:rPr lang="en-US" sz="1200" dirty="0" err="1"/>
              <a:t>bảo</a:t>
            </a:r>
            <a:r>
              <a:rPr lang="en-US" sz="1200" dirty="0"/>
              <a:t> </a:t>
            </a:r>
            <a:r>
              <a:rPr lang="en-US" sz="1200" dirty="0" err="1"/>
              <a:t>tối</a:t>
            </a:r>
            <a:r>
              <a:rPr lang="en-US" sz="1200" dirty="0"/>
              <a:t> </a:t>
            </a:r>
            <a:r>
              <a:rPr lang="en-US" sz="1200" err="1"/>
              <a:t>thiểu</a:t>
            </a:r>
            <a:r>
              <a:rPr lang="en-US" sz="1200"/>
              <a:t> </a:t>
            </a:r>
            <a:r>
              <a:rPr lang="en-US" sz="1400" b="1">
                <a:solidFill>
                  <a:srgbClr val="FF0000"/>
                </a:solidFill>
              </a:rPr>
              <a:t>80% </a:t>
            </a:r>
            <a:r>
              <a:rPr lang="en-US" sz="1400" b="1" dirty="0" err="1">
                <a:solidFill>
                  <a:srgbClr val="FF0000"/>
                </a:solidFill>
              </a:rPr>
              <a:t>số</a:t>
            </a:r>
            <a:r>
              <a:rPr lang="en-US" sz="1400" b="1" dirty="0">
                <a:solidFill>
                  <a:srgbClr val="FF0000"/>
                </a:solidFill>
              </a:rPr>
              <a:t> stock</a:t>
            </a:r>
            <a:r>
              <a:rPr lang="en-US" sz="1200" dirty="0"/>
              <a:t> </a:t>
            </a:r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C83817F-26FD-4FD2-B6E8-5A672C164880}"/>
              </a:ext>
            </a:extLst>
          </p:cNvPr>
          <p:cNvSpPr txBox="1"/>
          <p:nvPr/>
        </p:nvSpPr>
        <p:spPr>
          <a:xfrm>
            <a:off x="304805" y="4992466"/>
            <a:ext cx="2078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Đảm</a:t>
            </a:r>
            <a:r>
              <a:rPr lang="en-US" sz="1200" dirty="0"/>
              <a:t> </a:t>
            </a:r>
            <a:r>
              <a:rPr lang="en-US" sz="1200" dirty="0" err="1"/>
              <a:t>bảo</a:t>
            </a:r>
            <a:r>
              <a:rPr lang="en-US" sz="12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100% </a:t>
            </a:r>
            <a:r>
              <a:rPr lang="en-US" sz="1400" b="1" dirty="0" err="1">
                <a:solidFill>
                  <a:srgbClr val="FF0000"/>
                </a:solidFill>
              </a:rPr>
              <a:t>mặt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hàng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200" dirty="0" err="1"/>
              <a:t>tr</a:t>
            </a:r>
            <a:r>
              <a:rPr lang="vi-VN" sz="1200" dirty="0"/>
              <a:t>ư</a:t>
            </a:r>
            <a:r>
              <a:rPr lang="en-US" sz="1200" dirty="0"/>
              <a:t>ng </a:t>
            </a:r>
            <a:r>
              <a:rPr lang="en-US" sz="1200" dirty="0" err="1"/>
              <a:t>bày</a:t>
            </a:r>
            <a:r>
              <a:rPr lang="en-US" sz="1200" dirty="0"/>
              <a:t>, </a:t>
            </a:r>
            <a:r>
              <a:rPr lang="en-US" sz="1200" dirty="0" err="1"/>
              <a:t>tối</a:t>
            </a:r>
            <a:r>
              <a:rPr lang="en-US" sz="1200" dirty="0"/>
              <a:t> </a:t>
            </a:r>
            <a:r>
              <a:rPr lang="en-US" sz="1200" dirty="0" err="1"/>
              <a:t>thiểu</a:t>
            </a:r>
            <a:r>
              <a:rPr lang="en-US" sz="1200" dirty="0"/>
              <a:t> 1 </a:t>
            </a:r>
            <a:r>
              <a:rPr lang="en-US" sz="1200" dirty="0" err="1"/>
              <a:t>thùng</a:t>
            </a:r>
            <a:r>
              <a:rPr lang="en-US" sz="1200" dirty="0"/>
              <a:t> </a:t>
            </a:r>
            <a:r>
              <a:rPr lang="en-US" sz="1200" dirty="0" err="1"/>
              <a:t>mỗi</a:t>
            </a:r>
            <a:r>
              <a:rPr lang="en-US" sz="1200" dirty="0"/>
              <a:t> </a:t>
            </a:r>
            <a:r>
              <a:rPr lang="en-US" sz="1200" dirty="0" err="1"/>
              <a:t>loại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582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7670062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55" tIns="45026" rIns="90055" bIns="45026" spcCol="0" rtlCol="0" anchor="ctr"/>
          <a:lstStyle/>
          <a:p>
            <a:pPr marL="0" marR="0" lvl="0" indent="0" algn="l" defTabSz="426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36" y="59559"/>
            <a:ext cx="6925826" cy="473843"/>
          </a:xfrm>
          <a:prstGeom prst="rect">
            <a:avLst/>
          </a:prstGeom>
        </p:spPr>
        <p:txBody>
          <a:bodyPr wrap="square" lIns="42543" tIns="21270" rIns="42543" bIns="21270">
            <a:spAutoFit/>
          </a:bodyPr>
          <a:lstStyle/>
          <a:p>
            <a:pPr marL="0" marR="0" lvl="0" indent="0" algn="l" defTabSz="426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trình kiểm</a:t>
            </a:r>
            <a:r>
              <a:rPr kumimoji="0" lang="en-US" sz="2800" b="1" i="0" u="none" strike="noStrike" kern="1200" cap="none" spc="0" normalizeH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tra trưng bày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19" y="5581471"/>
            <a:ext cx="9033164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Kết hợp kiểm tra thực tế on-field và hệ thống kiểm tra bằng hình ảnh DMS đang vận hành</a:t>
            </a:r>
          </a:p>
          <a:p>
            <a:pPr marL="285750" indent="-285750">
              <a:buFontTx/>
              <a:buChar char="-"/>
            </a:pPr>
            <a:r>
              <a:rPr lang="en-US"/>
              <a:t>Đảm bảo mục tiêu hiện diện bằng việc re-inforce KH rớt TB trong lần kiểm tra đầu tiên</a:t>
            </a:r>
          </a:p>
          <a:p>
            <a:pPr marL="285750" indent="-285750">
              <a:buFontTx/>
              <a:buChar char="-"/>
            </a:pPr>
            <a:r>
              <a:rPr lang="en-US"/>
              <a:t>Cung cấp 100% chứng từ hình ảnh do DCR thực hiện</a:t>
            </a:r>
          </a:p>
          <a:p>
            <a:pPr marL="285750" indent="-285750">
              <a:buFontTx/>
              <a:buChar char="-"/>
            </a:pPr>
            <a:r>
              <a:rPr lang="en-US"/>
              <a:t>Agency audit độc lập theo tỷ lệ quy định đối với từng gói lớn, nhỏ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7" y="685800"/>
            <a:ext cx="9100183" cy="4854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25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7670062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55" tIns="45026" rIns="90055" bIns="45026" spcCol="0" rtlCol="0" anchor="ctr"/>
          <a:lstStyle/>
          <a:p>
            <a:pPr defTabSz="426930">
              <a:defRPr/>
            </a:pPr>
            <a:endParaRPr lang="en-US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36" y="59559"/>
            <a:ext cx="7432964" cy="473843"/>
          </a:xfrm>
          <a:prstGeom prst="rect">
            <a:avLst/>
          </a:prstGeom>
        </p:spPr>
        <p:txBody>
          <a:bodyPr wrap="square" lIns="42543" tIns="21270" rIns="42543" bIns="21270">
            <a:spAutoFit/>
          </a:bodyPr>
          <a:lstStyle/>
          <a:p>
            <a:pPr defTabSz="426930">
              <a:defRPr/>
            </a:pPr>
            <a:r>
              <a:rPr lang="en-US" sz="2800" b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Cách</a:t>
            </a:r>
            <a:r>
              <a:rPr lang="en-US" sz="28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tính Đạt hiện trạng trưng bày</a:t>
            </a:r>
            <a:endParaRPr lang="en-US" sz="3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475D294A-2BB5-43A8-A674-F9871B6DA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71395"/>
              </p:ext>
            </p:extLst>
          </p:nvPr>
        </p:nvGraphicFramePr>
        <p:xfrm>
          <a:off x="152401" y="3273368"/>
          <a:ext cx="4627417" cy="167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344">
                  <a:extLst>
                    <a:ext uri="{9D8B030D-6E8A-4147-A177-3AD203B41FA5}">
                      <a16:colId xmlns:a16="http://schemas.microsoft.com/office/drawing/2014/main" xmlns="" val="2562743094"/>
                    </a:ext>
                  </a:extLst>
                </a:gridCol>
                <a:gridCol w="1004455">
                  <a:extLst>
                    <a:ext uri="{9D8B030D-6E8A-4147-A177-3AD203B41FA5}">
                      <a16:colId xmlns:a16="http://schemas.microsoft.com/office/drawing/2014/main" xmlns="" val="2919825327"/>
                    </a:ext>
                  </a:extLst>
                </a:gridCol>
                <a:gridCol w="1424161">
                  <a:extLst>
                    <a:ext uri="{9D8B030D-6E8A-4147-A177-3AD203B41FA5}">
                      <a16:colId xmlns:a16="http://schemas.microsoft.com/office/drawing/2014/main" xmlns="" val="255451308"/>
                    </a:ext>
                  </a:extLst>
                </a:gridCol>
                <a:gridCol w="993457">
                  <a:extLst>
                    <a:ext uri="{9D8B030D-6E8A-4147-A177-3AD203B41FA5}">
                      <a16:colId xmlns:a16="http://schemas.microsoft.com/office/drawing/2014/main" xmlns="" val="378413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vi-VN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Gói</a:t>
                      </a:r>
                      <a:r>
                        <a:rPr lang="vi-V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vi-V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trưng </a:t>
                      </a:r>
                      <a:r>
                        <a:rPr lang="vi-VN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bày</a:t>
                      </a:r>
                      <a:endParaRPr lang="vi-VN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Vị</a:t>
                      </a: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Trí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Số</a:t>
                      </a: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mặt</a:t>
                      </a: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hàng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Số</a:t>
                      </a: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stock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0962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thùng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Đúng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vị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trí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mặt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hàng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96259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thùng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1720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thùng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2920433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xmlns="" id="{E87567D4-3A81-4773-8C04-80F32E38C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68556"/>
              </p:ext>
            </p:extLst>
          </p:nvPr>
        </p:nvGraphicFramePr>
        <p:xfrm>
          <a:off x="4973783" y="3273368"/>
          <a:ext cx="3962399" cy="16592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0471">
                  <a:extLst>
                    <a:ext uri="{9D8B030D-6E8A-4147-A177-3AD203B41FA5}">
                      <a16:colId xmlns:a16="http://schemas.microsoft.com/office/drawing/2014/main" xmlns="" val="2562743094"/>
                    </a:ext>
                  </a:extLst>
                </a:gridCol>
                <a:gridCol w="961400">
                  <a:extLst>
                    <a:ext uri="{9D8B030D-6E8A-4147-A177-3AD203B41FA5}">
                      <a16:colId xmlns:a16="http://schemas.microsoft.com/office/drawing/2014/main" xmlns="" val="2919825327"/>
                    </a:ext>
                  </a:extLst>
                </a:gridCol>
                <a:gridCol w="976103">
                  <a:extLst>
                    <a:ext uri="{9D8B030D-6E8A-4147-A177-3AD203B41FA5}">
                      <a16:colId xmlns:a16="http://schemas.microsoft.com/office/drawing/2014/main" xmlns="" val="255451308"/>
                    </a:ext>
                  </a:extLst>
                </a:gridCol>
                <a:gridCol w="1024425">
                  <a:extLst>
                    <a:ext uri="{9D8B030D-6E8A-4147-A177-3AD203B41FA5}">
                      <a16:colId xmlns:a16="http://schemas.microsoft.com/office/drawing/2014/main" xmlns="" val="3784139996"/>
                    </a:ext>
                  </a:extLst>
                </a:gridCol>
              </a:tblGrid>
              <a:tr h="512509"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u="none" strike="noStrike" dirty="0" err="1">
                          <a:effectLst/>
                        </a:rPr>
                        <a:t>Gói</a:t>
                      </a:r>
                      <a:r>
                        <a:rPr lang="vi-VN" sz="1600" u="none" strike="noStrike" dirty="0">
                          <a:effectLst/>
                        </a:rPr>
                        <a:t> 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vi-VN" sz="1600" u="none" strike="noStrike" dirty="0">
                          <a:effectLst/>
                        </a:rPr>
                        <a:t>trưng </a:t>
                      </a:r>
                      <a:r>
                        <a:rPr lang="vi-VN" sz="1600" u="none" strike="noStrike" dirty="0" err="1">
                          <a:effectLst/>
                        </a:rPr>
                        <a:t>bày</a:t>
                      </a:r>
                      <a:endParaRPr lang="vi-VN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Vị Trí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Số mặt hàng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Số stock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09628831"/>
                  </a:ext>
                </a:extLst>
              </a:tr>
              <a:tr h="382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39 </a:t>
                      </a:r>
                      <a:r>
                        <a:rPr lang="en-US" sz="1600" u="none" strike="noStrike" dirty="0" err="1">
                          <a:effectLst/>
                        </a:rPr>
                        <a:t>thùng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Đúng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vị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trí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100%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mặt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baseline="0" dirty="0" err="1" smtClean="0">
                          <a:effectLst/>
                        </a:rPr>
                        <a:t>hàng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962597579"/>
                  </a:ext>
                </a:extLst>
              </a:tr>
              <a:tr h="382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24 thùng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17203498"/>
                  </a:ext>
                </a:extLst>
              </a:tr>
              <a:tr h="382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16 thùng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29204331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xmlns="" id="{92BF7F4C-8AFD-4CE4-9ABC-99F34FDF0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89500"/>
              </p:ext>
            </p:extLst>
          </p:nvPr>
        </p:nvGraphicFramePr>
        <p:xfrm>
          <a:off x="152401" y="1175327"/>
          <a:ext cx="8783781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27927">
                  <a:extLst>
                    <a:ext uri="{9D8B030D-6E8A-4147-A177-3AD203B41FA5}">
                      <a16:colId xmlns:a16="http://schemas.microsoft.com/office/drawing/2014/main" xmlns="" val="3412600773"/>
                    </a:ext>
                  </a:extLst>
                </a:gridCol>
                <a:gridCol w="2927927">
                  <a:extLst>
                    <a:ext uri="{9D8B030D-6E8A-4147-A177-3AD203B41FA5}">
                      <a16:colId xmlns:a16="http://schemas.microsoft.com/office/drawing/2014/main" xmlns="" val="2934940848"/>
                    </a:ext>
                  </a:extLst>
                </a:gridCol>
                <a:gridCol w="2927927">
                  <a:extLst>
                    <a:ext uri="{9D8B030D-6E8A-4147-A177-3AD203B41FA5}">
                      <a16:colId xmlns:a16="http://schemas.microsoft.com/office/drawing/2014/main" xmlns="" val="770614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Tiêu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chí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Tháng 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Tháng 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9408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1. Vị trí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Đúng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vị trí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Đúng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vị trí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4078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2. Số nhãn hàng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Đủ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100% </a:t>
                      </a:r>
                      <a:r>
                        <a:rPr lang="en-US" sz="2000" u="none" strike="noStrike" err="1">
                          <a:effectLst/>
                        </a:rPr>
                        <a:t>mặt</a:t>
                      </a:r>
                      <a:r>
                        <a:rPr lang="en-US" sz="2000" u="none" strike="noStrike">
                          <a:effectLst/>
                        </a:rPr>
                        <a:t> </a:t>
                      </a:r>
                      <a:r>
                        <a:rPr lang="en-US" sz="2000" u="none" strike="noStrike" smtClean="0">
                          <a:effectLst/>
                        </a:rPr>
                        <a:t>hàng (5/5)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Đủ</a:t>
                      </a:r>
                      <a:r>
                        <a:rPr lang="en-US" sz="2000" u="none" strike="noStrike" dirty="0" smtClean="0">
                          <a:effectLst/>
                        </a:rPr>
                        <a:t> 100% </a:t>
                      </a:r>
                      <a:r>
                        <a:rPr lang="en-US" sz="2000" u="none" strike="noStrike" err="1" smtClean="0">
                          <a:effectLst/>
                        </a:rPr>
                        <a:t>mặt</a:t>
                      </a:r>
                      <a:r>
                        <a:rPr lang="en-US" sz="2000" u="none" strike="noStrike" smtClean="0">
                          <a:effectLst/>
                        </a:rPr>
                        <a:t> hàng (5/5)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754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3. Số stock/ facing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Tối thiểu 80%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Tối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thiểu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80</a:t>
                      </a:r>
                      <a:r>
                        <a:rPr lang="en-US" sz="2000" u="none" strike="noStrike" dirty="0">
                          <a:effectLst/>
                        </a:rPr>
                        <a:t>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9555201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CB73C92-451C-4056-B165-0FEB3942031D}"/>
              </a:ext>
            </a:extLst>
          </p:cNvPr>
          <p:cNvSpPr txBox="1"/>
          <p:nvPr/>
        </p:nvSpPr>
        <p:spPr>
          <a:xfrm>
            <a:off x="152401" y="707797"/>
            <a:ext cx="313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solidFill>
                  <a:srgbClr val="0070C0"/>
                </a:solidFill>
              </a:rPr>
              <a:t>Tiêu</a:t>
            </a:r>
            <a:r>
              <a:rPr lang="en-US" b="1" u="sng" dirty="0">
                <a:solidFill>
                  <a:srgbClr val="0070C0"/>
                </a:solidFill>
              </a:rPr>
              <a:t> </a:t>
            </a:r>
            <a:r>
              <a:rPr lang="en-US" b="1" u="sng" dirty="0" err="1">
                <a:solidFill>
                  <a:srgbClr val="0070C0"/>
                </a:solidFill>
              </a:rPr>
              <a:t>chí</a:t>
            </a:r>
            <a:r>
              <a:rPr lang="en-US" b="1" u="sng" dirty="0">
                <a:solidFill>
                  <a:srgbClr val="0070C0"/>
                </a:solidFill>
              </a:rPr>
              <a:t> </a:t>
            </a:r>
            <a:r>
              <a:rPr lang="en-US" b="1" u="sng" dirty="0" err="1">
                <a:solidFill>
                  <a:srgbClr val="0070C0"/>
                </a:solidFill>
              </a:rPr>
              <a:t>tính</a:t>
            </a:r>
            <a:r>
              <a:rPr lang="en-US" b="1" u="sng" dirty="0">
                <a:solidFill>
                  <a:srgbClr val="0070C0"/>
                </a:solidFill>
              </a:rPr>
              <a:t> </a:t>
            </a:r>
            <a:r>
              <a:rPr lang="en-US" b="1" u="sng" dirty="0" err="1">
                <a:solidFill>
                  <a:srgbClr val="0070C0"/>
                </a:solidFill>
              </a:rPr>
              <a:t>điểm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A7CDBF3-5A86-4069-8948-FAD2E0F0CFE7}"/>
              </a:ext>
            </a:extLst>
          </p:cNvPr>
          <p:cNvSpPr txBox="1"/>
          <p:nvPr/>
        </p:nvSpPr>
        <p:spPr>
          <a:xfrm>
            <a:off x="152401" y="2819400"/>
            <a:ext cx="313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Chi </a:t>
            </a:r>
            <a:r>
              <a:rPr lang="en-US" b="1" u="sng" dirty="0" err="1">
                <a:solidFill>
                  <a:srgbClr val="0070C0"/>
                </a:solidFill>
              </a:rPr>
              <a:t>tiết</a:t>
            </a:r>
            <a:r>
              <a:rPr lang="en-US" b="1" u="sng" dirty="0">
                <a:solidFill>
                  <a:srgbClr val="0070C0"/>
                </a:solidFill>
              </a:rPr>
              <a:t> </a:t>
            </a:r>
            <a:r>
              <a:rPr lang="en-US" b="1" u="sng" err="1">
                <a:solidFill>
                  <a:srgbClr val="0070C0"/>
                </a:solidFill>
              </a:rPr>
              <a:t>tháng</a:t>
            </a:r>
            <a:r>
              <a:rPr lang="en-US" b="1" u="sng">
                <a:solidFill>
                  <a:srgbClr val="0070C0"/>
                </a:solidFill>
              </a:rPr>
              <a:t> 12 2017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A019AF7-ED8B-4F55-825C-5AF45B0E08FD}"/>
              </a:ext>
            </a:extLst>
          </p:cNvPr>
          <p:cNvSpPr txBox="1"/>
          <p:nvPr/>
        </p:nvSpPr>
        <p:spPr>
          <a:xfrm>
            <a:off x="4973783" y="2819400"/>
            <a:ext cx="313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Chi </a:t>
            </a:r>
            <a:r>
              <a:rPr lang="en-US" b="1" dirty="0" err="1">
                <a:solidFill>
                  <a:srgbClr val="0070C0"/>
                </a:solidFill>
              </a:rPr>
              <a:t>tiết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tháng</a:t>
            </a:r>
            <a:r>
              <a:rPr lang="en-US" b="1" dirty="0">
                <a:solidFill>
                  <a:srgbClr val="0070C0"/>
                </a:solidFill>
              </a:rPr>
              <a:t> 1 2018</a:t>
            </a:r>
          </a:p>
        </p:txBody>
      </p:sp>
      <p:sp>
        <p:nvSpPr>
          <p:cNvPr id="2" name="Explosion 1 1"/>
          <p:cNvSpPr/>
          <p:nvPr/>
        </p:nvSpPr>
        <p:spPr>
          <a:xfrm>
            <a:off x="2514600" y="5181600"/>
            <a:ext cx="4191000" cy="17526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prstClr val="black"/>
                </a:solidFill>
              </a:rPr>
              <a:t>Đạt TB = Đạt cả 3 tiêu chí</a:t>
            </a:r>
          </a:p>
        </p:txBody>
      </p:sp>
    </p:spTree>
    <p:extLst>
      <p:ext uri="{BB962C8B-B14F-4D97-AF65-F5344CB8AC3E}">
        <p14:creationId xmlns:p14="http://schemas.microsoft.com/office/powerpoint/2010/main" val="127019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7670062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55" tIns="45026" rIns="90055" bIns="45026" spcCol="0" rtlCol="0" anchor="ctr"/>
          <a:lstStyle/>
          <a:p>
            <a:pPr defTabSz="426930">
              <a:defRPr/>
            </a:pPr>
            <a:endParaRPr lang="en-US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36" y="59559"/>
            <a:ext cx="7432964" cy="473843"/>
          </a:xfrm>
          <a:prstGeom prst="rect">
            <a:avLst/>
          </a:prstGeom>
        </p:spPr>
        <p:txBody>
          <a:bodyPr wrap="square" lIns="42543" tIns="21270" rIns="42543" bIns="21270">
            <a:spAutoFit/>
          </a:bodyPr>
          <a:lstStyle/>
          <a:p>
            <a:pPr defTabSz="426930">
              <a:defRPr/>
            </a:pPr>
            <a:r>
              <a:rPr lang="en-US" sz="280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Comliance</a:t>
            </a:r>
            <a:r>
              <a:rPr lang="en-US" sz="28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process</a:t>
            </a:r>
            <a:endParaRPr lang="en-US" sz="3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03711"/>
              </p:ext>
            </p:extLst>
          </p:nvPr>
        </p:nvGraphicFramePr>
        <p:xfrm>
          <a:off x="381000" y="914400"/>
          <a:ext cx="8382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  <a:gridCol w="2095500"/>
                <a:gridCol w="2095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Pillar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27/11-15/12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17/12-31/12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15/12-31/01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Ký 100%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hợp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đồng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va</a:t>
                      </a:r>
                      <a:r>
                        <a:rPr lang="en-US" baseline="0" dirty="0" smtClean="0"/>
                        <a:t>̀ </a:t>
                      </a:r>
                      <a:r>
                        <a:rPr lang="en-US" baseline="0" dirty="0" err="1" smtClean="0"/>
                        <a:t>trưng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bày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cửa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hàng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nhận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thưởng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cửa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hàng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nhận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thưởng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Incentive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700k for</a:t>
                      </a:r>
                      <a:r>
                        <a:rPr lang="en-US" baseline="0" dirty="0" smtClean="0"/>
                        <a:t> DCR, 300k for delivery 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1mil for DCR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1mil for DCR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Evidence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Hợp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đồng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hình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ảnh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trưng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bày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party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party report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Chấm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trưng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bày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DCR+FMKT submit</a:t>
                      </a:r>
                    </a:p>
                    <a:p>
                      <a:r>
                        <a:rPr lang="en-US" dirty="0" smtClean="0"/>
                        <a:t>Compliance</a:t>
                      </a:r>
                      <a:r>
                        <a:rPr lang="en-US" baseline="0" dirty="0" smtClean="0"/>
                        <a:t> audit </a:t>
                      </a:r>
                      <a:r>
                        <a:rPr lang="en-US" baseline="0" dirty="0" err="1" smtClean="0"/>
                        <a:t>bằng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hình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ảnh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party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party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3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7670062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55" tIns="45026" rIns="90055" bIns="45026" spcCol="0" rtlCol="0" anchor="ctr"/>
          <a:lstStyle/>
          <a:p>
            <a:pPr lvl="0" defTabSz="426930">
              <a:defRPr/>
            </a:pPr>
            <a:r>
              <a:rPr lang="en-US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Tiêu chí chấm theo location</a:t>
            </a:r>
            <a:endParaRPr lang="en-US" sz="20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27625"/>
              </p:ext>
            </p:extLst>
          </p:nvPr>
        </p:nvGraphicFramePr>
        <p:xfrm>
          <a:off x="304800" y="990600"/>
          <a:ext cx="8458200" cy="502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572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57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57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572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572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375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Gói TB tham gia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Dec-17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Jan-18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38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Nhãn tham gia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400" u="none" strike="noStrike">
                          <a:effectLst/>
                          <a:latin typeface="+mn-lt"/>
                        </a:rPr>
                        <a:t>Số nhãn qui định</a:t>
                      </a: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+mn-lt"/>
                        </a:rPr>
                        <a:t>Số mặt qui định - 80%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Nhãn tham gia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400" u="none" strike="noStrike">
                          <a:effectLst/>
                          <a:latin typeface="+mn-lt"/>
                        </a:rPr>
                        <a:t>Số nhãn qui định</a:t>
                      </a: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+mn-lt"/>
                        </a:rPr>
                        <a:t>Số mặt qui định - 70%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6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HCMC, HCMP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Pepsi, 7 Up, Mirinda, Tea, Sting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smtClean="0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Pepsi, 7 Up, Mirinda, Tea, Sting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smtClean="0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06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MKU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Pepsi, 7 Up, Mirinda, Tea, Sting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smtClean="0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Pepsi, 7 Up, Mirinda, Tea, Sting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smtClean="0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0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0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06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DNU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Pepsi, 7 Up, Mirinda, Revive, Sting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smtClean="0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Pepsi, 7 Up, Mirinda, Revive, Sting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smtClean="0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0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0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206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HNC, HNP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Pepsi, 7 Up,  Sting, Twister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smtClean="0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Pepsi, 7 Up,  Sting, Twister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smtClean="0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0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0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43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7670062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55" tIns="45026" rIns="90055" bIns="45026" spcCol="0" rtlCol="0" anchor="ctr"/>
          <a:lstStyle/>
          <a:p>
            <a:pPr defTabSz="426930">
              <a:defRPr/>
            </a:pPr>
            <a:endParaRPr lang="en-US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74" y="59557"/>
            <a:ext cx="6925826" cy="473843"/>
          </a:xfrm>
          <a:prstGeom prst="rect">
            <a:avLst/>
          </a:prstGeom>
        </p:spPr>
        <p:txBody>
          <a:bodyPr wrap="square" lIns="42543" tIns="21270" rIns="42543" bIns="21270">
            <a:spAutoFit/>
          </a:bodyPr>
          <a:lstStyle/>
          <a:p>
            <a:pPr defTabSz="426930">
              <a:defRPr/>
            </a:pPr>
            <a:r>
              <a:rPr lang="en-US" sz="28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Audit Budget </a:t>
            </a:r>
            <a:endParaRPr lang="en-US" sz="3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031" y="4679831"/>
            <a:ext cx="7772400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- CPC: 70,000 VND - Total cost ~ </a:t>
            </a:r>
            <a:r>
              <a:rPr lang="en-US">
                <a:solidFill>
                  <a:srgbClr val="FF0000"/>
                </a:solidFill>
              </a:rPr>
              <a:t>1.57 tỷ VND</a:t>
            </a:r>
          </a:p>
          <a:p>
            <a:r>
              <a:rPr lang="en-US"/>
              <a:t>- Tỷ lệ, tần suất Audit: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92641"/>
              </p:ext>
            </p:extLst>
          </p:nvPr>
        </p:nvGraphicFramePr>
        <p:xfrm>
          <a:off x="378893" y="5410200"/>
          <a:ext cx="6815714" cy="12901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77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60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60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659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86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Op1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Gifts</a:t>
                      </a:r>
                      <a:r>
                        <a:rPr lang="en-US" sz="1600" b="1" u="none" strike="noStrike" kern="1200" baseline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Tỷ lệ mẫu</a:t>
                      </a:r>
                      <a:r>
                        <a:rPr lang="en-US" sz="1600" u="none" strike="noStrike" baseline="0">
                          <a:effectLst/>
                        </a:rPr>
                        <a:t> Audit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Tần suất Audit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3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39Rcs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297,500 VND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23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24Rcs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159,000 VND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23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16Rcs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79,500 VND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1003"/>
            <a:ext cx="7318213" cy="40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68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4748"/>
            <a:ext cx="7670062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55" tIns="45026" rIns="90055" bIns="45026" spcCol="0" rtlCol="0" anchor="ctr"/>
          <a:lstStyle/>
          <a:p>
            <a:pPr defTabSz="426930"/>
            <a:endParaRPr lang="en-US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35" y="-14746"/>
            <a:ext cx="6925826" cy="473843"/>
          </a:xfrm>
          <a:prstGeom prst="rect">
            <a:avLst/>
          </a:prstGeom>
        </p:spPr>
        <p:txBody>
          <a:bodyPr wrap="square" lIns="42543" tIns="21270" rIns="42543" bIns="21270">
            <a:spAutoFit/>
          </a:bodyPr>
          <a:lstStyle/>
          <a:p>
            <a:pPr defTabSz="426930"/>
            <a:r>
              <a:rPr lang="en-US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Planogram- HCMC-HCMP</a:t>
            </a:r>
            <a:endParaRPr lang="en-US" sz="3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26017" y="757737"/>
            <a:ext cx="423649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white"/>
                </a:solidFill>
              </a:rPr>
              <a:t>38 </a:t>
            </a:r>
            <a:r>
              <a:rPr lang="en-US" b="1" dirty="0" err="1">
                <a:solidFill>
                  <a:prstClr val="white"/>
                </a:solidFill>
              </a:rPr>
              <a:t>cs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0476" y="3897398"/>
            <a:ext cx="423649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white"/>
                </a:solidFill>
              </a:rPr>
              <a:t>23 </a:t>
            </a:r>
            <a:r>
              <a:rPr lang="en-US" b="1" dirty="0" err="1">
                <a:solidFill>
                  <a:prstClr val="white"/>
                </a:solidFill>
              </a:rPr>
              <a:t>cs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15965" y="3897398"/>
            <a:ext cx="423649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white"/>
                </a:solidFill>
              </a:rPr>
              <a:t>18 </a:t>
            </a:r>
            <a:r>
              <a:rPr lang="en-US" b="1" dirty="0" err="1">
                <a:solidFill>
                  <a:prstClr val="white"/>
                </a:solidFill>
              </a:rPr>
              <a:t>cs</a:t>
            </a:r>
            <a:endParaRPr lang="en-US" b="1" dirty="0">
              <a:solidFill>
                <a:prstClr val="white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493883"/>
              </p:ext>
            </p:extLst>
          </p:nvPr>
        </p:nvGraphicFramePr>
        <p:xfrm>
          <a:off x="1926020" y="1205257"/>
          <a:ext cx="4234877" cy="381000"/>
        </p:xfrm>
        <a:graphic>
          <a:graphicData uri="http://schemas.openxmlformats.org/drawingml/2006/table">
            <a:tbl>
              <a:tblPr/>
              <a:tblGrid>
                <a:gridCol w="6203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0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03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203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203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606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7260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Pepsi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Mirinda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C000"/>
                          </a:solidFill>
                          <a:effectLst/>
                          <a:latin typeface="Calibri"/>
                        </a:rPr>
                        <a:t>Phasing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BF994695-DB65-4893-B1D7-E0B41D007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107094"/>
              </p:ext>
            </p:extLst>
          </p:nvPr>
        </p:nvGraphicFramePr>
        <p:xfrm>
          <a:off x="3231781" y="4343400"/>
          <a:ext cx="1206500" cy="1706880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="" xmlns:a16="http://schemas.microsoft.com/office/drawing/2014/main" val="13506417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461868879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Phasing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194668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Pepsi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846046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6934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Mirinda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905554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928448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437122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678642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E1D541E3-4891-4F00-B3EE-8BA755927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099956"/>
              </p:ext>
            </p:extLst>
          </p:nvPr>
        </p:nvGraphicFramePr>
        <p:xfrm>
          <a:off x="7066812" y="4343400"/>
          <a:ext cx="1426392" cy="1706880"/>
        </p:xfrm>
        <a:graphic>
          <a:graphicData uri="http://schemas.openxmlformats.org/drawingml/2006/table">
            <a:tbl>
              <a:tblPr/>
              <a:tblGrid>
                <a:gridCol w="705689">
                  <a:extLst>
                    <a:ext uri="{9D8B030D-6E8A-4147-A177-3AD203B41FA5}">
                      <a16:colId xmlns="" xmlns:a16="http://schemas.microsoft.com/office/drawing/2014/main" val="3659277918"/>
                    </a:ext>
                  </a:extLst>
                </a:gridCol>
                <a:gridCol w="720703">
                  <a:extLst>
                    <a:ext uri="{9D8B030D-6E8A-4147-A177-3AD203B41FA5}">
                      <a16:colId xmlns="" xmlns:a16="http://schemas.microsoft.com/office/drawing/2014/main" val="22090670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Phasing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4690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Pepsi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20356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47298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Mirinda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66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37674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0985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Twister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929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187044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73B51CF-87CF-4201-BB16-C35B28F63BE3}"/>
              </a:ext>
            </a:extLst>
          </p:cNvPr>
          <p:cNvSpPr txBox="1"/>
          <p:nvPr/>
        </p:nvSpPr>
        <p:spPr>
          <a:xfrm>
            <a:off x="250476" y="3537750"/>
            <a:ext cx="202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</a:rPr>
              <a:t>2 layers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73B51CF-87CF-4201-BB16-C35B28F63BE3}"/>
              </a:ext>
            </a:extLst>
          </p:cNvPr>
          <p:cNvSpPr txBox="1"/>
          <p:nvPr/>
        </p:nvSpPr>
        <p:spPr>
          <a:xfrm>
            <a:off x="4838190" y="3581400"/>
            <a:ext cx="202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</a:rPr>
              <a:t>1 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73B51CF-87CF-4201-BB16-C35B28F63BE3}"/>
              </a:ext>
            </a:extLst>
          </p:cNvPr>
          <p:cNvSpPr txBox="1"/>
          <p:nvPr/>
        </p:nvSpPr>
        <p:spPr>
          <a:xfrm>
            <a:off x="345957" y="6497237"/>
            <a:ext cx="202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</a:rPr>
              <a:t>1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73B51CF-87CF-4201-BB16-C35B28F63BE3}"/>
              </a:ext>
            </a:extLst>
          </p:cNvPr>
          <p:cNvSpPr txBox="1"/>
          <p:nvPr/>
        </p:nvSpPr>
        <p:spPr>
          <a:xfrm>
            <a:off x="5029200" y="6477000"/>
            <a:ext cx="202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</a:rPr>
              <a:t>1 layer</a:t>
            </a:r>
          </a:p>
        </p:txBody>
      </p:sp>
      <p:pic>
        <p:nvPicPr>
          <p:cNvPr id="24579" name="Picture 3" descr="D:\OneDrive - Suntory Group\Tet plan\Latest update_05Sep\Planogram\Trung bay khoi _ TET 2018 HCMC_Khoi 1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6" t="10044" r="20218" b="6658"/>
          <a:stretch/>
        </p:blipFill>
        <p:spPr bwMode="auto">
          <a:xfrm>
            <a:off x="5418408" y="4442008"/>
            <a:ext cx="1144766" cy="169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D:\OneDrive - Suntory Group\Tet plan\Latest update_05Sep\Planogram\Trung bay khoi _ TET 2018 HCMC_Khoi 2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 t="18809" r="5177" b="6781"/>
          <a:stretch/>
        </p:blipFill>
        <p:spPr bwMode="auto">
          <a:xfrm>
            <a:off x="990600" y="4308609"/>
            <a:ext cx="1918328" cy="196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 descr="D:\OneDrive - Suntory Group\Tet plan\Latest update_05Sep\Planogram\Trung bay khoi _ TET 2018 HCMC_Khoi 48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" t="24801" r="6359" b="6866"/>
          <a:stretch/>
        </p:blipFill>
        <p:spPr bwMode="auto">
          <a:xfrm>
            <a:off x="2830344" y="1776531"/>
            <a:ext cx="2677117" cy="18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19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4748"/>
            <a:ext cx="7670062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55" tIns="45026" rIns="90055" bIns="45026" spcCol="0" rtlCol="0" anchor="ctr"/>
          <a:lstStyle/>
          <a:p>
            <a:pPr defTabSz="426930"/>
            <a:endParaRPr lang="en-US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35" y="-14746"/>
            <a:ext cx="6925826" cy="473843"/>
          </a:xfrm>
          <a:prstGeom prst="rect">
            <a:avLst/>
          </a:prstGeom>
        </p:spPr>
        <p:txBody>
          <a:bodyPr wrap="square" lIns="42543" tIns="21270" rIns="42543" bIns="21270">
            <a:spAutoFit/>
          </a:bodyPr>
          <a:lstStyle/>
          <a:p>
            <a:pPr defTabSz="426930"/>
            <a:r>
              <a:rPr lang="en-US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Planogram- MKU</a:t>
            </a:r>
            <a:endParaRPr lang="en-US" sz="3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24385" y="729058"/>
            <a:ext cx="423649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white"/>
                </a:solidFill>
              </a:rPr>
              <a:t>39 </a:t>
            </a:r>
            <a:r>
              <a:rPr lang="en-US" b="1" dirty="0" err="1">
                <a:solidFill>
                  <a:prstClr val="white"/>
                </a:solidFill>
              </a:rPr>
              <a:t>cs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0476" y="3897398"/>
            <a:ext cx="423649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white"/>
                </a:solidFill>
              </a:rPr>
              <a:t>23 </a:t>
            </a:r>
            <a:r>
              <a:rPr lang="en-US" b="1" dirty="0" err="1">
                <a:solidFill>
                  <a:prstClr val="white"/>
                </a:solidFill>
              </a:rPr>
              <a:t>cs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15965" y="3897398"/>
            <a:ext cx="423649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white"/>
                </a:solidFill>
              </a:rPr>
              <a:t>16 </a:t>
            </a:r>
            <a:r>
              <a:rPr lang="en-US" b="1" dirty="0" err="1">
                <a:solidFill>
                  <a:prstClr val="white"/>
                </a:solidFill>
              </a:rPr>
              <a:t>cs</a:t>
            </a:r>
            <a:endParaRPr lang="en-US" b="1" dirty="0">
              <a:solidFill>
                <a:prstClr val="white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F3B066E7-1CE7-4A22-BD2D-1D0EF891E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090051"/>
              </p:ext>
            </p:extLst>
          </p:nvPr>
        </p:nvGraphicFramePr>
        <p:xfrm>
          <a:off x="2222775" y="1151780"/>
          <a:ext cx="4236494" cy="381000"/>
        </p:xfrm>
        <a:graphic>
          <a:graphicData uri="http://schemas.openxmlformats.org/drawingml/2006/table">
            <a:tbl>
              <a:tblPr/>
              <a:tblGrid>
                <a:gridCol w="740708">
                  <a:extLst>
                    <a:ext uri="{9D8B030D-6E8A-4147-A177-3AD203B41FA5}">
                      <a16:colId xmlns="" xmlns:a16="http://schemas.microsoft.com/office/drawing/2014/main" val="3363351040"/>
                    </a:ext>
                  </a:extLst>
                </a:gridCol>
                <a:gridCol w="582631">
                  <a:extLst>
                    <a:ext uri="{9D8B030D-6E8A-4147-A177-3AD203B41FA5}">
                      <a16:colId xmlns="" xmlns:a16="http://schemas.microsoft.com/office/drawing/2014/main" val="853606641"/>
                    </a:ext>
                  </a:extLst>
                </a:gridCol>
                <a:gridCol w="582631">
                  <a:extLst>
                    <a:ext uri="{9D8B030D-6E8A-4147-A177-3AD203B41FA5}">
                      <a16:colId xmlns="" xmlns:a16="http://schemas.microsoft.com/office/drawing/2014/main" val="2009281649"/>
                    </a:ext>
                  </a:extLst>
                </a:gridCol>
                <a:gridCol w="582631">
                  <a:extLst>
                    <a:ext uri="{9D8B030D-6E8A-4147-A177-3AD203B41FA5}">
                      <a16:colId xmlns="" xmlns:a16="http://schemas.microsoft.com/office/drawing/2014/main" val="2402429309"/>
                    </a:ext>
                  </a:extLst>
                </a:gridCol>
                <a:gridCol w="582631">
                  <a:extLst>
                    <a:ext uri="{9D8B030D-6E8A-4147-A177-3AD203B41FA5}">
                      <a16:colId xmlns="" xmlns:a16="http://schemas.microsoft.com/office/drawing/2014/main" val="3416978400"/>
                    </a:ext>
                  </a:extLst>
                </a:gridCol>
                <a:gridCol w="582631">
                  <a:extLst>
                    <a:ext uri="{9D8B030D-6E8A-4147-A177-3AD203B41FA5}">
                      <a16:colId xmlns="" xmlns:a16="http://schemas.microsoft.com/office/drawing/2014/main" val="3466527450"/>
                    </a:ext>
                  </a:extLst>
                </a:gridCol>
                <a:gridCol w="582631">
                  <a:extLst>
                    <a:ext uri="{9D8B030D-6E8A-4147-A177-3AD203B41FA5}">
                      <a16:colId xmlns="" xmlns:a16="http://schemas.microsoft.com/office/drawing/2014/main" val="40633684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Pepsi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Mirinda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8837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Phasing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32362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B645760E-28CC-46CE-95E9-9C5BA1C82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909020"/>
              </p:ext>
            </p:extLst>
          </p:nvPr>
        </p:nvGraphicFramePr>
        <p:xfrm>
          <a:off x="3231781" y="4754388"/>
          <a:ext cx="1206500" cy="1493520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="" xmlns:a16="http://schemas.microsoft.com/office/drawing/2014/main" val="23954273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3561475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Phasing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92522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Pepsi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7213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8314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Mirinda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96319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53334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997609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4634255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="" xmlns:a16="http://schemas.microsoft.com/office/drawing/2014/main" id="{F58C3CED-858F-47C9-82A6-9076BA511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30705"/>
              </p:ext>
            </p:extLst>
          </p:nvPr>
        </p:nvGraphicFramePr>
        <p:xfrm>
          <a:off x="6794500" y="4794534"/>
          <a:ext cx="1206500" cy="1493520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="" xmlns:a16="http://schemas.microsoft.com/office/drawing/2014/main" val="237166003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8194969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Phasing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3763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Pepsi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18728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773016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Mirinda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33418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0473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09753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62979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73B51CF-87CF-4201-BB16-C35B28F63BE3}"/>
              </a:ext>
            </a:extLst>
          </p:cNvPr>
          <p:cNvSpPr txBox="1"/>
          <p:nvPr/>
        </p:nvSpPr>
        <p:spPr>
          <a:xfrm>
            <a:off x="345957" y="6581001"/>
            <a:ext cx="202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</a:rPr>
              <a:t>1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73B51CF-87CF-4201-BB16-C35B28F63BE3}"/>
              </a:ext>
            </a:extLst>
          </p:cNvPr>
          <p:cNvSpPr txBox="1"/>
          <p:nvPr/>
        </p:nvSpPr>
        <p:spPr>
          <a:xfrm>
            <a:off x="5029200" y="6560764"/>
            <a:ext cx="202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</a:rPr>
              <a:t>1 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73B51CF-87CF-4201-BB16-C35B28F63BE3}"/>
              </a:ext>
            </a:extLst>
          </p:cNvPr>
          <p:cNvSpPr txBox="1"/>
          <p:nvPr/>
        </p:nvSpPr>
        <p:spPr>
          <a:xfrm>
            <a:off x="399921" y="3565551"/>
            <a:ext cx="202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</a:rPr>
              <a:t>2 layers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73B51CF-87CF-4201-BB16-C35B28F63BE3}"/>
              </a:ext>
            </a:extLst>
          </p:cNvPr>
          <p:cNvSpPr txBox="1"/>
          <p:nvPr/>
        </p:nvSpPr>
        <p:spPr>
          <a:xfrm>
            <a:off x="4987635" y="3609201"/>
            <a:ext cx="202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</a:rPr>
              <a:t>1 layer</a:t>
            </a:r>
          </a:p>
        </p:txBody>
      </p:sp>
      <p:pic>
        <p:nvPicPr>
          <p:cNvPr id="24579" name="Picture 3" descr="D:\OneDrive - Suntory Group\Tet plan\Latest update_05Sep\Planogram\Trung bay khoi _ TET 2018 MKU_Khoi 1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7" t="8664" r="13305" b="6760"/>
          <a:stretch/>
        </p:blipFill>
        <p:spPr bwMode="auto">
          <a:xfrm>
            <a:off x="5260105" y="4601495"/>
            <a:ext cx="1199164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D:\OneDrive - Suntory Group\Tet plan\Latest update_05Sep\Planogram\Trung bay khoi _ TET 2018 MKU_Khoi 2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9" t="16502" r="4893" b="7027"/>
          <a:stretch/>
        </p:blipFill>
        <p:spPr bwMode="auto">
          <a:xfrm>
            <a:off x="762000" y="4328785"/>
            <a:ext cx="2209799" cy="222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 descr="D:\OneDrive - Suntory Group\Tet plan\Latest update_05Sep\Planogram\Trung bay khoi _ TET 2018 MKU_Khoi 48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" t="26230" r="6709" b="4149"/>
          <a:stretch/>
        </p:blipFill>
        <p:spPr bwMode="auto">
          <a:xfrm>
            <a:off x="3083771" y="1861893"/>
            <a:ext cx="2514499" cy="174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44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818</Words>
  <Application>Microsoft Office PowerPoint</Application>
  <PresentationFormat>On-screen Show (4:3)</PresentationFormat>
  <Paragraphs>371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SPVB</dc:creator>
  <cp:lastModifiedBy>Thao Hoang ThiHuong {SPVB}</cp:lastModifiedBy>
  <cp:revision>78</cp:revision>
  <dcterms:created xsi:type="dcterms:W3CDTF">2017-11-01T08:08:15Z</dcterms:created>
  <dcterms:modified xsi:type="dcterms:W3CDTF">2017-11-23T07:16:42Z</dcterms:modified>
</cp:coreProperties>
</file>