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81534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5613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508000" y="56769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8382000" y="7504261"/>
            <a:ext cx="4241800" cy="16143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5" name="Shape 15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첫 번째 줄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두 번째 줄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세 번째 줄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네 번째 줄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508000" y="5664200"/>
            <a:ext cx="11999453" cy="2413000"/>
          </a:xfrm>
          <a:prstGeom prst="rect">
            <a:avLst/>
          </a:prstGeom>
        </p:spPr>
        <p:txBody>
          <a:bodyPr/>
          <a:lstStyle/>
          <a:p>
            <a:pPr lvl="0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생활 습관 및 질병에 따른</a:t>
            </a:r>
            <a:endParaRPr sz="6930">
              <a:solidFill>
                <a:srgbClr val="D93E2B"/>
              </a:solidFill>
            </a:endParaRPr>
          </a:p>
          <a:p>
            <a:pPr lvl="0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간암 증상 분석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8216900" y="6513661"/>
            <a:ext cx="4241800" cy="1614340"/>
          </a:xfrm>
          <a:prstGeom prst="rect">
            <a:avLst/>
          </a:prstGeom>
        </p:spPr>
        <p:txBody>
          <a:bodyPr/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이동수 2012310077</a:t>
            </a:r>
            <a:endParaRPr sz="2400">
              <a:solidFill>
                <a:srgbClr val="414141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주수빈 2016270308 </a:t>
            </a:r>
          </a:p>
        </p:txBody>
      </p:sp>
      <p:pic>
        <p:nvPicPr>
          <p:cNvPr id="44" name="gepac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898" y="504671"/>
            <a:ext cx="11942780" cy="3732119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목적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침묵의 장기 ‘간’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암에 걸렸어도 초기 진단의 어려움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생활 습관과 질병 유무에 따른 간암 발생 가능성 예측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데이터 개요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Hepatocellular Carcinoma Dataset (HCC dataset)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포르투갈의 대학병원의 간암 환자 165명 대상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인구 통계학적 요인, 위험 요인, 실험 및 생존 요인 등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총 50개의 변수: 23개의 양적 변수, 27개의 질적 변수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데이터 개요: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질적 변수</a:t>
            </a:r>
          </a:p>
        </p:txBody>
      </p:sp>
      <p:graphicFrame>
        <p:nvGraphicFramePr>
          <p:cNvPr id="53" name="Table 53"/>
          <p:cNvGraphicFramePr/>
          <p:nvPr/>
        </p:nvGraphicFramePr>
        <p:xfrm>
          <a:off x="495300" y="24765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1=Male;0=Female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Symtoms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Alcohol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HBsAg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HBeAg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HBcAb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HCVAb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Cirrhosis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Endemic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Smoking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Diabetes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Obesity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Hemochro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AHT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le 54"/>
          <p:cNvGraphicFramePr/>
          <p:nvPr/>
        </p:nvGraphicFramePr>
        <p:xfrm>
          <a:off x="6540500" y="24765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CRI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HIV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NASH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Varices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Spleno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PHT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PVT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Metastasis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Hallmark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1=Yes;0=No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PS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0,1,2,3,4,5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Encephalopathy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1,2,3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Ascites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1,2,3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1=lives;0=dies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7304">
                <a:tc>
                  <a:txBody>
                    <a:bodyPr/>
                    <a:lstStyle/>
                    <a:p>
                      <a:pPr lvl="0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데이터 개요: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양적 변수</a:t>
            </a:r>
          </a:p>
        </p:txBody>
      </p:sp>
      <p:graphicFrame>
        <p:nvGraphicFramePr>
          <p:cNvPr id="57" name="Table 57"/>
          <p:cNvGraphicFramePr/>
          <p:nvPr/>
        </p:nvGraphicFramePr>
        <p:xfrm>
          <a:off x="495300" y="24765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20 ~ 93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Grams/day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0-500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Packs/year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0-510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INR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0.84 ~ 4.82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AFP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1.2 ~ 1810346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Hemoglobin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5 ~ 18.7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MCV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69.5 ~ 119.6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Leucocytes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2.2 ~ 13000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Platelets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1.71 ~ 459000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Albumin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1.9 ~ 4.9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Total Bil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0.3 ~ 40.5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ALT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11 ~ 420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Table 58"/>
          <p:cNvGraphicFramePr/>
          <p:nvPr/>
        </p:nvGraphicFramePr>
        <p:xfrm>
          <a:off x="6540500" y="24765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17 ~ 553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GGT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23 ~ 1575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ALP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1.28 ~ 980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TP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3.9 ~ 102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Creatinine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0.2 ~ 7.6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Nodules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Major Dim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1.5 ~ 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Dir. Bil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0.1 ~ 29.3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Iron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244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Sat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126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Ferritin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2230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81504">
                <a:tc>
                  <a:txBody>
                    <a:bodyPr/>
                    <a:lstStyle/>
                    <a:p>
                      <a:pPr lvl="0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