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60" r:id="rId6"/>
    <p:sldId id="262" r:id="rId7"/>
    <p:sldId id="263" r:id="rId8"/>
    <p:sldId id="261" r:id="rId9"/>
    <p:sldId id="264" r:id="rId10"/>
    <p:sldId id="265" r:id="rId11"/>
    <p:sldId id="258" r:id="rId12"/>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ozhiLi" initials="Z"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gs" Target="tags/tag4.xml"/><Relationship Id="rId16" Type="http://schemas.openxmlformats.org/officeDocument/2006/relationships/commentAuthors" Target="commentAuthors.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tags" Target="../tags/tag3.xml"/><Relationship Id="rId4" Type="http://schemas.openxmlformats.org/officeDocument/2006/relationships/image" Target="../media/image3.jpeg"/><Relationship Id="rId3" Type="http://schemas.openxmlformats.org/officeDocument/2006/relationships/tags" Target="../tags/tag2.xml"/><Relationship Id="rId2" Type="http://schemas.openxmlformats.org/officeDocument/2006/relationships/image" Target="../media/image2.jpeg"/><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1494473"/>
            <a:ext cx="9144000" cy="2387600"/>
          </a:xfrm>
        </p:spPr>
        <p:txBody>
          <a:bodyPr/>
          <a:p>
            <a:r>
              <a:rPr lang="en-US" altLang="zh-CN"/>
              <a:t>User experience research</a:t>
            </a:r>
            <a:endParaRPr lang="en-US" altLang="zh-CN"/>
          </a:p>
        </p:txBody>
      </p:sp>
      <p:sp>
        <p:nvSpPr>
          <p:cNvPr id="3" name="副标题 2"/>
          <p:cNvSpPr>
            <a:spLocks noGrp="1"/>
          </p:cNvSpPr>
          <p:nvPr>
            <p:ph type="subTitle" idx="1"/>
          </p:nvPr>
        </p:nvSpPr>
        <p:spPr>
          <a:xfrm>
            <a:off x="1524000" y="3974148"/>
            <a:ext cx="9144000" cy="1655762"/>
          </a:xfrm>
        </p:spPr>
        <p:txBody>
          <a:bodyPr/>
          <a:p>
            <a:r>
              <a:rPr lang="en-US" altLang="zh-CN"/>
              <a:t>2022/12/10</a:t>
            </a:r>
            <a:endParaRPr lang="en-US" altLang="zh-CN"/>
          </a:p>
        </p:txBody>
      </p:sp>
      <p:sp>
        <p:nvSpPr>
          <p:cNvPr id="4" name="文本框 3"/>
          <p:cNvSpPr txBox="1"/>
          <p:nvPr/>
        </p:nvSpPr>
        <p:spPr>
          <a:xfrm>
            <a:off x="220980" y="6332855"/>
            <a:ext cx="2501265" cy="432435"/>
          </a:xfrm>
          <a:prstGeom prst="rect">
            <a:avLst/>
          </a:prstGeom>
          <a:noFill/>
        </p:spPr>
        <p:txBody>
          <a:bodyPr wrap="square" rtlCol="0">
            <a:noAutofit/>
          </a:bodyPr>
          <a:p>
            <a:r>
              <a:rPr lang="en-US" altLang="zh-CN"/>
              <a:t>Front-end development</a:t>
            </a:r>
            <a:endParaRPr lang="en-US" altLang="zh-CN"/>
          </a:p>
        </p:txBody>
      </p:sp>
      <p:sp>
        <p:nvSpPr>
          <p:cNvPr id="5" name="文本框 4"/>
          <p:cNvSpPr txBox="1"/>
          <p:nvPr/>
        </p:nvSpPr>
        <p:spPr>
          <a:xfrm>
            <a:off x="9949815" y="6332855"/>
            <a:ext cx="2086610" cy="432435"/>
          </a:xfrm>
          <a:prstGeom prst="rect">
            <a:avLst/>
          </a:prstGeom>
          <a:noFill/>
        </p:spPr>
        <p:txBody>
          <a:bodyPr wrap="square" rtlCol="0">
            <a:noAutofit/>
          </a:bodyPr>
          <a:p>
            <a:r>
              <a:rPr lang="en-US" altLang="zh-CN"/>
              <a:t>Li Zhaozhi </a:t>
            </a:r>
            <a:r>
              <a:rPr lang="zh-CN" altLang="en-US"/>
              <a:t>李兆智</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References</a:t>
            </a:r>
            <a:endParaRPr lang="en-US" altLang="zh-CN"/>
          </a:p>
        </p:txBody>
      </p:sp>
      <p:sp>
        <p:nvSpPr>
          <p:cNvPr id="3" name="内容占位符 2"/>
          <p:cNvSpPr>
            <a:spLocks noGrp="1"/>
          </p:cNvSpPr>
          <p:nvPr>
            <p:ph idx="1"/>
          </p:nvPr>
        </p:nvSpPr>
        <p:spPr>
          <a:xfrm>
            <a:off x="838200" y="1421765"/>
            <a:ext cx="10515600" cy="4755515"/>
          </a:xfrm>
        </p:spPr>
        <p:txBody>
          <a:bodyPr/>
          <a:p>
            <a:pPr marL="0" indent="0">
              <a:buNone/>
            </a:pPr>
            <a:r>
              <a:rPr lang="en-US" altLang="zh-CN" sz="2000"/>
              <a:t>What You Should Know About User Experience Design, Nick Babich, Nov 24, 2022, Adobe Xd Ideas [webpage] https://xd.adobe.com/ideas/career-tips/what-is-ux-design/ </a:t>
            </a:r>
            <a:endParaRPr lang="en-US" altLang="zh-CN" sz="2000"/>
          </a:p>
          <a:p>
            <a:pPr marL="0" indent="0">
              <a:buNone/>
            </a:pPr>
            <a:r>
              <a:rPr lang="en-US" altLang="zh-CN" sz="2000">
                <a:sym typeface="+mn-ea"/>
              </a:rPr>
              <a:t>The UX Design Process: Everything You Need to Know, Nick Babich, Nov 24, 2022, Adobe Xd Ideas [webpage] https://xd.adobe.com/ideas/guides/ux-design-process-steps/</a:t>
            </a:r>
            <a:endParaRPr lang="en-US" altLang="zh-CN" sz="2000">
              <a:sym typeface="+mn-ea"/>
            </a:endParaRPr>
          </a:p>
          <a:p>
            <a:pPr marL="0" indent="0">
              <a:buNone/>
            </a:pPr>
            <a:endParaRPr lang="en-US" altLang="zh-CN" sz="2000">
              <a:sym typeface="+mn-ea"/>
            </a:endParaRPr>
          </a:p>
          <a:p>
            <a:pPr marL="0" indent="0">
              <a:buNone/>
            </a:pPr>
            <a:r>
              <a:rPr lang="en-US" altLang="zh-CN" sz="2000">
                <a:sym typeface="+mn-ea"/>
              </a:rPr>
              <a:t>Also read the literature on user experience and design thinking.</a:t>
            </a:r>
            <a:endParaRPr lang="en-US" altLang="zh-CN" sz="2000">
              <a:sym typeface="+mn-ea"/>
            </a:endParaRPr>
          </a:p>
          <a:p>
            <a:pPr marL="0" indent="0">
              <a:buNone/>
            </a:pPr>
            <a:endParaRPr lang="en-US" altLang="zh-CN" sz="2000"/>
          </a:p>
        </p:txBody>
      </p:sp>
      <p:sp>
        <p:nvSpPr>
          <p:cNvPr id="4" name="文本框 3"/>
          <p:cNvSpPr txBox="1"/>
          <p:nvPr/>
        </p:nvSpPr>
        <p:spPr>
          <a:xfrm>
            <a:off x="220980" y="6332855"/>
            <a:ext cx="2501265" cy="432435"/>
          </a:xfrm>
          <a:prstGeom prst="rect">
            <a:avLst/>
          </a:prstGeom>
          <a:noFill/>
        </p:spPr>
        <p:txBody>
          <a:bodyPr wrap="square" rtlCol="0">
            <a:noAutofit/>
          </a:bodyPr>
          <a:p>
            <a:r>
              <a:rPr lang="en-US" altLang="zh-CN"/>
              <a:t>Front-end development</a:t>
            </a:r>
            <a:endParaRPr lang="en-US" altLang="zh-CN"/>
          </a:p>
        </p:txBody>
      </p:sp>
      <p:sp>
        <p:nvSpPr>
          <p:cNvPr id="5" name="文本框 4"/>
          <p:cNvSpPr txBox="1"/>
          <p:nvPr/>
        </p:nvSpPr>
        <p:spPr>
          <a:xfrm>
            <a:off x="9949815" y="6332855"/>
            <a:ext cx="2086610" cy="432435"/>
          </a:xfrm>
          <a:prstGeom prst="rect">
            <a:avLst/>
          </a:prstGeom>
          <a:noFill/>
        </p:spPr>
        <p:txBody>
          <a:bodyPr wrap="square" rtlCol="0">
            <a:noAutofit/>
          </a:bodyPr>
          <a:p>
            <a:r>
              <a:rPr lang="en-US" altLang="zh-CN"/>
              <a:t>Li Zhaozhi </a:t>
            </a:r>
            <a:r>
              <a:rPr lang="zh-CN" altLang="en-US"/>
              <a:t>李兆智</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Table of contents</a:t>
            </a:r>
            <a:endParaRPr lang="en-US" altLang="zh-CN"/>
          </a:p>
        </p:txBody>
      </p:sp>
      <p:pic>
        <p:nvPicPr>
          <p:cNvPr id="104" name="图片 103"/>
          <p:cNvPicPr/>
          <p:nvPr/>
        </p:nvPicPr>
        <p:blipFill>
          <a:blip r:embed="rId1"/>
          <a:srcRect l="46281" t="1083" r="159" b="-126"/>
          <a:stretch>
            <a:fillRect/>
          </a:stretch>
        </p:blipFill>
        <p:spPr>
          <a:xfrm>
            <a:off x="7249160" y="0"/>
            <a:ext cx="4958080" cy="6901180"/>
          </a:xfrm>
          <a:prstGeom prst="rect">
            <a:avLst/>
          </a:prstGeom>
          <a:noFill/>
          <a:ln w="9525">
            <a:noFill/>
          </a:ln>
        </p:spPr>
      </p:pic>
      <p:sp>
        <p:nvSpPr>
          <p:cNvPr id="3" name="内容占位符 2"/>
          <p:cNvSpPr>
            <a:spLocks noGrp="1"/>
          </p:cNvSpPr>
          <p:nvPr>
            <p:ph idx="1"/>
          </p:nvPr>
        </p:nvSpPr>
        <p:spPr>
          <a:xfrm>
            <a:off x="838200" y="1825625"/>
            <a:ext cx="5060950" cy="4351655"/>
          </a:xfrm>
        </p:spPr>
        <p:txBody>
          <a:bodyPr/>
          <a:p>
            <a:r>
              <a:rPr lang="en-US" altLang="zh-CN"/>
              <a:t>What is user experience (UX)?</a:t>
            </a:r>
            <a:endParaRPr lang="en-US" altLang="zh-CN"/>
          </a:p>
          <a:p>
            <a:r>
              <a:rPr lang="en-US" altLang="zh-CN">
                <a:sym typeface="+mn-ea"/>
              </a:rPr>
              <a:t>What to consider in UX design?</a:t>
            </a:r>
            <a:endParaRPr lang="en-US" altLang="zh-CN"/>
          </a:p>
          <a:p>
            <a:r>
              <a:rPr lang="en-US" altLang="zh-CN"/>
              <a:t>How does UX design make an impac</a:t>
            </a:r>
            <a:r>
              <a:rPr lang="en-US" altLang="zh-CN"/>
              <a:t>t?</a:t>
            </a:r>
            <a:endParaRPr lang="en-US" altLang="zh-CN"/>
          </a:p>
          <a:p>
            <a:r>
              <a:rPr lang="en-US" altLang="zh-CN"/>
              <a:t>What is the workflow for UX design?</a:t>
            </a:r>
            <a:endParaRPr lang="en-US" altLang="zh-CN"/>
          </a:p>
          <a:p>
            <a:r>
              <a:rPr lang="en-US" altLang="zh-CN"/>
              <a:t>What resources are used for UX?</a:t>
            </a:r>
            <a:endParaRPr lang="en-US" altLang="zh-CN"/>
          </a:p>
        </p:txBody>
      </p:sp>
      <p:sp>
        <p:nvSpPr>
          <p:cNvPr id="4" name="文本框 3"/>
          <p:cNvSpPr txBox="1"/>
          <p:nvPr/>
        </p:nvSpPr>
        <p:spPr>
          <a:xfrm>
            <a:off x="220980" y="6332855"/>
            <a:ext cx="2501265" cy="432435"/>
          </a:xfrm>
          <a:prstGeom prst="rect">
            <a:avLst/>
          </a:prstGeom>
          <a:noFill/>
        </p:spPr>
        <p:txBody>
          <a:bodyPr wrap="square" rtlCol="0">
            <a:noAutofit/>
          </a:bodyPr>
          <a:p>
            <a:r>
              <a:rPr lang="en-US" altLang="zh-CN"/>
              <a:t>Front-end development</a:t>
            </a:r>
            <a:endParaRPr lang="en-US" altLang="zh-CN"/>
          </a:p>
        </p:txBody>
      </p:sp>
      <p:sp>
        <p:nvSpPr>
          <p:cNvPr id="5" name="文本框 4"/>
          <p:cNvSpPr txBox="1"/>
          <p:nvPr/>
        </p:nvSpPr>
        <p:spPr>
          <a:xfrm>
            <a:off x="9949815" y="6332855"/>
            <a:ext cx="2086610" cy="432435"/>
          </a:xfrm>
          <a:prstGeom prst="rect">
            <a:avLst/>
          </a:prstGeom>
          <a:noFill/>
        </p:spPr>
        <p:txBody>
          <a:bodyPr wrap="square" rtlCol="0">
            <a:noAutofit/>
          </a:bodyPr>
          <a:p>
            <a:r>
              <a:rPr lang="en-US" altLang="zh-CN">
                <a:solidFill>
                  <a:schemeClr val="bg1"/>
                </a:solidFill>
              </a:rPr>
              <a:t>Li Zhaozhi </a:t>
            </a:r>
            <a:r>
              <a:rPr lang="zh-CN" altLang="en-US">
                <a:solidFill>
                  <a:schemeClr val="bg1"/>
                </a:solidFill>
              </a:rPr>
              <a:t>李兆智</a:t>
            </a:r>
            <a:endParaRPr lang="zh-CN" altLang="en-US">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标题 8"/>
          <p:cNvSpPr>
            <a:spLocks noGrp="1"/>
          </p:cNvSpPr>
          <p:nvPr>
            <p:ph type="title"/>
          </p:nvPr>
        </p:nvSpPr>
        <p:spPr/>
        <p:txBody>
          <a:bodyPr/>
          <a:p>
            <a:r>
              <a:rPr lang="en-US" altLang="zh-CN"/>
              <a:t>What is </a:t>
            </a:r>
            <a:r>
              <a:rPr lang="en-US" altLang="zh-CN"/>
              <a:t>user experience (UX)?</a:t>
            </a:r>
            <a:endParaRPr lang="en-US" altLang="zh-CN"/>
          </a:p>
        </p:txBody>
      </p:sp>
      <p:sp>
        <p:nvSpPr>
          <p:cNvPr id="10" name="内容占位符 9"/>
          <p:cNvSpPr>
            <a:spLocks noGrp="1"/>
          </p:cNvSpPr>
          <p:nvPr>
            <p:ph idx="1"/>
          </p:nvPr>
        </p:nvSpPr>
        <p:spPr>
          <a:xfrm>
            <a:off x="838200" y="1825625"/>
            <a:ext cx="6071870" cy="4351655"/>
          </a:xfrm>
        </p:spPr>
        <p:txBody>
          <a:bodyPr>
            <a:noAutofit/>
          </a:bodyPr>
          <a:p>
            <a:pPr marL="0" indent="0" algn="l">
              <a:buNone/>
            </a:pPr>
            <a:r>
              <a:rPr lang="en-US" altLang="zh-CN" sz="2200"/>
              <a:t>User experience is how an user interacts with a product (digital / physical).</a:t>
            </a:r>
            <a:endParaRPr lang="en-US" altLang="zh-CN" sz="2200"/>
          </a:p>
          <a:p>
            <a:pPr marL="0" indent="0" algn="l">
              <a:buNone/>
            </a:pPr>
            <a:r>
              <a:rPr lang="en-US" altLang="zh-CN" sz="2200"/>
              <a:t>E.g.</a:t>
            </a:r>
            <a:endParaRPr lang="en-US" altLang="zh-CN" sz="2200"/>
          </a:p>
          <a:p>
            <a:pPr algn="l"/>
            <a:r>
              <a:rPr lang="en-US" altLang="zh-CN" sz="2200"/>
              <a:t>Light: People switch to turn on or off the light or press a button.</a:t>
            </a:r>
            <a:endParaRPr lang="en-US" altLang="zh-CN" sz="2200"/>
          </a:p>
          <a:p>
            <a:pPr algn="l"/>
            <a:r>
              <a:rPr lang="en-US" altLang="zh-CN" sz="2200"/>
              <a:t>App: People tap figurative buttons to navigate the app and do all sorts of things on the app.</a:t>
            </a:r>
            <a:endParaRPr lang="en-US" altLang="zh-CN" sz="2200"/>
          </a:p>
          <a:p>
            <a:pPr algn="l"/>
            <a:endParaRPr lang="en-US" altLang="zh-CN" sz="2200"/>
          </a:p>
          <a:p>
            <a:pPr marL="0" indent="0" algn="l">
              <a:buNone/>
            </a:pPr>
            <a:r>
              <a:rPr lang="en-US" altLang="zh-CN" sz="2200"/>
              <a:t>Video: https://www.youtube.com/watch?v=9BdtGjoIN4E</a:t>
            </a:r>
            <a:endParaRPr lang="en-US" altLang="zh-CN" sz="2200"/>
          </a:p>
        </p:txBody>
      </p:sp>
      <p:pic>
        <p:nvPicPr>
          <p:cNvPr id="101" name="图片 100"/>
          <p:cNvPicPr/>
          <p:nvPr>
            <p:custDataLst>
              <p:tags r:id="rId1"/>
            </p:custDataLst>
          </p:nvPr>
        </p:nvPicPr>
        <p:blipFill>
          <a:blip r:embed="rId2"/>
          <a:stretch>
            <a:fillRect/>
          </a:stretch>
        </p:blipFill>
        <p:spPr>
          <a:xfrm>
            <a:off x="7512050" y="2817495"/>
            <a:ext cx="2783840" cy="1852930"/>
          </a:xfrm>
          <a:prstGeom prst="rect">
            <a:avLst/>
          </a:prstGeom>
          <a:noFill/>
          <a:ln w="9525">
            <a:noFill/>
          </a:ln>
        </p:spPr>
      </p:pic>
      <p:pic>
        <p:nvPicPr>
          <p:cNvPr id="100" name="图片 99"/>
          <p:cNvPicPr/>
          <p:nvPr>
            <p:custDataLst>
              <p:tags r:id="rId3"/>
            </p:custDataLst>
          </p:nvPr>
        </p:nvPicPr>
        <p:blipFill>
          <a:blip r:embed="rId4"/>
          <a:stretch>
            <a:fillRect/>
          </a:stretch>
        </p:blipFill>
        <p:spPr>
          <a:xfrm>
            <a:off x="8798560" y="1311275"/>
            <a:ext cx="2887980" cy="1810385"/>
          </a:xfrm>
          <a:prstGeom prst="rect">
            <a:avLst/>
          </a:prstGeom>
          <a:noFill/>
          <a:ln w="9525">
            <a:noFill/>
          </a:ln>
        </p:spPr>
      </p:pic>
      <p:pic>
        <p:nvPicPr>
          <p:cNvPr id="103" name="图片 102"/>
          <p:cNvPicPr/>
          <p:nvPr>
            <p:custDataLst>
              <p:tags r:id="rId5"/>
            </p:custDataLst>
          </p:nvPr>
        </p:nvPicPr>
        <p:blipFill>
          <a:blip r:embed="rId6"/>
          <a:stretch>
            <a:fillRect/>
          </a:stretch>
        </p:blipFill>
        <p:spPr>
          <a:xfrm>
            <a:off x="9870440" y="3851910"/>
            <a:ext cx="1816100" cy="2325370"/>
          </a:xfrm>
          <a:prstGeom prst="rect">
            <a:avLst/>
          </a:prstGeom>
          <a:noFill/>
          <a:ln w="9525">
            <a:noFill/>
          </a:ln>
        </p:spPr>
      </p:pic>
      <p:sp>
        <p:nvSpPr>
          <p:cNvPr id="11" name="文本框 10"/>
          <p:cNvSpPr txBox="1"/>
          <p:nvPr/>
        </p:nvSpPr>
        <p:spPr>
          <a:xfrm>
            <a:off x="220980" y="6332855"/>
            <a:ext cx="2501265" cy="432435"/>
          </a:xfrm>
          <a:prstGeom prst="rect">
            <a:avLst/>
          </a:prstGeom>
          <a:noFill/>
        </p:spPr>
        <p:txBody>
          <a:bodyPr wrap="square" rtlCol="0">
            <a:noAutofit/>
          </a:bodyPr>
          <a:p>
            <a:r>
              <a:rPr lang="en-US" altLang="zh-CN"/>
              <a:t>Front-end development</a:t>
            </a:r>
            <a:endParaRPr lang="en-US" altLang="zh-CN"/>
          </a:p>
        </p:txBody>
      </p:sp>
      <p:sp>
        <p:nvSpPr>
          <p:cNvPr id="12" name="文本框 11"/>
          <p:cNvSpPr txBox="1"/>
          <p:nvPr/>
        </p:nvSpPr>
        <p:spPr>
          <a:xfrm>
            <a:off x="9949815" y="6332855"/>
            <a:ext cx="2086610" cy="432435"/>
          </a:xfrm>
          <a:prstGeom prst="rect">
            <a:avLst/>
          </a:prstGeom>
          <a:noFill/>
        </p:spPr>
        <p:txBody>
          <a:bodyPr wrap="square" rtlCol="0">
            <a:noAutofit/>
          </a:bodyPr>
          <a:p>
            <a:r>
              <a:rPr lang="en-US" altLang="zh-CN"/>
              <a:t>Li Zhaozhi </a:t>
            </a:r>
            <a:r>
              <a:rPr lang="zh-CN" altLang="en-US"/>
              <a:t>李兆智</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What to consider in UX design?</a:t>
            </a:r>
            <a:endParaRPr lang="en-US" altLang="zh-CN"/>
          </a:p>
        </p:txBody>
      </p:sp>
      <p:sp>
        <p:nvSpPr>
          <p:cNvPr id="4" name="椭圆 3"/>
          <p:cNvSpPr/>
          <p:nvPr/>
        </p:nvSpPr>
        <p:spPr>
          <a:xfrm>
            <a:off x="2145030" y="1478280"/>
            <a:ext cx="2955925" cy="140335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t>Value</a:t>
            </a:r>
            <a:endParaRPr lang="en-US" altLang="zh-CN" sz="2800"/>
          </a:p>
        </p:txBody>
      </p:sp>
      <p:sp>
        <p:nvSpPr>
          <p:cNvPr id="5" name="椭圆 4"/>
          <p:cNvSpPr/>
          <p:nvPr/>
        </p:nvSpPr>
        <p:spPr>
          <a:xfrm>
            <a:off x="6961505" y="1478280"/>
            <a:ext cx="2955925" cy="140335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t>Function</a:t>
            </a:r>
            <a:endParaRPr lang="en-US" altLang="zh-CN" sz="2800"/>
          </a:p>
        </p:txBody>
      </p:sp>
      <p:sp>
        <p:nvSpPr>
          <p:cNvPr id="6" name="椭圆 5"/>
          <p:cNvSpPr/>
          <p:nvPr/>
        </p:nvSpPr>
        <p:spPr>
          <a:xfrm>
            <a:off x="2145030" y="3997325"/>
            <a:ext cx="2955925" cy="140335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t>Usability</a:t>
            </a:r>
            <a:endParaRPr lang="en-US" altLang="zh-CN" sz="2800"/>
          </a:p>
        </p:txBody>
      </p:sp>
      <p:sp>
        <p:nvSpPr>
          <p:cNvPr id="7" name="椭圆 6"/>
          <p:cNvSpPr/>
          <p:nvPr/>
        </p:nvSpPr>
        <p:spPr>
          <a:xfrm>
            <a:off x="6961505" y="3997325"/>
            <a:ext cx="2955925" cy="140335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t>Impression</a:t>
            </a:r>
            <a:endParaRPr lang="en-US" altLang="zh-CN" sz="2800"/>
          </a:p>
        </p:txBody>
      </p:sp>
      <p:sp>
        <p:nvSpPr>
          <p:cNvPr id="8" name="矩形 7"/>
          <p:cNvSpPr/>
          <p:nvPr/>
        </p:nvSpPr>
        <p:spPr>
          <a:xfrm>
            <a:off x="1805305" y="2540000"/>
            <a:ext cx="3636010" cy="132905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ltLang="zh-CN" sz="2800"/>
              <a:t>Does this product add any value?</a:t>
            </a:r>
            <a:endParaRPr lang="en-US" altLang="zh-CN" sz="2800"/>
          </a:p>
        </p:txBody>
      </p:sp>
      <p:sp>
        <p:nvSpPr>
          <p:cNvPr id="9" name="矩形 8"/>
          <p:cNvSpPr/>
          <p:nvPr/>
        </p:nvSpPr>
        <p:spPr>
          <a:xfrm>
            <a:off x="1804670" y="4995545"/>
            <a:ext cx="3636010" cy="132905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ltLang="zh-CN" sz="2800"/>
              <a:t>Is the product easy to use?</a:t>
            </a:r>
            <a:endParaRPr lang="en-US" altLang="zh-CN" sz="2800"/>
          </a:p>
        </p:txBody>
      </p:sp>
      <p:sp>
        <p:nvSpPr>
          <p:cNvPr id="10" name="矩形 9"/>
          <p:cNvSpPr/>
          <p:nvPr/>
        </p:nvSpPr>
        <p:spPr>
          <a:xfrm>
            <a:off x="6621145" y="2540000"/>
            <a:ext cx="3636010" cy="132905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ltLang="zh-CN" sz="2800"/>
              <a:t>Does the function work?</a:t>
            </a:r>
            <a:endParaRPr lang="en-US" altLang="zh-CN" sz="2800"/>
          </a:p>
        </p:txBody>
      </p:sp>
      <p:sp>
        <p:nvSpPr>
          <p:cNvPr id="11" name="矩形 10"/>
          <p:cNvSpPr/>
          <p:nvPr/>
        </p:nvSpPr>
        <p:spPr>
          <a:xfrm>
            <a:off x="6621145" y="4995545"/>
            <a:ext cx="3636010" cy="132905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ltLang="zh-CN" sz="2800"/>
              <a:t>Is the overall experience pleasant?</a:t>
            </a:r>
            <a:endParaRPr lang="en-US" altLang="zh-CN" sz="2800"/>
          </a:p>
        </p:txBody>
      </p:sp>
      <p:sp>
        <p:nvSpPr>
          <p:cNvPr id="12" name="文本框 11"/>
          <p:cNvSpPr txBox="1"/>
          <p:nvPr/>
        </p:nvSpPr>
        <p:spPr>
          <a:xfrm>
            <a:off x="220980" y="6332855"/>
            <a:ext cx="2501265" cy="432435"/>
          </a:xfrm>
          <a:prstGeom prst="rect">
            <a:avLst/>
          </a:prstGeom>
          <a:noFill/>
        </p:spPr>
        <p:txBody>
          <a:bodyPr wrap="square" rtlCol="0">
            <a:noAutofit/>
          </a:bodyPr>
          <a:p>
            <a:r>
              <a:rPr lang="en-US" altLang="zh-CN"/>
              <a:t>Front-end development</a:t>
            </a:r>
            <a:endParaRPr lang="en-US" altLang="zh-CN"/>
          </a:p>
        </p:txBody>
      </p:sp>
      <p:sp>
        <p:nvSpPr>
          <p:cNvPr id="13" name="文本框 12"/>
          <p:cNvSpPr txBox="1"/>
          <p:nvPr/>
        </p:nvSpPr>
        <p:spPr>
          <a:xfrm>
            <a:off x="9949815" y="6332855"/>
            <a:ext cx="2086610" cy="432435"/>
          </a:xfrm>
          <a:prstGeom prst="rect">
            <a:avLst/>
          </a:prstGeom>
          <a:noFill/>
        </p:spPr>
        <p:txBody>
          <a:bodyPr wrap="square" rtlCol="0">
            <a:noAutofit/>
          </a:bodyPr>
          <a:p>
            <a:r>
              <a:rPr lang="en-US" altLang="zh-CN"/>
              <a:t>Li Zhaozhi </a:t>
            </a:r>
            <a:r>
              <a:rPr lang="zh-CN" altLang="en-US"/>
              <a:t>李兆智</a:t>
            </a:r>
            <a:endParaRPr lang="zh-CN" altLang="en-US"/>
          </a:p>
        </p:txBody>
      </p:sp>
      <p:sp>
        <p:nvSpPr>
          <p:cNvPr id="14" name="文本框 13"/>
          <p:cNvSpPr txBox="1"/>
          <p:nvPr/>
        </p:nvSpPr>
        <p:spPr>
          <a:xfrm>
            <a:off x="4188460" y="222250"/>
            <a:ext cx="4064000" cy="368300"/>
          </a:xfrm>
          <a:prstGeom prst="rect">
            <a:avLst/>
          </a:prstGeom>
          <a:noFill/>
        </p:spPr>
        <p:txBody>
          <a:bodyPr wrap="square" rtlCol="0">
            <a:spAutoFit/>
          </a:bodyPr>
          <a:p>
            <a:r>
              <a:rPr lang="en-US" altLang="zh-CN"/>
              <a:t>It’s about how users think and feel.</a:t>
            </a:r>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What to consider in UX design? (cont...)</a:t>
            </a:r>
            <a:endParaRPr lang="en-US" altLang="zh-CN"/>
          </a:p>
        </p:txBody>
      </p:sp>
      <p:sp>
        <p:nvSpPr>
          <p:cNvPr id="12" name="文本框 11"/>
          <p:cNvSpPr txBox="1"/>
          <p:nvPr/>
        </p:nvSpPr>
        <p:spPr>
          <a:xfrm>
            <a:off x="220980" y="6332855"/>
            <a:ext cx="2501265" cy="432435"/>
          </a:xfrm>
          <a:prstGeom prst="rect">
            <a:avLst/>
          </a:prstGeom>
          <a:noFill/>
        </p:spPr>
        <p:txBody>
          <a:bodyPr wrap="square" rtlCol="0">
            <a:noAutofit/>
          </a:bodyPr>
          <a:p>
            <a:r>
              <a:rPr lang="en-US" altLang="zh-CN"/>
              <a:t>Front-end development</a:t>
            </a:r>
            <a:endParaRPr lang="en-US" altLang="zh-CN"/>
          </a:p>
        </p:txBody>
      </p:sp>
      <p:sp>
        <p:nvSpPr>
          <p:cNvPr id="13" name="文本框 12"/>
          <p:cNvSpPr txBox="1"/>
          <p:nvPr/>
        </p:nvSpPr>
        <p:spPr>
          <a:xfrm>
            <a:off x="9949815" y="6332855"/>
            <a:ext cx="2086610" cy="432435"/>
          </a:xfrm>
          <a:prstGeom prst="rect">
            <a:avLst/>
          </a:prstGeom>
          <a:noFill/>
        </p:spPr>
        <p:txBody>
          <a:bodyPr wrap="square" rtlCol="0">
            <a:noAutofit/>
          </a:bodyPr>
          <a:p>
            <a:r>
              <a:rPr lang="en-US" altLang="zh-CN"/>
              <a:t>Li Zhaozhi </a:t>
            </a:r>
            <a:r>
              <a:rPr lang="zh-CN" altLang="en-US"/>
              <a:t>李兆智</a:t>
            </a:r>
            <a:endParaRPr lang="zh-CN" altLang="en-US"/>
          </a:p>
        </p:txBody>
      </p:sp>
      <p:sp>
        <p:nvSpPr>
          <p:cNvPr id="14" name="文本框 13"/>
          <p:cNvSpPr txBox="1"/>
          <p:nvPr/>
        </p:nvSpPr>
        <p:spPr>
          <a:xfrm>
            <a:off x="4188460" y="222250"/>
            <a:ext cx="4064000" cy="368300"/>
          </a:xfrm>
          <a:prstGeom prst="rect">
            <a:avLst/>
          </a:prstGeom>
          <a:noFill/>
        </p:spPr>
        <p:txBody>
          <a:bodyPr wrap="square" rtlCol="0">
            <a:spAutoFit/>
          </a:bodyPr>
          <a:p>
            <a:r>
              <a:rPr lang="en-US" altLang="zh-CN"/>
              <a:t>It’s about how users think and feel.</a:t>
            </a:r>
            <a:endParaRPr lang="en-US" altLang="zh-CN"/>
          </a:p>
        </p:txBody>
      </p:sp>
      <p:sp>
        <p:nvSpPr>
          <p:cNvPr id="3" name="内容占位符 2"/>
          <p:cNvSpPr>
            <a:spLocks noGrp="1"/>
          </p:cNvSpPr>
          <p:nvPr>
            <p:ph idx="1"/>
          </p:nvPr>
        </p:nvSpPr>
        <p:spPr>
          <a:xfrm>
            <a:off x="838200" y="1261745"/>
            <a:ext cx="4965065" cy="5071110"/>
          </a:xfrm>
        </p:spPr>
        <p:txBody>
          <a:bodyPr>
            <a:noAutofit/>
          </a:bodyPr>
          <a:p>
            <a:r>
              <a:rPr lang="en-US" altLang="zh-CN" sz="2400" b="1"/>
              <a:t>Usable</a:t>
            </a:r>
            <a:r>
              <a:rPr lang="en-US" altLang="zh-CN" sz="2400"/>
              <a:t>: </a:t>
            </a:r>
            <a:endParaRPr lang="en-US" altLang="zh-CN" sz="2400"/>
          </a:p>
          <a:p>
            <a:pPr marL="0" indent="457200">
              <a:buNone/>
            </a:pPr>
            <a:r>
              <a:rPr lang="en-US" altLang="zh-CN" sz="2400"/>
              <a:t>A product needs to be simple, easy to use, and familiar.</a:t>
            </a:r>
            <a:endParaRPr lang="en-US" altLang="zh-CN" sz="2400"/>
          </a:p>
          <a:p>
            <a:r>
              <a:rPr lang="en-US" altLang="zh-CN" sz="2400" b="1"/>
              <a:t>Useful</a:t>
            </a:r>
            <a:r>
              <a:rPr lang="en-US" altLang="zh-CN" sz="2400"/>
              <a:t>: </a:t>
            </a:r>
            <a:endParaRPr lang="en-US" altLang="zh-CN" sz="2400"/>
          </a:p>
          <a:p>
            <a:pPr marL="0" indent="457200">
              <a:buNone/>
            </a:pPr>
            <a:r>
              <a:rPr lang="en-US" altLang="zh-CN" sz="2400"/>
              <a:t>A product must fill a need. If the product isn’t filling a perceived gap in the users’ lives, then there is no real reason for them to use it.</a:t>
            </a:r>
            <a:endParaRPr lang="en-US" altLang="zh-CN" sz="2400"/>
          </a:p>
          <a:p>
            <a:r>
              <a:rPr lang="en-US" altLang="zh-CN" sz="2400" b="1"/>
              <a:t>Desirable</a:t>
            </a:r>
            <a:r>
              <a:rPr lang="en-US" altLang="zh-CN" sz="2400"/>
              <a:t>: </a:t>
            </a:r>
            <a:endParaRPr lang="en-US" altLang="zh-CN" sz="2400"/>
          </a:p>
          <a:p>
            <a:pPr marL="0" indent="457200">
              <a:buNone/>
            </a:pPr>
            <a:r>
              <a:rPr lang="en-US" altLang="zh-CN" sz="2400"/>
              <a:t>The visual aesthetics of the product need to be attractive and evoke positive emotions.</a:t>
            </a:r>
            <a:endParaRPr lang="en-US" altLang="zh-CN" sz="2400"/>
          </a:p>
        </p:txBody>
      </p:sp>
      <p:sp>
        <p:nvSpPr>
          <p:cNvPr id="15" name="内容占位符 2"/>
          <p:cNvSpPr>
            <a:spLocks noGrp="1"/>
          </p:cNvSpPr>
          <p:nvPr/>
        </p:nvSpPr>
        <p:spPr>
          <a:xfrm>
            <a:off x="6154420" y="1417320"/>
            <a:ext cx="4859020" cy="491553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b="1"/>
              <a:t>Findable</a:t>
            </a:r>
            <a:r>
              <a:rPr lang="en-US" altLang="zh-CN" sz="2400"/>
              <a:t>: </a:t>
            </a:r>
            <a:endParaRPr lang="en-US" altLang="zh-CN" sz="2400"/>
          </a:p>
          <a:p>
            <a:pPr marL="0" indent="457200">
              <a:buNone/>
            </a:pPr>
            <a:r>
              <a:rPr lang="en-US" altLang="zh-CN" sz="2400"/>
              <a:t>If the user has a problem with a product, they should be able to quickly find a solution.</a:t>
            </a:r>
            <a:endParaRPr lang="en-US" altLang="zh-CN" sz="2400"/>
          </a:p>
          <a:p>
            <a:r>
              <a:rPr lang="en-US" altLang="zh-CN" sz="2400" b="1"/>
              <a:t>Accessible</a:t>
            </a:r>
            <a:r>
              <a:rPr lang="en-US" altLang="zh-CN" sz="2400"/>
              <a:t>: </a:t>
            </a:r>
            <a:endParaRPr lang="en-US" altLang="zh-CN" sz="2400"/>
          </a:p>
          <a:p>
            <a:pPr marL="0" indent="457200">
              <a:buNone/>
            </a:pPr>
            <a:r>
              <a:rPr lang="en-US" altLang="zh-CN" sz="2400"/>
              <a:t>The product or service needs to be accessible to everyone, including those with disabilities.</a:t>
            </a:r>
            <a:endParaRPr lang="en-US" altLang="zh-CN" sz="2400"/>
          </a:p>
          <a:p>
            <a:r>
              <a:rPr lang="en-US" altLang="zh-CN" sz="2400" b="1"/>
              <a:t>Credible</a:t>
            </a:r>
            <a:r>
              <a:rPr lang="en-US" altLang="zh-CN" sz="2400"/>
              <a:t>: </a:t>
            </a:r>
            <a:endParaRPr lang="en-US" altLang="zh-CN" sz="2400"/>
          </a:p>
          <a:p>
            <a:pPr marL="0" indent="457200">
              <a:buNone/>
            </a:pPr>
            <a:r>
              <a:rPr lang="en-US" altLang="zh-CN" sz="2400"/>
              <a:t>The company and its products need to be trustworthy.</a:t>
            </a:r>
            <a:endParaRPr lang="en-US" altLang="zh-CN"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What to consider in UX design? (cont...)</a:t>
            </a:r>
            <a:endParaRPr lang="en-US" altLang="zh-CN"/>
          </a:p>
        </p:txBody>
      </p:sp>
      <p:sp>
        <p:nvSpPr>
          <p:cNvPr id="12" name="文本框 11"/>
          <p:cNvSpPr txBox="1"/>
          <p:nvPr/>
        </p:nvSpPr>
        <p:spPr>
          <a:xfrm>
            <a:off x="220980" y="6332855"/>
            <a:ext cx="2501265" cy="432435"/>
          </a:xfrm>
          <a:prstGeom prst="rect">
            <a:avLst/>
          </a:prstGeom>
          <a:noFill/>
        </p:spPr>
        <p:txBody>
          <a:bodyPr wrap="square" rtlCol="0">
            <a:noAutofit/>
          </a:bodyPr>
          <a:p>
            <a:r>
              <a:rPr lang="en-US" altLang="zh-CN"/>
              <a:t>Front-end development</a:t>
            </a:r>
            <a:endParaRPr lang="en-US" altLang="zh-CN"/>
          </a:p>
        </p:txBody>
      </p:sp>
      <p:sp>
        <p:nvSpPr>
          <p:cNvPr id="13" name="文本框 12"/>
          <p:cNvSpPr txBox="1"/>
          <p:nvPr/>
        </p:nvSpPr>
        <p:spPr>
          <a:xfrm>
            <a:off x="9949815" y="6332855"/>
            <a:ext cx="2086610" cy="432435"/>
          </a:xfrm>
          <a:prstGeom prst="rect">
            <a:avLst/>
          </a:prstGeom>
          <a:noFill/>
        </p:spPr>
        <p:txBody>
          <a:bodyPr wrap="square" rtlCol="0">
            <a:noAutofit/>
          </a:bodyPr>
          <a:p>
            <a:r>
              <a:rPr lang="en-US" altLang="zh-CN"/>
              <a:t>Li Zhaozhi </a:t>
            </a:r>
            <a:r>
              <a:rPr lang="zh-CN" altLang="en-US"/>
              <a:t>李兆智</a:t>
            </a:r>
            <a:endParaRPr lang="zh-CN" altLang="en-US"/>
          </a:p>
        </p:txBody>
      </p:sp>
      <p:sp>
        <p:nvSpPr>
          <p:cNvPr id="14" name="文本框 13"/>
          <p:cNvSpPr txBox="1"/>
          <p:nvPr/>
        </p:nvSpPr>
        <p:spPr>
          <a:xfrm>
            <a:off x="4188460" y="222250"/>
            <a:ext cx="4064000" cy="368300"/>
          </a:xfrm>
          <a:prstGeom prst="rect">
            <a:avLst/>
          </a:prstGeom>
          <a:noFill/>
        </p:spPr>
        <p:txBody>
          <a:bodyPr wrap="square" rtlCol="0">
            <a:spAutoFit/>
          </a:bodyPr>
          <a:p>
            <a:r>
              <a:rPr lang="en-US" altLang="zh-CN"/>
              <a:t>It’s about how users think and feel.</a:t>
            </a:r>
            <a:endParaRPr lang="en-US" altLang="zh-CN"/>
          </a:p>
        </p:txBody>
      </p:sp>
      <p:pic>
        <p:nvPicPr>
          <p:cNvPr id="5" name="图片 4"/>
          <p:cNvPicPr>
            <a:picLocks noChangeAspect="1"/>
          </p:cNvPicPr>
          <p:nvPr/>
        </p:nvPicPr>
        <p:blipFill>
          <a:blip r:embed="rId1"/>
          <a:stretch>
            <a:fillRect/>
          </a:stretch>
        </p:blipFill>
        <p:spPr>
          <a:xfrm>
            <a:off x="2506345" y="1461135"/>
            <a:ext cx="6935470" cy="53041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How does UX make an impact?</a:t>
            </a:r>
            <a:endParaRPr lang="en-US" altLang="zh-CN"/>
          </a:p>
        </p:txBody>
      </p:sp>
      <p:sp>
        <p:nvSpPr>
          <p:cNvPr id="3" name="内容占位符 2"/>
          <p:cNvSpPr>
            <a:spLocks noGrp="1"/>
          </p:cNvSpPr>
          <p:nvPr>
            <p:ph idx="1"/>
          </p:nvPr>
        </p:nvSpPr>
        <p:spPr/>
        <p:txBody>
          <a:bodyPr>
            <a:normAutofit lnSpcReduction="10000"/>
          </a:bodyPr>
          <a:p>
            <a:pPr marL="0" indent="0" algn="just">
              <a:buNone/>
            </a:pPr>
            <a:r>
              <a:rPr lang="en-US" altLang="zh-CN"/>
              <a:t>Nokia lost the market to Apple because when iPhone introduced the touchscreen experience, it transformed customers’ user experience expectations. Nokia was slow in adapting to the change.</a:t>
            </a:r>
            <a:endParaRPr lang="en-US" altLang="zh-CN"/>
          </a:p>
          <a:p>
            <a:pPr marL="0" indent="0" algn="just">
              <a:buNone/>
            </a:pPr>
            <a:r>
              <a:rPr lang="en-US" altLang="zh-CN"/>
              <a:t>User experience is more than usability and user interface. It is about serving the needs of people and business. And, it is an ongoing process. With feedback received from users the design could change over time to meet new expectations.</a:t>
            </a:r>
            <a:endParaRPr lang="en-US" altLang="zh-CN"/>
          </a:p>
          <a:p>
            <a:pPr marL="0" indent="0" algn="just">
              <a:buNone/>
            </a:pPr>
            <a:r>
              <a:rPr lang="en-US" altLang="zh-CN"/>
              <a:t>As user experience is the impression of users from interacting with products, it cannot be designed. User experience designers; therefore, are designing the elements for that experience in hope that users could get more positive experience with the product or service.</a:t>
            </a:r>
            <a:endParaRPr lang="en-US" altLang="zh-CN"/>
          </a:p>
        </p:txBody>
      </p:sp>
      <p:sp>
        <p:nvSpPr>
          <p:cNvPr id="12" name="文本框 11"/>
          <p:cNvSpPr txBox="1"/>
          <p:nvPr/>
        </p:nvSpPr>
        <p:spPr>
          <a:xfrm>
            <a:off x="220980" y="6332855"/>
            <a:ext cx="2501265" cy="432435"/>
          </a:xfrm>
          <a:prstGeom prst="rect">
            <a:avLst/>
          </a:prstGeom>
          <a:noFill/>
        </p:spPr>
        <p:txBody>
          <a:bodyPr wrap="square" rtlCol="0">
            <a:noAutofit/>
          </a:bodyPr>
          <a:p>
            <a:r>
              <a:rPr lang="en-US" altLang="zh-CN"/>
              <a:t>Front-end development</a:t>
            </a:r>
            <a:endParaRPr lang="en-US" altLang="zh-CN"/>
          </a:p>
        </p:txBody>
      </p:sp>
      <p:sp>
        <p:nvSpPr>
          <p:cNvPr id="13" name="文本框 12"/>
          <p:cNvSpPr txBox="1"/>
          <p:nvPr/>
        </p:nvSpPr>
        <p:spPr>
          <a:xfrm>
            <a:off x="9949815" y="6332855"/>
            <a:ext cx="2086610" cy="432435"/>
          </a:xfrm>
          <a:prstGeom prst="rect">
            <a:avLst/>
          </a:prstGeom>
          <a:noFill/>
        </p:spPr>
        <p:txBody>
          <a:bodyPr wrap="square" rtlCol="0">
            <a:noAutofit/>
          </a:bodyPr>
          <a:p>
            <a:r>
              <a:rPr lang="en-US" altLang="zh-CN"/>
              <a:t>Li Zhaozhi </a:t>
            </a:r>
            <a:r>
              <a:rPr lang="zh-CN" altLang="en-US"/>
              <a:t>李兆智</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User experience design workflow</a:t>
            </a:r>
            <a:endParaRPr lang="en-US" altLang="zh-CN"/>
          </a:p>
        </p:txBody>
      </p:sp>
      <p:pic>
        <p:nvPicPr>
          <p:cNvPr id="4" name="内容占位符 3"/>
          <p:cNvPicPr>
            <a:picLocks noChangeAspect="1"/>
          </p:cNvPicPr>
          <p:nvPr>
            <p:ph idx="1"/>
          </p:nvPr>
        </p:nvPicPr>
        <p:blipFill>
          <a:blip r:embed="rId1"/>
          <a:stretch>
            <a:fillRect/>
          </a:stretch>
        </p:blipFill>
        <p:spPr>
          <a:xfrm>
            <a:off x="2082165" y="1691005"/>
            <a:ext cx="7891145" cy="3932555"/>
          </a:xfrm>
          <a:prstGeom prst="rect">
            <a:avLst/>
          </a:prstGeom>
        </p:spPr>
      </p:pic>
      <p:sp>
        <p:nvSpPr>
          <p:cNvPr id="14" name="文本框 13"/>
          <p:cNvSpPr txBox="1"/>
          <p:nvPr/>
        </p:nvSpPr>
        <p:spPr>
          <a:xfrm>
            <a:off x="838200" y="5719445"/>
            <a:ext cx="4064000" cy="368300"/>
          </a:xfrm>
          <a:prstGeom prst="rect">
            <a:avLst/>
          </a:prstGeom>
          <a:noFill/>
        </p:spPr>
        <p:txBody>
          <a:bodyPr wrap="square" rtlCol="0">
            <a:spAutoFit/>
          </a:bodyPr>
          <a:p>
            <a:r>
              <a:rPr lang="en-US" altLang="zh-CN"/>
              <a:t>Design thinking: 5-step process</a:t>
            </a:r>
            <a:endParaRPr lang="en-US" altLang="zh-CN"/>
          </a:p>
        </p:txBody>
      </p:sp>
      <p:sp>
        <p:nvSpPr>
          <p:cNvPr id="12" name="文本框 11"/>
          <p:cNvSpPr txBox="1"/>
          <p:nvPr/>
        </p:nvSpPr>
        <p:spPr>
          <a:xfrm>
            <a:off x="220980" y="6332855"/>
            <a:ext cx="2501265" cy="432435"/>
          </a:xfrm>
          <a:prstGeom prst="rect">
            <a:avLst/>
          </a:prstGeom>
          <a:noFill/>
        </p:spPr>
        <p:txBody>
          <a:bodyPr wrap="square" rtlCol="0">
            <a:noAutofit/>
          </a:bodyPr>
          <a:p>
            <a:r>
              <a:rPr lang="en-US" altLang="zh-CN"/>
              <a:t>Front-end development</a:t>
            </a:r>
            <a:endParaRPr lang="en-US" altLang="zh-CN"/>
          </a:p>
        </p:txBody>
      </p:sp>
      <p:sp>
        <p:nvSpPr>
          <p:cNvPr id="13" name="文本框 12"/>
          <p:cNvSpPr txBox="1"/>
          <p:nvPr/>
        </p:nvSpPr>
        <p:spPr>
          <a:xfrm>
            <a:off x="9949815" y="6332855"/>
            <a:ext cx="2086610" cy="432435"/>
          </a:xfrm>
          <a:prstGeom prst="rect">
            <a:avLst/>
          </a:prstGeom>
          <a:noFill/>
        </p:spPr>
        <p:txBody>
          <a:bodyPr wrap="square" rtlCol="0">
            <a:noAutofit/>
          </a:bodyPr>
          <a:p>
            <a:r>
              <a:rPr lang="en-US" altLang="zh-CN"/>
              <a:t>Li Zhaozhi </a:t>
            </a:r>
            <a:r>
              <a:rPr lang="zh-CN" altLang="en-US"/>
              <a:t>李兆智</a:t>
            </a:r>
            <a:endParaRPr lang="zh-CN" altLang="en-US"/>
          </a:p>
        </p:txBody>
      </p:sp>
      <p:sp>
        <p:nvSpPr>
          <p:cNvPr id="5" name="文本框 4"/>
          <p:cNvSpPr txBox="1"/>
          <p:nvPr/>
        </p:nvSpPr>
        <p:spPr>
          <a:xfrm>
            <a:off x="4188460" y="222250"/>
            <a:ext cx="4064000" cy="368300"/>
          </a:xfrm>
          <a:prstGeom prst="rect">
            <a:avLst/>
          </a:prstGeom>
          <a:noFill/>
        </p:spPr>
        <p:txBody>
          <a:bodyPr wrap="square" rtlCol="0">
            <a:spAutoFit/>
          </a:bodyPr>
          <a:p>
            <a:r>
              <a:rPr lang="en-US" altLang="zh-CN"/>
              <a:t>Iterative process: Think make and check.</a:t>
            </a:r>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User experience design workflow (cont..)</a:t>
            </a:r>
            <a:endParaRPr lang="en-US" altLang="zh-CN"/>
          </a:p>
        </p:txBody>
      </p:sp>
      <p:sp>
        <p:nvSpPr>
          <p:cNvPr id="12" name="文本框 11"/>
          <p:cNvSpPr txBox="1"/>
          <p:nvPr/>
        </p:nvSpPr>
        <p:spPr>
          <a:xfrm>
            <a:off x="220980" y="6332855"/>
            <a:ext cx="2501265" cy="432435"/>
          </a:xfrm>
          <a:prstGeom prst="rect">
            <a:avLst/>
          </a:prstGeom>
          <a:noFill/>
        </p:spPr>
        <p:txBody>
          <a:bodyPr wrap="square" rtlCol="0">
            <a:noAutofit/>
          </a:bodyPr>
          <a:p>
            <a:r>
              <a:rPr lang="en-US" altLang="zh-CN"/>
              <a:t>Front-end development</a:t>
            </a:r>
            <a:endParaRPr lang="en-US" altLang="zh-CN"/>
          </a:p>
        </p:txBody>
      </p:sp>
      <p:sp>
        <p:nvSpPr>
          <p:cNvPr id="13" name="文本框 12"/>
          <p:cNvSpPr txBox="1"/>
          <p:nvPr/>
        </p:nvSpPr>
        <p:spPr>
          <a:xfrm>
            <a:off x="9949815" y="6332855"/>
            <a:ext cx="2086610" cy="432435"/>
          </a:xfrm>
          <a:prstGeom prst="rect">
            <a:avLst/>
          </a:prstGeom>
          <a:noFill/>
        </p:spPr>
        <p:txBody>
          <a:bodyPr wrap="square" rtlCol="0">
            <a:noAutofit/>
          </a:bodyPr>
          <a:p>
            <a:r>
              <a:rPr lang="en-US" altLang="zh-CN"/>
              <a:t>Li Zhaozhi </a:t>
            </a:r>
            <a:r>
              <a:rPr lang="zh-CN" altLang="en-US"/>
              <a:t>李兆智</a:t>
            </a:r>
            <a:endParaRPr lang="zh-CN" altLang="en-US"/>
          </a:p>
        </p:txBody>
      </p:sp>
      <p:pic>
        <p:nvPicPr>
          <p:cNvPr id="5" name="内容占位符 4"/>
          <p:cNvPicPr>
            <a:picLocks noChangeAspect="1"/>
          </p:cNvPicPr>
          <p:nvPr>
            <p:ph idx="1"/>
          </p:nvPr>
        </p:nvPicPr>
        <p:blipFill>
          <a:blip r:embed="rId1"/>
          <a:srcRect l="-263" t="21266" r="263" b="25570"/>
          <a:stretch>
            <a:fillRect/>
          </a:stretch>
        </p:blipFill>
        <p:spPr>
          <a:xfrm>
            <a:off x="1960880" y="1530985"/>
            <a:ext cx="8213090" cy="1835150"/>
          </a:xfrm>
          <a:prstGeom prst="rect">
            <a:avLst/>
          </a:prstGeom>
        </p:spPr>
      </p:pic>
      <p:sp>
        <p:nvSpPr>
          <p:cNvPr id="6" name="文本框 5"/>
          <p:cNvSpPr txBox="1"/>
          <p:nvPr/>
        </p:nvSpPr>
        <p:spPr>
          <a:xfrm>
            <a:off x="83820" y="2858770"/>
            <a:ext cx="2511425" cy="2861310"/>
          </a:xfrm>
          <a:prstGeom prst="rect">
            <a:avLst/>
          </a:prstGeom>
          <a:noFill/>
        </p:spPr>
        <p:txBody>
          <a:bodyPr wrap="square" rtlCol="0">
            <a:spAutoFit/>
          </a:bodyPr>
          <a:p>
            <a:r>
              <a:rPr lang="en-US" altLang="zh-CN"/>
              <a:t>Research product context:</a:t>
            </a:r>
            <a:endParaRPr lang="en-US" altLang="zh-CN"/>
          </a:p>
          <a:p>
            <a:pPr marL="285750" indent="-285750">
              <a:buFont typeface="Arial" panose="020B0604020202020204" pitchFamily="34" charset="0"/>
              <a:buChar char="•"/>
            </a:pPr>
            <a:r>
              <a:rPr lang="en-US" altLang="zh-CN"/>
              <a:t>Stakeholder interviews: Business goals</a:t>
            </a:r>
            <a:endParaRPr lang="en-US" altLang="zh-CN"/>
          </a:p>
          <a:p>
            <a:pPr marL="285750" indent="-285750">
              <a:buFont typeface="Arial" panose="020B0604020202020204" pitchFamily="34" charset="0"/>
              <a:buChar char="•"/>
            </a:pPr>
            <a:r>
              <a:rPr lang="en-US" altLang="zh-CN"/>
              <a:t>Value proposition mapping: Match user and business needs.</a:t>
            </a:r>
            <a:endParaRPr lang="en-US" altLang="zh-CN"/>
          </a:p>
          <a:p>
            <a:pPr marL="285750" indent="-285750">
              <a:buFont typeface="Arial" panose="020B0604020202020204" pitchFamily="34" charset="0"/>
              <a:buChar char="•"/>
            </a:pPr>
            <a:r>
              <a:rPr lang="en-US" altLang="zh-CN"/>
              <a:t>Concept design: Mockup design</a:t>
            </a:r>
            <a:endParaRPr lang="en-US" altLang="zh-CN"/>
          </a:p>
        </p:txBody>
      </p:sp>
      <p:cxnSp>
        <p:nvCxnSpPr>
          <p:cNvPr id="7" name="直接箭头连接符 6"/>
          <p:cNvCxnSpPr/>
          <p:nvPr/>
        </p:nvCxnSpPr>
        <p:spPr>
          <a:xfrm flipV="1">
            <a:off x="1403350" y="2182495"/>
            <a:ext cx="735330" cy="5803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2360930" y="3581400"/>
            <a:ext cx="2658745" cy="2584450"/>
          </a:xfrm>
          <a:prstGeom prst="rect">
            <a:avLst/>
          </a:prstGeom>
          <a:noFill/>
        </p:spPr>
        <p:txBody>
          <a:bodyPr wrap="square" rtlCol="0">
            <a:spAutoFit/>
          </a:bodyPr>
          <a:p>
            <a:r>
              <a:rPr lang="en-US" altLang="zh-CN"/>
              <a:t>Research product context:</a:t>
            </a:r>
            <a:endParaRPr lang="en-US" altLang="zh-CN"/>
          </a:p>
          <a:p>
            <a:pPr marL="285750" indent="-285750">
              <a:buFont typeface="Arial" panose="020B0604020202020204" pitchFamily="34" charset="0"/>
              <a:buChar char="•"/>
            </a:pPr>
            <a:r>
              <a:rPr lang="en-US" altLang="zh-CN"/>
              <a:t>Indepth interview: Understand stakeholder needs, expectations.</a:t>
            </a:r>
            <a:endParaRPr lang="en-US" altLang="zh-CN"/>
          </a:p>
          <a:p>
            <a:pPr marL="285750" indent="-285750">
              <a:buFont typeface="Arial" panose="020B0604020202020204" pitchFamily="34" charset="0"/>
              <a:buChar char="•"/>
            </a:pPr>
            <a:r>
              <a:rPr lang="en-US" altLang="zh-CN"/>
              <a:t>Competitive research:  Understand industry standards and identify opportunities.</a:t>
            </a:r>
            <a:endParaRPr lang="en-US" altLang="zh-CN"/>
          </a:p>
        </p:txBody>
      </p:sp>
      <p:cxnSp>
        <p:nvCxnSpPr>
          <p:cNvPr id="9" name="直接箭头连接符 8"/>
          <p:cNvCxnSpPr/>
          <p:nvPr/>
        </p:nvCxnSpPr>
        <p:spPr>
          <a:xfrm flipV="1">
            <a:off x="3752850" y="2656840"/>
            <a:ext cx="297180" cy="9245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6059805" y="2646680"/>
            <a:ext cx="15875" cy="9251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5019675" y="3571875"/>
            <a:ext cx="2860675" cy="2861310"/>
          </a:xfrm>
          <a:prstGeom prst="rect">
            <a:avLst/>
          </a:prstGeom>
          <a:noFill/>
        </p:spPr>
        <p:txBody>
          <a:bodyPr wrap="square" rtlCol="0">
            <a:spAutoFit/>
          </a:bodyPr>
          <a:p>
            <a:pPr indent="0">
              <a:buFont typeface="Arial" panose="020B0604020202020204" pitchFamily="34" charset="0"/>
              <a:buNone/>
            </a:pPr>
            <a:r>
              <a:rPr lang="en-US" altLang="zh-CN"/>
              <a:t>Analyse data to retrieve actional insights.</a:t>
            </a:r>
            <a:endParaRPr lang="en-US" altLang="zh-CN"/>
          </a:p>
          <a:p>
            <a:pPr marL="285750" indent="-285750">
              <a:buFont typeface="Arial" panose="020B0604020202020204" pitchFamily="34" charset="0"/>
              <a:buChar char="•"/>
            </a:pPr>
            <a:r>
              <a:rPr lang="en-US" altLang="zh-CN"/>
              <a:t>User profiles: Create fictious profiles to represent different people.</a:t>
            </a:r>
            <a:endParaRPr lang="en-US" altLang="zh-CN"/>
          </a:p>
          <a:p>
            <a:pPr marL="285750" indent="-285750">
              <a:buFont typeface="Arial" panose="020B0604020202020204" pitchFamily="34" charset="0"/>
              <a:buChar char="•"/>
            </a:pPr>
            <a:r>
              <a:rPr lang="en-US" altLang="zh-CN"/>
              <a:t>User stories: View from user’s point of view.</a:t>
            </a:r>
            <a:endParaRPr lang="en-US" altLang="zh-CN"/>
          </a:p>
          <a:p>
            <a:pPr marL="285750" indent="-285750">
              <a:buFont typeface="Arial" panose="020B0604020202020204" pitchFamily="34" charset="0"/>
              <a:buChar char="•"/>
            </a:pPr>
            <a:r>
              <a:rPr lang="en-US" altLang="zh-CN"/>
              <a:t>Storyboard: Connect profiles with stories.</a:t>
            </a:r>
            <a:endParaRPr lang="en-US" altLang="zh-CN"/>
          </a:p>
        </p:txBody>
      </p:sp>
      <p:cxnSp>
        <p:nvCxnSpPr>
          <p:cNvPr id="15" name="直接箭头连接符 14"/>
          <p:cNvCxnSpPr/>
          <p:nvPr/>
        </p:nvCxnSpPr>
        <p:spPr>
          <a:xfrm flipH="1" flipV="1">
            <a:off x="8085455" y="2582545"/>
            <a:ext cx="374650" cy="9251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9996805" y="0"/>
            <a:ext cx="2254885" cy="3969385"/>
          </a:xfrm>
          <a:prstGeom prst="rect">
            <a:avLst/>
          </a:prstGeom>
          <a:noFill/>
        </p:spPr>
        <p:txBody>
          <a:bodyPr wrap="square" rtlCol="0">
            <a:spAutoFit/>
          </a:bodyPr>
          <a:p>
            <a:pPr indent="0">
              <a:buFont typeface="Arial" panose="020B0604020202020204" pitchFamily="34" charset="0"/>
              <a:buNone/>
            </a:pPr>
            <a:r>
              <a:rPr lang="en-US" altLang="zh-CN"/>
              <a:t>Test the concept:</a:t>
            </a:r>
            <a:endParaRPr lang="en-US" altLang="zh-CN"/>
          </a:p>
          <a:p>
            <a:pPr marL="285750" indent="-285750">
              <a:buFont typeface="Arial" panose="020B0604020202020204" pitchFamily="34" charset="0"/>
              <a:buChar char="•"/>
            </a:pPr>
            <a:r>
              <a:rPr lang="en-US" altLang="zh-CN"/>
              <a:t>Internal test: Team members test regularly to identify flaws.</a:t>
            </a:r>
            <a:endParaRPr lang="en-US" altLang="zh-CN"/>
          </a:p>
          <a:p>
            <a:pPr marL="285750" indent="-285750">
              <a:buFont typeface="Arial" panose="020B0604020202020204" pitchFamily="34" charset="0"/>
              <a:buChar char="•"/>
            </a:pPr>
            <a:r>
              <a:rPr lang="en-US" altLang="zh-CN"/>
              <a:t>External test: Test with users to collect feedback.</a:t>
            </a:r>
            <a:endParaRPr lang="en-US" altLang="zh-CN"/>
          </a:p>
          <a:p>
            <a:pPr marL="285750" indent="-285750">
              <a:buFont typeface="Arial" panose="020B0604020202020204" pitchFamily="34" charset="0"/>
              <a:buChar char="•"/>
            </a:pPr>
            <a:r>
              <a:rPr lang="en-US" altLang="zh-CN"/>
              <a:t>Surveys: Hand out surveys to collect user feedback.</a:t>
            </a:r>
            <a:endParaRPr lang="en-US" altLang="zh-CN"/>
          </a:p>
          <a:p>
            <a:pPr marL="285750" indent="-285750">
              <a:buFont typeface="Arial" panose="020B0604020202020204" pitchFamily="34" charset="0"/>
              <a:buChar char="•"/>
            </a:pPr>
            <a:r>
              <a:rPr lang="en-US" altLang="zh-CN"/>
              <a:t>Analysis: Analyse survey data to improve.</a:t>
            </a:r>
            <a:endParaRPr lang="en-US" altLang="zh-CN"/>
          </a:p>
        </p:txBody>
      </p:sp>
      <p:sp>
        <p:nvSpPr>
          <p:cNvPr id="17" name="文本框 16"/>
          <p:cNvSpPr txBox="1"/>
          <p:nvPr/>
        </p:nvSpPr>
        <p:spPr>
          <a:xfrm>
            <a:off x="7773035" y="3697605"/>
            <a:ext cx="4179570" cy="3067685"/>
          </a:xfrm>
          <a:prstGeom prst="rect">
            <a:avLst/>
          </a:prstGeom>
          <a:noFill/>
        </p:spPr>
        <p:txBody>
          <a:bodyPr wrap="square" rtlCol="0">
            <a:noAutofit/>
          </a:bodyPr>
          <a:p>
            <a:pPr indent="0">
              <a:buFont typeface="Arial" panose="020B0604020202020204" pitchFamily="34" charset="0"/>
              <a:buNone/>
            </a:pPr>
            <a:r>
              <a:rPr lang="en-US" altLang="zh-CN"/>
              <a:t>Design based on research:</a:t>
            </a:r>
            <a:endParaRPr lang="en-US" altLang="zh-CN"/>
          </a:p>
          <a:p>
            <a:pPr marL="285750" indent="-285750">
              <a:buFont typeface="Arial" panose="020B0604020202020204" pitchFamily="34" charset="0"/>
              <a:buChar char="•"/>
            </a:pPr>
            <a:r>
              <a:rPr lang="en-US" altLang="zh-CN"/>
              <a:t>Sketch: Sketch to visualise the design.</a:t>
            </a:r>
            <a:endParaRPr lang="en-US" altLang="zh-CN"/>
          </a:p>
          <a:p>
            <a:pPr marL="285750" indent="-285750">
              <a:buFont typeface="Arial" panose="020B0604020202020204" pitchFamily="34" charset="0"/>
              <a:buChar char="•"/>
            </a:pPr>
            <a:r>
              <a:rPr lang="en-US" altLang="zh-CN"/>
              <a:t>Wireframe: Fully featured design of the product.</a:t>
            </a:r>
            <a:endParaRPr lang="en-US" altLang="zh-CN"/>
          </a:p>
          <a:p>
            <a:pPr marL="285750" indent="-285750">
              <a:buFont typeface="Arial" panose="020B0604020202020204" pitchFamily="34" charset="0"/>
              <a:buChar char="•"/>
            </a:pPr>
            <a:r>
              <a:rPr lang="en-US" altLang="zh-CN"/>
              <a:t>Prototype: Interactive design to simulate the end product.</a:t>
            </a:r>
            <a:endParaRPr lang="en-US" altLang="zh-CN"/>
          </a:p>
          <a:p>
            <a:pPr marL="285750" indent="-285750">
              <a:buFont typeface="Arial" panose="020B0604020202020204" pitchFamily="34" charset="0"/>
              <a:buChar char="•"/>
            </a:pPr>
            <a:r>
              <a:rPr lang="en-US" altLang="zh-CN"/>
              <a:t>Specifications: Specify design standards and requirements.</a:t>
            </a:r>
            <a:endParaRPr lang="en-US" altLang="zh-CN"/>
          </a:p>
          <a:p>
            <a:pPr marL="285750" indent="-285750">
              <a:buFont typeface="Arial" panose="020B0604020202020204" pitchFamily="34" charset="0"/>
              <a:buChar char="•"/>
            </a:pPr>
            <a:r>
              <a:rPr lang="en-US" altLang="zh-CN"/>
              <a:t>Design system: Reusable design elements following the same specifications.</a:t>
            </a:r>
            <a:endParaRPr lang="en-US" altLang="zh-CN"/>
          </a:p>
        </p:txBody>
      </p:sp>
    </p:spTree>
  </p:cSld>
  <p:clrMapOvr>
    <a:masterClrMapping/>
  </p:clrMapOvr>
</p:sld>
</file>

<file path=ppt/tags/tag1.xml><?xml version="1.0" encoding="utf-8"?>
<p:tagLst xmlns:p="http://schemas.openxmlformats.org/presentationml/2006/main">
  <p:tag name="KSO_WM_UNIT_PLACING_PICTURE_USER_VIEWPORT" val="{&quot;height&quot;:2918,&quot;width&quot;:4384}"/>
</p:tagLst>
</file>

<file path=ppt/tags/tag2.xml><?xml version="1.0" encoding="utf-8"?>
<p:tagLst xmlns:p="http://schemas.openxmlformats.org/presentationml/2006/main">
  <p:tag name="KSO_WM_UNIT_PLACING_PICTURE_USER_VIEWPORT" val="{&quot;height&quot;:2851,&quot;width&quot;:4548}"/>
</p:tagLst>
</file>

<file path=ppt/tags/tag3.xml><?xml version="1.0" encoding="utf-8"?>
<p:tagLst xmlns:p="http://schemas.openxmlformats.org/presentationml/2006/main">
  <p:tag name="KSO_WM_UNIT_PLACING_PICTURE_USER_VIEWPORT" val="{&quot;height&quot;:20080,&quot;width&quot;:15920}"/>
</p:tagLst>
</file>

<file path=ppt/tags/tag4.xml><?xml version="1.0" encoding="utf-8"?>
<p:tagLst xmlns:p="http://schemas.openxmlformats.org/presentationml/2006/main">
  <p:tag name="COMMONDATA" val="eyJoZGlkIjoiZjMzYzcxNmFjOWU0MDU0NjVlZWM4NTczMTA1ZTYwMDY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4122</Words>
  <Application>WPS 演示</Application>
  <PresentationFormat>宽屏</PresentationFormat>
  <Paragraphs>152</Paragraphs>
  <Slides>10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Arial</vt:lpstr>
      <vt:lpstr>宋体</vt:lpstr>
      <vt:lpstr>Wingdings</vt:lpstr>
      <vt:lpstr>Arial Unicode MS</vt:lpstr>
      <vt:lpstr>Calibri</vt:lpstr>
      <vt:lpstr>微软雅黑</vt:lpstr>
      <vt:lpstr>Office 主题</vt:lpstr>
      <vt:lpstr>PowerPoint 演示文稿</vt:lpstr>
      <vt:lpstr>PowerPoint 演示文稿</vt:lpstr>
      <vt:lpstr>PowerPoint 演示文稿</vt:lpstr>
      <vt:lpstr>PowerPoint 演示文稿</vt:lpstr>
      <vt:lpstr>What to consider in UX design?</vt:lpstr>
      <vt:lpstr>What to consider in UX design? (cont...)</vt:lpstr>
      <vt:lpstr>PowerPoint 演示文稿</vt:lpstr>
      <vt:lpstr>How does UX make an impact?</vt:lpstr>
      <vt:lpstr>User experience design workflow</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李兆智</dc:creator>
  <cp:lastModifiedBy>李兆智</cp:lastModifiedBy>
  <cp:revision>68</cp:revision>
  <dcterms:created xsi:type="dcterms:W3CDTF">2022-12-10T01:37:00Z</dcterms:created>
  <dcterms:modified xsi:type="dcterms:W3CDTF">2022-12-10T04:07:45Z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BC2087F8E4514E218B0F76387A066643</vt:lpwstr>
  </property>
  <property fmtid="{D5CDD505-2E9C-101B-9397-08002B2CF9AE}" pid="3" name="KSOProductBuildVer">
    <vt:lpwstr>2052-11.1.0.12763</vt:lpwstr>
  </property>
</Properties>
</file>