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7" descr=""/>
          <p:cNvPicPr/>
          <p:nvPr/>
        </p:nvPicPr>
        <p:blipFill>
          <a:blip r:embed="rId1"/>
          <a:stretch/>
        </p:blipFill>
        <p:spPr>
          <a:xfrm>
            <a:off x="4052880" y="1813320"/>
            <a:ext cx="1132920" cy="2275920"/>
          </a:xfrm>
          <a:prstGeom prst="rect">
            <a:avLst/>
          </a:prstGeom>
          <a:ln>
            <a:noFill/>
          </a:ln>
        </p:spPr>
      </p:pic>
      <p:pic>
        <p:nvPicPr>
          <p:cNvPr id="115" name="Picture 1" descr=""/>
          <p:cNvPicPr/>
          <p:nvPr/>
        </p:nvPicPr>
        <p:blipFill>
          <a:blip r:embed="rId2"/>
          <a:stretch/>
        </p:blipFill>
        <p:spPr>
          <a:xfrm>
            <a:off x="820440" y="1859760"/>
            <a:ext cx="1132920" cy="227592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751680" y="1355760"/>
            <a:ext cx="5076720" cy="4327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50" spc="-1" strike="noStrike">
                <a:solidFill>
                  <a:srgbClr val="000000"/>
                </a:solidFill>
                <a:latin typeface="Calibri"/>
                <a:ea typeface="DejaVu Sans"/>
              </a:rPr>
              <a:t>chickwts[  </a:t>
            </a:r>
            <a:r>
              <a:rPr b="1" lang="en-US" sz="2250" spc="-1" strike="noStrike">
                <a:solidFill>
                  <a:srgbClr val="4472c4"/>
                </a:solidFill>
                <a:latin typeface="Calibri"/>
                <a:ea typeface="DejaVu Sans"/>
              </a:rPr>
              <a:t>ROWS </a:t>
            </a:r>
            <a:r>
              <a:rPr b="1" lang="en-US" sz="225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1" lang="en-US" sz="2250" spc="-1" strike="noStrike">
                <a:solidFill>
                  <a:srgbClr val="ffc000"/>
                </a:solidFill>
                <a:latin typeface="Calibri"/>
                <a:ea typeface="DejaVu Sans"/>
              </a:rPr>
              <a:t>COLUMNS</a:t>
            </a:r>
            <a:r>
              <a:rPr b="1" lang="en-US" sz="2250" spc="-1" strike="noStrike">
                <a:solidFill>
                  <a:srgbClr val="000000"/>
                </a:solidFill>
                <a:latin typeface="Calibri"/>
                <a:ea typeface="DejaVu Sans"/>
              </a:rPr>
              <a:t>  ]</a:t>
            </a:r>
            <a:endParaRPr b="0" lang="en-US" sz="225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0960" y="2770200"/>
            <a:ext cx="285120" cy="2361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2261880" y="2679840"/>
            <a:ext cx="1525680" cy="3643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chickwts[6, 1]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5279040" y="3454200"/>
            <a:ext cx="1921320" cy="364320"/>
          </a:xfrm>
          <a:prstGeom prst="rect">
            <a:avLst/>
          </a:prstGeom>
          <a:noFill/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chickwts[11, 2]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1045080" y="1886400"/>
            <a:ext cx="350280" cy="907560"/>
          </a:xfrm>
          <a:prstGeom prst="rect">
            <a:avLst/>
          </a:prstGeom>
          <a:solidFill>
            <a:schemeClr val="accent4">
              <a:alpha val="40000"/>
            </a:schemeClr>
          </a:solidFill>
          <a:ln w="2844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1404720" y="2763720"/>
            <a:ext cx="655560" cy="2527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1036800" y="2770200"/>
            <a:ext cx="367200" cy="23616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844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1037160" y="3026160"/>
            <a:ext cx="350280" cy="1063080"/>
          </a:xfrm>
          <a:prstGeom prst="rect">
            <a:avLst/>
          </a:prstGeom>
          <a:solidFill>
            <a:schemeClr val="accent4">
              <a:alpha val="40000"/>
            </a:schemeClr>
          </a:solidFill>
          <a:ln w="2844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9"/>
          <p:cNvSpPr/>
          <p:nvPr/>
        </p:nvSpPr>
        <p:spPr>
          <a:xfrm>
            <a:off x="3989160" y="3545280"/>
            <a:ext cx="636480" cy="2116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0"/>
          <p:cNvSpPr/>
          <p:nvPr/>
        </p:nvSpPr>
        <p:spPr>
          <a:xfrm>
            <a:off x="4659120" y="1859760"/>
            <a:ext cx="537840" cy="1668240"/>
          </a:xfrm>
          <a:prstGeom prst="rect">
            <a:avLst/>
          </a:prstGeom>
          <a:solidFill>
            <a:schemeClr val="accent4">
              <a:alpha val="40000"/>
            </a:schemeClr>
          </a:solidFill>
          <a:ln w="2844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4642920" y="3546000"/>
            <a:ext cx="554040" cy="19476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844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2"/>
          <p:cNvSpPr/>
          <p:nvPr/>
        </p:nvSpPr>
        <p:spPr>
          <a:xfrm>
            <a:off x="4642920" y="3758040"/>
            <a:ext cx="537840" cy="331200"/>
          </a:xfrm>
          <a:prstGeom prst="rect">
            <a:avLst/>
          </a:prstGeom>
          <a:solidFill>
            <a:schemeClr val="accent4">
              <a:alpha val="40000"/>
            </a:schemeClr>
          </a:solidFill>
          <a:ln w="2844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To test independence of rows and columns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Assumptions: a, b, c, d must have at least 5 observations!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0" y="0"/>
            <a:ext cx="91432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Picture 5" descr=""/>
          <p:cNvPicPr/>
          <p:nvPr/>
        </p:nvPicPr>
        <p:blipFill>
          <a:blip r:embed="rId1"/>
          <a:stretch/>
        </p:blipFill>
        <p:spPr>
          <a:xfrm>
            <a:off x="2427120" y="3682080"/>
            <a:ext cx="4085640" cy="637560"/>
          </a:xfrm>
          <a:prstGeom prst="rect">
            <a:avLst/>
          </a:prstGeom>
          <a:ln>
            <a:noFill/>
          </a:ln>
        </p:spPr>
      </p:pic>
      <p:sp>
        <p:nvSpPr>
          <p:cNvPr id="193" name="CustomShape 5"/>
          <p:cNvSpPr/>
          <p:nvPr/>
        </p:nvSpPr>
        <p:spPr>
          <a:xfrm>
            <a:off x="0" y="1095480"/>
            <a:ext cx="91432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6"/>
          <p:cNvSpPr/>
          <p:nvPr/>
        </p:nvSpPr>
        <p:spPr>
          <a:xfrm>
            <a:off x="179640" y="4797000"/>
            <a:ext cx="12952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635"/>
                </a:solidFill>
                <a:latin typeface="Calibri"/>
                <a:ea typeface="DejaVu Sans"/>
              </a:rPr>
              <a:t>Test statistic chi-square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 flipV="1">
            <a:off x="1331640" y="4292280"/>
            <a:ext cx="935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7635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6" name="Picture 5" descr=""/>
          <p:cNvPicPr/>
          <p:nvPr/>
        </p:nvPicPr>
        <p:blipFill>
          <a:blip r:embed="rId2"/>
          <a:stretch/>
        </p:blipFill>
        <p:spPr>
          <a:xfrm>
            <a:off x="1454040" y="1488240"/>
            <a:ext cx="6031800" cy="149796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197" name="Formula 8"/>
              <p:cNvSpPr txBox="1"/>
              <p:nvPr/>
            </p:nvSpPr>
            <p:spPr>
              <a:xfrm>
                <a:off x="2427120" y="4762800"/>
                <a:ext cx="1850760" cy="5533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𝜒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  <m:r>
                      <m:t xml:space="preserve">=</m:t>
                    </m:r>
                    <m:r>
                      <m:t xml:space="preserve">Σ</m:t>
                    </m:r>
                    <m:f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𝑂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𝐸</m:t>
                                </m:r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 xml:space="preserve">𝐸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"/>
          <p:cNvGrpSpPr/>
          <p:nvPr/>
        </p:nvGrpSpPr>
        <p:grpSpPr>
          <a:xfrm>
            <a:off x="548640" y="2082960"/>
            <a:ext cx="7784280" cy="1241640"/>
            <a:chOff x="548640" y="2082960"/>
            <a:chExt cx="7784280" cy="1241640"/>
          </a:xfrm>
        </p:grpSpPr>
        <p:sp>
          <p:nvSpPr>
            <p:cNvPr id="129" name="CustomShape 2"/>
            <p:cNvSpPr/>
            <p:nvPr/>
          </p:nvSpPr>
          <p:spPr>
            <a:xfrm>
              <a:off x="548640" y="2097360"/>
              <a:ext cx="2045880" cy="1227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Excel</a:t>
              </a:r>
              <a:br/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(.xls / .xlsx)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30" name="CustomShape 3"/>
            <p:cNvSpPr/>
            <p:nvPr/>
          </p:nvSpPr>
          <p:spPr>
            <a:xfrm>
              <a:off x="2800080" y="2458080"/>
              <a:ext cx="433440" cy="50688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31" name="CustomShape 4"/>
            <p:cNvSpPr/>
            <p:nvPr/>
          </p:nvSpPr>
          <p:spPr>
            <a:xfrm>
              <a:off x="3414240" y="2097360"/>
              <a:ext cx="2045880" cy="1227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Raw data file (.csv)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32" name="CustomShape 5"/>
            <p:cNvSpPr/>
            <p:nvPr/>
          </p:nvSpPr>
          <p:spPr>
            <a:xfrm rot="21582000">
              <a:off x="5666760" y="2450160"/>
              <a:ext cx="437040" cy="50688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33" name="CustomShape 6"/>
            <p:cNvSpPr/>
            <p:nvPr/>
          </p:nvSpPr>
          <p:spPr>
            <a:xfrm>
              <a:off x="6287040" y="2082960"/>
              <a:ext cx="2045880" cy="1227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Import data into R</a:t>
              </a:r>
              <a:endParaRPr b="0" lang="en-US" sz="2900" spc="-1" strike="noStrike">
                <a:latin typeface="Arial"/>
              </a:endParaRPr>
            </a:p>
          </p:txBody>
        </p:sp>
      </p:grpSp>
      <p:grpSp>
        <p:nvGrpSpPr>
          <p:cNvPr id="134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35" name="Picture 1" descr=""/>
          <p:cNvPicPr/>
          <p:nvPr/>
        </p:nvPicPr>
        <p:blipFill>
          <a:blip r:embed="rId1"/>
          <a:stretch/>
        </p:blipFill>
        <p:spPr>
          <a:xfrm>
            <a:off x="326880" y="3469320"/>
            <a:ext cx="2834280" cy="1270800"/>
          </a:xfrm>
          <a:prstGeom prst="rect">
            <a:avLst/>
          </a:prstGeom>
          <a:ln>
            <a:noFill/>
          </a:ln>
        </p:spPr>
      </p:pic>
      <p:sp>
        <p:nvSpPr>
          <p:cNvPr id="136" name="CustomShape 8"/>
          <p:cNvSpPr/>
          <p:nvPr/>
        </p:nvSpPr>
        <p:spPr>
          <a:xfrm>
            <a:off x="1114560" y="1374120"/>
            <a:ext cx="1294560" cy="63864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File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Save As…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"/>
          <p:cNvGrpSpPr/>
          <p:nvPr/>
        </p:nvGrpSpPr>
        <p:grpSpPr>
          <a:xfrm>
            <a:off x="548640" y="2082960"/>
            <a:ext cx="7784280" cy="1241640"/>
            <a:chOff x="548640" y="2082960"/>
            <a:chExt cx="7784280" cy="1241640"/>
          </a:xfrm>
        </p:grpSpPr>
        <p:sp>
          <p:nvSpPr>
            <p:cNvPr id="138" name="CustomShape 2"/>
            <p:cNvSpPr/>
            <p:nvPr/>
          </p:nvSpPr>
          <p:spPr>
            <a:xfrm>
              <a:off x="548640" y="2097360"/>
              <a:ext cx="2045880" cy="1227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Excel</a:t>
              </a:r>
              <a:br/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(.xls / .xlsx)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39" name="CustomShape 3"/>
            <p:cNvSpPr/>
            <p:nvPr/>
          </p:nvSpPr>
          <p:spPr>
            <a:xfrm>
              <a:off x="2800080" y="2458080"/>
              <a:ext cx="433440" cy="50688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40" name="CustomShape 4"/>
            <p:cNvSpPr/>
            <p:nvPr/>
          </p:nvSpPr>
          <p:spPr>
            <a:xfrm>
              <a:off x="3414240" y="2097360"/>
              <a:ext cx="2045880" cy="1227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Raw data file (.csv)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41" name="CustomShape 5"/>
            <p:cNvSpPr/>
            <p:nvPr/>
          </p:nvSpPr>
          <p:spPr>
            <a:xfrm rot="21582000">
              <a:off x="5666760" y="2450160"/>
              <a:ext cx="437040" cy="50688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42" name="CustomShape 6"/>
            <p:cNvSpPr/>
            <p:nvPr/>
          </p:nvSpPr>
          <p:spPr>
            <a:xfrm>
              <a:off x="6287040" y="2082960"/>
              <a:ext cx="2045880" cy="122724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Import data into R</a:t>
              </a:r>
              <a:endParaRPr b="0" lang="en-US" sz="2900" spc="-1" strike="noStrike">
                <a:latin typeface="Arial"/>
              </a:endParaRPr>
            </a:p>
          </p:txBody>
        </p:sp>
      </p:grpSp>
      <p:grpSp>
        <p:nvGrpSpPr>
          <p:cNvPr id="143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44" name="Picture 1" descr=""/>
          <p:cNvPicPr/>
          <p:nvPr/>
        </p:nvPicPr>
        <p:blipFill>
          <a:blip r:embed="rId1"/>
          <a:stretch/>
        </p:blipFill>
        <p:spPr>
          <a:xfrm>
            <a:off x="326880" y="3361320"/>
            <a:ext cx="2834280" cy="1270800"/>
          </a:xfrm>
          <a:prstGeom prst="rect">
            <a:avLst/>
          </a:prstGeom>
          <a:ln>
            <a:noFill/>
          </a:ln>
        </p:spPr>
      </p:pic>
      <p:pic>
        <p:nvPicPr>
          <p:cNvPr id="145" name="Picture 3" descr=""/>
          <p:cNvPicPr/>
          <p:nvPr/>
        </p:nvPicPr>
        <p:blipFill>
          <a:blip r:embed="rId2"/>
          <a:stretch/>
        </p:blipFill>
        <p:spPr>
          <a:xfrm>
            <a:off x="524880" y="4697640"/>
            <a:ext cx="2295000" cy="1479960"/>
          </a:xfrm>
          <a:prstGeom prst="rect">
            <a:avLst/>
          </a:prstGeom>
          <a:ln>
            <a:noFill/>
          </a:ln>
        </p:spPr>
      </p:pic>
      <p:sp>
        <p:nvSpPr>
          <p:cNvPr id="146" name="CustomShape 8"/>
          <p:cNvSpPr/>
          <p:nvPr/>
        </p:nvSpPr>
        <p:spPr>
          <a:xfrm>
            <a:off x="873360" y="5833800"/>
            <a:ext cx="1946520" cy="2566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1114560" y="1374120"/>
            <a:ext cx="1294560" cy="63864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File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Save As…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"/>
          <p:cNvGrpSpPr/>
          <p:nvPr/>
        </p:nvGrpSpPr>
        <p:grpSpPr>
          <a:xfrm>
            <a:off x="847800" y="2106720"/>
            <a:ext cx="7485120" cy="1194120"/>
            <a:chOff x="847800" y="2106720"/>
            <a:chExt cx="7485120" cy="1194120"/>
          </a:xfrm>
        </p:grpSpPr>
        <p:sp>
          <p:nvSpPr>
            <p:cNvPr id="149" name="CustomShape 2"/>
            <p:cNvSpPr/>
            <p:nvPr/>
          </p:nvSpPr>
          <p:spPr>
            <a:xfrm>
              <a:off x="847800" y="2120760"/>
              <a:ext cx="1967400" cy="11800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Excel</a:t>
              </a:r>
              <a:br/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(.xls / .xlsx)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50" name="CustomShape 3"/>
            <p:cNvSpPr/>
            <p:nvPr/>
          </p:nvSpPr>
          <p:spPr>
            <a:xfrm>
              <a:off x="3012840" y="2467440"/>
              <a:ext cx="416520" cy="48744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51" name="CustomShape 4"/>
            <p:cNvSpPr/>
            <p:nvPr/>
          </p:nvSpPr>
          <p:spPr>
            <a:xfrm>
              <a:off x="3603240" y="2120760"/>
              <a:ext cx="1967400" cy="11800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Raw data file (.csv)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52" name="CustomShape 5"/>
            <p:cNvSpPr/>
            <p:nvPr/>
          </p:nvSpPr>
          <p:spPr>
            <a:xfrm rot="21582000">
              <a:off x="5769360" y="2459520"/>
              <a:ext cx="420120" cy="48744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53" name="CustomShape 6"/>
            <p:cNvSpPr/>
            <p:nvPr/>
          </p:nvSpPr>
          <p:spPr>
            <a:xfrm>
              <a:off x="6365520" y="2106720"/>
              <a:ext cx="1967400" cy="11800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Import data into R</a:t>
              </a:r>
              <a:endParaRPr b="0" lang="en-US" sz="2900" spc="-1" strike="noStrike">
                <a:latin typeface="Arial"/>
              </a:endParaRPr>
            </a:p>
          </p:txBody>
        </p:sp>
      </p:grpSp>
      <p:grpSp>
        <p:nvGrpSpPr>
          <p:cNvPr id="154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pic>
        <p:nvPicPr>
          <p:cNvPr id="155" name="Picture 7" descr=""/>
          <p:cNvPicPr/>
          <p:nvPr/>
        </p:nvPicPr>
        <p:blipFill>
          <a:blip r:embed="rId1"/>
          <a:stretch/>
        </p:blipFill>
        <p:spPr>
          <a:xfrm>
            <a:off x="3053160" y="3384360"/>
            <a:ext cx="3160080" cy="820440"/>
          </a:xfrm>
          <a:prstGeom prst="rect">
            <a:avLst/>
          </a:prstGeom>
          <a:ln>
            <a:noFill/>
          </a:ln>
        </p:spPr>
      </p:pic>
      <p:sp>
        <p:nvSpPr>
          <p:cNvPr id="156" name="CustomShape 8"/>
          <p:cNvSpPr/>
          <p:nvPr/>
        </p:nvSpPr>
        <p:spPr>
          <a:xfrm>
            <a:off x="3062880" y="3500640"/>
            <a:ext cx="2793600" cy="2620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9"/>
          <p:cNvSpPr/>
          <p:nvPr/>
        </p:nvSpPr>
        <p:spPr>
          <a:xfrm>
            <a:off x="3504600" y="1096920"/>
            <a:ext cx="2143440" cy="9129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File Format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Comma Separated Values (.csv)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847800" y="2106720"/>
            <a:ext cx="7485120" cy="1194120"/>
            <a:chOff x="847800" y="2106720"/>
            <a:chExt cx="7485120" cy="1194120"/>
          </a:xfrm>
        </p:grpSpPr>
        <p:sp>
          <p:nvSpPr>
            <p:cNvPr id="159" name="CustomShape 2"/>
            <p:cNvSpPr/>
            <p:nvPr/>
          </p:nvSpPr>
          <p:spPr>
            <a:xfrm>
              <a:off x="847800" y="2120760"/>
              <a:ext cx="1967400" cy="11800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Excel</a:t>
              </a:r>
              <a:br/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(.xls / .xlsx)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60" name="CustomShape 3"/>
            <p:cNvSpPr/>
            <p:nvPr/>
          </p:nvSpPr>
          <p:spPr>
            <a:xfrm>
              <a:off x="3012840" y="2467440"/>
              <a:ext cx="416520" cy="48744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3603240" y="2120760"/>
              <a:ext cx="1967400" cy="11800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Raw data file (.csv)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62" name="CustomShape 5"/>
            <p:cNvSpPr/>
            <p:nvPr/>
          </p:nvSpPr>
          <p:spPr>
            <a:xfrm rot="21582000">
              <a:off x="5769360" y="2459520"/>
              <a:ext cx="420120" cy="48744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6365520" y="2106720"/>
              <a:ext cx="1967400" cy="11800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Import data into R</a:t>
              </a:r>
              <a:endParaRPr b="0" lang="en-US" sz="2900" spc="-1" strike="noStrike">
                <a:latin typeface="Arial"/>
              </a:endParaRPr>
            </a:p>
          </p:txBody>
        </p:sp>
      </p:grpSp>
      <p:grpSp>
        <p:nvGrpSpPr>
          <p:cNvPr id="164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5" name="CustomShape 8"/>
          <p:cNvSpPr/>
          <p:nvPr/>
        </p:nvSpPr>
        <p:spPr>
          <a:xfrm>
            <a:off x="5868360" y="309960"/>
            <a:ext cx="3089880" cy="17359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Import Dataset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From CSV …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Browse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Check “Import Options”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Check “Data Preview”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Copy / Paste “Code Preview”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6" name="Picture 11" descr=""/>
          <p:cNvPicPr/>
          <p:nvPr/>
        </p:nvPicPr>
        <p:blipFill>
          <a:blip r:embed="rId1"/>
          <a:stretch/>
        </p:blipFill>
        <p:spPr>
          <a:xfrm>
            <a:off x="3036240" y="3399840"/>
            <a:ext cx="5922000" cy="3217320"/>
          </a:xfrm>
          <a:prstGeom prst="rect">
            <a:avLst/>
          </a:prstGeom>
          <a:ln>
            <a:noFill/>
          </a:ln>
        </p:spPr>
      </p:pic>
      <p:pic>
        <p:nvPicPr>
          <p:cNvPr id="167" name="Picture 12" descr=""/>
          <p:cNvPicPr/>
          <p:nvPr/>
        </p:nvPicPr>
        <p:blipFill>
          <a:blip r:embed="rId2"/>
          <a:stretch/>
        </p:blipFill>
        <p:spPr>
          <a:xfrm>
            <a:off x="454320" y="4087080"/>
            <a:ext cx="3295440" cy="1311840"/>
          </a:xfrm>
          <a:prstGeom prst="rect">
            <a:avLst/>
          </a:prstGeom>
          <a:ln>
            <a:noFill/>
          </a:ln>
        </p:spPr>
      </p:pic>
      <p:sp>
        <p:nvSpPr>
          <p:cNvPr id="168" name="CustomShape 9"/>
          <p:cNvSpPr/>
          <p:nvPr/>
        </p:nvSpPr>
        <p:spPr>
          <a:xfrm>
            <a:off x="876600" y="4281480"/>
            <a:ext cx="893520" cy="4032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847800" y="2106720"/>
            <a:ext cx="7485120" cy="1194120"/>
            <a:chOff x="847800" y="2106720"/>
            <a:chExt cx="7485120" cy="1194120"/>
          </a:xfrm>
        </p:grpSpPr>
        <p:sp>
          <p:nvSpPr>
            <p:cNvPr id="170" name="CustomShape 2"/>
            <p:cNvSpPr/>
            <p:nvPr/>
          </p:nvSpPr>
          <p:spPr>
            <a:xfrm>
              <a:off x="847800" y="2120760"/>
              <a:ext cx="1967400" cy="11800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Excel</a:t>
              </a:r>
              <a:br/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(.xls / .xlsx)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71" name="CustomShape 3"/>
            <p:cNvSpPr/>
            <p:nvPr/>
          </p:nvSpPr>
          <p:spPr>
            <a:xfrm>
              <a:off x="3012840" y="2467440"/>
              <a:ext cx="416520" cy="48744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72" name="CustomShape 4"/>
            <p:cNvSpPr/>
            <p:nvPr/>
          </p:nvSpPr>
          <p:spPr>
            <a:xfrm>
              <a:off x="3603240" y="2120760"/>
              <a:ext cx="1967400" cy="11800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Raw data file (.csv)</a:t>
              </a:r>
              <a:endParaRPr b="0" lang="en-US" sz="2900" spc="-1" strike="noStrike">
                <a:latin typeface="Arial"/>
              </a:endParaRPr>
            </a:p>
          </p:txBody>
        </p:sp>
        <p:sp>
          <p:nvSpPr>
            <p:cNvPr id="173" name="CustomShape 5"/>
            <p:cNvSpPr/>
            <p:nvPr/>
          </p:nvSpPr>
          <p:spPr>
            <a:xfrm rot="21582000">
              <a:off x="5769360" y="2459520"/>
              <a:ext cx="420120" cy="487440"/>
            </a:xfrm>
            <a:prstGeom prst="rightArrow">
              <a:avLst>
                <a:gd name="adj1" fmla="val 60000"/>
                <a:gd name="adj2" fmla="val 50000"/>
              </a:avLst>
            </a:prstGeom>
            <a:gradFill rotWithShape="0">
              <a:gsLst>
                <a:gs pos="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0000"/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</p:sp>
        <p:sp>
          <p:nvSpPr>
            <p:cNvPr id="174" name="CustomShape 6"/>
            <p:cNvSpPr/>
            <p:nvPr/>
          </p:nvSpPr>
          <p:spPr>
            <a:xfrm>
              <a:off x="6365520" y="2106720"/>
              <a:ext cx="1967400" cy="1180080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/>
            </a:gra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2"/>
            <a:fontRef idx="minor"/>
          </p:style>
          <p:txBody>
            <a:bodyPr lIns="145080" rIns="110520" tIns="145080" bIns="145080" anchor="ctr"/>
            <a:p>
              <a:pPr algn="ctr">
                <a:lnSpc>
                  <a:spcPct val="90000"/>
                </a:lnSpc>
                <a:spcAft>
                  <a:spcPts val="1015"/>
                </a:spcAft>
              </a:pPr>
              <a:r>
                <a:rPr b="0" lang="en-US" sz="29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Import data into R</a:t>
              </a:r>
              <a:endParaRPr b="0" lang="en-US" sz="2900" spc="-1" strike="noStrike">
                <a:latin typeface="Arial"/>
              </a:endParaRPr>
            </a:p>
          </p:txBody>
        </p:sp>
      </p:grpSp>
      <p:grpSp>
        <p:nvGrpSpPr>
          <p:cNvPr id="175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6" name="CustomShape 8"/>
          <p:cNvSpPr/>
          <p:nvPr/>
        </p:nvSpPr>
        <p:spPr>
          <a:xfrm>
            <a:off x="5868360" y="309960"/>
            <a:ext cx="3089880" cy="17359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Import Dataset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From CSV …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Browse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Check “Import Options”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Check “Data Preview”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&gt; Copy / Paste “Code Preview”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7" name="Picture 14" descr=""/>
          <p:cNvPicPr/>
          <p:nvPr/>
        </p:nvPicPr>
        <p:blipFill>
          <a:blip r:embed="rId1"/>
          <a:stretch/>
        </p:blipFill>
        <p:spPr>
          <a:xfrm>
            <a:off x="268920" y="3421800"/>
            <a:ext cx="3375720" cy="2038320"/>
          </a:xfrm>
          <a:prstGeom prst="rect">
            <a:avLst/>
          </a:prstGeom>
          <a:ln>
            <a:noFill/>
          </a:ln>
        </p:spPr>
      </p:pic>
      <p:sp>
        <p:nvSpPr>
          <p:cNvPr id="178" name="CustomShape 9"/>
          <p:cNvSpPr/>
          <p:nvPr/>
        </p:nvSpPr>
        <p:spPr>
          <a:xfrm>
            <a:off x="326880" y="3627720"/>
            <a:ext cx="2872800" cy="4032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9" name="Picture 18" descr=""/>
          <p:cNvPicPr/>
          <p:nvPr/>
        </p:nvPicPr>
        <p:blipFill>
          <a:blip r:embed="rId2"/>
          <a:stretch/>
        </p:blipFill>
        <p:spPr>
          <a:xfrm>
            <a:off x="3814560" y="4517280"/>
            <a:ext cx="4781160" cy="1026000"/>
          </a:xfrm>
          <a:prstGeom prst="rect">
            <a:avLst/>
          </a:prstGeom>
          <a:ln>
            <a:noFill/>
          </a:ln>
        </p:spPr>
      </p:pic>
      <p:sp>
        <p:nvSpPr>
          <p:cNvPr id="180" name="CustomShape 10"/>
          <p:cNvSpPr/>
          <p:nvPr/>
        </p:nvSpPr>
        <p:spPr>
          <a:xfrm flipV="1">
            <a:off x="3737880" y="4464000"/>
            <a:ext cx="705600" cy="27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1" name="Picture 20" descr=""/>
          <p:cNvPicPr/>
          <p:nvPr/>
        </p:nvPicPr>
        <p:blipFill>
          <a:blip r:embed="rId3"/>
          <a:stretch/>
        </p:blipFill>
        <p:spPr>
          <a:xfrm>
            <a:off x="3772440" y="3421800"/>
            <a:ext cx="4741920" cy="956160"/>
          </a:xfrm>
          <a:prstGeom prst="rect">
            <a:avLst/>
          </a:prstGeom>
          <a:ln>
            <a:noFill/>
          </a:ln>
        </p:spPr>
      </p:pic>
      <p:sp>
        <p:nvSpPr>
          <p:cNvPr id="182" name="CustomShape 11"/>
          <p:cNvSpPr/>
          <p:nvPr/>
        </p:nvSpPr>
        <p:spPr>
          <a:xfrm flipV="1">
            <a:off x="5208480" y="3655440"/>
            <a:ext cx="2016000" cy="2203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844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1" descr=""/>
          <p:cNvPicPr/>
          <p:nvPr/>
        </p:nvPicPr>
        <p:blipFill>
          <a:blip r:embed="rId1"/>
          <a:stretch/>
        </p:blipFill>
        <p:spPr>
          <a:xfrm>
            <a:off x="1766880" y="1977480"/>
            <a:ext cx="5049720" cy="226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" descr=""/>
          <p:cNvPicPr/>
          <p:nvPr/>
        </p:nvPicPr>
        <p:blipFill>
          <a:blip r:embed="rId1"/>
          <a:stretch/>
        </p:blipFill>
        <p:spPr>
          <a:xfrm>
            <a:off x="455040" y="786960"/>
            <a:ext cx="8514720" cy="462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" descr=""/>
          <p:cNvPicPr/>
          <p:nvPr/>
        </p:nvPicPr>
        <p:blipFill>
          <a:blip r:embed="rId1"/>
          <a:stretch/>
        </p:blipFill>
        <p:spPr>
          <a:xfrm>
            <a:off x="128160" y="112680"/>
            <a:ext cx="4808880" cy="2904120"/>
          </a:xfrm>
          <a:prstGeom prst="rect">
            <a:avLst/>
          </a:prstGeom>
          <a:ln>
            <a:noFill/>
          </a:ln>
        </p:spPr>
      </p:pic>
      <p:pic>
        <p:nvPicPr>
          <p:cNvPr id="186" name="Picture 2" descr=""/>
          <p:cNvPicPr/>
          <p:nvPr/>
        </p:nvPicPr>
        <p:blipFill>
          <a:blip r:embed="rId2"/>
          <a:stretch/>
        </p:blipFill>
        <p:spPr>
          <a:xfrm>
            <a:off x="179280" y="3259800"/>
            <a:ext cx="7409520" cy="1494360"/>
          </a:xfrm>
          <a:prstGeom prst="rect">
            <a:avLst/>
          </a:prstGeom>
          <a:ln>
            <a:noFill/>
          </a:ln>
        </p:spPr>
      </p:pic>
      <p:pic>
        <p:nvPicPr>
          <p:cNvPr id="187" name="Picture 3" descr=""/>
          <p:cNvPicPr/>
          <p:nvPr/>
        </p:nvPicPr>
        <p:blipFill>
          <a:blip r:embed="rId3"/>
          <a:stretch/>
        </p:blipFill>
        <p:spPr>
          <a:xfrm>
            <a:off x="446040" y="4937760"/>
            <a:ext cx="8514360" cy="182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Application>LibreOffice/6.0.6.2$Linux_X86_64 LibreOffice_project/00m0$Build-2</Application>
  <Words>197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2017-10-07T12:56:28Z</dcterms:created>
  <dc:creator>Muriel Buri</dc:creator>
  <dc:description/>
  <dc:language>en-US</dc:language>
  <cp:lastModifiedBy/>
  <dcterms:modified xsi:type="dcterms:W3CDTF">2018-10-05T10:40:34Z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