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307" autoAdjust="0"/>
  </p:normalViewPr>
  <p:slideViewPr>
    <p:cSldViewPr snapToGrid="0">
      <p:cViewPr>
        <p:scale>
          <a:sx n="63" d="100"/>
          <a:sy n="63" d="100"/>
        </p:scale>
        <p:origin x="13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EB2FB-75B1-42DF-B256-7E6B6361000D}" type="datetimeFigureOut">
              <a:rPr lang="en-GB" smtClean="0"/>
              <a:t>23/04/2024</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F00BD-A42E-4305-B5BA-EFC4FFAE082A}" type="slidenum">
              <a:rPr lang="en-GB" smtClean="0"/>
              <a:t>‹Nr.›</a:t>
            </a:fld>
            <a:endParaRPr lang="en-GB"/>
          </a:p>
        </p:txBody>
      </p:sp>
    </p:spTree>
    <p:extLst>
      <p:ext uri="{BB962C8B-B14F-4D97-AF65-F5344CB8AC3E}">
        <p14:creationId xmlns:p14="http://schemas.microsoft.com/office/powerpoint/2010/main" val="283088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Bibliotheksverwaltung ist eine Anwendung, die es Bibliothekaren ermöglicht, Bücher zu verwalten, Benutzer zu registrieren, Bücher auszuleihen und zurückzugeben sowie Informationen über verfügbare Bücher und ausgeliehene Bücher anzuzeigen. Sie löst das Problem der manuellen Verwaltung von Büchern und Benutzern in einer Bibliothek, indem sie einen effizienten Weg zur Organisation und Verfolgung von Büchern und Ausleihen bietet.</a:t>
            </a:r>
            <a:endParaRPr lang="en-GB" dirty="0"/>
          </a:p>
        </p:txBody>
      </p:sp>
      <p:sp>
        <p:nvSpPr>
          <p:cNvPr id="4" name="Foliennummernplatzhalter 3"/>
          <p:cNvSpPr>
            <a:spLocks noGrp="1"/>
          </p:cNvSpPr>
          <p:nvPr>
            <p:ph type="sldNum" sz="quarter" idx="5"/>
          </p:nvPr>
        </p:nvSpPr>
        <p:spPr/>
        <p:txBody>
          <a:bodyPr/>
          <a:lstStyle/>
          <a:p>
            <a:fld id="{A8CF00BD-A42E-4305-B5BA-EFC4FFAE082A}" type="slidenum">
              <a:rPr lang="en-GB" smtClean="0"/>
              <a:t>2</a:t>
            </a:fld>
            <a:endParaRPr lang="en-GB"/>
          </a:p>
        </p:txBody>
      </p:sp>
    </p:spTree>
    <p:extLst>
      <p:ext uri="{BB962C8B-B14F-4D97-AF65-F5344CB8AC3E}">
        <p14:creationId xmlns:p14="http://schemas.microsoft.com/office/powerpoint/2010/main" val="218413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Söhne"/>
              </a:rPr>
              <a:t>Die Bibliotheksverwaltung ist in Java entwickelt. Java wurde gewählt, da es eine plattformübergreifende Programmiersprache ist, die eine einfache Entwicklung und Wartung ermöglicht. Durch die Verwendung von Java kann die Anwendung auf verschiedenen Betriebssystemen ausgeführt werden, was wichtig ist, da Bibliotheken von einer Vielzahl von Benutzern genutzt werden können, die verschiedene Betriebssysteme verwenden.</a:t>
            </a:r>
            <a:endParaRPr lang="en-GB" dirty="0"/>
          </a:p>
        </p:txBody>
      </p:sp>
      <p:sp>
        <p:nvSpPr>
          <p:cNvPr id="4" name="Foliennummernplatzhalter 3"/>
          <p:cNvSpPr>
            <a:spLocks noGrp="1"/>
          </p:cNvSpPr>
          <p:nvPr>
            <p:ph type="sldNum" sz="quarter" idx="5"/>
          </p:nvPr>
        </p:nvSpPr>
        <p:spPr/>
        <p:txBody>
          <a:bodyPr/>
          <a:lstStyle/>
          <a:p>
            <a:fld id="{A8CF00BD-A42E-4305-B5BA-EFC4FFAE082A}" type="slidenum">
              <a:rPr lang="en-GB" smtClean="0"/>
              <a:t>3</a:t>
            </a:fld>
            <a:endParaRPr lang="en-GB"/>
          </a:p>
        </p:txBody>
      </p:sp>
    </p:spTree>
    <p:extLst>
      <p:ext uri="{BB962C8B-B14F-4D97-AF65-F5344CB8AC3E}">
        <p14:creationId xmlns:p14="http://schemas.microsoft.com/office/powerpoint/2010/main" val="260294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Clean Architecture ist ein Architekturmuster für Software, das darauf abzielt, die Struktur und Organisation von Softwareprojekten klarer und besser wartbar zu machen. Im Wesentlichen geht es darum, die Software in Schichten zu strukturieren, wobei jede Schicht eine bestimmte Verantwortung hat und unabhängig von anderen Schichten ist.</a:t>
            </a:r>
          </a:p>
          <a:p>
            <a:endParaRPr lang="de-DE" dirty="0"/>
          </a:p>
          <a:p>
            <a:r>
              <a:rPr lang="de-DE" dirty="0"/>
              <a:t>Die Clean Architecture besteht aus verschiedenen Schichten, die in Form von konzentrischen Kreisen dargestellt werden, wobei die inneren Kreise die Kernschichten und die äußeren Kreise die Rand- oder Framework-Schichten darstellen. Die wichtigsten Konzepte der Clean Architecture sind:</a:t>
            </a:r>
          </a:p>
          <a:p>
            <a:endParaRPr lang="de-DE" dirty="0"/>
          </a:p>
          <a:p>
            <a:r>
              <a:rPr lang="de-DE" dirty="0"/>
              <a:t>1. **Abhängigkeitsregel**: Die Richtung der Abhängigkeiten zwischen den Schichten sollte von den äußeren Schichten zu den inneren Schichten zeigen. Das bedeutet, dass die inneren Schichten unabhängig sein sollten und nichts über die äußeren Schichten wissen sollten.</a:t>
            </a:r>
          </a:p>
          <a:p>
            <a:endParaRPr lang="de-DE" dirty="0"/>
          </a:p>
          <a:p>
            <a:r>
              <a:rPr lang="de-DE" dirty="0"/>
              <a:t>2. **Use Cases**: Die Geschäftslogik der Anwendung wird in Form von Use Cases in der innersten Schicht definiert. Diese Schicht enthält Anwendungsfälle oder Interaktionslogik, die die Verwendung der Anwendung durch die Benutzer beschreiben.</a:t>
            </a:r>
          </a:p>
          <a:p>
            <a:endParaRPr lang="de-DE" dirty="0"/>
          </a:p>
          <a:p>
            <a:r>
              <a:rPr lang="de-DE" dirty="0"/>
              <a:t>3. **Entitäten**: Die Entitäten repräsentieren die grundlegenden Datenobjekte der Anwendung. Sie sind unabhängig von der Anwendungslogik und von der Datenbank oder anderen externen Frameworks.</a:t>
            </a:r>
          </a:p>
          <a:p>
            <a:endParaRPr lang="de-DE" dirty="0"/>
          </a:p>
          <a:p>
            <a:r>
              <a:rPr lang="de-DE" dirty="0"/>
              <a:t>4. **Adapter und Gateways**: Diese Schicht fungiert als Brücke zwischen den inneren und äußeren Schichten. Adapter konvertieren Daten von einem Format in ein anderes, während Gateways die Kommunikation mit externen Systemen wie Datenbanken oder APIs ermöglichen.</a:t>
            </a:r>
          </a:p>
          <a:p>
            <a:endParaRPr lang="de-DE" dirty="0"/>
          </a:p>
          <a:p>
            <a:r>
              <a:rPr lang="de-DE" dirty="0"/>
              <a:t>Die Clean Architecture fördert eine klare Trennung von Anwendungslogik, Benutzeroberfläche und Infrastrukturdetails. Dadurch wird die Anwendung flexibler, testbarer und leichter wartbar, da Änderungen in einer Schicht keine Auswirkungen auf andere Schichten haben sollten.</a:t>
            </a:r>
            <a:endParaRPr lang="en-GB" dirty="0"/>
          </a:p>
        </p:txBody>
      </p:sp>
      <p:sp>
        <p:nvSpPr>
          <p:cNvPr id="4" name="Foliennummernplatzhalter 3"/>
          <p:cNvSpPr>
            <a:spLocks noGrp="1"/>
          </p:cNvSpPr>
          <p:nvPr>
            <p:ph type="sldNum" sz="quarter" idx="5"/>
          </p:nvPr>
        </p:nvSpPr>
        <p:spPr/>
        <p:txBody>
          <a:bodyPr/>
          <a:lstStyle/>
          <a:p>
            <a:fld id="{A8CF00BD-A42E-4305-B5BA-EFC4FFAE082A}" type="slidenum">
              <a:rPr lang="en-GB" smtClean="0"/>
              <a:t>4</a:t>
            </a:fld>
            <a:endParaRPr lang="en-GB"/>
          </a:p>
        </p:txBody>
      </p:sp>
    </p:spTree>
    <p:extLst>
      <p:ext uri="{BB962C8B-B14F-4D97-AF65-F5344CB8AC3E}">
        <p14:creationId xmlns:p14="http://schemas.microsoft.com/office/powerpoint/2010/main" val="227780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ABF5BC-1F8B-50CA-34CE-93367EF735F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D694BA29-2840-D5D4-E7F3-1E94ACD9E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25DFA3D6-7026-F5C8-B277-FBA760F6C230}"/>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5" name="Fußzeilenplatzhalter 4">
            <a:extLst>
              <a:ext uri="{FF2B5EF4-FFF2-40B4-BE49-F238E27FC236}">
                <a16:creationId xmlns:a16="http://schemas.microsoft.com/office/drawing/2014/main" id="{F2112631-7434-4433-3C15-8F87C17237CD}"/>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852B83A-F3E4-AAF7-3BA9-2C398AFEC9A2}"/>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173108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54DC5-2CE8-3458-C481-91DFFE9709FB}"/>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333D660D-C3A4-E2B4-9E42-EB9FD135AC3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CBE22B1D-0C69-FF5D-B69A-6F324A5E5C6C}"/>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5" name="Fußzeilenplatzhalter 4">
            <a:extLst>
              <a:ext uri="{FF2B5EF4-FFF2-40B4-BE49-F238E27FC236}">
                <a16:creationId xmlns:a16="http://schemas.microsoft.com/office/drawing/2014/main" id="{AA6F1B11-B109-27F4-78F2-F5509FAD9DD6}"/>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C82992F8-8D76-47FF-D907-78FBE125137F}"/>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15376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E8A217A-C9A5-32C1-A74A-AE73091523A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E4417E76-6175-A31C-6535-5F87D46B261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56A4278-3427-5674-1962-C95B6DE2CD1C}"/>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5" name="Fußzeilenplatzhalter 4">
            <a:extLst>
              <a:ext uri="{FF2B5EF4-FFF2-40B4-BE49-F238E27FC236}">
                <a16:creationId xmlns:a16="http://schemas.microsoft.com/office/drawing/2014/main" id="{27913D57-4366-A4D4-B442-6DA77B89F1BB}"/>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D2AE6A50-B553-858B-36E7-A00A86BEA526}"/>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317763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939F-5E71-F5B7-0187-BC3502310513}"/>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20D1AAE-F801-B6CD-7F1C-80E027EE806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83A22F5-6487-6D55-05D4-0AB86B126AFB}"/>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5" name="Fußzeilenplatzhalter 4">
            <a:extLst>
              <a:ext uri="{FF2B5EF4-FFF2-40B4-BE49-F238E27FC236}">
                <a16:creationId xmlns:a16="http://schemas.microsoft.com/office/drawing/2014/main" id="{E58A3F10-6BB7-C80D-2CED-1E9FE778613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4216413-96F2-7C39-2D46-5DA12F85EC9C}"/>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195000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D75EAE-192F-8F5F-1471-287C25082E5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094CC899-10C2-E276-955C-33D21BF67C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FBEF64D-422D-C1C7-24EF-F91E6E4B950D}"/>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5" name="Fußzeilenplatzhalter 4">
            <a:extLst>
              <a:ext uri="{FF2B5EF4-FFF2-40B4-BE49-F238E27FC236}">
                <a16:creationId xmlns:a16="http://schemas.microsoft.com/office/drawing/2014/main" id="{353AF485-16C7-DD85-5EED-CDBC05D72BCD}"/>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409C8F0E-52DD-C600-23E1-88AA0A98AE5D}"/>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89419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1544C-CC9B-7E7F-AEE4-E6CD45B6D735}"/>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9951359-B013-6DBF-8B35-0A708983C98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2C383B2A-907A-09C2-2290-C491F20E8A0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9C7A1055-C514-02D9-5C3A-B77677270127}"/>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6" name="Fußzeilenplatzhalter 5">
            <a:extLst>
              <a:ext uri="{FF2B5EF4-FFF2-40B4-BE49-F238E27FC236}">
                <a16:creationId xmlns:a16="http://schemas.microsoft.com/office/drawing/2014/main" id="{CC8FCE0B-FE12-442D-33EE-A3432E3F4B39}"/>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89E7FC2C-1D6B-E650-4323-D121E2559C4B}"/>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184144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2B12D7-70D2-44AB-0129-93C44D7E56F9}"/>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7B3F6EF3-A164-3EC6-CA7D-54B3E4442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11DE0E1-1422-3E79-9B10-945AF4152CE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97205C12-C6C5-997D-26F2-902EB7445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E0B9D27-D2C2-BDF1-9400-B43EF704E54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55B11F3A-32D6-843C-21AA-D88EC0F42513}"/>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8" name="Fußzeilenplatzhalter 7">
            <a:extLst>
              <a:ext uri="{FF2B5EF4-FFF2-40B4-BE49-F238E27FC236}">
                <a16:creationId xmlns:a16="http://schemas.microsoft.com/office/drawing/2014/main" id="{5D1342F7-9BAB-1563-FF94-A847B619C4C2}"/>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1173F11D-3217-DE86-D8A4-D5D51F46894A}"/>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171181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F74CF3-6F5C-7EFC-0CC2-F7597F7F55C0}"/>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239B33FB-D25F-BE0E-91E8-BB4299B7AF0E}"/>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4" name="Fußzeilenplatzhalter 3">
            <a:extLst>
              <a:ext uri="{FF2B5EF4-FFF2-40B4-BE49-F238E27FC236}">
                <a16:creationId xmlns:a16="http://schemas.microsoft.com/office/drawing/2014/main" id="{B1B6FB4F-0934-D895-1F15-753185B6ADF4}"/>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013E3D7C-EC2E-D7AE-89F3-B1A227E7BA8F}"/>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96716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092DA7C-60D7-6515-E55C-7916EE23FA7B}"/>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3" name="Fußzeilenplatzhalter 2">
            <a:extLst>
              <a:ext uri="{FF2B5EF4-FFF2-40B4-BE49-F238E27FC236}">
                <a16:creationId xmlns:a16="http://schemas.microsoft.com/office/drawing/2014/main" id="{68A019EA-F63E-C4AC-4A35-759195541231}"/>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FEC0D21-95E4-F9D4-8988-5DF2DEF6A86A}"/>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365489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387F33-1175-1B1F-218E-5561FE754A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3C9C2F2F-A475-1B1D-A1A5-05A09BA57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56C52B50-EC9D-3F4E-A5B8-C7E932E64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063DFF2-9025-3CF1-42D6-325E21F369A0}"/>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6" name="Fußzeilenplatzhalter 5">
            <a:extLst>
              <a:ext uri="{FF2B5EF4-FFF2-40B4-BE49-F238E27FC236}">
                <a16:creationId xmlns:a16="http://schemas.microsoft.com/office/drawing/2014/main" id="{228BC1DC-8481-7BC7-3E6B-5A3A6CD3F4F6}"/>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26AA3AE2-2841-FEA9-3580-F0BBB4BFE4FB}"/>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299739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68069-D774-0AE2-CD65-B6F04019EA5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40EF6CE0-A889-E907-B72F-1C0A065DD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EBE6AF23-0B63-3495-782A-7EE1DD791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0A6858-4E69-264D-5C36-65C9FE535EF1}"/>
              </a:ext>
            </a:extLst>
          </p:cNvPr>
          <p:cNvSpPr>
            <a:spLocks noGrp="1"/>
          </p:cNvSpPr>
          <p:nvPr>
            <p:ph type="dt" sz="half" idx="10"/>
          </p:nvPr>
        </p:nvSpPr>
        <p:spPr/>
        <p:txBody>
          <a:bodyPr/>
          <a:lstStyle/>
          <a:p>
            <a:fld id="{A974FDDB-358B-4661-B94C-6AF19E323F17}" type="datetimeFigureOut">
              <a:rPr lang="en-GB" smtClean="0"/>
              <a:t>23/04/2024</a:t>
            </a:fld>
            <a:endParaRPr lang="en-GB"/>
          </a:p>
        </p:txBody>
      </p:sp>
      <p:sp>
        <p:nvSpPr>
          <p:cNvPr id="6" name="Fußzeilenplatzhalter 5">
            <a:extLst>
              <a:ext uri="{FF2B5EF4-FFF2-40B4-BE49-F238E27FC236}">
                <a16:creationId xmlns:a16="http://schemas.microsoft.com/office/drawing/2014/main" id="{A938E159-208B-9E17-16F7-91646F87B3FF}"/>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6C98FDD4-684A-B6A5-6BCD-63A5B3B9E98B}"/>
              </a:ext>
            </a:extLst>
          </p:cNvPr>
          <p:cNvSpPr>
            <a:spLocks noGrp="1"/>
          </p:cNvSpPr>
          <p:nvPr>
            <p:ph type="sldNum" sz="quarter" idx="12"/>
          </p:nvPr>
        </p:nvSpPr>
        <p:spPr/>
        <p:txBody>
          <a:bodyPr/>
          <a:lstStyle/>
          <a:p>
            <a:fld id="{D702CB68-D0D1-4E74-BC31-05B3E6E0C1D1}" type="slidenum">
              <a:rPr lang="en-GB" smtClean="0"/>
              <a:t>‹Nr.›</a:t>
            </a:fld>
            <a:endParaRPr lang="en-GB"/>
          </a:p>
        </p:txBody>
      </p:sp>
    </p:spTree>
    <p:extLst>
      <p:ext uri="{BB962C8B-B14F-4D97-AF65-F5344CB8AC3E}">
        <p14:creationId xmlns:p14="http://schemas.microsoft.com/office/powerpoint/2010/main" val="200678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B31A9F2-F11E-0FA1-BA37-F67E51EF2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C076BB50-5DAE-6CE8-E217-0D0DA949E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F0A3C1DD-50E4-B22D-1EE6-11EDA1566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74FDDB-358B-4661-B94C-6AF19E323F17}" type="datetimeFigureOut">
              <a:rPr lang="en-GB" smtClean="0"/>
              <a:t>23/04/2024</a:t>
            </a:fld>
            <a:endParaRPr lang="en-GB"/>
          </a:p>
        </p:txBody>
      </p:sp>
      <p:sp>
        <p:nvSpPr>
          <p:cNvPr id="5" name="Fußzeilenplatzhalter 4">
            <a:extLst>
              <a:ext uri="{FF2B5EF4-FFF2-40B4-BE49-F238E27FC236}">
                <a16:creationId xmlns:a16="http://schemas.microsoft.com/office/drawing/2014/main" id="{987F9CDF-012F-E198-B63A-3C8A4C3F5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74B3ECBC-BA1F-ECE5-14CD-D45D05A9E4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02CB68-D0D1-4E74-BC31-05B3E6E0C1D1}" type="slidenum">
              <a:rPr lang="en-GB" smtClean="0"/>
              <a:t>‹Nr.›</a:t>
            </a:fld>
            <a:endParaRPr lang="en-GB"/>
          </a:p>
        </p:txBody>
      </p:sp>
    </p:spTree>
    <p:extLst>
      <p:ext uri="{BB962C8B-B14F-4D97-AF65-F5344CB8AC3E}">
        <p14:creationId xmlns:p14="http://schemas.microsoft.com/office/powerpoint/2010/main" val="40582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issenschaftliche Bibliotheken und Dokumentationsstellen -  Wissenschaftliches Bibliothekswesen - studienwahl.de">
            <a:extLst>
              <a:ext uri="{FF2B5EF4-FFF2-40B4-BE49-F238E27FC236}">
                <a16:creationId xmlns:a16="http://schemas.microsoft.com/office/drawing/2014/main" id="{9C42D336-02C4-031A-9917-564D0DC5A5F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F2F1B393-43C7-BFD3-0660-0DE15F7C5031}"/>
              </a:ext>
            </a:extLst>
          </p:cNvPr>
          <p:cNvSpPr>
            <a:spLocks noGrp="1"/>
          </p:cNvSpPr>
          <p:nvPr>
            <p:ph type="ctrTitle"/>
          </p:nvPr>
        </p:nvSpPr>
        <p:spPr>
          <a:xfrm>
            <a:off x="1524000" y="1122362"/>
            <a:ext cx="9144000" cy="2900518"/>
          </a:xfrm>
        </p:spPr>
        <p:txBody>
          <a:bodyPr>
            <a:normAutofit/>
          </a:bodyPr>
          <a:lstStyle/>
          <a:p>
            <a:r>
              <a:rPr lang="en-GB">
                <a:solidFill>
                  <a:srgbClr val="FFFFFF"/>
                </a:solidFill>
              </a:rPr>
              <a:t>Bibliotheksverwaltung</a:t>
            </a:r>
          </a:p>
        </p:txBody>
      </p:sp>
      <p:sp>
        <p:nvSpPr>
          <p:cNvPr id="3" name="Untertitel 2">
            <a:extLst>
              <a:ext uri="{FF2B5EF4-FFF2-40B4-BE49-F238E27FC236}">
                <a16:creationId xmlns:a16="http://schemas.microsoft.com/office/drawing/2014/main" id="{70F543F1-0338-3F15-2619-CF836100D890}"/>
              </a:ext>
            </a:extLst>
          </p:cNvPr>
          <p:cNvSpPr>
            <a:spLocks noGrp="1"/>
          </p:cNvSpPr>
          <p:nvPr>
            <p:ph type="subTitle" idx="1"/>
          </p:nvPr>
        </p:nvSpPr>
        <p:spPr>
          <a:xfrm>
            <a:off x="1524000" y="4159404"/>
            <a:ext cx="9144000" cy="1098395"/>
          </a:xfrm>
        </p:spPr>
        <p:txBody>
          <a:bodyPr>
            <a:normAutofit/>
          </a:bodyPr>
          <a:lstStyle/>
          <a:p>
            <a:r>
              <a:rPr lang="en-GB" dirty="0">
                <a:solidFill>
                  <a:srgbClr val="FFFFFF"/>
                </a:solidFill>
              </a:rPr>
              <a:t>Advanced Software Engineering </a:t>
            </a:r>
            <a:r>
              <a:rPr lang="en-GB" dirty="0" err="1">
                <a:solidFill>
                  <a:srgbClr val="FFFFFF"/>
                </a:solidFill>
              </a:rPr>
              <a:t>Präsentation</a:t>
            </a:r>
            <a:r>
              <a:rPr lang="en-GB" dirty="0">
                <a:solidFill>
                  <a:srgbClr val="FFFFFF"/>
                </a:solidFill>
              </a:rPr>
              <a:t> </a:t>
            </a:r>
          </a:p>
          <a:p>
            <a:r>
              <a:rPr lang="en-GB" dirty="0">
                <a:solidFill>
                  <a:srgbClr val="FFFFFF"/>
                </a:solidFill>
              </a:rPr>
              <a:t>Marlene Rieder TINF21B5</a:t>
            </a:r>
          </a:p>
        </p:txBody>
      </p:sp>
    </p:spTree>
    <p:extLst>
      <p:ext uri="{BB962C8B-B14F-4D97-AF65-F5344CB8AC3E}">
        <p14:creationId xmlns:p14="http://schemas.microsoft.com/office/powerpoint/2010/main" val="31240084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Viele Fragezeichen vor schwarzem Hintergrund">
            <a:extLst>
              <a:ext uri="{FF2B5EF4-FFF2-40B4-BE49-F238E27FC236}">
                <a16:creationId xmlns:a16="http://schemas.microsoft.com/office/drawing/2014/main" id="{0DDAC1A7-C7D8-BCC0-9824-AEBD43CD9AAF}"/>
              </a:ext>
            </a:extLst>
          </p:cNvPr>
          <p:cNvPicPr>
            <a:picLocks noChangeAspect="1"/>
          </p:cNvPicPr>
          <p:nvPr/>
        </p:nvPicPr>
        <p:blipFill rotWithShape="1">
          <a:blip r:embed="rId3"/>
          <a:srcRect l="51877" r="2" b="2"/>
          <a:stretch/>
        </p:blipFill>
        <p:spPr>
          <a:xfrm>
            <a:off x="-1" y="-2"/>
            <a:ext cx="541019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536CC1-200F-EB29-1610-3D024EA8BEB1}"/>
              </a:ext>
            </a:extLst>
          </p:cNvPr>
          <p:cNvSpPr>
            <a:spLocks noGrp="1"/>
          </p:cNvSpPr>
          <p:nvPr>
            <p:ph type="title"/>
          </p:nvPr>
        </p:nvSpPr>
        <p:spPr>
          <a:xfrm>
            <a:off x="6115317" y="405685"/>
            <a:ext cx="5464968" cy="1559301"/>
          </a:xfrm>
        </p:spPr>
        <p:txBody>
          <a:bodyPr>
            <a:normAutofit/>
          </a:bodyPr>
          <a:lstStyle/>
          <a:p>
            <a:r>
              <a:rPr lang="en-GB" sz="4000"/>
              <a:t>Übersicht</a:t>
            </a:r>
          </a:p>
        </p:txBody>
      </p:sp>
      <p:sp>
        <p:nvSpPr>
          <p:cNvPr id="3" name="Inhaltsplatzhalter 2">
            <a:extLst>
              <a:ext uri="{FF2B5EF4-FFF2-40B4-BE49-F238E27FC236}">
                <a16:creationId xmlns:a16="http://schemas.microsoft.com/office/drawing/2014/main" id="{13A79C8D-DB46-B903-D2D7-F43ACE129A0C}"/>
              </a:ext>
            </a:extLst>
          </p:cNvPr>
          <p:cNvSpPr>
            <a:spLocks noGrp="1"/>
          </p:cNvSpPr>
          <p:nvPr>
            <p:ph idx="1"/>
          </p:nvPr>
        </p:nvSpPr>
        <p:spPr>
          <a:xfrm>
            <a:off x="6115317" y="2743200"/>
            <a:ext cx="5247340" cy="3496878"/>
          </a:xfrm>
        </p:spPr>
        <p:txBody>
          <a:bodyPr anchor="ctr">
            <a:normAutofit/>
          </a:bodyPr>
          <a:lstStyle/>
          <a:p>
            <a:r>
              <a:rPr lang="de-DE" sz="2000"/>
              <a:t>Was macht die Bibliotheksverwaltung</a:t>
            </a:r>
          </a:p>
          <a:p>
            <a:pPr lvl="1"/>
            <a:r>
              <a:rPr lang="de-DE" sz="2000"/>
              <a:t>Kundendaten verwalten</a:t>
            </a:r>
          </a:p>
          <a:p>
            <a:pPr lvl="1"/>
            <a:r>
              <a:rPr lang="de-DE" sz="2000"/>
              <a:t>Bücher verwalten</a:t>
            </a:r>
          </a:p>
          <a:p>
            <a:pPr lvl="1"/>
            <a:r>
              <a:rPr lang="de-DE" sz="2000"/>
              <a:t>Bücher ausleihen und zurückgeben, Mangebüren berechnen</a:t>
            </a:r>
          </a:p>
          <a:p>
            <a:pPr lvl="1"/>
            <a:r>
              <a:rPr lang="de-DE" sz="2000"/>
              <a:t>Informationen über Bücher abfragen</a:t>
            </a:r>
          </a:p>
          <a:p>
            <a:r>
              <a:rPr lang="de-DE" sz="2000"/>
              <a:t>Welches Problem löst sie?</a:t>
            </a:r>
          </a:p>
          <a:p>
            <a:pPr lvl="1"/>
            <a:r>
              <a:rPr lang="de-DE" sz="2000"/>
              <a:t>Aufwändige Manuelle Verwaltung von Büchern, Benutzern und Mitarbeitern wird digitalisiert</a:t>
            </a:r>
          </a:p>
          <a:p>
            <a:endParaRPr lang="de-DE" sz="2000"/>
          </a:p>
          <a:p>
            <a:endParaRPr lang="de-DE" sz="2000"/>
          </a:p>
        </p:txBody>
      </p:sp>
    </p:spTree>
    <p:extLst>
      <p:ext uri="{BB962C8B-B14F-4D97-AF65-F5344CB8AC3E}">
        <p14:creationId xmlns:p14="http://schemas.microsoft.com/office/powerpoint/2010/main" val="325720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0997" y="381001"/>
            <a:ext cx="6858001" cy="6095995"/>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536CC1-200F-EB29-1610-3D024EA8BEB1}"/>
              </a:ext>
            </a:extLst>
          </p:cNvPr>
          <p:cNvSpPr>
            <a:spLocks noGrp="1"/>
          </p:cNvSpPr>
          <p:nvPr>
            <p:ph type="title"/>
          </p:nvPr>
        </p:nvSpPr>
        <p:spPr>
          <a:xfrm>
            <a:off x="707413" y="4544704"/>
            <a:ext cx="4792635" cy="1811645"/>
          </a:xfrm>
        </p:spPr>
        <p:txBody>
          <a:bodyPr anchor="ctr">
            <a:normAutofit/>
          </a:bodyPr>
          <a:lstStyle/>
          <a:p>
            <a:r>
              <a:rPr lang="de-DE" sz="4000" dirty="0"/>
              <a:t>Technischer Überblick</a:t>
            </a:r>
            <a:endParaRPr lang="en-GB" sz="4000" dirty="0"/>
          </a:p>
        </p:txBody>
      </p:sp>
      <p:pic>
        <p:nvPicPr>
          <p:cNvPr id="14" name="Picture 13" descr="CPU mit Binärzahlen und Blaupause">
            <a:extLst>
              <a:ext uri="{FF2B5EF4-FFF2-40B4-BE49-F238E27FC236}">
                <a16:creationId xmlns:a16="http://schemas.microsoft.com/office/drawing/2014/main" id="{47FEC0CA-4587-34D2-3D60-11AEAB65736C}"/>
              </a:ext>
            </a:extLst>
          </p:cNvPr>
          <p:cNvPicPr>
            <a:picLocks noChangeAspect="1"/>
          </p:cNvPicPr>
          <p:nvPr/>
        </p:nvPicPr>
        <p:blipFill rotWithShape="1">
          <a:blip r:embed="rId3"/>
          <a:srcRect l="11283" r="5383"/>
          <a:stretch/>
        </p:blipFill>
        <p:spPr>
          <a:xfrm>
            <a:off x="-1" y="10"/>
            <a:ext cx="6096001" cy="4114790"/>
          </a:xfrm>
          <a:prstGeom prst="rect">
            <a:avLst/>
          </a:prstGeom>
        </p:spPr>
      </p:pic>
      <p:sp>
        <p:nvSpPr>
          <p:cNvPr id="3" name="Inhaltsplatzhalter 2">
            <a:extLst>
              <a:ext uri="{FF2B5EF4-FFF2-40B4-BE49-F238E27FC236}">
                <a16:creationId xmlns:a16="http://schemas.microsoft.com/office/drawing/2014/main" id="{13A79C8D-DB46-B903-D2D7-F43ACE129A0C}"/>
              </a:ext>
            </a:extLst>
          </p:cNvPr>
          <p:cNvSpPr>
            <a:spLocks noGrp="1"/>
          </p:cNvSpPr>
          <p:nvPr>
            <p:ph idx="1"/>
          </p:nvPr>
        </p:nvSpPr>
        <p:spPr>
          <a:xfrm>
            <a:off x="6803410" y="691912"/>
            <a:ext cx="4585646" cy="5474173"/>
          </a:xfrm>
        </p:spPr>
        <p:txBody>
          <a:bodyPr anchor="ctr">
            <a:normAutofit/>
          </a:bodyPr>
          <a:lstStyle/>
          <a:p>
            <a:r>
              <a:rPr lang="de-DE" sz="2000"/>
              <a:t>In Java entwickelt</a:t>
            </a:r>
          </a:p>
          <a:p>
            <a:pPr lvl="1"/>
            <a:r>
              <a:rPr lang="de-DE" sz="2000"/>
              <a:t>Plattformübergreifende Programmiersprache</a:t>
            </a:r>
          </a:p>
          <a:p>
            <a:pPr lvl="1"/>
            <a:r>
              <a:rPr lang="de-DE" sz="2000"/>
              <a:t>Leichte Wartbarkeit</a:t>
            </a:r>
          </a:p>
          <a:p>
            <a:pPr lvl="1"/>
            <a:r>
              <a:rPr lang="de-DE" sz="2000"/>
              <a:t>Kann auf verschiedenen Betriebssystemen ausgeführt werden</a:t>
            </a:r>
          </a:p>
        </p:txBody>
      </p:sp>
    </p:spTree>
    <p:extLst>
      <p:ext uri="{BB962C8B-B14F-4D97-AF65-F5344CB8AC3E}">
        <p14:creationId xmlns:p14="http://schemas.microsoft.com/office/powerpoint/2010/main" val="301732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ADE0610-3F4A-CA41-D4CF-14DFAB2C3A19}"/>
              </a:ext>
            </a:extLst>
          </p:cNvPr>
          <p:cNvSpPr>
            <a:spLocks noGrp="1"/>
          </p:cNvSpPr>
          <p:nvPr>
            <p:ph type="title"/>
          </p:nvPr>
        </p:nvSpPr>
        <p:spPr>
          <a:xfrm>
            <a:off x="6803409" y="762001"/>
            <a:ext cx="4156512" cy="1708244"/>
          </a:xfrm>
        </p:spPr>
        <p:txBody>
          <a:bodyPr anchor="ctr">
            <a:normAutofit/>
          </a:bodyPr>
          <a:lstStyle/>
          <a:p>
            <a:r>
              <a:rPr lang="de-DE" sz="4000"/>
              <a:t>Clean Architecture</a:t>
            </a:r>
          </a:p>
        </p:txBody>
      </p:sp>
      <p:pic>
        <p:nvPicPr>
          <p:cNvPr id="5" name="Picture 4" descr="Weißes Puzzle mit einem roten Stück">
            <a:extLst>
              <a:ext uri="{FF2B5EF4-FFF2-40B4-BE49-F238E27FC236}">
                <a16:creationId xmlns:a16="http://schemas.microsoft.com/office/drawing/2014/main" id="{DA4792DA-FB11-5F27-4727-D388A9BD6092}"/>
              </a:ext>
            </a:extLst>
          </p:cNvPr>
          <p:cNvPicPr>
            <a:picLocks noChangeAspect="1"/>
          </p:cNvPicPr>
          <p:nvPr/>
        </p:nvPicPr>
        <p:blipFill rotWithShape="1">
          <a:blip r:embed="rId3"/>
          <a:srcRect l="25802" r="24198"/>
          <a:stretch/>
        </p:blipFill>
        <p:spPr>
          <a:xfrm>
            <a:off x="-1" y="-2"/>
            <a:ext cx="6096001" cy="6858002"/>
          </a:xfrm>
          <a:prstGeom prst="rect">
            <a:avLst/>
          </a:prstGeom>
        </p:spPr>
      </p:pic>
      <p:sp>
        <p:nvSpPr>
          <p:cNvPr id="3" name="Inhaltsplatzhalter 2">
            <a:extLst>
              <a:ext uri="{FF2B5EF4-FFF2-40B4-BE49-F238E27FC236}">
                <a16:creationId xmlns:a16="http://schemas.microsoft.com/office/drawing/2014/main" id="{46D81803-1727-FE9E-7EBA-F389C544941F}"/>
              </a:ext>
            </a:extLst>
          </p:cNvPr>
          <p:cNvSpPr>
            <a:spLocks noGrp="1"/>
          </p:cNvSpPr>
          <p:nvPr>
            <p:ph idx="1"/>
          </p:nvPr>
        </p:nvSpPr>
        <p:spPr>
          <a:xfrm>
            <a:off x="6803409" y="2470245"/>
            <a:ext cx="4156512" cy="3769835"/>
          </a:xfrm>
        </p:spPr>
        <p:txBody>
          <a:bodyPr anchor="ctr">
            <a:normAutofit/>
          </a:bodyPr>
          <a:lstStyle/>
          <a:p>
            <a:r>
              <a:rPr lang="de-DE" sz="2000"/>
              <a:t>Architekturmusiker für Software</a:t>
            </a:r>
          </a:p>
          <a:p>
            <a:pPr lvl="1"/>
            <a:r>
              <a:rPr lang="de-DE" sz="2000"/>
              <a:t>Zielt auf  klarere und besser wartbare Struktur und Organisation von Softwareprojekten ab</a:t>
            </a:r>
          </a:p>
          <a:p>
            <a:pPr lvl="1"/>
            <a:r>
              <a:rPr lang="de-DE" sz="2000"/>
              <a:t>Software wird in Schichten geteilt, jede Schicht hat eine bestimmte Verantwortung</a:t>
            </a:r>
          </a:p>
          <a:p>
            <a:pPr lvl="1"/>
            <a:r>
              <a:rPr lang="de-DE" sz="2000"/>
              <a:t>Jede Schicht ist unabhängig</a:t>
            </a:r>
          </a:p>
          <a:p>
            <a:pPr lvl="1"/>
            <a:r>
              <a:rPr lang="de-DE" sz="2000"/>
              <a:t>Schichten werden in konzentrischen Kreisen dargestellt</a:t>
            </a:r>
          </a:p>
        </p:txBody>
      </p:sp>
    </p:spTree>
    <p:extLst>
      <p:ext uri="{BB962C8B-B14F-4D97-AF65-F5344CB8AC3E}">
        <p14:creationId xmlns:p14="http://schemas.microsoft.com/office/powerpoint/2010/main" val="200337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5E59AA-C526-E8DC-CB02-5A058B675080}"/>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81E0A9CA-60E2-666B-E6FD-6F5FCABBE947}"/>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6592277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Breitbild</PresentationFormat>
  <Paragraphs>40</Paragraphs>
  <Slides>5</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Aptos</vt:lpstr>
      <vt:lpstr>Aptos Display</vt:lpstr>
      <vt:lpstr>Arial</vt:lpstr>
      <vt:lpstr>Söhne</vt:lpstr>
      <vt:lpstr>Office</vt:lpstr>
      <vt:lpstr>Bibliotheksverwaltung</vt:lpstr>
      <vt:lpstr>Übersicht</vt:lpstr>
      <vt:lpstr>Technischer Überblick</vt:lpstr>
      <vt:lpstr>Clean Architecture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Bibliotheksverwaltung</dc:title>
  <dc:creator>Marlene Rieder</dc:creator>
  <cp:lastModifiedBy>Marlene Rieder</cp:lastModifiedBy>
  <cp:revision>1</cp:revision>
  <dcterms:created xsi:type="dcterms:W3CDTF">2024-04-23T13:06:30Z</dcterms:created>
  <dcterms:modified xsi:type="dcterms:W3CDTF">2024-04-23T17:14:15Z</dcterms:modified>
</cp:coreProperties>
</file>