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8.xml" ContentType="application/vnd.openxmlformats-officedocument.presentationml.notesSlide+xml"/>
  <Override PartName="/ppt/tags/tag19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5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307" r:id="rId2"/>
    <p:sldId id="308" r:id="rId3"/>
    <p:sldId id="310" r:id="rId4"/>
    <p:sldId id="346" r:id="rId5"/>
    <p:sldId id="454" r:id="rId6"/>
    <p:sldId id="455" r:id="rId7"/>
    <p:sldId id="456" r:id="rId8"/>
    <p:sldId id="457" r:id="rId9"/>
    <p:sldId id="426" r:id="rId10"/>
    <p:sldId id="427" r:id="rId11"/>
    <p:sldId id="347" r:id="rId12"/>
    <p:sldId id="392" r:id="rId13"/>
    <p:sldId id="429" r:id="rId14"/>
    <p:sldId id="430" r:id="rId15"/>
    <p:sldId id="431" r:id="rId16"/>
    <p:sldId id="432" r:id="rId17"/>
    <p:sldId id="433" r:id="rId18"/>
    <p:sldId id="434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349" r:id="rId35"/>
    <p:sldId id="350" r:id="rId36"/>
    <p:sldId id="381" r:id="rId37"/>
    <p:sldId id="382" r:id="rId38"/>
    <p:sldId id="386" r:id="rId39"/>
    <p:sldId id="387" r:id="rId40"/>
    <p:sldId id="388" r:id="rId41"/>
    <p:sldId id="389" r:id="rId42"/>
    <p:sldId id="390" r:id="rId43"/>
    <p:sldId id="391" r:id="rId44"/>
    <p:sldId id="394" r:id="rId45"/>
    <p:sldId id="395" r:id="rId46"/>
    <p:sldId id="458" r:id="rId47"/>
    <p:sldId id="459" r:id="rId48"/>
    <p:sldId id="460" r:id="rId49"/>
    <p:sldId id="461" r:id="rId50"/>
    <p:sldId id="453" r:id="rId51"/>
    <p:sldId id="414" r:id="rId52"/>
    <p:sldId id="415" r:id="rId53"/>
    <p:sldId id="416" r:id="rId54"/>
    <p:sldId id="421" r:id="rId55"/>
  </p:sldIdLst>
  <p:sldSz cx="9144000" cy="6858000" type="screen4x3"/>
  <p:notesSz cx="7315200" cy="9601200"/>
  <p:custDataLst>
    <p:tags r:id="rId58"/>
  </p:custDataLst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anose="020B0604030504040204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anose="020B0604030504040204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anose="020B0604030504040204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anose="020B0604030504040204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008000"/>
    <a:srgbClr val="99FF66"/>
    <a:srgbClr val="00F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58" y="114"/>
      </p:cViewPr>
      <p:guideLst>
        <p:guide orient="horz" pos="2160"/>
        <p:guide pos="2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AAB5F9C-1B24-43C2-8403-D8999C0B5C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4FD4A36-2F43-443C-8209-FFEB409B6F8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A8AE5923-979E-45F9-9B58-0788DECB4A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A7297CE9-B837-451F-A121-7C1B5B11563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93D055AD-27D9-4AD4-BC74-D8EB5C4457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4B9A5B4-EB26-47FD-83E1-CB1CE66D9B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E9B9BF9-FDA7-4AE4-936A-21D82C35CC2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5DF8B76-91B4-4A16-B08C-8B1DFAB4EBD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4891FE2-A202-4B93-B7F0-72EE92AEFDD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49B50E08-B746-4781-B621-BB7BB97FD9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effectLst/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295E23E7-E390-4240-BB6A-A70AD9124B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effectLst/>
                <a:latin typeface="Times New Roman" panose="02020603050405020304" pitchFamily="18" charset="0"/>
              </a:defRPr>
            </a:lvl1pPr>
          </a:lstStyle>
          <a:p>
            <a:fld id="{B9D0285E-DF51-41B7-8E76-A8A54CCD08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C3A471F-E825-4A01-9DD6-430EFC6E58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1E95C-51F7-49EE-9706-FFBA0589FEC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20162" name="Rectangle 2">
            <a:extLst>
              <a:ext uri="{FF2B5EF4-FFF2-40B4-BE49-F238E27FC236}">
                <a16:creationId xmlns:a16="http://schemas.microsoft.com/office/drawing/2014/main" id="{61330741-51EE-44B0-A988-0162F193D9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50C86A61-C141-4FD6-A900-08BF6804F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19307C-9B04-44C9-8512-260170C941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2350B-1F6F-47CE-A7A3-FACD34EE357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2562" name="Rectangle 2">
            <a:extLst>
              <a:ext uri="{FF2B5EF4-FFF2-40B4-BE49-F238E27FC236}">
                <a16:creationId xmlns:a16="http://schemas.microsoft.com/office/drawing/2014/main" id="{FB403402-6B91-4AEC-B9E6-832B3FD92C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6CBEB5E1-8D80-4325-846C-FC53DCA4BD8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but easy in this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0E022C8-DAF4-43B1-8982-FE4B6F9828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450B9-04B4-40A4-BAD3-E9E111C456E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27330" name="Rectangle 2">
            <a:extLst>
              <a:ext uri="{FF2B5EF4-FFF2-40B4-BE49-F238E27FC236}">
                <a16:creationId xmlns:a16="http://schemas.microsoft.com/office/drawing/2014/main" id="{644CA09C-7F3F-426E-AE4E-9F7145B320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AE1E439A-DD43-4F7F-B8B6-AE2F6A2B5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CD4A992-C976-402C-AF9A-2079BD701B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7B17F-ECE2-4605-BEA8-2D7865745E8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28354" name="Rectangle 2">
            <a:extLst>
              <a:ext uri="{FF2B5EF4-FFF2-40B4-BE49-F238E27FC236}">
                <a16:creationId xmlns:a16="http://schemas.microsoft.com/office/drawing/2014/main" id="{7B18BE24-0E85-4C29-893B-C26FD6B585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55FB6393-FBED-43BC-A051-9DD78872E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D7C94BE-6A11-4517-BCA4-8091AB4F58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54521-14C5-41BD-B327-518C25AADB8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6658" name="Rectangle 2">
            <a:extLst>
              <a:ext uri="{FF2B5EF4-FFF2-40B4-BE49-F238E27FC236}">
                <a16:creationId xmlns:a16="http://schemas.microsoft.com/office/drawing/2014/main" id="{1CE90F50-2866-4C9B-9438-71E23FA0B3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55521383-DC2E-4F90-AEB0-BF3932E2F90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I gave each pixel the mean intensity or mean color of its cluster --- this is basically just vector quantizing the image intensities/colors.  Notice that there is no requirement that clusters be spatially localized and they’re not.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13F5FBB-216F-4D58-B893-9E1AA2280F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B504B8-2BE9-410C-8263-9871E9A8B11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8706" name="Rectangle 2">
            <a:extLst>
              <a:ext uri="{FF2B5EF4-FFF2-40B4-BE49-F238E27FC236}">
                <a16:creationId xmlns:a16="http://schemas.microsoft.com/office/drawing/2014/main" id="{8C1314A8-15D2-4A8B-BAA2-A48805715276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8707" name="Rectangle 3">
            <a:extLst>
              <a:ext uri="{FF2B5EF4-FFF2-40B4-BE49-F238E27FC236}">
                <a16:creationId xmlns:a16="http://schemas.microsoft.com/office/drawing/2014/main" id="{6D4E5B8F-5E5A-4C94-97AE-37EACD3C4E5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417D036-6CD6-493D-B7DC-4E4EBF86D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969C1-5DD1-470A-A3CD-30EB32CACE3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30754" name="Rectangle 2">
            <a:extLst>
              <a:ext uri="{FF2B5EF4-FFF2-40B4-BE49-F238E27FC236}">
                <a16:creationId xmlns:a16="http://schemas.microsoft.com/office/drawing/2014/main" id="{F07F1FD0-43B6-4E77-8B33-9FE144050D2B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8F93E54B-FA83-4AAD-AA5A-A9D03E1637C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08B8F68-23A4-49B1-B576-D79EF26B77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3A21E-B385-482D-BDCA-8DBF4AA660A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32802" name="Rectangle 2">
            <a:extLst>
              <a:ext uri="{FF2B5EF4-FFF2-40B4-BE49-F238E27FC236}">
                <a16:creationId xmlns:a16="http://schemas.microsoft.com/office/drawing/2014/main" id="{E1EF4BB7-A7D4-406E-89BC-E9F93EF57B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8A8C1A96-D461-4C88-871A-CE9474623C3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Here I’ve represented each pixel as (r, g, b, x, y), which means that segments prefer to be spatially coherent.  THese are just some of 20 segments.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62E702D-EBCB-48BF-8658-BB068CD0E9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85C91-9D7A-47F0-B168-EC7B90EE804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34850" name="Rectangle 2">
            <a:extLst>
              <a:ext uri="{FF2B5EF4-FFF2-40B4-BE49-F238E27FC236}">
                <a16:creationId xmlns:a16="http://schemas.microsoft.com/office/drawing/2014/main" id="{66EE292A-A766-40AC-B00E-792DE9B55F22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2063C938-40D5-46D4-AB5E-B34FDD9F275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0AB96C-46E3-4295-A4D3-E2D3FFE470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B32334-ACB8-44F1-ADE6-690F98EF323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36898" name="Rectangle 2">
            <a:extLst>
              <a:ext uri="{FF2B5EF4-FFF2-40B4-BE49-F238E27FC236}">
                <a16:creationId xmlns:a16="http://schemas.microsoft.com/office/drawing/2014/main" id="{642DFFA2-6748-4DE0-AED2-E75D29B99C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6868157C-A6CF-404C-9F41-BCEECF7B616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This is figure 16.2 - story in the caption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AD1F814-48A9-4F02-84EC-49972DFCDD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6258A4-0F78-412B-8B87-35B2ED3F2FE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45090" name="Rectangle 2">
            <a:extLst>
              <a:ext uri="{FF2B5EF4-FFF2-40B4-BE49-F238E27FC236}">
                <a16:creationId xmlns:a16="http://schemas.microsoft.com/office/drawing/2014/main" id="{4B770F36-FEBD-476B-AAFF-DF765DECE60B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281113" y="7016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5EFC3C0E-3130-419E-A9B0-77ABA1043E5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9488" y="4598988"/>
            <a:ext cx="5384800" cy="4287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F4291F-C609-496E-AE74-5D6F019EDD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4A866-7407-4AB4-BC87-AEEB35CE1C1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664F5864-19E9-4FEB-9E7A-665ACAD630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75546995-01E7-4A55-8456-9F9B63E4C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3EB1EE1-2AD7-4837-95FC-F79FC2C2F2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78C37-06FD-4189-9692-C9E311AACC7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E0840DC2-200A-4BEA-B1EB-AEAF4A4C5B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B2CC4EDB-B306-4B0F-88B8-FDB8F494265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6313" y="6588125"/>
            <a:ext cx="1487487" cy="266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Story in figure 16.5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B5F684-013B-4B02-924E-BDEAC99E3B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E87086-49C0-44DB-A38F-6888E6CD09B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49186" name="Rectangle 2">
            <a:extLst>
              <a:ext uri="{FF2B5EF4-FFF2-40B4-BE49-F238E27FC236}">
                <a16:creationId xmlns:a16="http://schemas.microsoft.com/office/drawing/2014/main" id="{EF576B2B-0184-4F4D-9675-114F5E74E1A1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281113" y="7016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F6BE759D-D781-43AD-8950-3EE866A24D1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9488" y="4598988"/>
            <a:ext cx="5384800" cy="4287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97B162B-859E-45E1-8416-054A9D7571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5B360-8F97-45A3-896D-CB7510104F5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51234" name="Rectangle 2">
            <a:extLst>
              <a:ext uri="{FF2B5EF4-FFF2-40B4-BE49-F238E27FC236}">
                <a16:creationId xmlns:a16="http://schemas.microsoft.com/office/drawing/2014/main" id="{9A6BD2FB-9FB9-4F8B-84D5-D13CBF1B4221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281113" y="7016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130A3116-F912-4088-ACB3-07F64A1DEC3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9488" y="4598988"/>
            <a:ext cx="5384800" cy="4287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6927261-5C58-448E-AB95-D323DFBF98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23490-B158-4FA5-B618-EB4C9442C82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53282" name="Rectangle 2">
            <a:extLst>
              <a:ext uri="{FF2B5EF4-FFF2-40B4-BE49-F238E27FC236}">
                <a16:creationId xmlns:a16="http://schemas.microsoft.com/office/drawing/2014/main" id="{BF0DDDE6-995F-405A-B655-E1CAF4B8D42D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281113" y="7016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458E974C-D31C-4D8B-8632-0DCD93A790E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9488" y="4598988"/>
            <a:ext cx="5384800" cy="4287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B706D6-8E74-403A-8C69-5C195F5E51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1E16D-0EA7-4401-8003-1003624ED3E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355330" name="Rectangle 2">
            <a:extLst>
              <a:ext uri="{FF2B5EF4-FFF2-40B4-BE49-F238E27FC236}">
                <a16:creationId xmlns:a16="http://schemas.microsoft.com/office/drawing/2014/main" id="{519213C5-E60A-4CD3-A58C-263F45B8FEC7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281113" y="7016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BEB0A3F8-BAE6-4BE9-BD9F-1F144D83B9F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9488" y="4598988"/>
            <a:ext cx="5384800" cy="4287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853A0E-1D16-4BD9-9478-CAA4188FF3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7CEC12-80E4-409F-A504-F4E4C7576DF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E45158FB-419B-4A70-883E-11F5D021B540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281113" y="7016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E830F0B6-E79A-4FFC-93D7-0F92781152D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9488" y="4598988"/>
            <a:ext cx="5384800" cy="4287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BA83E03-3600-4201-B622-15C46BAEDB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8542DC-6CD7-4FA0-8E32-4E24A261CBF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359426" name="Rectangle 2">
            <a:extLst>
              <a:ext uri="{FF2B5EF4-FFF2-40B4-BE49-F238E27FC236}">
                <a16:creationId xmlns:a16="http://schemas.microsoft.com/office/drawing/2014/main" id="{433CBCCF-1DD0-47B1-9A93-9CC7E20E1330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281113" y="7016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9427" name="Rectangle 3">
            <a:extLst>
              <a:ext uri="{FF2B5EF4-FFF2-40B4-BE49-F238E27FC236}">
                <a16:creationId xmlns:a16="http://schemas.microsoft.com/office/drawing/2014/main" id="{6BEAD1D3-162B-44A7-90D8-F96227C3948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9488" y="4598988"/>
            <a:ext cx="5384800" cy="4287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C62BE14-B7E9-426E-9C4E-59814B144B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051450-FF59-498C-B4F0-4A9EF041B0FD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61474" name="Rectangle 2">
            <a:extLst>
              <a:ext uri="{FF2B5EF4-FFF2-40B4-BE49-F238E27FC236}">
                <a16:creationId xmlns:a16="http://schemas.microsoft.com/office/drawing/2014/main" id="{C4D302C8-CC59-4C2F-AD27-D657BFC6BF12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281113" y="7016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772EE787-8EE2-49AC-9F41-DD89D1BE495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9488" y="4598988"/>
            <a:ext cx="5384800" cy="4287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766A92-680B-4216-AF47-E8B1D42EEC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2C2F0-BC41-4E34-B62F-A79B531E3C0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63522" name="Rectangle 2">
            <a:extLst>
              <a:ext uri="{FF2B5EF4-FFF2-40B4-BE49-F238E27FC236}">
                <a16:creationId xmlns:a16="http://schemas.microsoft.com/office/drawing/2014/main" id="{0A34BFEB-9D5E-4FB5-8434-A3D2CDC5F7C3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281113" y="7016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Rectangle 3">
            <a:extLst>
              <a:ext uri="{FF2B5EF4-FFF2-40B4-BE49-F238E27FC236}">
                <a16:creationId xmlns:a16="http://schemas.microsoft.com/office/drawing/2014/main" id="{03E7F5BE-ECD3-4656-9E9E-0D7327264F7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9488" y="4598988"/>
            <a:ext cx="5384800" cy="4287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46DB4A4-C737-4727-8DAE-CD6F049AA1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8105D-5E23-4266-8430-1BCAD5979B9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65570" name="Rectangle 2">
            <a:extLst>
              <a:ext uri="{FF2B5EF4-FFF2-40B4-BE49-F238E27FC236}">
                <a16:creationId xmlns:a16="http://schemas.microsoft.com/office/drawing/2014/main" id="{D8FB524A-F6E8-4AA6-BA59-60CCB8BAC398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281113" y="7016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C713D692-4268-4ED4-ADB4-617603C8231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9488" y="4598988"/>
            <a:ext cx="5384800" cy="4287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FBC80C-8F80-41EA-ABE0-CD0867096C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359669-6365-4C52-81AD-2F7E2280AC1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2210" name="Rectangle 2">
            <a:extLst>
              <a:ext uri="{FF2B5EF4-FFF2-40B4-BE49-F238E27FC236}">
                <a16:creationId xmlns:a16="http://schemas.microsoft.com/office/drawing/2014/main" id="{93098A3C-069F-4DE5-8A7B-47EC21DC67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66361F8B-D0BB-4BAF-8D99-0EE6E9F97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36943E7-3785-48CF-8302-DC4C415591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8461C-D776-4FA4-815C-6F2C34E4A84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67618" name="Rectangle 2">
            <a:extLst>
              <a:ext uri="{FF2B5EF4-FFF2-40B4-BE49-F238E27FC236}">
                <a16:creationId xmlns:a16="http://schemas.microsoft.com/office/drawing/2014/main" id="{4ABD1577-0A74-4C29-9247-036CA5E1D7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0561FFD5-5C59-4047-A086-F39BE2379A9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Story in figure 16.5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9DACF34-6539-458D-BDA9-1918204C31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25BDFF-E8F3-46C6-A040-C529C9FEB83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69666" name="Rectangle 2">
            <a:extLst>
              <a:ext uri="{FF2B5EF4-FFF2-40B4-BE49-F238E27FC236}">
                <a16:creationId xmlns:a16="http://schemas.microsoft.com/office/drawing/2014/main" id="{929E5790-72EB-4905-B4F8-CD02200FEA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A1040C26-9096-4FDE-BE62-2B3BC8980A8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Figure 16.6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DFEABD4-30C5-4BF4-A531-41143C1B26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DBA4B-BF87-40DC-8DB9-22AFD51144E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71714" name="Rectangle 2">
            <a:extLst>
              <a:ext uri="{FF2B5EF4-FFF2-40B4-BE49-F238E27FC236}">
                <a16:creationId xmlns:a16="http://schemas.microsoft.com/office/drawing/2014/main" id="{4394F060-8EBC-4943-B356-A0F898EAE70A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281113" y="7016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D4BEC6E2-F688-4C87-A7B7-C6C3A5BAF7F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9488" y="4598988"/>
            <a:ext cx="5384800" cy="4287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B014315-C23F-4E71-8A4C-AAD630C486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88F038-8854-48AA-AEBB-ECB9AF746FC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73762" name="Rectangle 2">
            <a:extLst>
              <a:ext uri="{FF2B5EF4-FFF2-40B4-BE49-F238E27FC236}">
                <a16:creationId xmlns:a16="http://schemas.microsoft.com/office/drawing/2014/main" id="{E68BFD78-403F-48DF-992B-84FB07C9F975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281113" y="7016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6494BA2F-5D38-402D-B74F-C4943A5F5A4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9488" y="4598988"/>
            <a:ext cx="5384800" cy="4287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AD61497-946B-4B4D-B83E-B8F8B47109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9786A-B88B-40C5-95CA-024FAAE9A2E9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2B94A725-B633-45C1-91F1-8FCFB6F2C7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363F523C-9F65-4C8F-AEDA-1BFCED739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2676B7-2B32-4B38-8864-BE92735B81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E45A54-F3F6-4FBA-BE92-31FCA0750C13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43714" name="Rectangle 2">
            <a:extLst>
              <a:ext uri="{FF2B5EF4-FFF2-40B4-BE49-F238E27FC236}">
                <a16:creationId xmlns:a16="http://schemas.microsoft.com/office/drawing/2014/main" id="{5DFA29FB-1322-4354-8DB7-01F3C66055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76A7F199-2D66-4161-914D-A28B8555D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3D8BDC-A1A5-4032-AF20-C37BA2225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EF788-67B0-49E6-BCA4-06439A79E6D7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44738" name="Rectangle 2">
            <a:extLst>
              <a:ext uri="{FF2B5EF4-FFF2-40B4-BE49-F238E27FC236}">
                <a16:creationId xmlns:a16="http://schemas.microsoft.com/office/drawing/2014/main" id="{E4B278BD-D393-4E84-A411-9B48C74944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02C0A164-E21F-4CC6-A3CD-40D3E9B36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4155CE-4871-4113-90BC-9BD8F06368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421EA-40CB-4B76-80C1-7F5E32999C85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7818DB33-CB67-4266-AAE6-CCC64271B5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96CBF7E9-50F8-4C20-8513-E8C0ED565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50ECAB7-733D-4C7C-9A24-045FFE2C40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C48496-B2D6-408A-8A9F-A3E074823AD4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45762" name="Rectangle 2">
            <a:extLst>
              <a:ext uri="{FF2B5EF4-FFF2-40B4-BE49-F238E27FC236}">
                <a16:creationId xmlns:a16="http://schemas.microsoft.com/office/drawing/2014/main" id="{26BC2A2C-128D-4BD4-8B94-F57A37137F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>
            <a:extLst>
              <a:ext uri="{FF2B5EF4-FFF2-40B4-BE49-F238E27FC236}">
                <a16:creationId xmlns:a16="http://schemas.microsoft.com/office/drawing/2014/main" id="{EB25928C-CABC-4D02-A029-9CD117881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74F2187-0700-49C6-B5DC-F2779A482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67DFD1-B622-4714-9BA5-14FBEE85504F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09922" name="Rectangle 2">
            <a:extLst>
              <a:ext uri="{FF2B5EF4-FFF2-40B4-BE49-F238E27FC236}">
                <a16:creationId xmlns:a16="http://schemas.microsoft.com/office/drawing/2014/main" id="{14CFAFF2-BD05-4964-A98A-286B78C8E9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1B4CB8E2-A853-4F8B-80A9-E9BB10715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here c(x) is a vector of filter outputs.  A natural thing to do is to square the outputs  of a range of different filters at different scales and orientations, smooth the result, and rack these into a vector.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2B436D9-A5AF-4D99-9DFB-AAE7C64E2B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88291-A866-4728-A0B5-33A8AD5CFC0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23234" name="Rectangle 2">
            <a:extLst>
              <a:ext uri="{FF2B5EF4-FFF2-40B4-BE49-F238E27FC236}">
                <a16:creationId xmlns:a16="http://schemas.microsoft.com/office/drawing/2014/main" id="{1A627CB3-D509-4463-9719-AFDB682715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216F0302-864B-4CA5-82AE-4232A0B0D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A24810D-F720-45F1-AB22-D82ACA8B1B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616C2-B2D7-417C-81DA-91A55D3DB428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11970" name="Rectangle 2">
            <a:extLst>
              <a:ext uri="{FF2B5EF4-FFF2-40B4-BE49-F238E27FC236}">
                <a16:creationId xmlns:a16="http://schemas.microsoft.com/office/drawing/2014/main" id="{7F540ECB-716A-4B98-99EF-C7B23F3FA0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F8CFD458-5EFF-46F1-AD3C-3A21F8EE51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This is figure 14.18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41D87A-5FAF-49A6-95A1-A93D62E9F7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87DC8C-B3FE-4734-84E8-8382F6994049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46786" name="Rectangle 2">
            <a:extLst>
              <a:ext uri="{FF2B5EF4-FFF2-40B4-BE49-F238E27FC236}">
                <a16:creationId xmlns:a16="http://schemas.microsoft.com/office/drawing/2014/main" id="{CEBB67C7-0594-4860-A77D-A2C4C23DC3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9B9ADDAB-F626-46A8-A1D6-4DD302F86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467F7C-F80F-4D34-8DC6-E3BD6A5528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BD9BD-EE14-437B-93AE-51AA274A5A0B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47810" name="Rectangle 2">
            <a:extLst>
              <a:ext uri="{FF2B5EF4-FFF2-40B4-BE49-F238E27FC236}">
                <a16:creationId xmlns:a16="http://schemas.microsoft.com/office/drawing/2014/main" id="{E8CB105E-FFD9-4B79-A8AB-34BFDDA945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BB808589-B406-432C-826D-0A01EEB04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B500C8F-D73C-4946-B686-2B8E53BB87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89B3F-DAFB-4DF4-91A1-4AA9A6AA1037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48834" name="Rectangle 2">
            <a:extLst>
              <a:ext uri="{FF2B5EF4-FFF2-40B4-BE49-F238E27FC236}">
                <a16:creationId xmlns:a16="http://schemas.microsoft.com/office/drawing/2014/main" id="{820785B0-DC28-45E3-9B39-0C9D33ED49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D24D1A49-DB94-436D-B16A-EE1B52E4A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95FD336-FB55-4257-A696-A530DE321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CE6AF7-E3DD-467C-BE9D-6ECD7EB7034A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49858" name="Rectangle 2">
            <a:extLst>
              <a:ext uri="{FF2B5EF4-FFF2-40B4-BE49-F238E27FC236}">
                <a16:creationId xmlns:a16="http://schemas.microsoft.com/office/drawing/2014/main" id="{A32B2955-A833-493D-B262-D5D84EE257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40CEB407-04AD-4531-98C0-814CFD1C7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939444-FE88-4649-AE43-E2FEB9E004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BE05F1-814A-441C-9CF3-078090B917E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50882" name="Rectangle 2">
            <a:extLst>
              <a:ext uri="{FF2B5EF4-FFF2-40B4-BE49-F238E27FC236}">
                <a16:creationId xmlns:a16="http://schemas.microsoft.com/office/drawing/2014/main" id="{0082F97A-4B59-4BED-BC03-C0FB6B7667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56CA838C-D607-4E0C-B5B1-453D227C6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C769CB-76AF-4391-9BC4-26C036C4F8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29642-AEBA-4B60-9B9B-90CB0447F31A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392194" name="Rectangle 2">
            <a:extLst>
              <a:ext uri="{FF2B5EF4-FFF2-40B4-BE49-F238E27FC236}">
                <a16:creationId xmlns:a16="http://schemas.microsoft.com/office/drawing/2014/main" id="{50BF66C4-4324-43EC-8CD9-4863CBB622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A2A74471-819A-499E-8313-79A581DEC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F49446-AA21-41A0-901F-BFE482147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DF73B-BEFF-4063-93E0-EBC04D7D7788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393218" name="Rectangle 2">
            <a:extLst>
              <a:ext uri="{FF2B5EF4-FFF2-40B4-BE49-F238E27FC236}">
                <a16:creationId xmlns:a16="http://schemas.microsoft.com/office/drawing/2014/main" id="{D612174B-2B79-4EE7-8BCD-A3D67A9312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A5BEA7F7-ED28-4FC0-A549-5082A40A0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7A81168-B383-4778-A813-C50E7E5622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76404-60AF-4262-80A2-4CE5B892B78F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394242" name="Rectangle 2">
            <a:extLst>
              <a:ext uri="{FF2B5EF4-FFF2-40B4-BE49-F238E27FC236}">
                <a16:creationId xmlns:a16="http://schemas.microsoft.com/office/drawing/2014/main" id="{C0217F53-8023-40BD-B974-B30A67A4C1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4849125A-16AB-4A5E-B73A-B390BB99D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CDCB815-49BA-4EC8-8FCF-A38DD410DB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C5171-D2C1-4415-B9BD-637AA45C280F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396290" name="Rectangle 2">
            <a:extLst>
              <a:ext uri="{FF2B5EF4-FFF2-40B4-BE49-F238E27FC236}">
                <a16:creationId xmlns:a16="http://schemas.microsoft.com/office/drawing/2014/main" id="{0BA6E815-3BB2-49CA-A3AA-39D3BCA1C7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B8DCABE4-48D8-4249-8478-DABCE336A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73627BF-4089-45CD-976A-73FD70AF81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CF230-B9F2-4505-BA8C-090D23814B0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81954" name="Rectangle 2">
            <a:extLst>
              <a:ext uri="{FF2B5EF4-FFF2-40B4-BE49-F238E27FC236}">
                <a16:creationId xmlns:a16="http://schemas.microsoft.com/office/drawing/2014/main" id="{1B498F90-85EB-464C-9285-19B10D5A465E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8B5CD944-FC1E-47A8-9340-DAFF080EABA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7ACAB02-19F0-4439-B55F-D9B57BC70A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DA0B8-71CD-4527-AD3B-B786F496F4D1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379906" name="Rectangle 2">
            <a:extLst>
              <a:ext uri="{FF2B5EF4-FFF2-40B4-BE49-F238E27FC236}">
                <a16:creationId xmlns:a16="http://schemas.microsoft.com/office/drawing/2014/main" id="{D29011E2-2905-4025-B1F7-A4A623B335DD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281113" y="7016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9E332B6B-4368-4CDA-A790-7AC281EFBAC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9488" y="4598988"/>
            <a:ext cx="5384800" cy="4287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EEF14D9-C26E-46B9-9AC9-54726CB0D1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E04746-870A-4A5B-8C11-7AE41397136A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295938" name="Rectangle 2">
            <a:extLst>
              <a:ext uri="{FF2B5EF4-FFF2-40B4-BE49-F238E27FC236}">
                <a16:creationId xmlns:a16="http://schemas.microsoft.com/office/drawing/2014/main" id="{90E797FE-8DFA-45A8-816D-E229DCCEC872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281113" y="7016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A759CA7F-85AD-417A-A3B3-7EB239E7F34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9488" y="4598988"/>
            <a:ext cx="5384800" cy="4287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AA3226B-D9BE-47FD-B119-C93B93478A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898CF4-B987-44E2-BC45-231B9E481B15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34D2ADA5-B87F-46EC-8DE0-EA23E4CC7654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281113" y="7016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33FF0203-FE0E-4020-9DDA-EE0A4178079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9488" y="4598988"/>
            <a:ext cx="5384800" cy="4287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2BFCFDB-0CA6-4296-90E3-4EF99AAA56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CD9CF2-446D-4464-B6B4-27ACB42B7909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300034" name="Rectangle 2">
            <a:extLst>
              <a:ext uri="{FF2B5EF4-FFF2-40B4-BE49-F238E27FC236}">
                <a16:creationId xmlns:a16="http://schemas.microsoft.com/office/drawing/2014/main" id="{7FB3F0CD-E4D4-4BF9-A52C-AA994853E293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281113" y="7016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7785A36B-CE28-4ECD-80C3-605A6A64E49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9488" y="4598988"/>
            <a:ext cx="5384800" cy="4287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BDDA5BD-B350-4538-B2F8-B65D6C72F7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24E8F3-FC4F-4B6C-B9BD-7E9027F7047E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310274" name="Rectangle 2">
            <a:extLst>
              <a:ext uri="{FF2B5EF4-FFF2-40B4-BE49-F238E27FC236}">
                <a16:creationId xmlns:a16="http://schemas.microsoft.com/office/drawing/2014/main" id="{9C6A8747-E0F7-4929-B51C-B13D8D6F2C5B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281113" y="7016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2F66E656-3FAD-403F-A3E2-AA1932CE71F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9488" y="4598988"/>
            <a:ext cx="5384800" cy="42878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866C5BA-47B8-4C3E-BE98-2F0B2914B0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1674A-5FD9-4EAD-A2F8-4468BDB28D9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84002" name="Rectangle 2">
            <a:extLst>
              <a:ext uri="{FF2B5EF4-FFF2-40B4-BE49-F238E27FC236}">
                <a16:creationId xmlns:a16="http://schemas.microsoft.com/office/drawing/2014/main" id="{71A4C1F2-5363-4C07-A160-316AB5AD5607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AE5F1830-DACF-497B-9CB1-820B45E8D71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2FF1590-BDDF-4C2A-A8BF-85211838AA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2EADD6-AD03-4BE4-A5E0-E88C28609DD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86050" name="Rectangle 2">
            <a:extLst>
              <a:ext uri="{FF2B5EF4-FFF2-40B4-BE49-F238E27FC236}">
                <a16:creationId xmlns:a16="http://schemas.microsoft.com/office/drawing/2014/main" id="{3076AD7E-1E0F-4074-9CFC-88669041E4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AE88AA75-83BC-4640-8C67-38CEE1B2D5E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Some criteria that tend to cause tokens to be grouped.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282D71-E3B4-4544-9011-D6B82C8690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654E4-F4DB-4789-A4CE-9295AA6604E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88098" name="Rectangle 2">
            <a:extLst>
              <a:ext uri="{FF2B5EF4-FFF2-40B4-BE49-F238E27FC236}">
                <a16:creationId xmlns:a16="http://schemas.microsoft.com/office/drawing/2014/main" id="{2FDBB075-A6C4-4781-BFD6-193293EC4B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8099" name="Rectangle 3">
            <a:extLst>
              <a:ext uri="{FF2B5EF4-FFF2-40B4-BE49-F238E27FC236}">
                <a16:creationId xmlns:a16="http://schemas.microsoft.com/office/drawing/2014/main" id="{7C7AF351-3FFF-49E0-9014-242EE9A3CA0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More such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729C284-2E05-48F4-B30A-628E93BD14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238A8-5611-45FB-BB66-E8F192078CC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0514" name="Rectangle 2">
            <a:extLst>
              <a:ext uri="{FF2B5EF4-FFF2-40B4-BE49-F238E27FC236}">
                <a16:creationId xmlns:a16="http://schemas.microsoft.com/office/drawing/2014/main" id="{6E99B57B-D381-4ECC-ADAD-16766E6FC6B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6607C3FE-AB11-4476-A052-1020534C59C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Occlusion cues seem to be very important in grouping.  Most people find it hard to read the 5 numerals in</a:t>
            </a:r>
          </a:p>
          <a:p>
            <a:r>
              <a:rPr lang="en-US" altLang="en-US"/>
              <a:t>this picture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307A-8184-4D76-A052-331AE142E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AF544-E37F-464D-8795-6C1FE5557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78C8B-9A9E-49E4-BCB8-1CEBD128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J. Kosecka</a:t>
            </a:r>
          </a:p>
        </p:txBody>
      </p:sp>
    </p:spTree>
    <p:extLst>
      <p:ext uri="{BB962C8B-B14F-4D97-AF65-F5344CB8AC3E}">
        <p14:creationId xmlns:p14="http://schemas.microsoft.com/office/powerpoint/2010/main" val="65913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8596-5ACA-47E5-A4AC-ECE8C950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61FE7-2DDB-451E-9989-A054B710D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1E336-719D-4D8F-8EAA-0C3224B7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J. Kosecka</a:t>
            </a:r>
          </a:p>
        </p:txBody>
      </p:sp>
    </p:spTree>
    <p:extLst>
      <p:ext uri="{BB962C8B-B14F-4D97-AF65-F5344CB8AC3E}">
        <p14:creationId xmlns:p14="http://schemas.microsoft.com/office/powerpoint/2010/main" val="61517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2B528-220A-42CC-B753-FE8353F2B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38100"/>
            <a:ext cx="1943100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6B651-D279-4720-88D3-D74AEF496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38100"/>
            <a:ext cx="5676900" cy="5505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1581C-DDCA-47B8-B5C8-840ABCD0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J. Kosecka</a:t>
            </a:r>
          </a:p>
        </p:txBody>
      </p:sp>
    </p:spTree>
    <p:extLst>
      <p:ext uri="{BB962C8B-B14F-4D97-AF65-F5344CB8AC3E}">
        <p14:creationId xmlns:p14="http://schemas.microsoft.com/office/powerpoint/2010/main" val="360461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4748-CF47-45A1-A288-E7547FFD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956F7-AA98-4982-8916-9E26EF4AFD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2875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3D664-44DE-4B78-840A-8A33C60D6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42875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DE575-D449-450D-B845-2E302D95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83991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J. Kosecka</a:t>
            </a:r>
          </a:p>
        </p:txBody>
      </p:sp>
    </p:spTree>
    <p:extLst>
      <p:ext uri="{BB962C8B-B14F-4D97-AF65-F5344CB8AC3E}">
        <p14:creationId xmlns:p14="http://schemas.microsoft.com/office/powerpoint/2010/main" val="441607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1B61-5AE0-49A4-9909-FE9035E8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3E24A-89FF-4D3D-BC24-A96C97065D7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42875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13C7D-2208-4450-A600-27B79B7D945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428750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08BBF1-1DDC-4DE9-AEA5-3CBD74270E5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562350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C958AB5-331A-43B5-92AB-DC8EAA7D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839913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J. Kosecka</a:t>
            </a:r>
          </a:p>
        </p:txBody>
      </p:sp>
    </p:spTree>
    <p:extLst>
      <p:ext uri="{BB962C8B-B14F-4D97-AF65-F5344CB8AC3E}">
        <p14:creationId xmlns:p14="http://schemas.microsoft.com/office/powerpoint/2010/main" val="60484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598B-53B8-41AF-A6B2-83A3FCA5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9253F-3E1C-406E-BCB5-A335A9C8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DBBB4-9EFE-4F40-A989-DF6B7B5E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J. Kosecka</a:t>
            </a:r>
          </a:p>
        </p:txBody>
      </p:sp>
    </p:spTree>
    <p:extLst>
      <p:ext uri="{BB962C8B-B14F-4D97-AF65-F5344CB8AC3E}">
        <p14:creationId xmlns:p14="http://schemas.microsoft.com/office/powerpoint/2010/main" val="249943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B4B4-13BF-467E-B11B-AE5589BF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BBA27-8550-4F50-91D7-7DDA92896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EC9F-89BD-41AA-A36F-4ADF3F4B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J. Kosecka</a:t>
            </a:r>
          </a:p>
        </p:txBody>
      </p:sp>
    </p:spTree>
    <p:extLst>
      <p:ext uri="{BB962C8B-B14F-4D97-AF65-F5344CB8AC3E}">
        <p14:creationId xmlns:p14="http://schemas.microsoft.com/office/powerpoint/2010/main" val="327427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0CA9-AF22-4726-BDC6-04CDB24A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43907-F6C9-4B24-910C-BD39E28B0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42875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5B53A-8AE2-4813-A5A8-E3CA83688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42875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02CF8-7533-4F0E-AE58-82F64BB7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J. Kosecka</a:t>
            </a:r>
          </a:p>
        </p:txBody>
      </p:sp>
    </p:spTree>
    <p:extLst>
      <p:ext uri="{BB962C8B-B14F-4D97-AF65-F5344CB8AC3E}">
        <p14:creationId xmlns:p14="http://schemas.microsoft.com/office/powerpoint/2010/main" val="393485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F213-A775-41D1-9DC6-B695195E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DE64B-6241-4C78-8F77-3BD7508C6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7BF35-CA69-47C8-A258-A9F3461A4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3B577-7ACA-4A8F-947E-C573238EB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33EA3-4127-41CE-937A-BE1A6B86A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95AD5-42C8-4B70-A14D-374F12F1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J. Kosecka</a:t>
            </a:r>
          </a:p>
        </p:txBody>
      </p:sp>
    </p:spTree>
    <p:extLst>
      <p:ext uri="{BB962C8B-B14F-4D97-AF65-F5344CB8AC3E}">
        <p14:creationId xmlns:p14="http://schemas.microsoft.com/office/powerpoint/2010/main" val="172389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6E07-5A0F-453E-9EAD-9C14F61A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DE165-E58C-4695-AA30-AF2EAE9D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J. Kosecka</a:t>
            </a:r>
          </a:p>
        </p:txBody>
      </p:sp>
    </p:spTree>
    <p:extLst>
      <p:ext uri="{BB962C8B-B14F-4D97-AF65-F5344CB8AC3E}">
        <p14:creationId xmlns:p14="http://schemas.microsoft.com/office/powerpoint/2010/main" val="60585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EB41B-BFF6-4C82-B8F9-B057EA882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J. Kosecka</a:t>
            </a:r>
          </a:p>
        </p:txBody>
      </p:sp>
    </p:spTree>
    <p:extLst>
      <p:ext uri="{BB962C8B-B14F-4D97-AF65-F5344CB8AC3E}">
        <p14:creationId xmlns:p14="http://schemas.microsoft.com/office/powerpoint/2010/main" val="54407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A06D-10B6-48F3-B6AE-B00B9406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8798-35A9-4E87-819C-077A06118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6DE35-EC43-486B-B5AD-E3B372D47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76FA4-A9E0-489F-B4E7-CC99C748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J. Kosecka</a:t>
            </a:r>
          </a:p>
        </p:txBody>
      </p:sp>
    </p:spTree>
    <p:extLst>
      <p:ext uri="{BB962C8B-B14F-4D97-AF65-F5344CB8AC3E}">
        <p14:creationId xmlns:p14="http://schemas.microsoft.com/office/powerpoint/2010/main" val="396746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FED6-E815-4420-9068-FA5FBE95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DEF4D-D723-4CBD-9E03-FB23AB4BA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17D7-CD3F-485A-A2F7-4659D2BC4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48BA1-3BED-4950-8687-950F95E9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J. Kosecka</a:t>
            </a:r>
          </a:p>
        </p:txBody>
      </p:sp>
    </p:spTree>
    <p:extLst>
      <p:ext uri="{BB962C8B-B14F-4D97-AF65-F5344CB8AC3E}">
        <p14:creationId xmlns:p14="http://schemas.microsoft.com/office/powerpoint/2010/main" val="302309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7EB8D61-375A-4191-9243-904252BE5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1CF9691-9771-40A5-ADEC-8B05676B7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287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6446AB7-816A-4CF8-A74F-CB784F8EDD1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839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ffectLst/>
              </a:defRPr>
            </a:lvl1pPr>
          </a:lstStyle>
          <a:p>
            <a:r>
              <a:rPr lang="en-US" altLang="en-US"/>
              <a:t>J. Kosecka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Verdan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Verdan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Verdan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Verdan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0000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ideo" Target="NULL" TargetMode="Externa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5.xml"/><Relationship Id="rId7" Type="http://schemas.openxmlformats.org/officeDocument/2006/relationships/notesSlide" Target="../notesSlides/notesSlide24.xml"/><Relationship Id="rId12" Type="http://schemas.openxmlformats.org/officeDocument/2006/relationships/image" Target="../media/image32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31.png"/><Relationship Id="rId5" Type="http://schemas.openxmlformats.org/officeDocument/2006/relationships/tags" Target="../tags/tag7.xml"/><Relationship Id="rId10" Type="http://schemas.openxmlformats.org/officeDocument/2006/relationships/image" Target="../media/image30.png"/><Relationship Id="rId4" Type="http://schemas.openxmlformats.org/officeDocument/2006/relationships/tags" Target="../tags/tag6.xml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10.xml"/><Relationship Id="rId7" Type="http://schemas.openxmlformats.org/officeDocument/2006/relationships/image" Target="../media/image3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0.png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13.xml"/><Relationship Id="rId7" Type="http://schemas.openxmlformats.org/officeDocument/2006/relationships/image" Target="../media/image36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5.png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16.xml"/><Relationship Id="rId7" Type="http://schemas.openxmlformats.org/officeDocument/2006/relationships/notesSlide" Target="../notesSlides/notesSlide28.xml"/><Relationship Id="rId12" Type="http://schemas.openxmlformats.org/officeDocument/2006/relationships/image" Target="../media/image4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41.png"/><Relationship Id="rId5" Type="http://schemas.openxmlformats.org/officeDocument/2006/relationships/tags" Target="../tags/tag18.xml"/><Relationship Id="rId10" Type="http://schemas.openxmlformats.org/officeDocument/2006/relationships/image" Target="../media/image40.png"/><Relationship Id="rId4" Type="http://schemas.openxmlformats.org/officeDocument/2006/relationships/tags" Target="../tags/tag17.xml"/><Relationship Id="rId9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ideo" Target="NULL" TargetMode="External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slideLayout" Target="../slideLayouts/slideLayout6.xml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tags" Target="../tags/tag22.xml"/><Relationship Id="rId21" Type="http://schemas.openxmlformats.org/officeDocument/2006/relationships/image" Target="../media/image75.png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tags" Target="../tags/tag21.xml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image" Target="../media/image78.png"/><Relationship Id="rId5" Type="http://schemas.openxmlformats.org/officeDocument/2006/relationships/tags" Target="../tags/tag24.xml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10" Type="http://schemas.openxmlformats.org/officeDocument/2006/relationships/tags" Target="../tags/tag29.xml"/><Relationship Id="rId19" Type="http://schemas.openxmlformats.org/officeDocument/2006/relationships/image" Target="../media/image73.png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notesSlide" Target="../notesSlides/notesSlide52.xml"/><Relationship Id="rId22" Type="http://schemas.openxmlformats.org/officeDocument/2006/relationships/image" Target="../media/image7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notesSlide" Target="../notesSlides/notesSlide53.xml"/><Relationship Id="rId18" Type="http://schemas.openxmlformats.org/officeDocument/2006/relationships/image" Target="../media/image79.png"/><Relationship Id="rId3" Type="http://schemas.openxmlformats.org/officeDocument/2006/relationships/tags" Target="../tags/tag34.xml"/><Relationship Id="rId21" Type="http://schemas.openxmlformats.org/officeDocument/2006/relationships/image" Target="../media/image83.png"/><Relationship Id="rId7" Type="http://schemas.openxmlformats.org/officeDocument/2006/relationships/tags" Target="../tags/tag38.xml"/><Relationship Id="rId12" Type="http://schemas.openxmlformats.org/officeDocument/2006/relationships/slideLayout" Target="../slideLayouts/slideLayout6.xml"/><Relationship Id="rId17" Type="http://schemas.openxmlformats.org/officeDocument/2006/relationships/image" Target="../media/image74.png"/><Relationship Id="rId2" Type="http://schemas.openxmlformats.org/officeDocument/2006/relationships/tags" Target="../tags/tag33.xml"/><Relationship Id="rId16" Type="http://schemas.openxmlformats.org/officeDocument/2006/relationships/image" Target="../media/image70.png"/><Relationship Id="rId20" Type="http://schemas.openxmlformats.org/officeDocument/2006/relationships/image" Target="../media/image82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86.png"/><Relationship Id="rId5" Type="http://schemas.openxmlformats.org/officeDocument/2006/relationships/tags" Target="../tags/tag36.xml"/><Relationship Id="rId15" Type="http://schemas.openxmlformats.org/officeDocument/2006/relationships/image" Target="../media/image73.png"/><Relationship Id="rId23" Type="http://schemas.openxmlformats.org/officeDocument/2006/relationships/image" Target="../media/image85.png"/><Relationship Id="rId10" Type="http://schemas.openxmlformats.org/officeDocument/2006/relationships/tags" Target="../tags/tag41.xml"/><Relationship Id="rId19" Type="http://schemas.openxmlformats.org/officeDocument/2006/relationships/image" Target="../media/image81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image" Target="../media/image69.png"/><Relationship Id="rId22" Type="http://schemas.openxmlformats.org/officeDocument/2006/relationships/image" Target="../media/image8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35C4E61-1A2C-4C52-820F-E132209D01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000"/>
              <a:t>Image Segmentation</a:t>
            </a:r>
          </a:p>
        </p:txBody>
      </p:sp>
      <p:sp>
        <p:nvSpPr>
          <p:cNvPr id="77828" name="Text Box 4">
            <a:extLst>
              <a:ext uri="{FF2B5EF4-FFF2-40B4-BE49-F238E27FC236}">
                <a16:creationId xmlns:a16="http://schemas.microsoft.com/office/drawing/2014/main" id="{C81244C6-4069-405E-84CA-42D8B3ED6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075" y="5845175"/>
            <a:ext cx="6435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Some slides: courtesy of O. Capms, Penn State, </a:t>
            </a:r>
          </a:p>
          <a:p>
            <a:pPr algn="ctr"/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J.Ponce and D. Fortsyth, Computer Vision Book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8BBFF89E-DE84-4FE7-A277-914078ED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pic>
        <p:nvPicPr>
          <p:cNvPr id="321538" name="Picture 2">
            <a:extLst>
              <a:ext uri="{FF2B5EF4-FFF2-40B4-BE49-F238E27FC236}">
                <a16:creationId xmlns:a16="http://schemas.microsoft.com/office/drawing/2014/main" id="{205D17C9-B1CD-49B9-8876-02A6F5CA5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1239838"/>
            <a:ext cx="426720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955ED-E949-42C5-B658-A9940761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643800A9-17E0-4C49-9D18-57D631436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3600"/>
              <a:t>Segmentation by Clustering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F0D70C3C-42BB-4021-9CFF-492C7FCD3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749800"/>
          </a:xfrm>
        </p:spPr>
        <p:txBody>
          <a:bodyPr/>
          <a:lstStyle/>
          <a:p>
            <a:r>
              <a:rPr lang="en-US" altLang="en-US" sz="2000"/>
              <a:t>Pattern recognition </a:t>
            </a:r>
          </a:p>
          <a:p>
            <a:r>
              <a:rPr lang="en-US" altLang="en-US" sz="2000"/>
              <a:t>Process of partitioning a set of ‘patterns’ into clusters </a:t>
            </a:r>
          </a:p>
          <a:p>
            <a:r>
              <a:rPr lang="en-US" altLang="en-US" sz="2000"/>
              <a:t>Find subsets of points which are close together</a:t>
            </a:r>
          </a:p>
          <a:p>
            <a:endParaRPr lang="en-US" altLang="en-US" sz="2000"/>
          </a:p>
          <a:p>
            <a:r>
              <a:rPr lang="en-US" altLang="en-US" sz="2000"/>
              <a:t>Examples </a:t>
            </a:r>
          </a:p>
          <a:p>
            <a:pPr>
              <a:buFontTx/>
              <a:buChar char="-"/>
            </a:pPr>
            <a:r>
              <a:rPr lang="en-US" altLang="en-US" sz="2000"/>
              <a:t>Cluster pixels based on intensity values</a:t>
            </a:r>
          </a:p>
          <a:p>
            <a:pPr>
              <a:buFontTx/>
              <a:buChar char="-"/>
            </a:pPr>
            <a:r>
              <a:rPr lang="en-US" altLang="en-US" sz="2000"/>
              <a:t>Color properties </a:t>
            </a:r>
          </a:p>
          <a:p>
            <a:pPr>
              <a:buFontTx/>
              <a:buChar char="-"/>
            </a:pPr>
            <a:r>
              <a:rPr lang="en-US" altLang="en-US" sz="2000"/>
              <a:t>Motion/optical flow properties </a:t>
            </a:r>
          </a:p>
          <a:p>
            <a:pPr>
              <a:buFontTx/>
              <a:buChar char="-"/>
            </a:pPr>
            <a:r>
              <a:rPr lang="en-US" altLang="en-US" sz="2000"/>
              <a:t>Texture measurements etc. </a:t>
            </a:r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r>
              <a:rPr lang="en-US" altLang="en-US" sz="2000"/>
              <a:t>Input – set of measurements x1, x2, …, xm</a:t>
            </a:r>
          </a:p>
          <a:p>
            <a:pPr>
              <a:buFontTx/>
              <a:buNone/>
            </a:pPr>
            <a:r>
              <a:rPr lang="en-US" altLang="en-US" sz="2000"/>
              <a:t>Output – set of clusters and their centers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29BF02A-3CE4-4BF6-9C49-0356C29B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216066" name="Rectangle 2">
            <a:extLst>
              <a:ext uri="{FF2B5EF4-FFF2-40B4-BE49-F238E27FC236}">
                <a16:creationId xmlns:a16="http://schemas.microsoft.com/office/drawing/2014/main" id="{5E7F22BB-05F8-4E33-8AFC-78DFE754A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Clustering 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604228AC-1F42-4710-AFD8-6E058156DD0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831850"/>
            <a:ext cx="7340600" cy="4114800"/>
          </a:xfrm>
        </p:spPr>
        <p:txBody>
          <a:bodyPr/>
          <a:lstStyle/>
          <a:p>
            <a:r>
              <a:rPr lang="en-US" altLang="en-US" sz="2000"/>
              <a:t>Find set of clusters such that the least squares</a:t>
            </a:r>
          </a:p>
          <a:p>
            <a:pPr>
              <a:buFontTx/>
              <a:buNone/>
            </a:pPr>
            <a:r>
              <a:rPr lang="en-US" altLang="en-US" sz="2000"/>
              <a:t>Error is minimized </a:t>
            </a:r>
          </a:p>
        </p:txBody>
      </p:sp>
      <p:pic>
        <p:nvPicPr>
          <p:cNvPr id="216068" name="Picture 4" descr="Edittex">
            <a:extLst>
              <a:ext uri="{FF2B5EF4-FFF2-40B4-BE49-F238E27FC236}">
                <a16:creationId xmlns:a16="http://schemas.microsoft.com/office/drawing/2014/main" id="{4E0BDCBB-8A10-4EC2-9691-847BADB7910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8" y="1806575"/>
            <a:ext cx="452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6069" name="Text Box 5">
            <a:extLst>
              <a:ext uri="{FF2B5EF4-FFF2-40B4-BE49-F238E27FC236}">
                <a16:creationId xmlns:a16="http://schemas.microsoft.com/office/drawing/2014/main" id="{73BC28C2-B607-4304-B42F-FF9571D70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538413"/>
            <a:ext cx="794702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effectLst/>
                <a:latin typeface="Verdana" panose="020B0604030504040204" pitchFamily="34" charset="0"/>
              </a:rPr>
              <a:t>Iterative K-means clustering algorithm</a:t>
            </a:r>
          </a:p>
          <a:p>
            <a:pPr>
              <a:buFontTx/>
              <a:buAutoNum type="arabicPeriod"/>
            </a:pPr>
            <a:r>
              <a:rPr lang="en-US" altLang="en-US" sz="2000">
                <a:effectLst/>
                <a:latin typeface="Verdana" panose="020B0604030504040204" pitchFamily="34" charset="0"/>
              </a:rPr>
              <a:t>set iter = 1;</a:t>
            </a:r>
          </a:p>
          <a:p>
            <a:pPr>
              <a:buFontTx/>
              <a:buAutoNum type="arabicPeriod"/>
            </a:pPr>
            <a:r>
              <a:rPr lang="en-US" altLang="en-US" sz="2000">
                <a:effectLst/>
                <a:latin typeface="Verdana" panose="020B0604030504040204" pitchFamily="34" charset="0"/>
              </a:rPr>
              <a:t>Choose randomly K-means m1, … mk</a:t>
            </a:r>
          </a:p>
          <a:p>
            <a:pPr>
              <a:buFontTx/>
              <a:buAutoNum type="arabicPeriod"/>
            </a:pPr>
            <a:r>
              <a:rPr lang="en-US" altLang="en-US" sz="2000">
                <a:effectLst/>
                <a:latin typeface="Verdana" panose="020B0604030504040204" pitchFamily="34" charset="0"/>
              </a:rPr>
              <a:t>For each data point xi, compute distance</a:t>
            </a:r>
          </a:p>
          <a:p>
            <a:r>
              <a:rPr lang="en-US" altLang="en-US" sz="2000">
                <a:effectLst/>
                <a:latin typeface="Verdana" panose="020B0604030504040204" pitchFamily="34" charset="0"/>
              </a:rPr>
              <a:t>      to each of the means and assign the point </a:t>
            </a:r>
          </a:p>
          <a:p>
            <a:r>
              <a:rPr lang="en-US" altLang="en-US" sz="2000">
                <a:effectLst/>
                <a:latin typeface="Verdana" panose="020B0604030504040204" pitchFamily="34" charset="0"/>
              </a:rPr>
              <a:t>      the cluster with the nearest mean</a:t>
            </a:r>
          </a:p>
          <a:p>
            <a:r>
              <a:rPr lang="en-US" altLang="en-US" sz="2000">
                <a:effectLst/>
                <a:latin typeface="Verdana" panose="020B0604030504040204" pitchFamily="34" charset="0"/>
              </a:rPr>
              <a:t>4. iter = iter + 1</a:t>
            </a:r>
          </a:p>
          <a:p>
            <a:r>
              <a:rPr lang="en-US" altLang="en-US" sz="2000">
                <a:effectLst/>
                <a:latin typeface="Verdana" panose="020B0604030504040204" pitchFamily="34" charset="0"/>
              </a:rPr>
              <a:t>5. Recompute the means based on the new assignments </a:t>
            </a:r>
          </a:p>
          <a:p>
            <a:r>
              <a:rPr lang="en-US" altLang="en-US" sz="2000">
                <a:effectLst/>
                <a:latin typeface="Verdana" panose="020B0604030504040204" pitchFamily="34" charset="0"/>
              </a:rPr>
              <a:t>    of points to clusters</a:t>
            </a:r>
          </a:p>
          <a:p>
            <a:r>
              <a:rPr lang="en-US" altLang="en-US" sz="2000">
                <a:effectLst/>
                <a:latin typeface="Verdana" panose="020B0604030504040204" pitchFamily="34" charset="0"/>
              </a:rPr>
              <a:t>6. Repeat 3-5 until the cluster centers do not change much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625E4F2F-F997-4D03-BF39-C7010113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pic>
        <p:nvPicPr>
          <p:cNvPr id="325634" name="Picture 2">
            <a:extLst>
              <a:ext uri="{FF2B5EF4-FFF2-40B4-BE49-F238E27FC236}">
                <a16:creationId xmlns:a16="http://schemas.microsoft.com/office/drawing/2014/main" id="{AC86D48B-F7BC-4943-B497-C125FBF80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2603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635" name="Picture 3">
            <a:extLst>
              <a:ext uri="{FF2B5EF4-FFF2-40B4-BE49-F238E27FC236}">
                <a16:creationId xmlns:a16="http://schemas.microsoft.com/office/drawing/2014/main" id="{B148F4D9-79AC-4AA0-812E-F61D2DA76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2603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636" name="Picture 4">
            <a:extLst>
              <a:ext uri="{FF2B5EF4-FFF2-40B4-BE49-F238E27FC236}">
                <a16:creationId xmlns:a16="http://schemas.microsoft.com/office/drawing/2014/main" id="{D03116C9-E69B-4DBF-8F8C-C6CDDF2A5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447800"/>
            <a:ext cx="2603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5637" name="Text Box 5">
            <a:extLst>
              <a:ext uri="{FF2B5EF4-FFF2-40B4-BE49-F238E27FC236}">
                <a16:creationId xmlns:a16="http://schemas.microsoft.com/office/drawing/2014/main" id="{5F63AE1F-7138-4596-829E-ECE5307F1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257800"/>
            <a:ext cx="7116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effectLst/>
                <a:latin typeface="Times" panose="02020603050405020304" pitchFamily="18" charset="0"/>
              </a:rPr>
              <a:t>K-means clustering using intensity alone and color alone</a:t>
            </a:r>
          </a:p>
        </p:txBody>
      </p:sp>
      <p:sp>
        <p:nvSpPr>
          <p:cNvPr id="325638" name="Text Box 6">
            <a:extLst>
              <a:ext uri="{FF2B5EF4-FFF2-40B4-BE49-F238E27FC236}">
                <a16:creationId xmlns:a16="http://schemas.microsoft.com/office/drawing/2014/main" id="{DF0444F6-1D9B-4DC5-991B-7145A1F3A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585788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effectLst/>
                <a:latin typeface="Times" panose="02020603050405020304" pitchFamily="18" charset="0"/>
              </a:rPr>
              <a:t>Image</a:t>
            </a:r>
          </a:p>
        </p:txBody>
      </p:sp>
      <p:sp>
        <p:nvSpPr>
          <p:cNvPr id="325639" name="Text Box 7">
            <a:extLst>
              <a:ext uri="{FF2B5EF4-FFF2-40B4-BE49-F238E27FC236}">
                <a16:creationId xmlns:a16="http://schemas.microsoft.com/office/drawing/2014/main" id="{95EA115A-4E09-4433-83AE-D6DE74C0B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09600"/>
            <a:ext cx="206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effectLst/>
                <a:latin typeface="Times" panose="02020603050405020304" pitchFamily="18" charset="0"/>
              </a:rPr>
              <a:t>Clusters on intensity</a:t>
            </a:r>
          </a:p>
        </p:txBody>
      </p:sp>
      <p:sp>
        <p:nvSpPr>
          <p:cNvPr id="325640" name="Text Box 8">
            <a:extLst>
              <a:ext uri="{FF2B5EF4-FFF2-40B4-BE49-F238E27FC236}">
                <a16:creationId xmlns:a16="http://schemas.microsoft.com/office/drawing/2014/main" id="{EE623169-CD65-4087-A2BD-7D5A17B1C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09600"/>
            <a:ext cx="174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effectLst/>
                <a:latin typeface="Times" panose="02020603050405020304" pitchFamily="18" charset="0"/>
              </a:rPr>
              <a:t>Clusters on color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76AC4F1D-94FD-44B7-8C7B-4BDB4789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pic>
        <p:nvPicPr>
          <p:cNvPr id="327682" name="Picture 2">
            <a:extLst>
              <a:ext uri="{FF2B5EF4-FFF2-40B4-BE49-F238E27FC236}">
                <a16:creationId xmlns:a16="http://schemas.microsoft.com/office/drawing/2014/main" id="{3057C7E1-ED04-4A52-93AD-342EC1480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03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683" name="Picture 3">
            <a:extLst>
              <a:ext uri="{FF2B5EF4-FFF2-40B4-BE49-F238E27FC236}">
                <a16:creationId xmlns:a16="http://schemas.microsoft.com/office/drawing/2014/main" id="{05BC7192-55F8-48FE-AB54-3E4FCE63E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0"/>
            <a:ext cx="2603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684" name="Text Box 4">
            <a:extLst>
              <a:ext uri="{FF2B5EF4-FFF2-40B4-BE49-F238E27FC236}">
                <a16:creationId xmlns:a16="http://schemas.microsoft.com/office/drawing/2014/main" id="{E278B346-4A7A-47F4-B29D-68CDC473B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4002088"/>
            <a:ext cx="512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effectLst/>
                <a:latin typeface="Times" panose="02020603050405020304" pitchFamily="18" charset="0"/>
              </a:rPr>
              <a:t>K-means using color alone, 11 segments</a:t>
            </a:r>
          </a:p>
        </p:txBody>
      </p:sp>
      <p:sp>
        <p:nvSpPr>
          <p:cNvPr id="327685" name="Text Box 5">
            <a:extLst>
              <a:ext uri="{FF2B5EF4-FFF2-40B4-BE49-F238E27FC236}">
                <a16:creationId xmlns:a16="http://schemas.microsoft.com/office/drawing/2014/main" id="{068FC5D2-E59D-4C55-9255-54307C9E9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3405188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effectLst/>
                <a:latin typeface="Times" panose="02020603050405020304" pitchFamily="18" charset="0"/>
              </a:rPr>
              <a:t>Image</a:t>
            </a:r>
          </a:p>
        </p:txBody>
      </p:sp>
      <p:sp>
        <p:nvSpPr>
          <p:cNvPr id="327686" name="Text Box 6">
            <a:extLst>
              <a:ext uri="{FF2B5EF4-FFF2-40B4-BE49-F238E27FC236}">
                <a16:creationId xmlns:a16="http://schemas.microsoft.com/office/drawing/2014/main" id="{E394B94D-E86C-4F0D-8FCF-DD14A25EB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429000"/>
            <a:ext cx="174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effectLst/>
                <a:latin typeface="Times" panose="02020603050405020304" pitchFamily="18" charset="0"/>
              </a:rPr>
              <a:t>Clusters on color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0DF2B306-6C55-4592-84AD-CCED4C8C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pic>
        <p:nvPicPr>
          <p:cNvPr id="329730" name="Picture 2">
            <a:extLst>
              <a:ext uri="{FF2B5EF4-FFF2-40B4-BE49-F238E27FC236}">
                <a16:creationId xmlns:a16="http://schemas.microsoft.com/office/drawing/2014/main" id="{D91B7791-09AD-4E6F-B1B7-7062CBBA9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03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731" name="Picture 3">
            <a:extLst>
              <a:ext uri="{FF2B5EF4-FFF2-40B4-BE49-F238E27FC236}">
                <a16:creationId xmlns:a16="http://schemas.microsoft.com/office/drawing/2014/main" id="{C6106E21-9108-4665-9DE0-5E072A853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0"/>
            <a:ext cx="2603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732" name="Picture 4">
            <a:extLst>
              <a:ext uri="{FF2B5EF4-FFF2-40B4-BE49-F238E27FC236}">
                <a16:creationId xmlns:a16="http://schemas.microsoft.com/office/drawing/2014/main" id="{74108ED1-0732-40B6-B870-E549BC751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0"/>
            <a:ext cx="2603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733" name="Picture 5">
            <a:extLst>
              <a:ext uri="{FF2B5EF4-FFF2-40B4-BE49-F238E27FC236}">
                <a16:creationId xmlns:a16="http://schemas.microsoft.com/office/drawing/2014/main" id="{ACEF65DC-6BDF-4D77-8F04-55805A057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52800"/>
            <a:ext cx="2603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734" name="Picture 6">
            <a:extLst>
              <a:ext uri="{FF2B5EF4-FFF2-40B4-BE49-F238E27FC236}">
                <a16:creationId xmlns:a16="http://schemas.microsoft.com/office/drawing/2014/main" id="{0D312CB5-45F4-4874-AD16-3EB3DB70B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352800"/>
            <a:ext cx="2603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9735" name="Text Box 7">
            <a:extLst>
              <a:ext uri="{FF2B5EF4-FFF2-40B4-BE49-F238E27FC236}">
                <a16:creationId xmlns:a16="http://schemas.microsoft.com/office/drawing/2014/main" id="{1650D514-01C4-4624-8B90-03CF77254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4154488"/>
            <a:ext cx="20208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effectLst/>
                <a:latin typeface="Times" panose="02020603050405020304" pitchFamily="18" charset="0"/>
              </a:rPr>
              <a:t>K-means using</a:t>
            </a:r>
          </a:p>
          <a:p>
            <a:pPr algn="l"/>
            <a:r>
              <a:rPr lang="en-US" altLang="en-US">
                <a:effectLst/>
                <a:latin typeface="Times" panose="02020603050405020304" pitchFamily="18" charset="0"/>
              </a:rPr>
              <a:t>color alone,</a:t>
            </a:r>
          </a:p>
          <a:p>
            <a:pPr algn="l"/>
            <a:r>
              <a:rPr lang="en-US" altLang="en-US">
                <a:effectLst/>
                <a:latin typeface="Times" panose="02020603050405020304" pitchFamily="18" charset="0"/>
              </a:rPr>
              <a:t>11 segments.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9C366D3-37E3-4AB9-B720-4FBD1443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pic>
        <p:nvPicPr>
          <p:cNvPr id="331778" name="Picture 2">
            <a:extLst>
              <a:ext uri="{FF2B5EF4-FFF2-40B4-BE49-F238E27FC236}">
                <a16:creationId xmlns:a16="http://schemas.microsoft.com/office/drawing/2014/main" id="{3552EDD7-4A83-4D0D-9A87-16751540E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0"/>
            <a:ext cx="2603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779" name="Picture 3">
            <a:extLst>
              <a:ext uri="{FF2B5EF4-FFF2-40B4-BE49-F238E27FC236}">
                <a16:creationId xmlns:a16="http://schemas.microsoft.com/office/drawing/2014/main" id="{83646C4F-1C6C-476C-A2D3-4F0725D72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0" y="3606800"/>
            <a:ext cx="2603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780" name="Picture 4">
            <a:extLst>
              <a:ext uri="{FF2B5EF4-FFF2-40B4-BE49-F238E27FC236}">
                <a16:creationId xmlns:a16="http://schemas.microsoft.com/office/drawing/2014/main" id="{86E667A3-9E16-45CD-A909-4598D5459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606800"/>
            <a:ext cx="2603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781" name="Picture 5">
            <a:extLst>
              <a:ext uri="{FF2B5EF4-FFF2-40B4-BE49-F238E27FC236}">
                <a16:creationId xmlns:a16="http://schemas.microsoft.com/office/drawing/2014/main" id="{30A86A23-85CC-4BE2-A11F-5D95E25E9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0"/>
            <a:ext cx="2603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782" name="Picture 6">
            <a:extLst>
              <a:ext uri="{FF2B5EF4-FFF2-40B4-BE49-F238E27FC236}">
                <a16:creationId xmlns:a16="http://schemas.microsoft.com/office/drawing/2014/main" id="{B110D7C7-5449-4668-9C31-9C1068CDB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26035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1783" name="Text Box 7">
            <a:extLst>
              <a:ext uri="{FF2B5EF4-FFF2-40B4-BE49-F238E27FC236}">
                <a16:creationId xmlns:a16="http://schemas.microsoft.com/office/drawing/2014/main" id="{B8B6B037-A9BA-4F8A-B38E-FA4FCD4CA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4002088"/>
            <a:ext cx="3392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effectLst/>
                <a:latin typeface="Times" panose="02020603050405020304" pitchFamily="18" charset="0"/>
              </a:rPr>
              <a:t>K-means using colour and</a:t>
            </a:r>
          </a:p>
          <a:p>
            <a:pPr algn="l"/>
            <a:r>
              <a:rPr lang="en-US" altLang="en-US">
                <a:effectLst/>
                <a:latin typeface="Times" panose="02020603050405020304" pitchFamily="18" charset="0"/>
              </a:rPr>
              <a:t>position, 20 segments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B82F1-5F34-4459-829C-9126D86C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333826" name="Rectangle 2">
            <a:extLst>
              <a:ext uri="{FF2B5EF4-FFF2-40B4-BE49-F238E27FC236}">
                <a16:creationId xmlns:a16="http://schemas.microsoft.com/office/drawing/2014/main" id="{DC9BF2C1-BCC9-48B2-A658-B43D36F11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Segmentation with EM</a:t>
            </a:r>
          </a:p>
        </p:txBody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C3B441C2-18E4-4D8E-8861-14888408A0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 are n – pixels and g groups – compute how likely is a pixel belonging to group and also what are the parameters of the group</a:t>
            </a:r>
          </a:p>
          <a:p>
            <a:r>
              <a:rPr lang="en-US" altLang="en-US"/>
              <a:t>Probabilistic K-means clustering </a:t>
            </a:r>
          </a:p>
          <a:p>
            <a:r>
              <a:rPr lang="en-US" altLang="en-US"/>
              <a:t>E.g. Use of texture and color cues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180081CD-3C57-477E-8D9D-3925C60F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pic>
        <p:nvPicPr>
          <p:cNvPr id="335874" name="Picture 2">
            <a:extLst>
              <a:ext uri="{FF2B5EF4-FFF2-40B4-BE49-F238E27FC236}">
                <a16:creationId xmlns:a16="http://schemas.microsoft.com/office/drawing/2014/main" id="{42E377F5-B828-400A-9265-F17B94B35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305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5875" name="Rectangle 3">
            <a:extLst>
              <a:ext uri="{FF2B5EF4-FFF2-40B4-BE49-F238E27FC236}">
                <a16:creationId xmlns:a16="http://schemas.microsoft.com/office/drawing/2014/main" id="{2E9E5A77-95CB-4746-9528-54E62A700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717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altLang="en-US">
              <a:effectLst/>
              <a:latin typeface="Times" panose="02020603050405020304" pitchFamily="18" charset="0"/>
            </a:endParaRPr>
          </a:p>
        </p:txBody>
      </p:sp>
      <p:sp>
        <p:nvSpPr>
          <p:cNvPr id="335876" name="Rectangle 4">
            <a:extLst>
              <a:ext uri="{FF2B5EF4-FFF2-40B4-BE49-F238E27FC236}">
                <a16:creationId xmlns:a16="http://schemas.microsoft.com/office/drawing/2014/main" id="{6B388A43-7C68-40D3-BDBF-2EF5044F6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717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altLang="en-US">
              <a:effectLst/>
              <a:latin typeface="Times" panose="02020603050405020304" pitchFamily="18" charset="0"/>
            </a:endParaRPr>
          </a:p>
        </p:txBody>
      </p:sp>
      <p:sp>
        <p:nvSpPr>
          <p:cNvPr id="335877" name="Rectangle 5">
            <a:extLst>
              <a:ext uri="{FF2B5EF4-FFF2-40B4-BE49-F238E27FC236}">
                <a16:creationId xmlns:a16="http://schemas.microsoft.com/office/drawing/2014/main" id="{7B320263-0F27-4CB6-88D1-8E08AF31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410200"/>
            <a:ext cx="8610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600">
                <a:effectLst/>
                <a:latin typeface="Times" panose="02020603050405020304" pitchFamily="18" charset="0"/>
              </a:rPr>
              <a:t>Figure from “Color and Texture Based Image Segmentation Using EM and Its Application to Content Based Image Retrieval”,S.J. Belongie et al., Proc. Int. Conf. Computer Vision, 1998, c1998, IEEE</a:t>
            </a:r>
          </a:p>
        </p:txBody>
      </p:sp>
      <p:sp>
        <p:nvSpPr>
          <p:cNvPr id="335878" name="Text Box 6">
            <a:extLst>
              <a:ext uri="{FF2B5EF4-FFF2-40B4-BE49-F238E27FC236}">
                <a16:creationId xmlns:a16="http://schemas.microsoft.com/office/drawing/2014/main" id="{FB0EEABA-76F9-40CC-9937-3CD978577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04800"/>
            <a:ext cx="641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3600">
                <a:solidFill>
                  <a:srgbClr val="CC0000"/>
                </a:solidFill>
                <a:effectLst/>
              </a:rPr>
              <a:t>Segmentation with EM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FE2AD9C-1E7B-4229-A602-720BCC32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344066" name="Rectangle 2">
            <a:extLst>
              <a:ext uri="{FF2B5EF4-FFF2-40B4-BE49-F238E27FC236}">
                <a16:creationId xmlns:a16="http://schemas.microsoft.com/office/drawing/2014/main" id="{85AEF108-228C-4E29-8E07-B4073B2D0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Motion Segmentation</a:t>
            </a:r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9DFD5028-7049-4859-B857-7937A574E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4495800"/>
            <a:ext cx="77724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/>
              <a:t>Given a set of image points obtain:</a:t>
            </a:r>
          </a:p>
          <a:p>
            <a:pPr lvl="1"/>
            <a:r>
              <a:rPr lang="en-US" altLang="en-US" sz="1800"/>
              <a:t>Number of independently moving objects</a:t>
            </a:r>
          </a:p>
          <a:p>
            <a:pPr lvl="1"/>
            <a:r>
              <a:rPr lang="en-US" altLang="en-US" sz="1800">
                <a:solidFill>
                  <a:schemeClr val="tx2"/>
                </a:solidFill>
              </a:rPr>
              <a:t>Segmentation</a:t>
            </a:r>
            <a:r>
              <a:rPr lang="en-US" altLang="en-US" sz="1800"/>
              <a:t>: object to which each point belongs</a:t>
            </a:r>
          </a:p>
          <a:p>
            <a:pPr lvl="1"/>
            <a:r>
              <a:rPr lang="en-US" altLang="en-US" sz="1800">
                <a:solidFill>
                  <a:schemeClr val="tx2"/>
                </a:solidFill>
              </a:rPr>
              <a:t>Motion</a:t>
            </a:r>
            <a:r>
              <a:rPr lang="en-US" altLang="en-US" sz="1800"/>
              <a:t>: rotation and translation of each object</a:t>
            </a:r>
          </a:p>
          <a:p>
            <a:pPr lvl="1"/>
            <a:r>
              <a:rPr lang="en-US" altLang="en-US" sz="1800">
                <a:solidFill>
                  <a:schemeClr val="tx2"/>
                </a:solidFill>
              </a:rPr>
              <a:t>Structure</a:t>
            </a:r>
            <a:r>
              <a:rPr lang="en-US" altLang="en-US" sz="1800"/>
              <a:t>: depth of each point</a:t>
            </a:r>
          </a:p>
        </p:txBody>
      </p:sp>
      <p:pic>
        <p:nvPicPr>
          <p:cNvPr id="344068" name="Picture 4">
            <a:hlinkClick r:id="" action="ppaction://media"/>
            <a:extLst>
              <a:ext uri="{FF2B5EF4-FFF2-40B4-BE49-F238E27FC236}">
                <a16:creationId xmlns:a16="http://schemas.microsoft.com/office/drawing/2014/main" id="{EEC99832-A2D2-4E01-A4BB-9C8FD129E125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4000"/>
            <a:ext cx="3876675" cy="276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4069" name="Picture 5" descr="Pic00001">
            <a:extLst>
              <a:ext uri="{FF2B5EF4-FFF2-40B4-BE49-F238E27FC236}">
                <a16:creationId xmlns:a16="http://schemas.microsoft.com/office/drawing/2014/main" id="{F5F64FF8-7CCA-4A7D-9EB2-4392DC4B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3908425" cy="277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440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4406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440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440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406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5FB47EF-4C1A-4E25-A20C-9AE627DF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91143" name="Rectangle 7">
            <a:extLst>
              <a:ext uri="{FF2B5EF4-FFF2-40B4-BE49-F238E27FC236}">
                <a16:creationId xmlns:a16="http://schemas.microsoft.com/office/drawing/2014/main" id="{706D286D-0372-406F-803B-5F0D11B5E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Regions and Edges</a:t>
            </a:r>
          </a:p>
        </p:txBody>
      </p:sp>
      <p:sp>
        <p:nvSpPr>
          <p:cNvPr id="91144" name="Rectangle 8">
            <a:extLst>
              <a:ext uri="{FF2B5EF4-FFF2-40B4-BE49-F238E27FC236}">
                <a16:creationId xmlns:a16="http://schemas.microsoft.com/office/drawing/2014/main" id="{E23AF242-A585-462A-B897-19028C34F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7848600" cy="1828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Ideally, regions are bounded by closed contours</a:t>
            </a:r>
          </a:p>
          <a:p>
            <a:pPr lvl="1">
              <a:lnSpc>
                <a:spcPct val="120000"/>
              </a:lnSpc>
            </a:pPr>
            <a:r>
              <a:rPr lang="en-US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We could “fill” closed contours to obtain regions</a:t>
            </a:r>
          </a:p>
          <a:p>
            <a:pPr lvl="1">
              <a:lnSpc>
                <a:spcPct val="120000"/>
              </a:lnSpc>
            </a:pPr>
            <a:r>
              <a:rPr lang="en-US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We could “trace” regions to obtain edges</a:t>
            </a:r>
          </a:p>
          <a:p>
            <a:pPr>
              <a:lnSpc>
                <a:spcPct val="120000"/>
              </a:lnSpc>
            </a:pPr>
            <a:r>
              <a:rPr lang="en-US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Unfortunately, these procedures rarely produce satisfactory results.</a:t>
            </a:r>
          </a:p>
          <a:p>
            <a:pPr>
              <a:lnSpc>
                <a:spcPct val="120000"/>
              </a:lnSpc>
            </a:pPr>
            <a:endParaRPr lang="en-US" altLang="en-US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91140" name="Picture 4" descr="gadiedges">
            <a:extLst>
              <a:ext uri="{FF2B5EF4-FFF2-40B4-BE49-F238E27FC236}">
                <a16:creationId xmlns:a16="http://schemas.microsoft.com/office/drawing/2014/main" id="{88DADBF2-2B3B-418E-B8FD-593B07D93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38600"/>
            <a:ext cx="29257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41" name="Picture 5" descr="gadi">
            <a:extLst>
              <a:ext uri="{FF2B5EF4-FFF2-40B4-BE49-F238E27FC236}">
                <a16:creationId xmlns:a16="http://schemas.microsoft.com/office/drawing/2014/main" id="{10955605-118F-4493-9067-BF47F1DC8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038600"/>
            <a:ext cx="29257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1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F2096A71-CA66-4001-86B4-D34E39C8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pic>
        <p:nvPicPr>
          <p:cNvPr id="346114" name="Picture 2">
            <a:extLst>
              <a:ext uri="{FF2B5EF4-FFF2-40B4-BE49-F238E27FC236}">
                <a16:creationId xmlns:a16="http://schemas.microsoft.com/office/drawing/2014/main" id="{D4821BD1-6864-4675-85C1-23D4D2264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387475"/>
            <a:ext cx="80645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6115" name="Text Box 3">
            <a:extLst>
              <a:ext uri="{FF2B5EF4-FFF2-40B4-BE49-F238E27FC236}">
                <a16:creationId xmlns:a16="http://schemas.microsoft.com/office/drawing/2014/main" id="{85E7B766-8178-4968-AE34-252CAF0A3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3449638"/>
            <a:ext cx="7256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>
                <a:effectLst/>
              </a:rPr>
              <a:t>Three frames from the MPEG “flower garden” sequence</a:t>
            </a:r>
          </a:p>
        </p:txBody>
      </p:sp>
      <p:sp>
        <p:nvSpPr>
          <p:cNvPr id="346116" name="Rectangle 4">
            <a:extLst>
              <a:ext uri="{FF2B5EF4-FFF2-40B4-BE49-F238E27FC236}">
                <a16:creationId xmlns:a16="http://schemas.microsoft.com/office/drawing/2014/main" id="{CDBDADC6-37E9-410B-872B-35AFA6DBC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638800"/>
            <a:ext cx="7518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600">
                <a:effectLst/>
                <a:latin typeface="Times" panose="02020603050405020304" pitchFamily="18" charset="0"/>
              </a:rPr>
              <a:t>Figure from “Representing Images with layers,”, by J. Wang and E.H. Adelson, IEEE Transactions on Image Processing, 1994, c 1994, IEEE</a:t>
            </a:r>
          </a:p>
        </p:txBody>
      </p:sp>
      <p:sp>
        <p:nvSpPr>
          <p:cNvPr id="346117" name="Rectangle 5">
            <a:extLst>
              <a:ext uri="{FF2B5EF4-FFF2-40B4-BE49-F238E27FC236}">
                <a16:creationId xmlns:a16="http://schemas.microsoft.com/office/drawing/2014/main" id="{F323B4AE-3596-4107-9FBD-CB47FF0202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2650" y="412750"/>
            <a:ext cx="72612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000">
                <a:solidFill>
                  <a:srgbClr val="CC0000"/>
                </a:solidFill>
                <a:latin typeface="Verdana" panose="020B0604030504040204" pitchFamily="34" charset="0"/>
              </a:defRPr>
            </a:lvl1pPr>
            <a:lvl2pPr algn="ctr">
              <a:defRPr sz="4000">
                <a:solidFill>
                  <a:srgbClr val="CC0000"/>
                </a:solidFill>
                <a:latin typeface="Verdana" panose="020B0604030504040204" pitchFamily="34" charset="0"/>
              </a:defRPr>
            </a:lvl2pPr>
            <a:lvl3pPr algn="ctr">
              <a:defRPr sz="4000">
                <a:solidFill>
                  <a:srgbClr val="CC0000"/>
                </a:solidFill>
                <a:latin typeface="Verdana" panose="020B0604030504040204" pitchFamily="34" charset="0"/>
              </a:defRPr>
            </a:lvl3pPr>
            <a:lvl4pPr algn="ctr">
              <a:defRPr sz="4000">
                <a:solidFill>
                  <a:srgbClr val="CC0000"/>
                </a:solidFill>
                <a:latin typeface="Verdana" panose="020B0604030504040204" pitchFamily="34" charset="0"/>
              </a:defRPr>
            </a:lvl4pPr>
            <a:lvl5pPr algn="ctr">
              <a:defRPr sz="4000">
                <a:solidFill>
                  <a:srgbClr val="CC0000"/>
                </a:solidFill>
                <a:latin typeface="Verdana" panose="020B060403050404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Verdana" panose="020B060403050404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Verdana" panose="020B060403050404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Verdana" panose="020B060403050404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3600">
                <a:effectLst/>
              </a:rPr>
              <a:t>Motion Segmentation Problem</a:t>
            </a:r>
          </a:p>
        </p:txBody>
      </p:sp>
      <p:sp>
        <p:nvSpPr>
          <p:cNvPr id="346118" name="Text Box 6">
            <a:extLst>
              <a:ext uri="{FF2B5EF4-FFF2-40B4-BE49-F238E27FC236}">
                <a16:creationId xmlns:a16="http://schemas.microsoft.com/office/drawing/2014/main" id="{72793B3F-14FE-4AF9-B3DD-723528BB7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4135438"/>
            <a:ext cx="7802562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000">
                <a:effectLst/>
              </a:rPr>
              <a:t> Given optical flow at each point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000">
                <a:effectLst/>
              </a:rPr>
              <a:t> partition/segment the flow field into regions belonging to </a:t>
            </a:r>
          </a:p>
          <a:p>
            <a:pPr algn="l">
              <a:spcBef>
                <a:spcPct val="20000"/>
              </a:spcBef>
            </a:pPr>
            <a:r>
              <a:rPr lang="en-US" altLang="en-US" sz="2000">
                <a:effectLst/>
              </a:rPr>
              <a:t>   individual planes “layers” 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endParaRPr lang="en-US" altLang="en-US" sz="2000">
              <a:effectLst/>
            </a:endParaRPr>
          </a:p>
        </p:txBody>
      </p:sp>
      <p:sp>
        <p:nvSpPr>
          <p:cNvPr id="346119" name="Text Box 7">
            <a:extLst>
              <a:ext uri="{FF2B5EF4-FFF2-40B4-BE49-F238E27FC236}">
                <a16:creationId xmlns:a16="http://schemas.microsoft.com/office/drawing/2014/main" id="{B15B0A8F-0CB6-4ADD-ABDA-B0C75700A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813" y="6253163"/>
            <a:ext cx="6430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en-US" sz="14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example slides from Forsythe and Ponce. Computer Vision, A  modern approach.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C177E-F71F-47DB-AB71-00D9B875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F95F7CDB-0115-4F81-87E2-D2C00A995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381000"/>
            <a:ext cx="8026400" cy="671513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3600"/>
              <a:t>Model Estimation and Grouping</a:t>
            </a:r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886A3BD9-8AF3-4AAE-B188-F067D92C0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30300"/>
            <a:ext cx="7772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Given a set of data points and a particular model 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The model parameters can be estimated by LSE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    fitting data to the model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Previous model examples – essential/fundamental matrix, homographies, lines/planes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In order to estimate the model parameters we need to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    know which data point belongs to which model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Difficulty – we have multiple models – we do not know initially which data point belongs to which model and we do not the model parameters 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chicken and egg problem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3065B-50EE-4FDD-8C10-1501C7CC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350210" name="Rectangle 2">
            <a:extLst>
              <a:ext uri="{FF2B5EF4-FFF2-40B4-BE49-F238E27FC236}">
                <a16:creationId xmlns:a16="http://schemas.microsoft.com/office/drawing/2014/main" id="{96DEC27F-0274-4918-9C45-6E3B110E4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42888"/>
            <a:ext cx="6921500" cy="900112"/>
          </a:xfrm>
        </p:spPr>
        <p:txBody>
          <a:bodyPr/>
          <a:lstStyle/>
          <a:p>
            <a:r>
              <a:rPr lang="en-US" altLang="en-US"/>
              <a:t>Model Estimation and Grouping</a:t>
            </a:r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442419D6-B60A-43A1-8985-674F706DCED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01650" y="1524000"/>
            <a:ext cx="6805613" cy="4954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Line Example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Set of points belonging to two lines 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We need to estimate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    1.  parameters of the lines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         slope and intercept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    2.  which point belongs to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         which line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Solution: EM algorithm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Idea: Each of the above steps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Assumes the other one is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solved and iterate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 </a:t>
            </a:r>
          </a:p>
        </p:txBody>
      </p:sp>
      <p:pic>
        <p:nvPicPr>
          <p:cNvPr id="350212" name="Picture 4" descr="two-lines">
            <a:extLst>
              <a:ext uri="{FF2B5EF4-FFF2-40B4-BE49-F238E27FC236}">
                <a16:creationId xmlns:a16="http://schemas.microsoft.com/office/drawing/2014/main" id="{F66470F8-CB33-4E49-9538-06F62394F6BC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18088" y="2362200"/>
            <a:ext cx="4125912" cy="3094038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AC40B-C159-4B45-8038-2BA387B7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C7A2BC6F-6B91-408F-8C83-9EB4405FE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3438" y="38100"/>
            <a:ext cx="4957762" cy="1143000"/>
          </a:xfrm>
        </p:spPr>
        <p:txBody>
          <a:bodyPr/>
          <a:lstStyle/>
          <a:p>
            <a:r>
              <a:rPr lang="en-US" altLang="en-US"/>
              <a:t>EM algorithm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F2F10F50-00BD-41F7-B358-5D55BD30D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/>
              <a:t>Basic structure of the EM algorithm</a:t>
            </a:r>
          </a:p>
          <a:p>
            <a:endParaRPr lang="en-US" altLang="en-US" sz="1800"/>
          </a:p>
          <a:p>
            <a:r>
              <a:rPr lang="en-US" altLang="en-US" sz="1800"/>
              <a:t>1. Start with random parameter values for each model</a:t>
            </a:r>
          </a:p>
          <a:p>
            <a:r>
              <a:rPr lang="en-US" altLang="en-US" sz="1800"/>
              <a:t>2. Iterate until parameter values converge</a:t>
            </a:r>
          </a:p>
          <a:p>
            <a:pPr>
              <a:buFontTx/>
              <a:buNone/>
            </a:pPr>
            <a:r>
              <a:rPr lang="en-US" altLang="en-US" sz="1800"/>
              <a:t>        E step: assign points to the model that fits best</a:t>
            </a:r>
          </a:p>
          <a:p>
            <a:pPr>
              <a:buFontTx/>
              <a:buNone/>
            </a:pPr>
            <a:r>
              <a:rPr lang="en-US" altLang="en-US" sz="1800"/>
              <a:t>        M step : update the parameters of the models using</a:t>
            </a:r>
          </a:p>
          <a:p>
            <a:pPr>
              <a:buFontTx/>
              <a:buNone/>
            </a:pPr>
            <a:r>
              <a:rPr lang="en-US" altLang="en-US" sz="1800"/>
              <a:t>                      only points assigned to it</a:t>
            </a:r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r>
              <a:rPr lang="en-US" altLang="en-US" sz="1800"/>
              <a:t>Simplistic explanation here – </a:t>
            </a:r>
          </a:p>
          <a:p>
            <a:pPr>
              <a:buFontTx/>
              <a:buNone/>
            </a:pPr>
            <a:r>
              <a:rPr lang="en-US" altLang="en-US" sz="1800"/>
              <a:t>Theoretical foundation probabilistic (model parameters</a:t>
            </a:r>
          </a:p>
          <a:p>
            <a:pPr>
              <a:buFontTx/>
              <a:buNone/>
            </a:pPr>
            <a:r>
              <a:rPr lang="en-US" altLang="en-US" sz="1800"/>
              <a:t>are random variables) - EM (Expectation Maximization)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D41B2F9F-63C7-4CE6-8E81-EEB8AFDC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354306" name="Rectangle 2">
            <a:extLst>
              <a:ext uri="{FF2B5EF4-FFF2-40B4-BE49-F238E27FC236}">
                <a16:creationId xmlns:a16="http://schemas.microsoft.com/office/drawing/2014/main" id="{557405FF-62F3-4E93-9EF7-007BE2D40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E- Step</a:t>
            </a:r>
          </a:p>
        </p:txBody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CA03BB90-F88D-47CA-9D73-9AECFEC7F4F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28750"/>
            <a:ext cx="7696200" cy="4114800"/>
          </a:xfrm>
        </p:spPr>
        <p:txBody>
          <a:bodyPr/>
          <a:lstStyle/>
          <a:p>
            <a:r>
              <a:rPr lang="en-US" altLang="en-US" sz="1800"/>
              <a:t>Case of two lines given by slopes and intercepts</a:t>
            </a:r>
          </a:p>
          <a:p>
            <a:endParaRPr lang="en-US" altLang="en-US" sz="1800"/>
          </a:p>
          <a:p>
            <a:r>
              <a:rPr lang="en-US" altLang="en-US" sz="1800"/>
              <a:t>For each data point i, estimate the residual </a:t>
            </a:r>
          </a:p>
          <a:p>
            <a:pPr>
              <a:buFontTx/>
              <a:buNone/>
            </a:pPr>
            <a:r>
              <a:rPr lang="en-US" altLang="en-US" sz="1800"/>
              <a:t>    (difference between the prediction and the model)</a:t>
            </a:r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endParaRPr lang="en-US" altLang="en-US" sz="1800"/>
          </a:p>
          <a:p>
            <a:r>
              <a:rPr lang="en-US" altLang="en-US" sz="1800"/>
              <a:t>Calculate the weights, which correspond to the probabilities of particular data point belonging to particular model</a:t>
            </a:r>
          </a:p>
        </p:txBody>
      </p:sp>
      <p:pic>
        <p:nvPicPr>
          <p:cNvPr id="354308" name="Picture 4" descr="Edittex">
            <a:extLst>
              <a:ext uri="{FF2B5EF4-FFF2-40B4-BE49-F238E27FC236}">
                <a16:creationId xmlns:a16="http://schemas.microsoft.com/office/drawing/2014/main" id="{7523C83F-1E23-4EBE-8116-E9BCCCA027C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21000"/>
            <a:ext cx="2640013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4309" name="Picture 5" descr="Edittex">
            <a:extLst>
              <a:ext uri="{FF2B5EF4-FFF2-40B4-BE49-F238E27FC236}">
                <a16:creationId xmlns:a16="http://schemas.microsoft.com/office/drawing/2014/main" id="{E14B420B-8205-4879-B47D-FA2BEF26B53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78200"/>
            <a:ext cx="2640013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4310" name="Picture 6" descr="Edittex">
            <a:extLst>
              <a:ext uri="{FF2B5EF4-FFF2-40B4-BE49-F238E27FC236}">
                <a16:creationId xmlns:a16="http://schemas.microsoft.com/office/drawing/2014/main" id="{F3AA7D46-6DED-446B-AA56-2665348B50DE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2335213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4311" name="Picture 7" descr="Edittex">
            <a:extLst>
              <a:ext uri="{FF2B5EF4-FFF2-40B4-BE49-F238E27FC236}">
                <a16:creationId xmlns:a16="http://schemas.microsoft.com/office/drawing/2014/main" id="{CC452059-B534-4DC0-9BF5-4F7798D23B27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181600"/>
            <a:ext cx="33004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4312" name="Picture 8" descr="Edittex">
            <a:extLst>
              <a:ext uri="{FF2B5EF4-FFF2-40B4-BE49-F238E27FC236}">
                <a16:creationId xmlns:a16="http://schemas.microsoft.com/office/drawing/2014/main" id="{ED207E5C-D3BB-4F99-9AF3-1BE7F1CB32F2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5176838"/>
            <a:ext cx="3300412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062FE653-EAEB-4268-ACBC-531EF20B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B9936FFF-55A6-4DD4-8876-A89FA8DC0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M-step</a:t>
            </a:r>
          </a:p>
        </p:txBody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05D458D9-5D32-49C1-9742-CFB275B0234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447800"/>
            <a:ext cx="7162800" cy="5029200"/>
          </a:xfrm>
        </p:spPr>
        <p:txBody>
          <a:bodyPr/>
          <a:lstStyle/>
          <a:p>
            <a:r>
              <a:rPr lang="en-US" altLang="en-US" sz="1800"/>
              <a:t>Given the weights recalculate the parameters of the model</a:t>
            </a:r>
          </a:p>
          <a:p>
            <a:endParaRPr lang="en-US" altLang="en-US" sz="1800"/>
          </a:p>
          <a:p>
            <a:r>
              <a:rPr lang="en-US" altLang="en-US" sz="1800"/>
              <a:t>Least squares estimation of line parameters</a:t>
            </a:r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In our case we will have weighted least squares estimation of line parameters </a:t>
            </a:r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Solve such estimation problem twice – once for each line</a:t>
            </a:r>
          </a:p>
        </p:txBody>
      </p:sp>
      <p:pic>
        <p:nvPicPr>
          <p:cNvPr id="356356" name="Picture 4" descr="Edittex">
            <a:extLst>
              <a:ext uri="{FF2B5EF4-FFF2-40B4-BE49-F238E27FC236}">
                <a16:creationId xmlns:a16="http://schemas.microsoft.com/office/drawing/2014/main" id="{138ABFEE-8DDC-4B9F-95BA-E4981DC2861C}"/>
              </a:ext>
            </a:extLst>
          </p:cNvPr>
          <p:cNvPicPr>
            <a:picLocks noChangeAspect="1" noChangeArrowheads="1"/>
          </p:cNvPicPr>
          <p:nvPr>
            <p:ph sz="quarter" idx="2"/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809750"/>
            <a:ext cx="2335213" cy="252413"/>
          </a:xfrm>
          <a:ln/>
        </p:spPr>
      </p:pic>
      <p:pic>
        <p:nvPicPr>
          <p:cNvPr id="356357" name="Picture 5" descr="txp_fig">
            <a:extLst>
              <a:ext uri="{FF2B5EF4-FFF2-40B4-BE49-F238E27FC236}">
                <a16:creationId xmlns:a16="http://schemas.microsoft.com/office/drawing/2014/main" id="{2BB51D82-E55C-445F-86F6-538915DA60E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0"/>
            <a:ext cx="40878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6358" name="Picture 6" descr="txp_fig">
            <a:extLst>
              <a:ext uri="{FF2B5EF4-FFF2-40B4-BE49-F238E27FC236}">
                <a16:creationId xmlns:a16="http://schemas.microsoft.com/office/drawing/2014/main" id="{8397F201-61EA-42C5-AE97-466465C93329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4557713"/>
            <a:ext cx="4567238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A0320-7AF8-43F6-A38C-367C742C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D52662ED-2B3A-4B69-BEF8-9F372CA1D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19450" y="38100"/>
            <a:ext cx="2714625" cy="1143000"/>
          </a:xfrm>
        </p:spPr>
        <p:txBody>
          <a:bodyPr/>
          <a:lstStyle/>
          <a:p>
            <a:r>
              <a:rPr lang="en-US" altLang="en-US"/>
              <a:t>M-step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C4C7C5A4-4213-46C7-9C82-44F676523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Iterate until the parameters of the 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Lines converge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>
                <a:solidFill>
                  <a:srgbClr val="CC0000"/>
                </a:solidFill>
              </a:rPr>
              <a:t>Issues with EM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Local maxima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can be a serious nuisance in some problems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no guarantee that we have reached the “right” maximum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Starting if we do not know how many models we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    have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k means to cluster the points is often a good idea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2DA6FA3-F2D7-4651-9BB0-0305BF48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360450" name="Rectangle 2">
            <a:extLst>
              <a:ext uri="{FF2B5EF4-FFF2-40B4-BE49-F238E27FC236}">
                <a16:creationId xmlns:a16="http://schemas.microsoft.com/office/drawing/2014/main" id="{47C7F34B-DEC1-4439-8AE1-A7F42ED99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3600"/>
              <a:t>Example: motion segmentation</a:t>
            </a:r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CEACF55C-1849-4C93-8159-71EB033A125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447800"/>
            <a:ext cx="7162800" cy="4724400"/>
          </a:xfrm>
        </p:spPr>
        <p:txBody>
          <a:bodyPr/>
          <a:lstStyle/>
          <a:p>
            <a:r>
              <a:rPr lang="en-US" altLang="en-US" sz="1800"/>
              <a:t>Consider motion model, when the flow field </a:t>
            </a:r>
          </a:p>
          <a:p>
            <a:pPr>
              <a:buFontTx/>
              <a:buNone/>
            </a:pPr>
            <a:r>
              <a:rPr lang="en-US" altLang="en-US" sz="1800"/>
              <a:t>    can be approximated by some parametric model </a:t>
            </a:r>
          </a:p>
          <a:p>
            <a:pPr>
              <a:buFontTx/>
              <a:buNone/>
            </a:pPr>
            <a:r>
              <a:rPr lang="en-US" altLang="en-US" sz="1800"/>
              <a:t>    with small number of parameters</a:t>
            </a:r>
          </a:p>
          <a:p>
            <a:pPr>
              <a:buFontTx/>
              <a:buNone/>
            </a:pPr>
            <a:endParaRPr lang="en-US" altLang="en-US" sz="1800"/>
          </a:p>
          <a:p>
            <a:r>
              <a:rPr lang="en-US" altLang="en-US" sz="1800"/>
              <a:t>We can write x and y parameters of the flow field – </a:t>
            </a:r>
          </a:p>
          <a:p>
            <a:pPr>
              <a:buFontTx/>
              <a:buNone/>
            </a:pPr>
            <a:r>
              <a:rPr lang="en-US" altLang="en-US" sz="1800"/>
              <a:t>    assume that models are locally translational, i.e. </a:t>
            </a:r>
          </a:p>
          <a:p>
            <a:pPr>
              <a:buFontTx/>
              <a:buNone/>
            </a:pPr>
            <a:r>
              <a:rPr lang="en-US" altLang="en-US" sz="1800"/>
              <a:t>    we can locally approximate the model by pure translation</a:t>
            </a:r>
          </a:p>
          <a:p>
            <a:r>
              <a:rPr lang="en-US" altLang="en-US" sz="1800"/>
              <a:t>Suppose entire flow field can be explained by </a:t>
            </a:r>
          </a:p>
          <a:p>
            <a:pPr>
              <a:buFontTx/>
              <a:buNone/>
            </a:pPr>
            <a:r>
              <a:rPr lang="en-US" altLang="en-US" sz="1800"/>
              <a:t>    two translational models</a:t>
            </a:r>
          </a:p>
          <a:p>
            <a:r>
              <a:rPr lang="en-US" altLang="en-US" sz="1800"/>
              <a:t>EM algorithm can be applied in analogous way</a:t>
            </a:r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r>
              <a:rPr lang="en-US" altLang="en-US" sz="1800"/>
              <a:t>     </a:t>
            </a:r>
          </a:p>
        </p:txBody>
      </p:sp>
      <p:pic>
        <p:nvPicPr>
          <p:cNvPr id="360452" name="Picture 4" descr="Edittex">
            <a:extLst>
              <a:ext uri="{FF2B5EF4-FFF2-40B4-BE49-F238E27FC236}">
                <a16:creationId xmlns:a16="http://schemas.microsoft.com/office/drawing/2014/main" id="{DC118C6C-7578-457C-95AA-D87DC653CF1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300" y="3516313"/>
            <a:ext cx="6223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0453" name="Picture 5" descr="Edittex">
            <a:extLst>
              <a:ext uri="{FF2B5EF4-FFF2-40B4-BE49-F238E27FC236}">
                <a16:creationId xmlns:a16="http://schemas.microsoft.com/office/drawing/2014/main" id="{D1BC3793-D223-4383-AA72-BE0F46417E9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700" y="4152900"/>
            <a:ext cx="887413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0454" name="Picture 6" descr="Edittex">
            <a:extLst>
              <a:ext uri="{FF2B5EF4-FFF2-40B4-BE49-F238E27FC236}">
                <a16:creationId xmlns:a16="http://schemas.microsoft.com/office/drawing/2014/main" id="{5B3325AD-A589-4A28-AAAE-EE9EA1AE7FF6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40200"/>
            <a:ext cx="887413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5A2C34D7-6B88-44B5-A6B0-A94D7292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362498" name="Rectangle 2">
            <a:extLst>
              <a:ext uri="{FF2B5EF4-FFF2-40B4-BE49-F238E27FC236}">
                <a16:creationId xmlns:a16="http://schemas.microsoft.com/office/drawing/2014/main" id="{BF92574D-AD29-497F-95D3-CEC5ED358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3600"/>
              <a:t>Example: motion segmentation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4AA7557B-6702-4B10-BA31-3AE45A252AB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155700"/>
            <a:ext cx="7162800" cy="4724400"/>
          </a:xfrm>
        </p:spPr>
        <p:txBody>
          <a:bodyPr/>
          <a:lstStyle/>
          <a:p>
            <a:r>
              <a:rPr lang="en-US" altLang="en-US"/>
              <a:t>Compute residuals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Compute associated weights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M-step analogous to line fitting     </a:t>
            </a:r>
          </a:p>
        </p:txBody>
      </p:sp>
      <p:pic>
        <p:nvPicPr>
          <p:cNvPr id="362500" name="Picture 4" descr="Edittex">
            <a:extLst>
              <a:ext uri="{FF2B5EF4-FFF2-40B4-BE49-F238E27FC236}">
                <a16:creationId xmlns:a16="http://schemas.microsoft.com/office/drawing/2014/main" id="{93B95E9B-1AEB-4AF2-837A-766BCE265DD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62125"/>
            <a:ext cx="5410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2501" name="Picture 5" descr="Edittex">
            <a:extLst>
              <a:ext uri="{FF2B5EF4-FFF2-40B4-BE49-F238E27FC236}">
                <a16:creationId xmlns:a16="http://schemas.microsoft.com/office/drawing/2014/main" id="{026239CD-7150-458F-8192-A697897D319B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32038"/>
            <a:ext cx="5715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2502" name="Picture 6" descr="txp_fig">
            <a:extLst>
              <a:ext uri="{FF2B5EF4-FFF2-40B4-BE49-F238E27FC236}">
                <a16:creationId xmlns:a16="http://schemas.microsoft.com/office/drawing/2014/main" id="{8C2AD480-5765-47B9-937A-48FB51315AD7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5105400"/>
            <a:ext cx="70516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2503" name="Picture 7" descr="Edittex">
            <a:extLst>
              <a:ext uri="{FF2B5EF4-FFF2-40B4-BE49-F238E27FC236}">
                <a16:creationId xmlns:a16="http://schemas.microsoft.com/office/drawing/2014/main" id="{2A38A7F7-5C19-458F-B632-0B30914B9CEB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3924300"/>
            <a:ext cx="38227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2504" name="Picture 8" descr="Edittex">
            <a:extLst>
              <a:ext uri="{FF2B5EF4-FFF2-40B4-BE49-F238E27FC236}">
                <a16:creationId xmlns:a16="http://schemas.microsoft.com/office/drawing/2014/main" id="{D35A3293-006E-4CC2-AECC-5CEEC8C6EBF6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0" y="3937000"/>
            <a:ext cx="38227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2505" name="Text Box 9">
            <a:extLst>
              <a:ext uri="{FF2B5EF4-FFF2-40B4-BE49-F238E27FC236}">
                <a16:creationId xmlns:a16="http://schemas.microsoft.com/office/drawing/2014/main" id="{D264CBFC-8479-4E7D-A983-13343B695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921375"/>
            <a:ext cx="340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000">
                <a:effectLst/>
              </a:rPr>
              <a:t>Iterate until convergence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9E336-2839-4322-B8F9-E494C330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364547" name="Rectangle 3">
            <a:extLst>
              <a:ext uri="{FF2B5EF4-FFF2-40B4-BE49-F238E27FC236}">
                <a16:creationId xmlns:a16="http://schemas.microsoft.com/office/drawing/2014/main" id="{B4C14DC0-5A19-4BC5-91A4-B415B00CA2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447800"/>
            <a:ext cx="6705600" cy="4724400"/>
          </a:xfrm>
          <a:noFill/>
          <a:ln/>
        </p:spPr>
        <p:txBody>
          <a:bodyPr/>
          <a:lstStyle/>
          <a:p>
            <a:r>
              <a:rPr lang="en-US" altLang="en-US" sz="1800"/>
              <a:t>Model image pair (or video sequence) as consisting of regions of parametric motion</a:t>
            </a:r>
          </a:p>
          <a:p>
            <a:pPr lvl="1"/>
            <a:r>
              <a:rPr lang="en-US" altLang="en-US" sz="1800"/>
              <a:t>affine motion – commonly used – </a:t>
            </a:r>
          </a:p>
          <a:p>
            <a:pPr lvl="1"/>
            <a:r>
              <a:rPr lang="en-US" altLang="en-US" sz="1800"/>
              <a:t>Approximates locally motion of the planar surface</a:t>
            </a:r>
          </a:p>
          <a:p>
            <a:pPr lvl="1"/>
            <a:endParaRPr lang="en-US" altLang="en-US" sz="1800"/>
          </a:p>
          <a:p>
            <a:pPr lvl="1"/>
            <a:endParaRPr lang="en-US" altLang="en-US" sz="1800"/>
          </a:p>
          <a:p>
            <a:pPr lvl="1"/>
            <a:endParaRPr lang="en-US" altLang="en-US" sz="1800"/>
          </a:p>
          <a:p>
            <a:pPr lvl="1"/>
            <a:endParaRPr lang="en-US" altLang="en-US" sz="1800"/>
          </a:p>
          <a:p>
            <a:r>
              <a:rPr lang="en-US" altLang="en-US" sz="1800"/>
              <a:t>Now we need to</a:t>
            </a:r>
          </a:p>
          <a:p>
            <a:pPr lvl="1"/>
            <a:r>
              <a:rPr lang="en-US" altLang="en-US" sz="1800"/>
              <a:t>determine which pixels belong to which region</a:t>
            </a:r>
          </a:p>
          <a:p>
            <a:pPr lvl="1"/>
            <a:r>
              <a:rPr lang="en-US" altLang="en-US" sz="1800"/>
              <a:t>estimate parameters</a:t>
            </a:r>
          </a:p>
        </p:txBody>
      </p:sp>
      <p:pic>
        <p:nvPicPr>
          <p:cNvPr id="364548" name="Picture 4" descr="txp_fig">
            <a:extLst>
              <a:ext uri="{FF2B5EF4-FFF2-40B4-BE49-F238E27FC236}">
                <a16:creationId xmlns:a16="http://schemas.microsoft.com/office/drawing/2014/main" id="{9B7CADC2-67CD-4A5F-B2C5-C43B5BFC90C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136900"/>
            <a:ext cx="4252913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4550" name="Rectangle 6">
            <a:extLst>
              <a:ext uri="{FF2B5EF4-FFF2-40B4-BE49-F238E27FC236}">
                <a16:creationId xmlns:a16="http://schemas.microsoft.com/office/drawing/2014/main" id="{947657F4-FD0C-4174-B319-9ED2253E8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3600"/>
              <a:t>Example: motion segmentation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3328-9B27-46E3-AE0F-CB897059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1AACC40B-A3EA-4C37-BAAE-19B47ED1B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3600"/>
              <a:t>Regions and Edges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E5958511-77D2-4BD9-A21D-69E828981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1800" b="1">
                <a:solidFill>
                  <a:srgbClr val="FF0066"/>
                </a:solidFill>
              </a:rPr>
              <a:t>Edges</a:t>
            </a:r>
            <a:r>
              <a:rPr lang="en-US" altLang="en-US" sz="1800"/>
              <a:t> are found based on </a:t>
            </a:r>
            <a:r>
              <a:rPr lang="en-US" altLang="en-US" sz="1800" b="1"/>
              <a:t>DIFFERENCES</a:t>
            </a:r>
            <a:r>
              <a:rPr lang="en-US" altLang="en-US" sz="1800"/>
              <a:t> between values of adjacent pixels.</a:t>
            </a:r>
          </a:p>
          <a:p>
            <a:pPr>
              <a:lnSpc>
                <a:spcPct val="130000"/>
              </a:lnSpc>
            </a:pPr>
            <a:r>
              <a:rPr lang="en-US" altLang="en-US" sz="1800" b="1">
                <a:solidFill>
                  <a:srgbClr val="FF0066"/>
                </a:solidFill>
              </a:rPr>
              <a:t>Regions</a:t>
            </a:r>
            <a:r>
              <a:rPr lang="en-US" altLang="en-US" sz="1800"/>
              <a:t> are found based on </a:t>
            </a:r>
            <a:r>
              <a:rPr lang="en-US" altLang="en-US" sz="1800" b="1"/>
              <a:t>SIMILARITIES </a:t>
            </a:r>
            <a:r>
              <a:rPr lang="en-US" altLang="en-US" sz="1800"/>
              <a:t>between values of adjacent pixels.</a:t>
            </a:r>
          </a:p>
          <a:p>
            <a:pPr>
              <a:lnSpc>
                <a:spcPct val="130000"/>
              </a:lnSpc>
            </a:pPr>
            <a:r>
              <a:rPr lang="en-US" altLang="en-US" sz="1800"/>
              <a:t>Goal associate some higher level – more meaningful units with the regions of the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544BCAB4-A9F5-4695-BC8F-850DB457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pic>
        <p:nvPicPr>
          <p:cNvPr id="366594" name="Picture 2">
            <a:extLst>
              <a:ext uri="{FF2B5EF4-FFF2-40B4-BE49-F238E27FC236}">
                <a16:creationId xmlns:a16="http://schemas.microsoft.com/office/drawing/2014/main" id="{0A8CDBC8-8905-4D7F-8A6A-BAC8C7BFB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80645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6595" name="Text Box 3">
            <a:extLst>
              <a:ext uri="{FF2B5EF4-FFF2-40B4-BE49-F238E27FC236}">
                <a16:creationId xmlns:a16="http://schemas.microsoft.com/office/drawing/2014/main" id="{D24C9572-D791-4851-9DDC-F4E67A0FE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3489325"/>
            <a:ext cx="706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effectLst/>
                <a:latin typeface="Times" panose="02020603050405020304" pitchFamily="18" charset="0"/>
              </a:rPr>
              <a:t>Three frames from the MPEG “flower garden” sequence</a:t>
            </a:r>
          </a:p>
        </p:txBody>
      </p:sp>
      <p:sp>
        <p:nvSpPr>
          <p:cNvPr id="366596" name="Rectangle 4">
            <a:extLst>
              <a:ext uri="{FF2B5EF4-FFF2-40B4-BE49-F238E27FC236}">
                <a16:creationId xmlns:a16="http://schemas.microsoft.com/office/drawing/2014/main" id="{225698EF-6AB4-4B09-AA19-21A18ED4D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638800"/>
            <a:ext cx="7518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600">
                <a:effectLst/>
                <a:latin typeface="Times" panose="02020603050405020304" pitchFamily="18" charset="0"/>
              </a:rPr>
              <a:t>Figure from “Representing Images with layers,”, by J. Wang and E.H. Adelson, IEEE Transactions on Image Processing, 1994, c 1994, IEEE</a:t>
            </a:r>
          </a:p>
        </p:txBody>
      </p:sp>
      <p:sp>
        <p:nvSpPr>
          <p:cNvPr id="366597" name="Rectangle 5">
            <a:extLst>
              <a:ext uri="{FF2B5EF4-FFF2-40B4-BE49-F238E27FC236}">
                <a16:creationId xmlns:a16="http://schemas.microsoft.com/office/drawing/2014/main" id="{8D4E3C4A-4B2A-4C76-8A73-F681E99AA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2209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00E4893E-835C-40E9-9601-9E08E708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pic>
        <p:nvPicPr>
          <p:cNvPr id="368642" name="Picture 2">
            <a:extLst>
              <a:ext uri="{FF2B5EF4-FFF2-40B4-BE49-F238E27FC236}">
                <a16:creationId xmlns:a16="http://schemas.microsoft.com/office/drawing/2014/main" id="{E716F3D2-35C2-4419-9BB9-A7EAF7BA2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612900"/>
            <a:ext cx="8204200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43" name="Text Box 3">
            <a:extLst>
              <a:ext uri="{FF2B5EF4-FFF2-40B4-BE49-F238E27FC236}">
                <a16:creationId xmlns:a16="http://schemas.microsoft.com/office/drawing/2014/main" id="{DE2B9ED7-8603-4544-BDD0-E54298127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57200"/>
            <a:ext cx="660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effectLst/>
                <a:latin typeface="Times" panose="02020603050405020304" pitchFamily="18" charset="0"/>
              </a:rPr>
              <a:t>Grey level shows region no. with highest probability</a:t>
            </a:r>
          </a:p>
        </p:txBody>
      </p:sp>
      <p:sp>
        <p:nvSpPr>
          <p:cNvPr id="368644" name="Text Box 4">
            <a:extLst>
              <a:ext uri="{FF2B5EF4-FFF2-40B4-BE49-F238E27FC236}">
                <a16:creationId xmlns:a16="http://schemas.microsoft.com/office/drawing/2014/main" id="{12D029D1-7146-48E0-866A-245DB903C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5394325"/>
            <a:ext cx="619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effectLst/>
                <a:latin typeface="Times" panose="02020603050405020304" pitchFamily="18" charset="0"/>
              </a:rPr>
              <a:t>Segments and motion fields associated with them</a:t>
            </a:r>
          </a:p>
        </p:txBody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523B898B-A21A-4872-9E77-88FFE34C3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791200"/>
            <a:ext cx="7518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600">
                <a:effectLst/>
                <a:latin typeface="Times" panose="02020603050405020304" pitchFamily="18" charset="0"/>
              </a:rPr>
              <a:t>Figure from “Representing Images with layers,”, by J. Wang and E.H. Adelson, IEEE Transactions on Image Processing, 1994, c 1994, IEEE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3A468587-2E67-46EA-8DF8-79730007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370690" name="Rectangle 2">
            <a:extLst>
              <a:ext uri="{FF2B5EF4-FFF2-40B4-BE49-F238E27FC236}">
                <a16:creationId xmlns:a16="http://schemas.microsoft.com/office/drawing/2014/main" id="{29E6EC5D-57DB-49F0-A3DE-7EA6FE0C3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examples</a:t>
            </a:r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B624CC8E-BCF3-4AA0-B811-DAC16AC80BD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28750"/>
            <a:ext cx="7086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Segmentation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segment is a gaussian that emits feature vectors (which could contain color; or color and position; or color, texture and position).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segment parameters are mean and (perhaps) covariance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we knew which segment each point belonged to, estimating these parameters would be easy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12D05DA2-9DA4-4B4F-A907-7EE0EA4A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372738" name="Rectangle 2">
            <a:extLst>
              <a:ext uri="{FF2B5EF4-FFF2-40B4-BE49-F238E27FC236}">
                <a16:creationId xmlns:a16="http://schemas.microsoft.com/office/drawing/2014/main" id="{64094B6F-4946-4388-9829-054CA7D8F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generalities</a:t>
            </a:r>
          </a:p>
        </p:txBody>
      </p:sp>
      <p:sp>
        <p:nvSpPr>
          <p:cNvPr id="372739" name="Rectangle 3">
            <a:extLst>
              <a:ext uri="{FF2B5EF4-FFF2-40B4-BE49-F238E27FC236}">
                <a16:creationId xmlns:a16="http://schemas.microsoft.com/office/drawing/2014/main" id="{6CBE9FA7-B1E1-4A0D-B28F-2057C864B2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28750"/>
            <a:ext cx="6781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Many, but not all problems that can be attacked with EM can also be attacked with RANSAC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need to be able to get a parameter estimate with a manageably small number of random choices.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RANSAC is usually better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We wish to choose a model to fit to data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e.g. is it a line or a circle?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e.g is this a perspective or orthographic camera?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e.g. is there an airoplane there or is it noise?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In general, models with more parameters will fit a dataset better, but are poorer at prediction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FEB7E-71A8-4854-B6D3-EE82AD9E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F3BF783D-E511-4E61-852D-6F0DBF26B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Segmentation as Graph Partitioning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3EE376A5-2B5C-4A0E-8626-94ED83EBB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28750"/>
            <a:ext cx="8226425" cy="4114800"/>
          </a:xfrm>
        </p:spPr>
        <p:txBody>
          <a:bodyPr/>
          <a:lstStyle/>
          <a:p>
            <a:r>
              <a:rPr lang="en-US" altLang="en-US" sz="2000"/>
              <a:t>(Shi &amp; Malik ‘’97) </a:t>
            </a:r>
          </a:p>
          <a:p>
            <a:r>
              <a:rPr lang="en-US" altLang="en-US" sz="2000"/>
              <a:t>Idea – each pixel in the image is a node in the graph </a:t>
            </a:r>
          </a:p>
          <a:p>
            <a:r>
              <a:rPr lang="en-US" altLang="en-US" sz="2000"/>
              <a:t>Arcs represent similarities between adjacent pixels</a:t>
            </a:r>
          </a:p>
          <a:p>
            <a:r>
              <a:rPr lang="en-US" altLang="en-US" sz="2000"/>
              <a:t>Goal – partition the graph into a sets of vertices</a:t>
            </a:r>
          </a:p>
          <a:p>
            <a:pPr>
              <a:buFontTx/>
              <a:buNone/>
            </a:pPr>
            <a:r>
              <a:rPr lang="en-US" altLang="en-US" sz="2000"/>
              <a:t>    (regions), such that the similarity within the region </a:t>
            </a:r>
          </a:p>
          <a:p>
            <a:pPr>
              <a:buFontTx/>
              <a:buNone/>
            </a:pPr>
            <a:r>
              <a:rPr lang="en-US" altLang="en-US" sz="2000"/>
              <a:t>     is high – and similarity across the regions is low.</a:t>
            </a:r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r>
              <a:rPr lang="en-US" altLang="en-US" sz="2000"/>
              <a:t>- See textbook for detailed description the algorithm.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1014F-1CF0-4BCB-B583-8E605786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144389" name="Rectangle 5">
            <a:extLst>
              <a:ext uri="{FF2B5EF4-FFF2-40B4-BE49-F238E27FC236}">
                <a16:creationId xmlns:a16="http://schemas.microsoft.com/office/drawing/2014/main" id="{A130AC73-840A-453C-981D-2D5690F45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Segmentation</a:t>
            </a:r>
          </a:p>
        </p:txBody>
      </p:sp>
      <p:pic>
        <p:nvPicPr>
          <p:cNvPr id="144388" name="Picture 4">
            <a:extLst>
              <a:ext uri="{FF2B5EF4-FFF2-40B4-BE49-F238E27FC236}">
                <a16:creationId xmlns:a16="http://schemas.microsoft.com/office/drawing/2014/main" id="{3822F4E5-51DE-4428-AF26-AB7CC3E8E6A1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813" y="2205038"/>
            <a:ext cx="8421687" cy="2149475"/>
          </a:xfrm>
          <a:noFill/>
          <a:ln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8DF7BB92-792B-49ED-9FE2-06CC9EBC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8537FAA2-550C-44F2-B87A-67F6B445E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theoretic clustering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7B661DC3-68BD-4569-A75B-3420ABBC409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28750"/>
            <a:ext cx="5054600" cy="4114800"/>
          </a:xfrm>
        </p:spPr>
        <p:txBody>
          <a:bodyPr/>
          <a:lstStyle/>
          <a:p>
            <a:r>
              <a:rPr lang="en-US" altLang="en-US" sz="2000"/>
              <a:t>Represent tokens using a weighted graph.</a:t>
            </a:r>
          </a:p>
          <a:p>
            <a:pPr lvl="1"/>
            <a:r>
              <a:rPr lang="en-US" altLang="en-US" sz="2000"/>
              <a:t>affinity matrix</a:t>
            </a:r>
          </a:p>
          <a:p>
            <a:r>
              <a:rPr lang="en-US" altLang="en-US" sz="2000"/>
              <a:t>Cut up this graph to get subgraphs with strong interior links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A942A1C9-1236-4034-8C95-F3769A9E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pic>
        <p:nvPicPr>
          <p:cNvPr id="201730" name="Picture 2">
            <a:extLst>
              <a:ext uri="{FF2B5EF4-FFF2-40B4-BE49-F238E27FC236}">
                <a16:creationId xmlns:a16="http://schemas.microsoft.com/office/drawing/2014/main" id="{B8DCB8E8-413B-4B81-9CCB-82952BB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98463"/>
            <a:ext cx="4800600" cy="322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731" name="Picture 3">
            <a:extLst>
              <a:ext uri="{FF2B5EF4-FFF2-40B4-BE49-F238E27FC236}">
                <a16:creationId xmlns:a16="http://schemas.microsoft.com/office/drawing/2014/main" id="{B362D128-599F-4CB5-9E2B-1B60288E6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429000"/>
            <a:ext cx="23495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C205EF35-65D4-46C1-A911-166694F9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pic>
        <p:nvPicPr>
          <p:cNvPr id="207874" name="Picture 2">
            <a:extLst>
              <a:ext uri="{FF2B5EF4-FFF2-40B4-BE49-F238E27FC236}">
                <a16:creationId xmlns:a16="http://schemas.microsoft.com/office/drawing/2014/main" id="{72EAB86E-574D-4B47-AA36-B3C8A0216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5867400" cy="314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93016C9C-7AB1-4F75-8B8C-15A84D35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208898" name="Rectangle 2">
            <a:extLst>
              <a:ext uri="{FF2B5EF4-FFF2-40B4-BE49-F238E27FC236}">
                <a16:creationId xmlns:a16="http://schemas.microsoft.com/office/drawing/2014/main" id="{BAC2B182-3454-4248-A185-AA3299027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Measuring Affinity</a:t>
            </a:r>
          </a:p>
        </p:txBody>
      </p:sp>
      <p:sp>
        <p:nvSpPr>
          <p:cNvPr id="208899" name="Text Box 3">
            <a:extLst>
              <a:ext uri="{FF2B5EF4-FFF2-40B4-BE49-F238E27FC236}">
                <a16:creationId xmlns:a16="http://schemas.microsoft.com/office/drawing/2014/main" id="{09FE123C-ADA6-4524-AB45-0C6EEAA3E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effectLst/>
                <a:latin typeface="Times" panose="02020603050405020304" pitchFamily="18" charset="0"/>
              </a:rPr>
              <a:t>Intensity</a:t>
            </a:r>
          </a:p>
        </p:txBody>
      </p:sp>
      <p:sp>
        <p:nvSpPr>
          <p:cNvPr id="208900" name="Text Box 4">
            <a:extLst>
              <a:ext uri="{FF2B5EF4-FFF2-40B4-BE49-F238E27FC236}">
                <a16:creationId xmlns:a16="http://schemas.microsoft.com/office/drawing/2014/main" id="{DC43A787-AD8E-43B6-A138-B272729F7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0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effectLst/>
                <a:latin typeface="Times" panose="02020603050405020304" pitchFamily="18" charset="0"/>
              </a:rPr>
              <a:t>Texture</a:t>
            </a:r>
          </a:p>
        </p:txBody>
      </p:sp>
      <p:sp>
        <p:nvSpPr>
          <p:cNvPr id="208901" name="Text Box 5">
            <a:extLst>
              <a:ext uri="{FF2B5EF4-FFF2-40B4-BE49-F238E27FC236}">
                <a16:creationId xmlns:a16="http://schemas.microsoft.com/office/drawing/2014/main" id="{888080BA-EF8A-4C1A-B68B-F8AC4D6F2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3087688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effectLst/>
                <a:latin typeface="Times" panose="02020603050405020304" pitchFamily="18" charset="0"/>
              </a:rPr>
              <a:t>Distance</a:t>
            </a:r>
          </a:p>
        </p:txBody>
      </p:sp>
      <p:pic>
        <p:nvPicPr>
          <p:cNvPr id="208902" name="Picture 6">
            <a:extLst>
              <a:ext uri="{FF2B5EF4-FFF2-40B4-BE49-F238E27FC236}">
                <a16:creationId xmlns:a16="http://schemas.microsoft.com/office/drawing/2014/main" id="{70EFD46B-6980-4957-AED7-8C47AA37B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50800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903" name="Picture 7">
            <a:extLst>
              <a:ext uri="{FF2B5EF4-FFF2-40B4-BE49-F238E27FC236}">
                <a16:creationId xmlns:a16="http://schemas.microsoft.com/office/drawing/2014/main" id="{A5F6A22F-ADC3-4E45-A8CA-B87934F7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05200"/>
            <a:ext cx="44069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904" name="Picture 8">
            <a:extLst>
              <a:ext uri="{FF2B5EF4-FFF2-40B4-BE49-F238E27FC236}">
                <a16:creationId xmlns:a16="http://schemas.microsoft.com/office/drawing/2014/main" id="{85561EFD-FB53-4C1B-80AE-5A4A9B718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181600"/>
            <a:ext cx="50673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95DE-C4E8-4307-8BA1-50935A95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C811108D-AD27-47D5-A23D-78E59E854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3600"/>
              <a:t>Segmentation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9BE30F63-4F36-47E9-BC8C-F996250CE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/>
              <a:t>Useful mid-level representation of an image - can facilitate better further tasks</a:t>
            </a:r>
          </a:p>
          <a:p>
            <a:r>
              <a:rPr lang="en-US" altLang="en-US" sz="1800"/>
              <a:t>Partitioning image into regions should be homogeneous with respect to some characteristic</a:t>
            </a:r>
          </a:p>
          <a:p>
            <a:r>
              <a:rPr lang="en-US" altLang="en-US" sz="1800"/>
              <a:t>(gray level, texture, color, motion)</a:t>
            </a:r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endParaRPr lang="en-US" altLang="en-US" sz="1800"/>
          </a:p>
          <a:p>
            <a:r>
              <a:rPr lang="en-US" altLang="en-US" sz="1800"/>
              <a:t>The type of desired segmentation depends on the task</a:t>
            </a:r>
          </a:p>
          <a:p>
            <a:r>
              <a:rPr lang="en-US" altLang="en-US" sz="1800"/>
              <a:t>Broad theory is absent at present </a:t>
            </a:r>
          </a:p>
          <a:p>
            <a:r>
              <a:rPr lang="en-US" altLang="en-US" sz="1800"/>
              <a:t>Variety of approaches/algorithms</a:t>
            </a:r>
          </a:p>
          <a:p>
            <a:r>
              <a:rPr lang="en-US" altLang="en-US" sz="1800"/>
              <a:t>Applications finding people, summarizing video, annotation figures, background subtraction, finding buildings/rivers in satellite images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F0F55813-01A7-4385-A387-10DACF8C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210946" name="Rectangle 2">
            <a:extLst>
              <a:ext uri="{FF2B5EF4-FFF2-40B4-BE49-F238E27FC236}">
                <a16:creationId xmlns:a16="http://schemas.microsoft.com/office/drawing/2014/main" id="{A63FF350-36DE-4A16-A93E-986CA5865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Scale affects affinity</a:t>
            </a:r>
          </a:p>
        </p:txBody>
      </p:sp>
      <p:pic>
        <p:nvPicPr>
          <p:cNvPr id="210947" name="Picture 3">
            <a:extLst>
              <a:ext uri="{FF2B5EF4-FFF2-40B4-BE49-F238E27FC236}">
                <a16:creationId xmlns:a16="http://schemas.microsoft.com/office/drawing/2014/main" id="{DD7D9888-B5F9-4CFE-80D0-FA4546724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57860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02B5BE2C-177F-4198-88DC-EABF6054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291F13B8-1919-440F-AC10-F0E3D79C8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Eigenvectors and cuts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CB7FB00A-F46A-489C-91B5-B3163A4F9B9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000"/>
              <a:t>Simplest idea:  we want a vector giving the association between each element and a cluster</a:t>
            </a:r>
          </a:p>
          <a:p>
            <a:r>
              <a:rPr lang="en-US" altLang="en-US" sz="2000"/>
              <a:t>We want elements within this cluster to, on the whole, have strong affinity with one another</a:t>
            </a:r>
          </a:p>
          <a:p>
            <a:r>
              <a:rPr lang="en-US" altLang="en-US" sz="2000"/>
              <a:t>We could maximize  </a:t>
            </a:r>
          </a:p>
          <a:p>
            <a:endParaRPr lang="en-US" altLang="en-US" sz="2000"/>
          </a:p>
          <a:p>
            <a:r>
              <a:rPr lang="en-US" altLang="en-US" sz="2000"/>
              <a:t>But need the constraint </a:t>
            </a:r>
          </a:p>
          <a:p>
            <a:pPr>
              <a:buFontTx/>
              <a:buNone/>
            </a:pPr>
            <a:r>
              <a:rPr lang="en-US" altLang="en-US" sz="2000"/>
              <a:t>                                     </a:t>
            </a:r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316F1212-FD76-45B8-93E8-E17027A67F0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sz="2000"/>
              <a:t>This is an eigenvalue problem - choose the eigenvector of A with largest eigenvalue - single good cluster</a:t>
            </a:r>
          </a:p>
        </p:txBody>
      </p:sp>
      <p:pic>
        <p:nvPicPr>
          <p:cNvPr id="212997" name="Picture 5">
            <a:extLst>
              <a:ext uri="{FF2B5EF4-FFF2-40B4-BE49-F238E27FC236}">
                <a16:creationId xmlns:a16="http://schemas.microsoft.com/office/drawing/2014/main" id="{3C2B4ADF-899A-46C9-BAFA-5863C9B5F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4343400"/>
            <a:ext cx="673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2998" name="Picture 6">
            <a:extLst>
              <a:ext uri="{FF2B5EF4-FFF2-40B4-BE49-F238E27FC236}">
                <a16:creationId xmlns:a16="http://schemas.microsoft.com/office/drawing/2014/main" id="{939BFEE3-A1B1-49CE-A704-D81C57C6B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5238750"/>
            <a:ext cx="876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7573B6E2-B834-4482-852B-6ED724F1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214018" name="Rectangle 2">
            <a:extLst>
              <a:ext uri="{FF2B5EF4-FFF2-40B4-BE49-F238E27FC236}">
                <a16:creationId xmlns:a16="http://schemas.microsoft.com/office/drawing/2014/main" id="{1B6FF7A7-9A34-469C-9A9C-CF653F04B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eigenvector</a:t>
            </a:r>
          </a:p>
        </p:txBody>
      </p:sp>
      <p:pic>
        <p:nvPicPr>
          <p:cNvPr id="214019" name="Picture 3">
            <a:extLst>
              <a:ext uri="{FF2B5EF4-FFF2-40B4-BE49-F238E27FC236}">
                <a16:creationId xmlns:a16="http://schemas.microsoft.com/office/drawing/2014/main" id="{62899040-3BDE-445A-986E-FAA90526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828800"/>
            <a:ext cx="4356100" cy="336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4020" name="Picture 4">
            <a:extLst>
              <a:ext uri="{FF2B5EF4-FFF2-40B4-BE49-F238E27FC236}">
                <a16:creationId xmlns:a16="http://schemas.microsoft.com/office/drawing/2014/main" id="{F74736A1-1DDD-483F-ADA3-7E981756D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94150"/>
            <a:ext cx="2133600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4021" name="Picture 5">
            <a:extLst>
              <a:ext uri="{FF2B5EF4-FFF2-40B4-BE49-F238E27FC236}">
                <a16:creationId xmlns:a16="http://schemas.microsoft.com/office/drawing/2014/main" id="{6579F74F-F70B-4AFC-9BF1-32310B3D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155700"/>
            <a:ext cx="3289300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4022" name="Text Box 6">
            <a:extLst>
              <a:ext uri="{FF2B5EF4-FFF2-40B4-BE49-F238E27FC236}">
                <a16:creationId xmlns:a16="http://schemas.microsoft.com/office/drawing/2014/main" id="{EA08D31F-F227-4440-825A-FB6790C0D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2109788"/>
            <a:ext cx="742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effectLst/>
                <a:latin typeface="Times" panose="02020603050405020304" pitchFamily="18" charset="0"/>
              </a:rPr>
              <a:t>points</a:t>
            </a:r>
          </a:p>
        </p:txBody>
      </p:sp>
      <p:sp>
        <p:nvSpPr>
          <p:cNvPr id="214023" name="Text Box 7">
            <a:extLst>
              <a:ext uri="{FF2B5EF4-FFF2-40B4-BE49-F238E27FC236}">
                <a16:creationId xmlns:a16="http://schemas.microsoft.com/office/drawing/2014/main" id="{47FCC2BF-4566-45B9-9C65-9E1BEC04C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4700588"/>
            <a:ext cx="781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effectLst/>
                <a:latin typeface="Times" panose="02020603050405020304" pitchFamily="18" charset="0"/>
              </a:rPr>
              <a:t>matrix</a:t>
            </a:r>
          </a:p>
        </p:txBody>
      </p:sp>
      <p:sp>
        <p:nvSpPr>
          <p:cNvPr id="214024" name="Text Box 8">
            <a:extLst>
              <a:ext uri="{FF2B5EF4-FFF2-40B4-BE49-F238E27FC236}">
                <a16:creationId xmlns:a16="http://schemas.microsoft.com/office/drawing/2014/main" id="{15926435-53B4-427F-A3B3-8CDBB1166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3100388"/>
            <a:ext cx="1250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effectLst/>
                <a:latin typeface="Times" panose="02020603050405020304" pitchFamily="18" charset="0"/>
              </a:rPr>
              <a:t>eigenvector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8EF20-0482-4F22-AAE0-A4FE7839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639C2C46-826B-4D7C-8D63-81370031F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than two segments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7CB04A5F-380B-47EA-9C7D-2910693AD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Reasoning about other eigenvectors - consider that affinity matrix is block diagonal.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Until there are sufficient clusters pick eigenvector associated with the largest eigenvalue, zero the elements which were clustered, threshold elements with large association weights - those will form a new cluster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Keep going until there is sufficient number of clusters and all elements have been accounted for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Spectral Clustering Techniques (A. Ng and M. Jordan)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Problems - if the eigenvalues are similar - eigenvectors do not reveal the clusters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Normalized cut - graph cut - alternative optimization criterion J. Shi and J. Malik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0203D-502F-497C-9AA9-221A251E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218114" name="Rectangle 2">
            <a:extLst>
              <a:ext uri="{FF2B5EF4-FFF2-40B4-BE49-F238E27FC236}">
                <a16:creationId xmlns:a16="http://schemas.microsoft.com/office/drawing/2014/main" id="{C031ECFC-5B93-444A-A3FA-205305406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18115" name="Picture 3">
            <a:extLst>
              <a:ext uri="{FF2B5EF4-FFF2-40B4-BE49-F238E27FC236}">
                <a16:creationId xmlns:a16="http://schemas.microsoft.com/office/drawing/2014/main" id="{375BD3BC-FDE2-470D-876A-FC346EC5574B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6950" y="38100"/>
            <a:ext cx="7461250" cy="6100763"/>
          </a:xfrm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EB4FB-4FB3-49C0-8963-78FB90BA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D1D690BB-8F4B-4F16-A2CF-E713F6A85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19139" name="Picture 3">
            <a:extLst>
              <a:ext uri="{FF2B5EF4-FFF2-40B4-BE49-F238E27FC236}">
                <a16:creationId xmlns:a16="http://schemas.microsoft.com/office/drawing/2014/main" id="{C6A7C576-4B1A-4E91-B566-B7163F399BC8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263" y="0"/>
            <a:ext cx="8694737" cy="6797675"/>
          </a:xfrm>
          <a:ln/>
          <a:extLst>
            <a:ext uri="{91240B29-F687-4F45-9708-019B960494DF}">
              <a14:hiddenLine xmlns:a14="http://schemas.microsoft.com/office/drawing/2010/main" w="28575" cap="flat" cmpd="sng">
                <a:solidFill>
                  <a:schemeClr val="tx2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EDAD710-AB67-491B-9768-B4D4575F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389122" name="Rectangle 2">
            <a:extLst>
              <a:ext uri="{FF2B5EF4-FFF2-40B4-BE49-F238E27FC236}">
                <a16:creationId xmlns:a16="http://schemas.microsoft.com/office/drawing/2014/main" id="{225976E3-C4E9-48EC-8FD5-E966CA3D7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Cuts, MRF’s</a:t>
            </a:r>
          </a:p>
        </p:txBody>
      </p:sp>
      <p:pic>
        <p:nvPicPr>
          <p:cNvPr id="389124" name="Picture 4">
            <a:extLst>
              <a:ext uri="{FF2B5EF4-FFF2-40B4-BE49-F238E27FC236}">
                <a16:creationId xmlns:a16="http://schemas.microsoft.com/office/drawing/2014/main" id="{C735F742-DB34-4894-861C-BE49479EB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1181100"/>
            <a:ext cx="7150100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26" name="Picture 6">
            <a:extLst>
              <a:ext uri="{FF2B5EF4-FFF2-40B4-BE49-F238E27FC236}">
                <a16:creationId xmlns:a16="http://schemas.microsoft.com/office/drawing/2014/main" id="{FA6E223B-8D30-4A47-9BD6-AE3326D7F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5389563"/>
            <a:ext cx="5105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27" name="Text Box 7">
            <a:extLst>
              <a:ext uri="{FF2B5EF4-FFF2-40B4-BE49-F238E27FC236}">
                <a16:creationId xmlns:a16="http://schemas.microsoft.com/office/drawing/2014/main" id="{6D1811A3-11DE-4322-A765-145255A72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73500"/>
            <a:ext cx="80359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Pixel labeling problem - find such labels that the </a:t>
            </a:r>
          </a:p>
          <a:p>
            <a:pPr algn="l"/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objective function is minimized</a:t>
            </a:r>
          </a:p>
          <a:p>
            <a:pPr algn="l"/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labels (stereo, object/no-object, original intensities</a:t>
            </a:r>
          </a:p>
          <a:p>
            <a:pPr algn="l"/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(denoising)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EA7E1A-1C9A-45D3-97C8-2CB8DB7E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390146" name="Rectangle 2">
            <a:extLst>
              <a:ext uri="{FF2B5EF4-FFF2-40B4-BE49-F238E27FC236}">
                <a16:creationId xmlns:a16="http://schemas.microsoft.com/office/drawing/2014/main" id="{D8E09654-BBC0-4645-8B9D-559F9C622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Cut</a:t>
            </a:r>
          </a:p>
        </p:txBody>
      </p:sp>
      <p:pic>
        <p:nvPicPr>
          <p:cNvPr id="390148" name="Picture 4">
            <a:extLst>
              <a:ext uri="{FF2B5EF4-FFF2-40B4-BE49-F238E27FC236}">
                <a16:creationId xmlns:a16="http://schemas.microsoft.com/office/drawing/2014/main" id="{288778AE-95A1-4404-AE95-000B1D1B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82650"/>
            <a:ext cx="8132763" cy="423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0149" name="Text Box 5">
            <a:extLst>
              <a:ext uri="{FF2B5EF4-FFF2-40B4-BE49-F238E27FC236}">
                <a16:creationId xmlns:a16="http://schemas.microsoft.com/office/drawing/2014/main" id="{CDF66B75-ECF8-4779-A521-8FCDB7DD7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0" y="5118100"/>
            <a:ext cx="551815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Formulated as minimum cost flow - </a:t>
            </a:r>
          </a:p>
          <a:p>
            <a:pPr algn="l"/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Network flow problem from Graph Theory</a:t>
            </a:r>
          </a:p>
          <a:p>
            <a:pPr algn="l"/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Kolmogorov, Boykov (et al) </a:t>
            </a:r>
          </a:p>
          <a:p>
            <a:pPr algn="l"/>
            <a:r>
              <a:rPr lang="en-US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efficient solvers available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2D13E53-C3D8-4C55-A1C3-21A0E7A4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391170" name="Rectangle 2">
            <a:extLst>
              <a:ext uri="{FF2B5EF4-FFF2-40B4-BE49-F238E27FC236}">
                <a16:creationId xmlns:a16="http://schemas.microsoft.com/office/drawing/2014/main" id="{D4DD4547-A687-4A7A-8EE4-9731DBEC7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Cut</a:t>
            </a:r>
          </a:p>
        </p:txBody>
      </p:sp>
      <p:pic>
        <p:nvPicPr>
          <p:cNvPr id="391172" name="Picture 4">
            <a:extLst>
              <a:ext uri="{FF2B5EF4-FFF2-40B4-BE49-F238E27FC236}">
                <a16:creationId xmlns:a16="http://schemas.microsoft.com/office/drawing/2014/main" id="{8F4C73FD-5836-4F55-AF66-3C99B28DD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63500"/>
            <a:ext cx="8242300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1173" name="Picture 5">
            <a:extLst>
              <a:ext uri="{FF2B5EF4-FFF2-40B4-BE49-F238E27FC236}">
                <a16:creationId xmlns:a16="http://schemas.microsoft.com/office/drawing/2014/main" id="{689CD9D4-AF9C-4498-8404-09FA64448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3962400"/>
            <a:ext cx="79502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62D462C-6F83-4DE7-9C00-60C1A0CD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395266" name="Rectangle 2">
            <a:extLst>
              <a:ext uri="{FF2B5EF4-FFF2-40B4-BE49-F238E27FC236}">
                <a16:creationId xmlns:a16="http://schemas.microsoft.com/office/drawing/2014/main" id="{7FC85C45-877D-49B8-81BB-0E20519AF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z="3200"/>
              <a:t>Interactive Foreground Segmentation</a:t>
            </a:r>
          </a:p>
        </p:txBody>
      </p:sp>
      <p:pic>
        <p:nvPicPr>
          <p:cNvPr id="395268" name="Picture 4">
            <a:extLst>
              <a:ext uri="{FF2B5EF4-FFF2-40B4-BE49-F238E27FC236}">
                <a16:creationId xmlns:a16="http://schemas.microsoft.com/office/drawing/2014/main" id="{A06C92A7-58CA-4B92-A028-D3ACCD7F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079500"/>
            <a:ext cx="47879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5269" name="Picture 5">
            <a:extLst>
              <a:ext uri="{FF2B5EF4-FFF2-40B4-BE49-F238E27FC236}">
                <a16:creationId xmlns:a16="http://schemas.microsoft.com/office/drawing/2014/main" id="{E8EF7D8F-3BC2-4CAA-93EC-D177D7217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50" y="1181100"/>
            <a:ext cx="4089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5270" name="Picture 6">
            <a:extLst>
              <a:ext uri="{FF2B5EF4-FFF2-40B4-BE49-F238E27FC236}">
                <a16:creationId xmlns:a16="http://schemas.microsoft.com/office/drawing/2014/main" id="{2CF09029-0568-48E1-B5C2-E5E2793B7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57488"/>
            <a:ext cx="39497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5271" name="Text Box 7">
            <a:extLst>
              <a:ext uri="{FF2B5EF4-FFF2-40B4-BE49-F238E27FC236}">
                <a16:creationId xmlns:a16="http://schemas.microsoft.com/office/drawing/2014/main" id="{644AEFEF-4FB1-4A7A-9DE1-C0F7397A0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463" y="6116638"/>
            <a:ext cx="5849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Interaction Foreground Segmentation: Grab Cuts</a:t>
            </a:r>
          </a:p>
          <a:p>
            <a:pPr algn="l"/>
            <a:r>
              <a:rPr lang="en-US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Rother, Kolmogorov, Blake, SIGRAPH 2005</a:t>
            </a:r>
            <a:r>
              <a:rPr lang="en-US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ヒラギノ角ゴ Pro W3" pitchFamily="1" charset="-128"/>
              </a:rPr>
              <a:t/>
            </a:r>
            <a:endParaRPr lang="en-US" altLang="en-US" sz="1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95272" name="Picture 8">
            <a:extLst>
              <a:ext uri="{FF2B5EF4-FFF2-40B4-BE49-F238E27FC236}">
                <a16:creationId xmlns:a16="http://schemas.microsoft.com/office/drawing/2014/main" id="{93A2AB00-D4D9-4D2D-86CE-266E15C75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4497388"/>
            <a:ext cx="47498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E8910-8F33-4ED1-BE3C-D007B431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380930" name="Rectangle 2">
            <a:extLst>
              <a:ext uri="{FF2B5EF4-FFF2-40B4-BE49-F238E27FC236}">
                <a16:creationId xmlns:a16="http://schemas.microsoft.com/office/drawing/2014/main" id="{5E6EF18D-5040-4F1F-82ED-94AF0A135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Segmentation and Grouping</a:t>
            </a:r>
          </a:p>
        </p:txBody>
      </p:sp>
      <p:sp>
        <p:nvSpPr>
          <p:cNvPr id="380932" name="Rectangle 4">
            <a:extLst>
              <a:ext uri="{FF2B5EF4-FFF2-40B4-BE49-F238E27FC236}">
                <a16:creationId xmlns:a16="http://schemas.microsoft.com/office/drawing/2014/main" id="{50E93E2C-B8C3-4B7B-9844-522B58EB013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22275" y="1028700"/>
            <a:ext cx="6299200" cy="4114800"/>
          </a:xfrm>
        </p:spPr>
        <p:txBody>
          <a:bodyPr/>
          <a:lstStyle/>
          <a:p>
            <a:r>
              <a:rPr lang="en-US" altLang="en-US" sz="1600"/>
              <a:t>Grouping (or clustering)</a:t>
            </a:r>
          </a:p>
          <a:p>
            <a:pPr lvl="1"/>
            <a:r>
              <a:rPr lang="en-US" altLang="en-US" sz="1600"/>
              <a:t>collect together tokens that “belong together”</a:t>
            </a:r>
          </a:p>
          <a:p>
            <a:r>
              <a:rPr lang="en-US" altLang="en-US" sz="1600"/>
              <a:t>Fitting</a:t>
            </a:r>
          </a:p>
          <a:p>
            <a:pPr lvl="1"/>
            <a:r>
              <a:rPr lang="en-US" altLang="en-US" sz="1600"/>
              <a:t>associate a model with tokens</a:t>
            </a:r>
          </a:p>
          <a:p>
            <a:pPr lvl="1"/>
            <a:r>
              <a:rPr lang="en-US" altLang="en-US" sz="1600"/>
              <a:t>issues</a:t>
            </a:r>
          </a:p>
          <a:p>
            <a:pPr lvl="2"/>
            <a:r>
              <a:rPr lang="en-US" altLang="en-US" sz="1600"/>
              <a:t>which model?</a:t>
            </a:r>
          </a:p>
          <a:p>
            <a:pPr lvl="2"/>
            <a:r>
              <a:rPr lang="en-US" altLang="en-US" sz="1600"/>
              <a:t>which token goes to which element?</a:t>
            </a:r>
          </a:p>
          <a:p>
            <a:pPr lvl="2"/>
            <a:r>
              <a:rPr lang="en-US" altLang="en-US" sz="1600"/>
              <a:t>how many elements in the model?</a:t>
            </a:r>
          </a:p>
          <a:p>
            <a:pPr lvl="2">
              <a:buFontTx/>
              <a:buNone/>
            </a:pPr>
            <a:endParaRPr lang="en-US" altLang="en-US" sz="1600"/>
          </a:p>
          <a:p>
            <a:endParaRPr lang="en-US" altLang="en-US" sz="1600"/>
          </a:p>
        </p:txBody>
      </p:sp>
      <p:pic>
        <p:nvPicPr>
          <p:cNvPr id="380934" name="Picture 6">
            <a:extLst>
              <a:ext uri="{FF2B5EF4-FFF2-40B4-BE49-F238E27FC236}">
                <a16:creationId xmlns:a16="http://schemas.microsoft.com/office/drawing/2014/main" id="{776495AF-66DE-4CDC-9D3B-39450C637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328988"/>
            <a:ext cx="3473450" cy="333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A81E6C-39AD-4F9F-9699-5172F826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378882" name="Rectangle 2">
            <a:extLst>
              <a:ext uri="{FF2B5EF4-FFF2-40B4-BE49-F238E27FC236}">
                <a16:creationId xmlns:a16="http://schemas.microsoft.com/office/drawing/2014/main" id="{741184F0-ADB3-49A3-BE44-57B6990C8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z="3200"/>
              <a:t>Motion Segmentation cont.</a:t>
            </a:r>
          </a:p>
        </p:txBody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F2228080-9765-4E7C-8B4C-150366C80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4495800"/>
            <a:ext cx="7772400" cy="1905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/>
              <a:t>Given a set of image points obtain:</a:t>
            </a:r>
          </a:p>
          <a:p>
            <a:pPr lvl="1"/>
            <a:r>
              <a:rPr lang="en-US" altLang="en-US" sz="1800"/>
              <a:t>Number of independently moving objects</a:t>
            </a:r>
          </a:p>
          <a:p>
            <a:pPr lvl="1"/>
            <a:r>
              <a:rPr lang="en-US" altLang="en-US" sz="1800">
                <a:solidFill>
                  <a:schemeClr val="tx2"/>
                </a:solidFill>
              </a:rPr>
              <a:t>Segmentation</a:t>
            </a:r>
            <a:r>
              <a:rPr lang="en-US" altLang="en-US" sz="1800"/>
              <a:t>: object to which each point belongs</a:t>
            </a:r>
          </a:p>
          <a:p>
            <a:pPr lvl="1"/>
            <a:r>
              <a:rPr lang="en-US" altLang="en-US" sz="1800">
                <a:solidFill>
                  <a:schemeClr val="tx2"/>
                </a:solidFill>
              </a:rPr>
              <a:t>Motion</a:t>
            </a:r>
            <a:r>
              <a:rPr lang="en-US" altLang="en-US" sz="1800"/>
              <a:t>: rotation and translation of each object</a:t>
            </a:r>
          </a:p>
          <a:p>
            <a:pPr lvl="1"/>
            <a:r>
              <a:rPr lang="en-US" altLang="en-US" sz="1800">
                <a:solidFill>
                  <a:schemeClr val="tx2"/>
                </a:solidFill>
              </a:rPr>
              <a:t>Structure</a:t>
            </a:r>
            <a:r>
              <a:rPr lang="en-US" altLang="en-US" sz="1800"/>
              <a:t>: depth of each point</a:t>
            </a:r>
          </a:p>
        </p:txBody>
      </p:sp>
      <p:pic>
        <p:nvPicPr>
          <p:cNvPr id="378884" name="Picture 4">
            <a:hlinkClick r:id="" action="ppaction://media"/>
            <a:extLst>
              <a:ext uri="{FF2B5EF4-FFF2-40B4-BE49-F238E27FC236}">
                <a16:creationId xmlns:a16="http://schemas.microsoft.com/office/drawing/2014/main" id="{88644A81-4DDD-4A0C-A9BB-F81331F2E77F}"/>
              </a:ext>
            </a:extLst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95400"/>
            <a:ext cx="38766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88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7888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88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88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8884"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88C2-76F3-4A1A-8D6C-7213E600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294914" name="Rectangle 2">
            <a:extLst>
              <a:ext uri="{FF2B5EF4-FFF2-40B4-BE49-F238E27FC236}">
                <a16:creationId xmlns:a16="http://schemas.microsoft.com/office/drawing/2014/main" id="{B26378DA-D50A-4966-BFEE-F843E230E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z="3200"/>
              <a:t>Alternative Algebraic approach </a:t>
            </a:r>
          </a:p>
        </p:txBody>
      </p:sp>
      <p:sp>
        <p:nvSpPr>
          <p:cNvPr id="294915" name="Rectangle 3">
            <a:extLst>
              <a:ext uri="{FF2B5EF4-FFF2-40B4-BE49-F238E27FC236}">
                <a16:creationId xmlns:a16="http://schemas.microsoft.com/office/drawing/2014/main" id="{7C1026EB-D43E-480D-983A-1D7E6B220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Generalized principal component analysis</a:t>
            </a:r>
          </a:p>
          <a:p>
            <a:r>
              <a:rPr lang="en-US" altLang="en-US"/>
              <a:t>Main idea:</a:t>
            </a:r>
          </a:p>
          <a:p>
            <a:endParaRPr lang="en-US" altLang="en-US"/>
          </a:p>
          <a:p>
            <a:r>
              <a:rPr lang="en-US" altLang="en-US"/>
              <a:t>Automatic determination of the number of models</a:t>
            </a:r>
          </a:p>
          <a:p>
            <a:r>
              <a:rPr lang="en-US" altLang="en-US"/>
              <a:t>Model parameter estimation, via polynomial factorization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2">
            <a:extLst>
              <a:ext uri="{FF2B5EF4-FFF2-40B4-BE49-F238E27FC236}">
                <a16:creationId xmlns:a16="http://schemas.microsoft.com/office/drawing/2014/main" id="{FFD9FAA7-7761-4792-AE0A-72AAC30F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296962" name="Line 2">
            <a:extLst>
              <a:ext uri="{FF2B5EF4-FFF2-40B4-BE49-F238E27FC236}">
                <a16:creationId xmlns:a16="http://schemas.microsoft.com/office/drawing/2014/main" id="{E1A50098-CF5D-4092-BFA2-D9246C562C4F}"/>
              </a:ext>
            </a:extLst>
          </p:cNvPr>
          <p:cNvSpPr>
            <a:spLocks noChangeShapeType="1"/>
          </p:cNvSpPr>
          <p:nvPr/>
        </p:nvSpPr>
        <p:spPr bwMode="ltGray">
          <a:xfrm flipH="1" flipV="1">
            <a:off x="2209800" y="4953000"/>
            <a:ext cx="385763" cy="148907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6963" name="Line 3">
            <a:extLst>
              <a:ext uri="{FF2B5EF4-FFF2-40B4-BE49-F238E27FC236}">
                <a16:creationId xmlns:a16="http://schemas.microsoft.com/office/drawing/2014/main" id="{2679D7F2-73BC-4F45-9F0E-83CABCDA0BF5}"/>
              </a:ext>
            </a:extLst>
          </p:cNvPr>
          <p:cNvSpPr>
            <a:spLocks noChangeShapeType="1"/>
          </p:cNvSpPr>
          <p:nvPr/>
        </p:nvSpPr>
        <p:spPr bwMode="ltGray">
          <a:xfrm flipV="1">
            <a:off x="2590800" y="4953000"/>
            <a:ext cx="760413" cy="14874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6964" name="AutoShape 4">
            <a:extLst>
              <a:ext uri="{FF2B5EF4-FFF2-40B4-BE49-F238E27FC236}">
                <a16:creationId xmlns:a16="http://schemas.microsoft.com/office/drawing/2014/main" id="{DDDF00F6-8B21-41EC-99F3-580CCCC03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91000"/>
            <a:ext cx="4038600" cy="762000"/>
          </a:xfrm>
          <a:prstGeom prst="parallelogram">
            <a:avLst>
              <a:gd name="adj" fmla="val 132500"/>
            </a:avLst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65" name="AutoShape 5">
            <a:extLst>
              <a:ext uri="{FF2B5EF4-FFF2-40B4-BE49-F238E27FC236}">
                <a16:creationId xmlns:a16="http://schemas.microsoft.com/office/drawing/2014/main" id="{5317CD7D-0CC6-4EFC-BEB1-2B018656A60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81075" y="2076450"/>
            <a:ext cx="798513" cy="760413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66" name="AutoShape 6">
            <a:extLst>
              <a:ext uri="{FF2B5EF4-FFF2-40B4-BE49-F238E27FC236}">
                <a16:creationId xmlns:a16="http://schemas.microsoft.com/office/drawing/2014/main" id="{A29DC1DF-5F67-49F9-A89A-3ADB8D2ABD0D}"/>
              </a:ext>
            </a:extLst>
          </p:cNvPr>
          <p:cNvSpPr>
            <a:spLocks noChangeArrowheads="1"/>
          </p:cNvSpPr>
          <p:nvPr/>
        </p:nvSpPr>
        <p:spPr bwMode="ltGray">
          <a:xfrm rot="1257249">
            <a:off x="3659188" y="2552700"/>
            <a:ext cx="914400" cy="8636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67" name="Line 7">
            <a:extLst>
              <a:ext uri="{FF2B5EF4-FFF2-40B4-BE49-F238E27FC236}">
                <a16:creationId xmlns:a16="http://schemas.microsoft.com/office/drawing/2014/main" id="{E340EAF0-8E90-4FF9-8F5A-2951019CB648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662113" y="2268538"/>
            <a:ext cx="2716212" cy="630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6968" name="Oval 8">
            <a:extLst>
              <a:ext uri="{FF2B5EF4-FFF2-40B4-BE49-F238E27FC236}">
                <a16:creationId xmlns:a16="http://schemas.microsoft.com/office/drawing/2014/main" id="{D7035748-8371-4A9C-8552-729A590F06B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35113" y="2214563"/>
            <a:ext cx="88900" cy="889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69" name="Oval 9">
            <a:extLst>
              <a:ext uri="{FF2B5EF4-FFF2-40B4-BE49-F238E27FC236}">
                <a16:creationId xmlns:a16="http://schemas.microsoft.com/office/drawing/2014/main" id="{B1B43561-D0CD-4E9C-BD97-2184A60CB2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371975" y="2860675"/>
            <a:ext cx="88900" cy="889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70" name="Line 10">
            <a:extLst>
              <a:ext uri="{FF2B5EF4-FFF2-40B4-BE49-F238E27FC236}">
                <a16:creationId xmlns:a16="http://schemas.microsoft.com/office/drawing/2014/main" id="{63FCC841-A81A-438F-A9F0-9AF105B46097}"/>
              </a:ext>
            </a:extLst>
          </p:cNvPr>
          <p:cNvSpPr>
            <a:spLocks noChangeShapeType="1"/>
          </p:cNvSpPr>
          <p:nvPr/>
        </p:nvSpPr>
        <p:spPr bwMode="ltGray">
          <a:xfrm flipH="1" flipV="1">
            <a:off x="1600200" y="2303463"/>
            <a:ext cx="528638" cy="2251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6971" name="Oval 11">
            <a:extLst>
              <a:ext uri="{FF2B5EF4-FFF2-40B4-BE49-F238E27FC236}">
                <a16:creationId xmlns:a16="http://schemas.microsoft.com/office/drawing/2014/main" id="{50848A75-9EF2-4A91-BAFA-FBC329174BE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89150" y="4559300"/>
            <a:ext cx="88900" cy="889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72" name="Oval 12">
            <a:extLst>
              <a:ext uri="{FF2B5EF4-FFF2-40B4-BE49-F238E27FC236}">
                <a16:creationId xmlns:a16="http://schemas.microsoft.com/office/drawing/2014/main" id="{2DEBD9E9-C80A-4EB8-BD58-A35FA97CDA1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29013" y="4468813"/>
            <a:ext cx="88900" cy="889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73" name="Line 13">
            <a:extLst>
              <a:ext uri="{FF2B5EF4-FFF2-40B4-BE49-F238E27FC236}">
                <a16:creationId xmlns:a16="http://schemas.microsoft.com/office/drawing/2014/main" id="{3E70F9E8-2DE2-4AC2-AC8A-A1559CDBB8D4}"/>
              </a:ext>
            </a:extLst>
          </p:cNvPr>
          <p:cNvSpPr>
            <a:spLocks noChangeShapeType="1"/>
          </p:cNvSpPr>
          <p:nvPr/>
        </p:nvSpPr>
        <p:spPr bwMode="ltGray">
          <a:xfrm flipV="1">
            <a:off x="3581400" y="2925763"/>
            <a:ext cx="790575" cy="1570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6974" name="Line 14">
            <a:extLst>
              <a:ext uri="{FF2B5EF4-FFF2-40B4-BE49-F238E27FC236}">
                <a16:creationId xmlns:a16="http://schemas.microsoft.com/office/drawing/2014/main" id="{9CA2E12C-E3CA-4000-8726-CAA3CE482A2C}"/>
              </a:ext>
            </a:extLst>
          </p:cNvPr>
          <p:cNvSpPr>
            <a:spLocks noChangeShapeType="1"/>
          </p:cNvSpPr>
          <p:nvPr/>
        </p:nvSpPr>
        <p:spPr bwMode="ltGray">
          <a:xfrm>
            <a:off x="2595563" y="6429375"/>
            <a:ext cx="798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6975" name="Line 15">
            <a:extLst>
              <a:ext uri="{FF2B5EF4-FFF2-40B4-BE49-F238E27FC236}">
                <a16:creationId xmlns:a16="http://schemas.microsoft.com/office/drawing/2014/main" id="{B78BA6FA-DAEA-4474-9698-F1BDE49EC926}"/>
              </a:ext>
            </a:extLst>
          </p:cNvPr>
          <p:cNvSpPr>
            <a:spLocks noChangeShapeType="1"/>
          </p:cNvSpPr>
          <p:nvPr/>
        </p:nvSpPr>
        <p:spPr bwMode="ltGray">
          <a:xfrm flipV="1">
            <a:off x="2595563" y="5643563"/>
            <a:ext cx="0" cy="78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6976" name="Line 16">
            <a:extLst>
              <a:ext uri="{FF2B5EF4-FFF2-40B4-BE49-F238E27FC236}">
                <a16:creationId xmlns:a16="http://schemas.microsoft.com/office/drawing/2014/main" id="{4FAA83F2-5ED1-47F7-8732-BC51A3181227}"/>
              </a:ext>
            </a:extLst>
          </p:cNvPr>
          <p:cNvSpPr>
            <a:spLocks noChangeShapeType="1"/>
          </p:cNvSpPr>
          <p:nvPr/>
        </p:nvSpPr>
        <p:spPr bwMode="ltGray">
          <a:xfrm flipV="1">
            <a:off x="2595563" y="6003925"/>
            <a:ext cx="90487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6977" name="Rectangle 17">
            <a:extLst>
              <a:ext uri="{FF2B5EF4-FFF2-40B4-BE49-F238E27FC236}">
                <a16:creationId xmlns:a16="http://schemas.microsoft.com/office/drawing/2014/main" id="{51A26C23-8666-4E34-BD47-DB40E4FD87F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013450" y="4494213"/>
            <a:ext cx="1812925" cy="5365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78" name="Oval 18">
            <a:extLst>
              <a:ext uri="{FF2B5EF4-FFF2-40B4-BE49-F238E27FC236}">
                <a16:creationId xmlns:a16="http://schemas.microsoft.com/office/drawing/2014/main" id="{190BE8FF-1771-443E-B546-AD5DFA7703B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546350" y="6388100"/>
            <a:ext cx="88900" cy="889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96979" name="Picture 19" descr="Edittex">
            <a:extLst>
              <a:ext uri="{FF2B5EF4-FFF2-40B4-BE49-F238E27FC236}">
                <a16:creationId xmlns:a16="http://schemas.microsoft.com/office/drawing/2014/main" id="{8271733C-73F8-4B96-A864-C4F5EBCCD7F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602163"/>
            <a:ext cx="312738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80" name="Picture 20" descr="Edittex">
            <a:extLst>
              <a:ext uri="{FF2B5EF4-FFF2-40B4-BE49-F238E27FC236}">
                <a16:creationId xmlns:a16="http://schemas.microsoft.com/office/drawing/2014/main" id="{373E0252-352B-4ABA-94EB-180249E09CA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525963"/>
            <a:ext cx="3270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81" name="Picture 21" descr="Edittex">
            <a:extLst>
              <a:ext uri="{FF2B5EF4-FFF2-40B4-BE49-F238E27FC236}">
                <a16:creationId xmlns:a16="http://schemas.microsoft.com/office/drawing/2014/main" id="{4141F1AD-73F5-448E-B7E2-78491193E8B7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67200"/>
            <a:ext cx="227013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82" name="Picture 22" descr="Edittex">
            <a:extLst>
              <a:ext uri="{FF2B5EF4-FFF2-40B4-BE49-F238E27FC236}">
                <a16:creationId xmlns:a16="http://schemas.microsoft.com/office/drawing/2014/main" id="{5123F207-EF61-4AFE-A1F6-38772C65E290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63763"/>
            <a:ext cx="801688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83" name="Rectangle 23">
            <a:extLst>
              <a:ext uri="{FF2B5EF4-FFF2-40B4-BE49-F238E27FC236}">
                <a16:creationId xmlns:a16="http://schemas.microsoft.com/office/drawing/2014/main" id="{99240B85-5064-457D-B609-6D0BC9C64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z="3200"/>
              <a:t>Single Motion Epipolar Constraint</a:t>
            </a:r>
          </a:p>
        </p:txBody>
      </p:sp>
      <p:pic>
        <p:nvPicPr>
          <p:cNvPr id="296984" name="Picture 24" descr="Edittex">
            <a:extLst>
              <a:ext uri="{FF2B5EF4-FFF2-40B4-BE49-F238E27FC236}">
                <a16:creationId xmlns:a16="http://schemas.microsoft.com/office/drawing/2014/main" id="{5E51FA04-7E5F-4BF3-A516-35EC692F8378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267200"/>
            <a:ext cx="141288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85" name="Line 25">
            <a:extLst>
              <a:ext uri="{FF2B5EF4-FFF2-40B4-BE49-F238E27FC236}">
                <a16:creationId xmlns:a16="http://schemas.microsoft.com/office/drawing/2014/main" id="{DCFA9AE7-7C57-423C-9E82-2B5A8D592EC6}"/>
              </a:ext>
            </a:extLst>
          </p:cNvPr>
          <p:cNvSpPr>
            <a:spLocks noChangeShapeType="1"/>
          </p:cNvSpPr>
          <p:nvPr/>
        </p:nvSpPr>
        <p:spPr bwMode="ltGray">
          <a:xfrm flipV="1">
            <a:off x="2212975" y="4494213"/>
            <a:ext cx="1300163" cy="103187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96986" name="Picture 26" descr="Edittex">
            <a:extLst>
              <a:ext uri="{FF2B5EF4-FFF2-40B4-BE49-F238E27FC236}">
                <a16:creationId xmlns:a16="http://schemas.microsoft.com/office/drawing/2014/main" id="{B639ABD9-2B5D-418C-B897-98DF1C2E3D58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153988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87" name="Picture 27" descr="texpointfig">
            <a:extLst>
              <a:ext uri="{FF2B5EF4-FFF2-40B4-BE49-F238E27FC236}">
                <a16:creationId xmlns:a16="http://schemas.microsoft.com/office/drawing/2014/main" id="{F30DB7F3-F7E1-44C5-ACC2-72E551E928DC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2265363"/>
            <a:ext cx="2468562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88" name="Picture 28" descr="texpointfig">
            <a:extLst>
              <a:ext uri="{FF2B5EF4-FFF2-40B4-BE49-F238E27FC236}">
                <a16:creationId xmlns:a16="http://schemas.microsoft.com/office/drawing/2014/main" id="{4B40A1C0-D10F-45FD-B81D-9B644B78DFDB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044825"/>
            <a:ext cx="17700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89" name="Picture 29" descr="texpointfig">
            <a:extLst>
              <a:ext uri="{FF2B5EF4-FFF2-40B4-BE49-F238E27FC236}">
                <a16:creationId xmlns:a16="http://schemas.microsoft.com/office/drawing/2014/main" id="{9EE44613-9348-4C13-A68C-ABAC487E63E7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88" y="3892550"/>
            <a:ext cx="2170112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0" name="Picture 30" descr="texpointfig">
            <a:extLst>
              <a:ext uri="{FF2B5EF4-FFF2-40B4-BE49-F238E27FC236}">
                <a16:creationId xmlns:a16="http://schemas.microsoft.com/office/drawing/2014/main" id="{38CDBE22-3FF4-4C84-8E5F-F19B1AF031BB}"/>
              </a:ext>
            </a:extLst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3" y="4887913"/>
            <a:ext cx="15573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91" name="Rectangle 31">
            <a:extLst>
              <a:ext uri="{FF2B5EF4-FFF2-40B4-BE49-F238E27FC236}">
                <a16:creationId xmlns:a16="http://schemas.microsoft.com/office/drawing/2014/main" id="{07FBEBDB-73F5-4F66-8A60-AFF2BC3AF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724400"/>
            <a:ext cx="1981200" cy="6858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96992" name="Picture 32" descr="txp_fig">
            <a:extLst>
              <a:ext uri="{FF2B5EF4-FFF2-40B4-BE49-F238E27FC236}">
                <a16:creationId xmlns:a16="http://schemas.microsoft.com/office/drawing/2014/main" id="{38FFC20A-5633-40BC-A2B1-F3786C9F8F94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6535738"/>
            <a:ext cx="169862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3" name="Picture 33" descr="Edittex">
            <a:extLst>
              <a:ext uri="{FF2B5EF4-FFF2-40B4-BE49-F238E27FC236}">
                <a16:creationId xmlns:a16="http://schemas.microsoft.com/office/drawing/2014/main" id="{C3BB2D56-604C-4D18-9E50-A46C105D5A5A}"/>
              </a:ext>
            </a:extLst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638800"/>
            <a:ext cx="4884738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2">
            <a:extLst>
              <a:ext uri="{FF2B5EF4-FFF2-40B4-BE49-F238E27FC236}">
                <a16:creationId xmlns:a16="http://schemas.microsoft.com/office/drawing/2014/main" id="{7383CA83-8136-4594-9AE3-E25D004A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299010" name="AutoShape 2">
            <a:extLst>
              <a:ext uri="{FF2B5EF4-FFF2-40B4-BE49-F238E27FC236}">
                <a16:creationId xmlns:a16="http://schemas.microsoft.com/office/drawing/2014/main" id="{D8B5C7A3-EDBE-4C5E-984B-C074EA674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91000"/>
            <a:ext cx="4038600" cy="762000"/>
          </a:xfrm>
          <a:prstGeom prst="parallelogram">
            <a:avLst>
              <a:gd name="adj" fmla="val 132500"/>
            </a:avLst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1" name="Line 3">
            <a:extLst>
              <a:ext uri="{FF2B5EF4-FFF2-40B4-BE49-F238E27FC236}">
                <a16:creationId xmlns:a16="http://schemas.microsoft.com/office/drawing/2014/main" id="{DB601374-80F6-46FA-945B-4F6BC4E88417}"/>
              </a:ext>
            </a:extLst>
          </p:cNvPr>
          <p:cNvSpPr>
            <a:spLocks noChangeShapeType="1"/>
          </p:cNvSpPr>
          <p:nvPr/>
        </p:nvSpPr>
        <p:spPr bwMode="ltGray">
          <a:xfrm flipV="1">
            <a:off x="2638425" y="4953000"/>
            <a:ext cx="866775" cy="1654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9012" name="AutoShape 4">
            <a:extLst>
              <a:ext uri="{FF2B5EF4-FFF2-40B4-BE49-F238E27FC236}">
                <a16:creationId xmlns:a16="http://schemas.microsoft.com/office/drawing/2014/main" id="{746F0B7F-1D69-4E45-B62B-80220ABA23D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068388" y="1912938"/>
            <a:ext cx="604837" cy="554037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3" name="AutoShape 5">
            <a:extLst>
              <a:ext uri="{FF2B5EF4-FFF2-40B4-BE49-F238E27FC236}">
                <a16:creationId xmlns:a16="http://schemas.microsoft.com/office/drawing/2014/main" id="{3E2132F1-875C-4988-AC83-998526F495F5}"/>
              </a:ext>
            </a:extLst>
          </p:cNvPr>
          <p:cNvSpPr>
            <a:spLocks noChangeArrowheads="1"/>
          </p:cNvSpPr>
          <p:nvPr/>
        </p:nvSpPr>
        <p:spPr bwMode="ltGray">
          <a:xfrm rot="1257249">
            <a:off x="3644900" y="2708275"/>
            <a:ext cx="955675" cy="974725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4" name="Line 6">
            <a:extLst>
              <a:ext uri="{FF2B5EF4-FFF2-40B4-BE49-F238E27FC236}">
                <a16:creationId xmlns:a16="http://schemas.microsoft.com/office/drawing/2014/main" id="{AADC8522-13F5-4399-8B1A-AEDBC11EAAB3}"/>
              </a:ext>
            </a:extLst>
          </p:cNvPr>
          <p:cNvSpPr>
            <a:spLocks noChangeShapeType="1"/>
          </p:cNvSpPr>
          <p:nvPr/>
        </p:nvSpPr>
        <p:spPr bwMode="ltGray">
          <a:xfrm>
            <a:off x="1592263" y="2087563"/>
            <a:ext cx="2832100" cy="977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9015" name="Oval 7">
            <a:extLst>
              <a:ext uri="{FF2B5EF4-FFF2-40B4-BE49-F238E27FC236}">
                <a16:creationId xmlns:a16="http://schemas.microsoft.com/office/drawing/2014/main" id="{EBABB517-9B13-4BE5-A679-78205FCB356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466850" y="2025650"/>
            <a:ext cx="88900" cy="889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6" name="Oval 8">
            <a:extLst>
              <a:ext uri="{FF2B5EF4-FFF2-40B4-BE49-F238E27FC236}">
                <a16:creationId xmlns:a16="http://schemas.microsoft.com/office/drawing/2014/main" id="{FBDB0103-5638-465F-9AEB-BAC51375F2F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418013" y="3027363"/>
            <a:ext cx="88900" cy="889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7" name="Line 9">
            <a:extLst>
              <a:ext uri="{FF2B5EF4-FFF2-40B4-BE49-F238E27FC236}">
                <a16:creationId xmlns:a16="http://schemas.microsoft.com/office/drawing/2014/main" id="{5329C4D6-F8BD-436D-97CE-044C5DC133F8}"/>
              </a:ext>
            </a:extLst>
          </p:cNvPr>
          <p:cNvSpPr>
            <a:spLocks noChangeShapeType="1"/>
          </p:cNvSpPr>
          <p:nvPr/>
        </p:nvSpPr>
        <p:spPr bwMode="ltGray">
          <a:xfrm flipH="1" flipV="1">
            <a:off x="2133600" y="4953000"/>
            <a:ext cx="495300" cy="1619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9018" name="Oval 10">
            <a:extLst>
              <a:ext uri="{FF2B5EF4-FFF2-40B4-BE49-F238E27FC236}">
                <a16:creationId xmlns:a16="http://schemas.microsoft.com/office/drawing/2014/main" id="{72E97446-BD6D-490D-A2BE-E7E7E42C765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44700" y="4559300"/>
            <a:ext cx="88900" cy="889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9" name="Oval 11">
            <a:extLst>
              <a:ext uri="{FF2B5EF4-FFF2-40B4-BE49-F238E27FC236}">
                <a16:creationId xmlns:a16="http://schemas.microsoft.com/office/drawing/2014/main" id="{90666E2D-0201-42CC-8660-0E167E50520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75050" y="4635500"/>
            <a:ext cx="88900" cy="889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20" name="Line 12">
            <a:extLst>
              <a:ext uri="{FF2B5EF4-FFF2-40B4-BE49-F238E27FC236}">
                <a16:creationId xmlns:a16="http://schemas.microsoft.com/office/drawing/2014/main" id="{ECE7CD69-4EA3-479E-933B-D15D240948D8}"/>
              </a:ext>
            </a:extLst>
          </p:cNvPr>
          <p:cNvSpPr>
            <a:spLocks noChangeShapeType="1"/>
          </p:cNvSpPr>
          <p:nvPr/>
        </p:nvSpPr>
        <p:spPr bwMode="ltGray">
          <a:xfrm flipV="1">
            <a:off x="3657600" y="3092450"/>
            <a:ext cx="760413" cy="155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9021" name="Line 13">
            <a:extLst>
              <a:ext uri="{FF2B5EF4-FFF2-40B4-BE49-F238E27FC236}">
                <a16:creationId xmlns:a16="http://schemas.microsoft.com/office/drawing/2014/main" id="{9572D1BE-F672-4AE3-B284-EDFA8F5BE7A6}"/>
              </a:ext>
            </a:extLst>
          </p:cNvPr>
          <p:cNvSpPr>
            <a:spLocks noChangeShapeType="1"/>
          </p:cNvSpPr>
          <p:nvPr/>
        </p:nvSpPr>
        <p:spPr bwMode="ltGray">
          <a:xfrm>
            <a:off x="2641600" y="6596063"/>
            <a:ext cx="798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9022" name="Line 14">
            <a:extLst>
              <a:ext uri="{FF2B5EF4-FFF2-40B4-BE49-F238E27FC236}">
                <a16:creationId xmlns:a16="http://schemas.microsoft.com/office/drawing/2014/main" id="{6AD952B9-85A9-4F55-9670-46FE50F81CB5}"/>
              </a:ext>
            </a:extLst>
          </p:cNvPr>
          <p:cNvSpPr>
            <a:spLocks noChangeShapeType="1"/>
          </p:cNvSpPr>
          <p:nvPr/>
        </p:nvSpPr>
        <p:spPr bwMode="ltGray">
          <a:xfrm flipV="1">
            <a:off x="2641600" y="5797550"/>
            <a:ext cx="0" cy="785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9023" name="Line 15">
            <a:extLst>
              <a:ext uri="{FF2B5EF4-FFF2-40B4-BE49-F238E27FC236}">
                <a16:creationId xmlns:a16="http://schemas.microsoft.com/office/drawing/2014/main" id="{53E30906-1E03-4AD7-9F42-8D4C503898AF}"/>
              </a:ext>
            </a:extLst>
          </p:cNvPr>
          <p:cNvSpPr>
            <a:spLocks noChangeShapeType="1"/>
          </p:cNvSpPr>
          <p:nvPr/>
        </p:nvSpPr>
        <p:spPr bwMode="ltGray">
          <a:xfrm flipV="1">
            <a:off x="2654300" y="6170613"/>
            <a:ext cx="139700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9024" name="AutoShape 16">
            <a:extLst>
              <a:ext uri="{FF2B5EF4-FFF2-40B4-BE49-F238E27FC236}">
                <a16:creationId xmlns:a16="http://schemas.microsoft.com/office/drawing/2014/main" id="{42336D0C-9962-4765-A390-12B19B9D869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408363" y="1752600"/>
            <a:ext cx="604837" cy="554038"/>
          </a:xfrm>
          <a:prstGeom prst="cube">
            <a:avLst>
              <a:gd name="adj" fmla="val 2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25" name="Oval 17">
            <a:extLst>
              <a:ext uri="{FF2B5EF4-FFF2-40B4-BE49-F238E27FC236}">
                <a16:creationId xmlns:a16="http://schemas.microsoft.com/office/drawing/2014/main" id="{370E9342-B005-4EC8-919B-CB8FEA498D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371850" y="1860550"/>
            <a:ext cx="88900" cy="889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26" name="AutoShape 18">
            <a:extLst>
              <a:ext uri="{FF2B5EF4-FFF2-40B4-BE49-F238E27FC236}">
                <a16:creationId xmlns:a16="http://schemas.microsoft.com/office/drawing/2014/main" id="{70840B83-39F7-4920-B36B-065726D44DCF}"/>
              </a:ext>
            </a:extLst>
          </p:cNvPr>
          <p:cNvSpPr>
            <a:spLocks noChangeArrowheads="1"/>
          </p:cNvSpPr>
          <p:nvPr/>
        </p:nvSpPr>
        <p:spPr bwMode="ltGray">
          <a:xfrm rot="-1816735">
            <a:off x="2093913" y="2852738"/>
            <a:ext cx="711200" cy="717550"/>
          </a:xfrm>
          <a:prstGeom prst="cube">
            <a:avLst>
              <a:gd name="adj" fmla="val 2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27" name="Oval 19">
            <a:extLst>
              <a:ext uri="{FF2B5EF4-FFF2-40B4-BE49-F238E27FC236}">
                <a16:creationId xmlns:a16="http://schemas.microsoft.com/office/drawing/2014/main" id="{58367C59-A532-412E-AB4B-AB348D0C87A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2950" y="3194050"/>
            <a:ext cx="88900" cy="889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28" name="Line 20">
            <a:extLst>
              <a:ext uri="{FF2B5EF4-FFF2-40B4-BE49-F238E27FC236}">
                <a16:creationId xmlns:a16="http://schemas.microsoft.com/office/drawing/2014/main" id="{3A8D9092-320D-4652-8AE7-318EC50C6366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2055813" y="1920875"/>
            <a:ext cx="1347787" cy="12922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9029" name="Line 21">
            <a:extLst>
              <a:ext uri="{FF2B5EF4-FFF2-40B4-BE49-F238E27FC236}">
                <a16:creationId xmlns:a16="http://schemas.microsoft.com/office/drawing/2014/main" id="{CE243663-5511-467A-AC00-878A0F67B65A}"/>
              </a:ext>
            </a:extLst>
          </p:cNvPr>
          <p:cNvSpPr>
            <a:spLocks noChangeShapeType="1"/>
          </p:cNvSpPr>
          <p:nvPr/>
        </p:nvSpPr>
        <p:spPr bwMode="ltGray">
          <a:xfrm flipV="1">
            <a:off x="2649538" y="4953000"/>
            <a:ext cx="246062" cy="1625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9030" name="Oval 22">
            <a:extLst>
              <a:ext uri="{FF2B5EF4-FFF2-40B4-BE49-F238E27FC236}">
                <a16:creationId xmlns:a16="http://schemas.microsoft.com/office/drawing/2014/main" id="{B06AD9B9-DE37-44A0-98D3-F415D4F966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819400" y="4800600"/>
            <a:ext cx="88900" cy="889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31" name="Line 23">
            <a:extLst>
              <a:ext uri="{FF2B5EF4-FFF2-40B4-BE49-F238E27FC236}">
                <a16:creationId xmlns:a16="http://schemas.microsoft.com/office/drawing/2014/main" id="{9185893B-1994-4363-886C-2F82AC83277E}"/>
              </a:ext>
            </a:extLst>
          </p:cNvPr>
          <p:cNvSpPr>
            <a:spLocks noChangeShapeType="1"/>
          </p:cNvSpPr>
          <p:nvPr/>
        </p:nvSpPr>
        <p:spPr bwMode="ltGray">
          <a:xfrm flipV="1">
            <a:off x="2895600" y="1951038"/>
            <a:ext cx="519113" cy="284956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9032" name="Line 24">
            <a:extLst>
              <a:ext uri="{FF2B5EF4-FFF2-40B4-BE49-F238E27FC236}">
                <a16:creationId xmlns:a16="http://schemas.microsoft.com/office/drawing/2014/main" id="{761FE162-D4DA-4D0E-9014-0BD8430DCFAF}"/>
              </a:ext>
            </a:extLst>
          </p:cNvPr>
          <p:cNvSpPr>
            <a:spLocks noChangeShapeType="1"/>
          </p:cNvSpPr>
          <p:nvPr/>
        </p:nvSpPr>
        <p:spPr bwMode="ltGray">
          <a:xfrm flipH="1" flipV="1">
            <a:off x="2247900" y="4295775"/>
            <a:ext cx="398463" cy="230663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9033" name="Line 25">
            <a:extLst>
              <a:ext uri="{FF2B5EF4-FFF2-40B4-BE49-F238E27FC236}">
                <a16:creationId xmlns:a16="http://schemas.microsoft.com/office/drawing/2014/main" id="{C5BBD5ED-366F-4D84-AE00-560DEE82F753}"/>
              </a:ext>
            </a:extLst>
          </p:cNvPr>
          <p:cNvSpPr>
            <a:spLocks noChangeShapeType="1"/>
          </p:cNvSpPr>
          <p:nvPr/>
        </p:nvSpPr>
        <p:spPr bwMode="ltGray">
          <a:xfrm flipH="1" flipV="1">
            <a:off x="2049463" y="3267075"/>
            <a:ext cx="103187" cy="53975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9034" name="Line 26">
            <a:extLst>
              <a:ext uri="{FF2B5EF4-FFF2-40B4-BE49-F238E27FC236}">
                <a16:creationId xmlns:a16="http://schemas.microsoft.com/office/drawing/2014/main" id="{448C1AA2-5163-4070-8D23-35F10097A0D3}"/>
              </a:ext>
            </a:extLst>
          </p:cNvPr>
          <p:cNvSpPr>
            <a:spLocks noChangeShapeType="1"/>
          </p:cNvSpPr>
          <p:nvPr/>
        </p:nvSpPr>
        <p:spPr bwMode="ltGray">
          <a:xfrm flipH="1" flipV="1">
            <a:off x="2155825" y="3779838"/>
            <a:ext cx="76200" cy="466725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9035" name="Oval 27">
            <a:extLst>
              <a:ext uri="{FF2B5EF4-FFF2-40B4-BE49-F238E27FC236}">
                <a16:creationId xmlns:a16="http://schemas.microsoft.com/office/drawing/2014/main" id="{EB7D690C-1ED5-438A-B54C-FAD382EBAFF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198688" y="4256088"/>
            <a:ext cx="88900" cy="889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36" name="Line 28">
            <a:extLst>
              <a:ext uri="{FF2B5EF4-FFF2-40B4-BE49-F238E27FC236}">
                <a16:creationId xmlns:a16="http://schemas.microsoft.com/office/drawing/2014/main" id="{4232AB18-6AC3-423E-AA00-A2CB27ED0892}"/>
              </a:ext>
            </a:extLst>
          </p:cNvPr>
          <p:cNvSpPr>
            <a:spLocks noChangeShapeType="1"/>
          </p:cNvSpPr>
          <p:nvPr/>
        </p:nvSpPr>
        <p:spPr bwMode="ltGray">
          <a:xfrm flipV="1">
            <a:off x="2262188" y="4687888"/>
            <a:ext cx="1300162" cy="77787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9037" name="Line 29">
            <a:extLst>
              <a:ext uri="{FF2B5EF4-FFF2-40B4-BE49-F238E27FC236}">
                <a16:creationId xmlns:a16="http://schemas.microsoft.com/office/drawing/2014/main" id="{52CFC1C7-A713-4AAB-92D3-FB114F430C74}"/>
              </a:ext>
            </a:extLst>
          </p:cNvPr>
          <p:cNvSpPr>
            <a:spLocks noChangeShapeType="1"/>
          </p:cNvSpPr>
          <p:nvPr/>
        </p:nvSpPr>
        <p:spPr bwMode="ltGray">
          <a:xfrm flipH="1" flipV="1">
            <a:off x="2270125" y="4322763"/>
            <a:ext cx="549275" cy="477837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9038" name="Oval 30">
            <a:extLst>
              <a:ext uri="{FF2B5EF4-FFF2-40B4-BE49-F238E27FC236}">
                <a16:creationId xmlns:a16="http://schemas.microsoft.com/office/drawing/2014/main" id="{8E4CA0DE-6BEF-4C1C-838D-E0ED1A378FE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592388" y="6554788"/>
            <a:ext cx="88900" cy="889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39" name="Rectangle 31">
            <a:extLst>
              <a:ext uri="{FF2B5EF4-FFF2-40B4-BE49-F238E27FC236}">
                <a16:creationId xmlns:a16="http://schemas.microsoft.com/office/drawing/2014/main" id="{F7AE9116-D274-49EE-BA6F-33D0E72CA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z="3200"/>
              <a:t>Multibody Epipolar Constraint</a:t>
            </a:r>
          </a:p>
        </p:txBody>
      </p:sp>
      <p:pic>
        <p:nvPicPr>
          <p:cNvPr id="299040" name="Picture 32" descr="Edittex">
            <a:extLst>
              <a:ext uri="{FF2B5EF4-FFF2-40B4-BE49-F238E27FC236}">
                <a16:creationId xmlns:a16="http://schemas.microsoft.com/office/drawing/2014/main" id="{D5DE1C9B-A251-4079-83FA-EC05BED84D4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572000"/>
            <a:ext cx="312738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9041" name="Picture 33" descr="Edittex">
            <a:extLst>
              <a:ext uri="{FF2B5EF4-FFF2-40B4-BE49-F238E27FC236}">
                <a16:creationId xmlns:a16="http://schemas.microsoft.com/office/drawing/2014/main" id="{07C9BEEE-06B9-45A9-B11A-1103B09E197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267200"/>
            <a:ext cx="141288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9042" name="Line 34">
            <a:extLst>
              <a:ext uri="{FF2B5EF4-FFF2-40B4-BE49-F238E27FC236}">
                <a16:creationId xmlns:a16="http://schemas.microsoft.com/office/drawing/2014/main" id="{1D77F547-0ACA-432F-91F2-675A43347E9D}"/>
              </a:ext>
            </a:extLst>
          </p:cNvPr>
          <p:cNvSpPr>
            <a:spLocks noChangeShapeType="1"/>
          </p:cNvSpPr>
          <p:nvPr/>
        </p:nvSpPr>
        <p:spPr bwMode="ltGray">
          <a:xfrm>
            <a:off x="2133600" y="4572000"/>
            <a:ext cx="1447800" cy="762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99043" name="Picture 35" descr="Edittex">
            <a:extLst>
              <a:ext uri="{FF2B5EF4-FFF2-40B4-BE49-F238E27FC236}">
                <a16:creationId xmlns:a16="http://schemas.microsoft.com/office/drawing/2014/main" id="{39A72828-B816-46DF-8523-D2888C2818E1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525963"/>
            <a:ext cx="3270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9044" name="Line 36">
            <a:extLst>
              <a:ext uri="{FF2B5EF4-FFF2-40B4-BE49-F238E27FC236}">
                <a16:creationId xmlns:a16="http://schemas.microsoft.com/office/drawing/2014/main" id="{E94E79B7-9F0F-4A4B-9274-F325327B6BCE}"/>
              </a:ext>
            </a:extLst>
          </p:cNvPr>
          <p:cNvSpPr>
            <a:spLocks noChangeShapeType="1"/>
          </p:cNvSpPr>
          <p:nvPr/>
        </p:nvSpPr>
        <p:spPr bwMode="ltGray">
          <a:xfrm flipH="1" flipV="1">
            <a:off x="1524000" y="2057400"/>
            <a:ext cx="533400" cy="2514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99045" name="Picture 37" descr="Edittex">
            <a:extLst>
              <a:ext uri="{FF2B5EF4-FFF2-40B4-BE49-F238E27FC236}">
                <a16:creationId xmlns:a16="http://schemas.microsoft.com/office/drawing/2014/main" id="{DAB5A60E-45E0-4EE7-AAC1-1E4E005DF4AE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1981200"/>
            <a:ext cx="153987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9046" name="Picture 38" descr="txp_fig">
            <a:extLst>
              <a:ext uri="{FF2B5EF4-FFF2-40B4-BE49-F238E27FC236}">
                <a16:creationId xmlns:a16="http://schemas.microsoft.com/office/drawing/2014/main" id="{671C848D-57E4-4FE9-8397-9D41F460688D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611938"/>
            <a:ext cx="169863" cy="16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9047" name="Picture 39" descr="Edittex">
            <a:extLst>
              <a:ext uri="{FF2B5EF4-FFF2-40B4-BE49-F238E27FC236}">
                <a16:creationId xmlns:a16="http://schemas.microsoft.com/office/drawing/2014/main" id="{70A48712-CAF3-46FF-9CD0-56C5E4E8166E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5" y="4316413"/>
            <a:ext cx="31273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9048" name="Picture 40" descr="Edittex">
            <a:extLst>
              <a:ext uri="{FF2B5EF4-FFF2-40B4-BE49-F238E27FC236}">
                <a16:creationId xmlns:a16="http://schemas.microsoft.com/office/drawing/2014/main" id="{B354CF79-F084-40D2-9A3B-62CCCD66F55D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4237038"/>
            <a:ext cx="327025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9049" name="Picture 41" descr="texpointfig">
            <a:extLst>
              <a:ext uri="{FF2B5EF4-FFF2-40B4-BE49-F238E27FC236}">
                <a16:creationId xmlns:a16="http://schemas.microsoft.com/office/drawing/2014/main" id="{13B1BBFD-1354-4B69-944C-29BB8E9604EA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3" y="2189163"/>
            <a:ext cx="1728787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9050" name="Picture 42" descr="texpointfig">
            <a:extLst>
              <a:ext uri="{FF2B5EF4-FFF2-40B4-BE49-F238E27FC236}">
                <a16:creationId xmlns:a16="http://schemas.microsoft.com/office/drawing/2014/main" id="{141C6C91-233D-4A80-9686-954A7FC61275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463" y="3044825"/>
            <a:ext cx="203993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9051" name="Picture 43" descr="Edittex">
            <a:extLst>
              <a:ext uri="{FF2B5EF4-FFF2-40B4-BE49-F238E27FC236}">
                <a16:creationId xmlns:a16="http://schemas.microsoft.com/office/drawing/2014/main" id="{385CCEDD-3070-46DC-A9F6-9A574ACE32CC}"/>
              </a:ext>
            </a:extLst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3041650" cy="97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9052" name="Rectangle 44">
            <a:extLst>
              <a:ext uri="{FF2B5EF4-FFF2-40B4-BE49-F238E27FC236}">
                <a16:creationId xmlns:a16="http://schemas.microsoft.com/office/drawing/2014/main" id="{ADD2C8E5-6CAD-4A0B-A717-A6B16D792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257800"/>
            <a:ext cx="3581400" cy="12954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99053" name="Picture 45" descr="Edittex">
            <a:extLst>
              <a:ext uri="{FF2B5EF4-FFF2-40B4-BE49-F238E27FC236}">
                <a16:creationId xmlns:a16="http://schemas.microsoft.com/office/drawing/2014/main" id="{737F239B-0165-4B19-91A9-B21295744B01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3960813"/>
            <a:ext cx="25003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E078-ECD0-4F27-86E1-0C08A019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309250" name="Rectangle 2">
            <a:extLst>
              <a:ext uri="{FF2B5EF4-FFF2-40B4-BE49-F238E27FC236}">
                <a16:creationId xmlns:a16="http://schemas.microsoft.com/office/drawing/2014/main" id="{18BC3745-5D96-4319-AE7D-924A12E33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r>
              <a:rPr lang="en-US" altLang="en-US" sz="3200"/>
              <a:t>Decomposition of Multibody F</a:t>
            </a: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D516D211-CB92-4E4C-9536-0D8289488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r>
              <a:rPr lang="en-US" altLang="en-US" i="1">
                <a:solidFill>
                  <a:srgbClr val="CC0000"/>
                </a:solidFill>
              </a:rPr>
              <a:t>n</a:t>
            </a:r>
            <a:r>
              <a:rPr lang="en-US" altLang="en-US"/>
              <a:t> motions generate</a:t>
            </a:r>
            <a:r>
              <a:rPr lang="en-US" altLang="en-US" i="1">
                <a:solidFill>
                  <a:srgbClr val="CC0000"/>
                </a:solidFill>
              </a:rPr>
              <a:t> n </a:t>
            </a:r>
            <a:r>
              <a:rPr lang="en-US" altLang="en-US"/>
              <a:t>groups of epipolar lines</a:t>
            </a:r>
          </a:p>
          <a:p>
            <a:r>
              <a:rPr lang="en-US" altLang="en-US"/>
              <a:t>Each group will intersect at the epipole </a:t>
            </a:r>
            <a:r>
              <a:rPr lang="en-US" altLang="en-US" i="1">
                <a:solidFill>
                  <a:srgbClr val="CC0000"/>
                </a:solidFill>
              </a:rPr>
              <a:t>e</a:t>
            </a:r>
            <a:r>
              <a:rPr lang="en-US" altLang="en-US" i="1" baseline="-25000">
                <a:solidFill>
                  <a:srgbClr val="CC0000"/>
                </a:solidFill>
              </a:rPr>
              <a:t>i</a:t>
            </a:r>
            <a:r>
              <a:rPr lang="en-US" altLang="en-US"/>
              <a:t> </a:t>
            </a:r>
          </a:p>
          <a:p>
            <a:r>
              <a:rPr lang="en-US" altLang="en-US"/>
              <a:t>Details Chapter 7</a:t>
            </a:r>
            <a:endParaRPr lang="en-US" altLang="en-US" i="1" baseline="-25000">
              <a:solidFill>
                <a:srgbClr val="CC0000"/>
              </a:solidFill>
            </a:endParaRPr>
          </a:p>
          <a:p>
            <a:pPr>
              <a:buFontTx/>
              <a:buNone/>
            </a:pPr>
            <a:endParaRPr lang="en-US" altLang="en-US" i="1" baseline="-25000">
              <a:solidFill>
                <a:srgbClr val="CC0000"/>
              </a:solidFill>
            </a:endParaRPr>
          </a:p>
          <a:p>
            <a:pPr>
              <a:buFontTx/>
              <a:buNone/>
            </a:pPr>
            <a:endParaRPr lang="en-US" altLang="en-US" i="1" baseline="-25000">
              <a:solidFill>
                <a:srgbClr val="CC0000"/>
              </a:solidFill>
            </a:endParaRPr>
          </a:p>
          <a:p>
            <a:pPr>
              <a:buFontTx/>
              <a:buNone/>
            </a:pPr>
            <a:endParaRPr lang="en-US" altLang="en-US" i="1" baseline="-25000">
              <a:solidFill>
                <a:srgbClr val="CC0000"/>
              </a:solidFill>
            </a:endParaRPr>
          </a:p>
          <a:p>
            <a:pPr>
              <a:buFontTx/>
              <a:buNone/>
            </a:pPr>
            <a:endParaRPr lang="en-US" altLang="en-US" i="1" baseline="-25000">
              <a:solidFill>
                <a:srgbClr val="CC0000"/>
              </a:solidFill>
            </a:endParaRPr>
          </a:p>
          <a:p>
            <a:pPr>
              <a:buFontTx/>
              <a:buNone/>
            </a:pPr>
            <a:endParaRPr lang="en-US" altLang="en-US" i="1" baseline="-25000">
              <a:solidFill>
                <a:srgbClr val="CC0000"/>
              </a:solidFill>
            </a:endParaRPr>
          </a:p>
          <a:p>
            <a:pPr>
              <a:buFontTx/>
              <a:buNone/>
            </a:pPr>
            <a:endParaRPr lang="en-US" altLang="en-US" i="1" baseline="-250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CFB77527-60FA-4ADB-AEF9-1203C7FB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sp>
        <p:nvSpPr>
          <p:cNvPr id="382978" name="Rectangle 2">
            <a:extLst>
              <a:ext uri="{FF2B5EF4-FFF2-40B4-BE49-F238E27FC236}">
                <a16:creationId xmlns:a16="http://schemas.microsoft.com/office/drawing/2014/main" id="{6670D053-8378-465E-B7B6-1058E89BD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Grouping in humans</a:t>
            </a:r>
          </a:p>
        </p:txBody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1FA13B48-40F5-4B18-A031-3C7EC717F4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000"/>
              <a:t>Figure-ground discrimination</a:t>
            </a:r>
          </a:p>
          <a:p>
            <a:pPr lvl="1"/>
            <a:r>
              <a:rPr lang="en-US" altLang="en-US" sz="2000"/>
              <a:t>grouping can be seen in terms of allocating some elements to a figure, some to ground</a:t>
            </a:r>
          </a:p>
          <a:p>
            <a:pPr lvl="1"/>
            <a:r>
              <a:rPr lang="en-US" altLang="en-US" sz="2000"/>
              <a:t>impoverished theory</a:t>
            </a:r>
          </a:p>
        </p:txBody>
      </p:sp>
      <p:sp>
        <p:nvSpPr>
          <p:cNvPr id="382980" name="Rectangle 4">
            <a:extLst>
              <a:ext uri="{FF2B5EF4-FFF2-40B4-BE49-F238E27FC236}">
                <a16:creationId xmlns:a16="http://schemas.microsoft.com/office/drawing/2014/main" id="{15768CAD-CCD6-445F-A030-EB5B5049EA2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28750"/>
            <a:ext cx="4202113" cy="4767263"/>
          </a:xfrm>
        </p:spPr>
        <p:txBody>
          <a:bodyPr/>
          <a:lstStyle/>
          <a:p>
            <a:r>
              <a:rPr lang="en-US" altLang="en-US" sz="2000"/>
              <a:t>Gestalt properties</a:t>
            </a:r>
          </a:p>
          <a:p>
            <a:pPr lvl="1"/>
            <a:r>
              <a:rPr lang="en-US" altLang="en-US" sz="2000"/>
              <a:t>elements in a collection of elements can have properties that result from relationships (Muller-Lyer effect)</a:t>
            </a:r>
          </a:p>
          <a:p>
            <a:pPr lvl="2"/>
            <a:r>
              <a:rPr lang="en-US" altLang="en-US" sz="2000"/>
              <a:t>Gestalt-qualitat</a:t>
            </a:r>
          </a:p>
          <a:p>
            <a:pPr lvl="1"/>
            <a:r>
              <a:rPr lang="en-US" altLang="en-US" sz="2000"/>
              <a:t>A series of factors affect whether elements should be grouped together</a:t>
            </a:r>
          </a:p>
          <a:p>
            <a:pPr lvl="2"/>
            <a:r>
              <a:rPr lang="en-US" altLang="en-US" sz="2000"/>
              <a:t>Gestalt factors</a:t>
            </a:r>
          </a:p>
          <a:p>
            <a:pPr lvl="1"/>
            <a:endParaRPr lang="en-US" altLang="en-US" sz="2000"/>
          </a:p>
        </p:txBody>
      </p:sp>
      <p:pic>
        <p:nvPicPr>
          <p:cNvPr id="382981" name="Picture 5" descr="m-l">
            <a:extLst>
              <a:ext uri="{FF2B5EF4-FFF2-40B4-BE49-F238E27FC236}">
                <a16:creationId xmlns:a16="http://schemas.microsoft.com/office/drawing/2014/main" id="{F4334D17-E9E5-4621-896D-519220A50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4603750"/>
            <a:ext cx="1433513" cy="14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F44D538A-68D6-4346-BB56-2FB1F59FF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pic>
        <p:nvPicPr>
          <p:cNvPr id="385026" name="Picture 2">
            <a:extLst>
              <a:ext uri="{FF2B5EF4-FFF2-40B4-BE49-F238E27FC236}">
                <a16:creationId xmlns:a16="http://schemas.microsoft.com/office/drawing/2014/main" id="{B79097A4-31C9-46E2-9BA0-5C6037148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"/>
            <a:ext cx="6299200" cy="593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9DB82DFA-8CB9-4603-9DC6-29653E07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pic>
        <p:nvPicPr>
          <p:cNvPr id="387074" name="Picture 2">
            <a:extLst>
              <a:ext uri="{FF2B5EF4-FFF2-40B4-BE49-F238E27FC236}">
                <a16:creationId xmlns:a16="http://schemas.microsoft.com/office/drawing/2014/main" id="{A9CD537B-5929-4F88-8A13-DE441CB1C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"/>
            <a:ext cx="38227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D97DB369-8001-4B18-A7D3-627DEE9B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J. Kosecka</a:t>
            </a:r>
          </a:p>
        </p:txBody>
      </p:sp>
      <p:pic>
        <p:nvPicPr>
          <p:cNvPr id="319490" name="Picture 2">
            <a:extLst>
              <a:ext uri="{FF2B5EF4-FFF2-40B4-BE49-F238E27FC236}">
                <a16:creationId xmlns:a16="http://schemas.microsoft.com/office/drawing/2014/main" id="{53A6512D-89BB-4CB0-8884-7D8F2C6E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1277938"/>
            <a:ext cx="4343400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[  \begin{array}{cc}&#10;                          \sum_i w_i x_i^2 &amp; \sum_i w_i x_i \\&#10;                          \sum_i w_i x_i &amp; \sum w_i 1&#10;                         \end{array}&#10;                        \right] &#10;\left[ \begin{array}{c}&#10;a \\&#10;b&#10;\end{array} \right] = &#10;\left[ \begin{array}{c}&#10;\sum_i w_i x_i y_i \\&#10;\sum_i w_i y_i&#10;\end{array}&#10;\right]  &#10;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85.875"/>
  <p:tag name="PICTUREFILESIZE" val="4494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x}{{\bf x}}&#10;\newcommand{\X}{{\bf X}}&#10;\newcommand{\bv}{{\bf v}}&#10;\newcommand{\bl}{{\bf l}}&#10;\begin{document}&#10;$(u,v) 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9"/>
  <p:tag name="PICTUREFILESIZE" val="238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x}{{\bf x}}&#10;\newcommand{\X}{{\bf X}}&#10;\newcommand{\bv}{{\bf v}}&#10;\newcommand{\bl}{{\bf l}}&#10;\begin{document}&#10;$(u_1,v_1) 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9.875"/>
  <p:tag name="PICTUREFILESIZE" val="338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x}{{\bf x}}&#10;\newcommand{\X}{{\bf X}}&#10;\newcommand{\bv}{{\bf v}}&#10;\newcommand{\bl}{{\bf l}}&#10;\begin{document}&#10;$(u_2,v_2) 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69.875"/>
  <p:tag name="PICTUREFILESIZE" val="338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x}{{\bf x}}&#10;\newcommand{\X}{{\bf X}}&#10;\newcommand{\bv}{{\bf v}}&#10;\newcommand{\bl}{{\bf l}}&#10;\begin{document}&#10;$r_1(i,j)^2 = (u_1 - v_x(i,j))^2 + (v_1 - v_y(i,j)^2) 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21"/>
  <p:tag name="PICTUREFILESIZE" val="2294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x}{{\bf x}}&#10;\newcommand{\X}{{\bf X}}&#10;\newcommand{\bv}{{\bf v}}&#10;\newcommand{\bl}{{\bf l}}&#10;\begin{document}&#10;$r_2(i,j)^2 = (u_2 - v_x(i,j))^2 + (v_2 - v_y(i,j)^2) 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421"/>
  <p:tag name="PICTUREFILESIZE" val="2294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[  \begin{array}{cc}&#10;                          \sum_{i,j} w_1(i,j)  &amp; 0 \\&#10;                          0 &amp; \sum_{i,j} w_1(i,j)&#10;                         \end{array}&#10;                        \right] &#10;\left[ \begin{array}{c}&#10;u_1 \\&#10;v_1&#10;\end{array} \right] = &#10;\left[ \begin{array}{c}&#10;\sum_{i,j} w_1(i,j) v_x(i,j) \\&#10;\sum_{i,j} w_1(i,j) v_y(i,j)&#10;\end{array}&#10;\right]  &#10;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576"/>
  <p:tag name="PICTUREFILESIZE" val="6606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x}{{\bf x}}&#10;\newcommand{\X}{{\bf X}}&#10;\newcommand{\bv}{{\bf v}}&#10;\newcommand{\bl}{{\bf l}}&#10;\begin{document}&#10;$w_1(i,j) = \frac{e^{-r_1^2(i,j)/\sigma^2}}{e^{-r_1^2(i,j)/\sigma^2} + e^{-r_2^2(i,j)/\sigma^2}} 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01"/>
  <p:tag name="PICTUREFILESIZE" val="3526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x}{{\bf x}}&#10;\newcommand{\X}{{\bf X}}&#10;\newcommand{\bv}{{\bf v}}&#10;\newcommand{\bl}{{\bf l}}&#10;\begin{document}&#10;$w_2(i,j) = \frac{e^{-r_2^2(i,j)/\sigma^2}}{e^{-r_1^2(i,j)/\sigma^2} + e^{-r_2^2(i,j)/\sigma^2}} 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01"/>
  <p:tag name="PICTUREFILESIZE" val="3526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[ \begin{array}{c}&#10;v_x(x,y)\\&#10;v_y(x,y)&#10;\end{array} \right] = &#10;\left[ \begin{array}{cc}&#10;a_{11} &amp; a_{12} \\&#10;a_{21} &amp; a_{22}&#10;\end{array}&#10;\right]  &#10;\left[ \begin{array}{c}&#10;x \\&#10;y&#10;\end{array} \right] +&#10;\left[ \begin{array}{c}&#10;d_1\\&#10;d_2&#10;\end{array} \right]  &#10;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85"/>
  <p:tag name="PICTUREFILESIZE" val="449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x}{{\bf x}}&#10;\newcommand{\X}{{\bf X}}&#10;\newcommand{\bv}{{\bf v}}&#10;\newcommand{\bl}{{\bf l}}&#10;\begin{document}&#10;$E = \sum_{k=1}^{K} \sum_{x_i \in C_i} \| x_i - m_k \|^2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76"/>
  <p:tag name="PICTUREFILESIZE" val="1676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\renewcommand{\mathbf}{\boldsymbol}&#10;\newcommand{\x}{\mathbf{x}}&#10;\newcommand{\y}{\mathbf{y}}&#10;\renewcommand{\Re}{\mathbb{R}}&#10;\begin{document}&#10;\begin{align*}&#10;\x_1 &#10;\end{align*}&#10;\end{document}&#10;"/>
  <p:tag name="EXTERNALNAME" val="Edittex"/>
  <p:tag name="BLEND" val="False"/>
  <p:tag name="TRANSPARENT" val="False"/>
  <p:tag name="BITMAPFORMAT" val="bmpmono"/>
  <p:tag name="DEBUGINTERACTIVE" val="True"/>
  <p:tag name="ORIGWIDTH" val="81.87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\renewcommand{\mathbf}{\boldsymbol}&#10;\newcommand{\x}{\mathbf{x}}&#10;\newcommand{\y}{\mathbf{y}}&#10;\renewcommand{\Re}{\mathbb{R}}&#10;\begin{document}&#10;\begin{align*}&#10;\x_2&#10;\end{align*}&#10;\end{document}&#10;"/>
  <p:tag name="EXTERNALNAME" val="Edittex"/>
  <p:tag name="BLEND" val="False"/>
  <p:tag name="TRANSPARENT" val="False"/>
  <p:tag name="BITMAPFORMAT" val="bmpmono"/>
  <p:tag name="DEBUGINTERACTIVE" val="True"/>
  <p:tag name="ORIGWIDTH" val="85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\renewcommand{\mathbf}{\boldsymbol}&#10;\newcommand{\x}{\mathbf{x}}&#10;\newcommand{\y}{\mathbf{y}}&#10;\renewcommand{\Re}{\mathbb{R}}&#10;\begin{document}&#10;\begin{align*}&#10;F&#10;\end{align*}&#10;\end{document}&#10;"/>
  <p:tag name="EXTERNALNAME" val="Edittex"/>
  <p:tag name="BLEND" val="False"/>
  <p:tag name="TRANSPARENT" val="False"/>
  <p:tag name="BITMAPFORMAT" val="bmpmono"/>
  <p:tag name="DEBUGINTERACTIVE" val="True"/>
  <p:tag name="ORIGWIDTH" val="59.37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\renewcommand{\mathbf}{\boldsymbol}&#10;\newcommand{\x}{\mathbf{x}}&#10;\newcommand{\y}{\mathbf{y}}&#10;\renewcommand{\Re}{\mathbb{R}}&#10;\begin{document}&#10;$(R,T)$&#10;\end{document}&#10;"/>
  <p:tag name="EXTERNALNAME" val="Edittex"/>
  <p:tag name="BLEND" val="False"/>
  <p:tag name="TRANSPARENT" val="False"/>
  <p:tag name="BITMAPFORMAT" val="bmpmono"/>
  <p:tag name="DEBUGINTERACTIVE" val="True"/>
  <p:tag name="ORIGWIDTH" val="209.7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\renewcommand{\mathbf}{\boldsymbol}&#10;\newcommand{\x}{\mathbf{x}}&#10;\newcommand{\y}{\mathbf{y}}&#10;\renewcommand{\Re}{\mathbb{R}}&#10;\begin{document}&#10;$I$&#10;\end{document}&#10;"/>
  <p:tag name="EXTERNALNAME" val="Edittex"/>
  <p:tag name="BLEND" val="False"/>
  <p:tag name="TRANSPARENT" val="False"/>
  <p:tag name="BITMAPFORMAT" val="bmpmono"/>
  <p:tag name="DEBUGINTERACTIVE" val="True"/>
  <p:tag name="ORIGWIDTH" val="36.87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\renewcommand{\mathbf}{\boldsymbol}&#10;\newcommand{\x}{\mathbf{x}}&#10;\newcommand{\y}{\mathbf{y}}&#10;\renewcommand{\Re}{\mathbb{R}}&#10;\begin{document}&#10;\begin{align*}&#10;p&#10;\end{align*}&#10;\end{document}&#10;"/>
  <p:tag name="EXTERNALNAME" val="Edittex"/>
  <p:tag name="BLEND" val="False"/>
  <p:tag name="TRANSPARENT" val="False"/>
  <p:tag name="BITMAPFORMAT" val="bmpmono"/>
  <p:tag name="DEBUGINTERACTIVE" val="True"/>
  <p:tag name="ORIGWIDTH" val="40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\renewcommand{\mathbf}{\boldsymbol}&#10;\newcommand{\x}{\mathbf{x}}&#10;\newcommand{\y}{\mathbf{y}}&#10;\renewcommand{\Re}{\mathbb{R}}&#10;\begin{document}&#10;$\boldsymbol{x} = [x, y, z]^T \in \Re^3$&#10;\end{document}&#10;"/>
  <p:tag name="EXTERNALNAME" val="Edittex"/>
  <p:tag name="BLEND" val="False"/>
  <p:tag name="TRANSPARENT" val="False"/>
  <p:tag name="BITMAPFORMAT" val="bmpmono"/>
  <p:tag name="DEBUGINTERACTIVE" val="True"/>
  <p:tag name="ORIGWIDTH" val="64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\renewcommand{\mathbf}{\boldsymbol}&#10;\newcommand{\x}{\mathbf{x}}&#10;\newcommand{\y}{\mathbf{y}}&#10;\renewcommand{\Re}{\mathbb{R}}&#10;\begin{document}&#10;$\boldsymbol{x}_2^T\widehat{T} R \boldsymbol{x}_1 = 0$&#10;\end{document}&#10;"/>
  <p:tag name="EXTERNALNAME" val="Edittex"/>
  <p:tag name="BLEND" val="False"/>
  <p:tag name="TRANSPARENT" val="False"/>
  <p:tag name="BITMAPFORMAT" val="bmpmono"/>
  <p:tag name="DEBUGINTERACTIVE" val="True"/>
  <p:tag name="ORIGWIDTH" val="464.37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\renewcommand{\mathbf}{\boldsymbol}&#10;\newcommand{\x}{\mathbf{x}}&#10;\newcommand{\y}{\mathbf{y}}&#10;\renewcommand{\Re}{\mathbb{R}}&#10;\begin{document}&#10;$F \doteq \widehat{T} R \in \Re^{3\times 3}$&#10;\end{document}&#10;"/>
  <p:tag name="EXTERNALNAME" val="Edittex"/>
  <p:tag name="BLEND" val="False"/>
  <p:tag name="TRANSPARENT" val="False"/>
  <p:tag name="BITMAPFORMAT" val="bmpmono"/>
  <p:tag name="DEBUGINTERACTIVE" val="True"/>
  <p:tag name="ORIGWIDTH" val="569.7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\renewcommand{\mathbf}{\boldsymbol}&#10;\newcommand{\x}{\mathbf{x}}&#10;\newcommand{\y}{\mathbf{y}}&#10;\renewcommand{\Re}{\mathbb{R}}&#10;\begin{document}&#10;$\boldsymbol{x}_2^TF \boldsymbol{x}_1 = 0$&#10;\end{document}&#10;"/>
  <p:tag name="EXTERNALNAME" val="Edittex"/>
  <p:tag name="BLEND" val="False"/>
  <p:tag name="TRANSPARENT" val="False"/>
  <p:tag name="BITMAPFORMAT" val="bmpmono"/>
  <p:tag name="DEBUGINTERACTIVE" val="True"/>
  <p:tag name="ORIGWIDTH" val="408.6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x}{{\bf x}}&#10;\newcommand{\X}{{\bf X}}&#10;\newcommand{\bv}{{\bf v}}&#10;\newcommand{\bl}{{\bf l}}&#10;\begin{document}&#10;$r_1(i) = a_1 x_i + b_1 - y_i 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07.875"/>
  <p:tag name="PICTUREFILESIZE" val="935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begin{document}&#10;$o$&#10;\end{document}&#10;"/>
  <p:tag name="EXTERNALNAME" val="Edittex"/>
  <p:tag name="BLEND" val="True"/>
  <p:tag name="TRANSPARENT" val="False"/>
  <p:tag name="BITMAPFORMAT" val="bmp256"/>
  <p:tag name="DEBUGINTERACTIVE" val="True"/>
  <p:tag name="ORIGWIDTH" val="36.87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\renewcommand{\mathbf}{\boldsymbol}&#10;\newcommand{\x}{\mathbf{x}}&#10;\newcommand{\e}{\mathbf{e}}&#10;\renewcommand{\Re}{\mathbb{R}}&#10;\begin{document}&#10;$\e \doteq T = \text{epipole or translation}$\\&#10;$ \e^T F = 0 \text{~lies in the nullspace of~} F$&#10;\end{document}&#10;"/>
  <p:tag name="EXTERNALNAME" val="Edittex"/>
  <p:tag name="BLEND" val="False"/>
  <p:tag name="TRANSPARENT" val="False"/>
  <p:tag name="BITMAPFORMAT" val="bmpmono"/>
  <p:tag name="DEBUGINTERACTIVE" val="True"/>
  <p:tag name="ORIGWIDTH" val="1282.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\renewcommand{\mathbf}{\boldsymbol}&#10;\newcommand{\x}{\mathbf{x}}&#10;\newcommand{\y}{\mathbf{y}}&#10;\renewcommand{\Re}{\mathbb{R}}&#10;\begin{document}&#10;\begin{align*}&#10;\x_1 &#10;\end{align*}&#10;\end{document}&#10;"/>
  <p:tag name="EXTERNALNAME" val="Edittex"/>
  <p:tag name="BLEND" val="False"/>
  <p:tag name="TRANSPARENT" val="False"/>
  <p:tag name="BITMAPFORMAT" val="bmpmono"/>
  <p:tag name="DEBUGINTERACTIVE" val="True"/>
  <p:tag name="ORIGWIDTH" val="81.87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\renewcommand{\mathbf}{\boldsymbol}&#10;\newcommand{\x}{\mathbf{x}}&#10;\newcommand{\y}{\mathbf{y}}&#10;\renewcommand{\Re}{\mathbb{R}}&#10;\begin{document}&#10;$I$&#10;\end{document}&#10;"/>
  <p:tag name="EXTERNALNAME" val="Edittex"/>
  <p:tag name="BLEND" val="False"/>
  <p:tag name="TRANSPARENT" val="False"/>
  <p:tag name="BITMAPFORMAT" val="bmpmono"/>
  <p:tag name="DEBUGINTERACTIVE" val="True"/>
  <p:tag name="ORIGWIDTH" val="36.87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\renewcommand{\mathbf}{\boldsymbol}&#10;\newcommand{\x}{\mathbf{x}}&#10;\newcommand{\y}{\mathbf{y}}&#10;\renewcommand{\Re}{\mathbb{R}}&#10;\begin{document}&#10;\begin{align*}&#10;\x_2&#10;\end{align*}&#10;\end{document}&#10;"/>
  <p:tag name="EXTERNALNAME" val="Edittex"/>
  <p:tag name="BLEND" val="False"/>
  <p:tag name="TRANSPARENT" val="False"/>
  <p:tag name="BITMAPFORMAT" val="bmpmono"/>
  <p:tag name="DEBUGINTERACTIVE" val="True"/>
  <p:tag name="ORIGWIDTH" val="85.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\renewcommand{\mathbf}{\boldsymbol}&#10;\newcommand{\x}{\mathbf{x}}&#10;\newcommand{\y}{\mathbf{y}}&#10;\renewcommand{\Re}{\mathbb{R}}&#10;\begin{document}&#10;\begin{align*}&#10;p&#10;\end{align*}&#10;\end{document}&#10;"/>
  <p:tag name="EXTERNALNAME" val="Edittex"/>
  <p:tag name="BLEND" val="False"/>
  <p:tag name="TRANSPARENT" val="False"/>
  <p:tag name="BITMAPFORMAT" val="bmpmono"/>
  <p:tag name="DEBUGINTERACTIVE" val="True"/>
  <p:tag name="ORIGWIDTH" val="40.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color}&#10;\begin{document}&#10;$o$&#10;\end{document}&#10;"/>
  <p:tag name="EXTERNALNAME" val="Edittex"/>
  <p:tag name="BLEND" val="True"/>
  <p:tag name="TRANSPARENT" val="False"/>
  <p:tag name="BITMAPFORMAT" val="bmp256"/>
  <p:tag name="DEBUGINTERACTIVE" val="True"/>
  <p:tag name="ORIGWIDTH" val="36.87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\renewcommand{\mathbf}{\boldsymbol}&#10;\newcommand{\x}{\mathbf{x}}&#10;\newcommand{\y}{\mathbf{y}}&#10;\renewcommand{\Re}{\mathbb{R}}&#10;\begin{document}&#10;\begin{align*}&#10;F_1&#10;\end{align*}&#10;\end{document}&#10;"/>
  <p:tag name="EXTERNALNAME" val="Edittex"/>
  <p:tag name="BLEND" val="False"/>
  <p:tag name="TRANSPARENT" val="False"/>
  <p:tag name="BITMAPFORMAT" val="bmpmono"/>
  <p:tag name="DEBUGINTERACTIVE" val="True"/>
  <p:tag name="ORIGWIDTH" val="81.87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\renewcommand{\mathbf}{\boldsymbol}&#10;\newcommand{\x}{\mathbf{x}}&#10;\newcommand{\y}{\mathbf{y}}&#10;\renewcommand{\Re}{\mathbb{R}}&#10;\begin{document}&#10;\begin{align*}&#10;F_2&#10;\end{align*}&#10;\end{document}&#10;"/>
  <p:tag name="EXTERNALNAME" val="Edittex"/>
  <p:tag name="BLEND" val="False"/>
  <p:tag name="TRANSPARENT" val="False"/>
  <p:tag name="BITMAPFORMAT" val="bmpmono"/>
  <p:tag name="DEBUGINTERACTIVE" val="True"/>
  <p:tag name="ORIGWIDTH" val="85.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\renewcommand{\mathbf}{\boldsymbol}&#10;\newcommand{\x}{\mathbf{x}}&#10;\newcommand{\y}{\mathbf{y}}&#10;\renewcommand{\Re}{\mathbb{R}}&#10;\begin{document}&#10;$\{(R_i, T_i)\}_{i=1}^n$&#10;\end{document}&#10;"/>
  <p:tag name="EXTERNALNAME" val="Edittex"/>
  <p:tag name="BLEND" val="False"/>
  <p:tag name="TRANSPARENT" val="False"/>
  <p:tag name="BITMAPFORMAT" val="bmpmono"/>
  <p:tag name="DEBUGINTERACTIVE" val="True"/>
  <p:tag name="ORIGWIDTH" val="453.6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x}{{\bf x}}&#10;\newcommand{\X}{{\bf X}}&#10;\newcommand{\bv}{{\bf v}}&#10;\newcommand{\bl}{{\bf l}}&#10;\begin{document}&#10;$r_2(i) = a_2 x_i + b_2 - y_i 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07.875"/>
  <p:tag name="PICTUREFILESIZE" val="935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\renewcommand{\mathbf}{\boldsymbol}&#10;\newcommand{\x}{\mathbf{x}}&#10;\newcommand{\y}{\mathbf{y}}&#10;\renewcommand{\Re}{\mathbb{R}}&#10;\begin{document}&#10;$\{F_i \doteq \widehat{T_i}R_i \}_{i=1}^n$&#10;\end{document}&#10;"/>
  <p:tag name="EXTERNALNAME" val="Edittex"/>
  <p:tag name="BLEND" val="False"/>
  <p:tag name="TRANSPARENT" val="False"/>
  <p:tag name="BITMAPFORMAT" val="bmpmono"/>
  <p:tag name="DEBUGINTERACTIVE" val="True"/>
  <p:tag name="ORIGWIDTH" val="535.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\newcommand{\x}{\boldsymbol{x}}&#10;\newcommand{\y}{\mathbf{y}}&#10;\renewcommand{\Re}{\mathbb{R}}&#10;\begin{document}&#10;$$\label{eq:fund-tensor1}&#10;\prod_{i=1}^{n} (\x_2^T F_i \x_1) = 0&#10;$$&#10;\end{document}&#10;"/>
  <p:tag name="EXTERNALNAME" val="Edittex"/>
  <p:tag name="BLEND" val="False"/>
  <p:tag name="TRANSPARENT" val="False"/>
  <p:tag name="BITMAPFORMAT" val="bmpmono"/>
  <p:tag name="DEBUGINTERACTIVE" val="True"/>
  <p:tag name="ORIGWIDTH" val="618.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\renewcommand{\mathbf}{\boldsymbol}&#10;\newcommand{\x}{\mathbf{x}}&#10;\newcommand{\y}{\mathbf{y}}&#10;\renewcommand{\Re}{\mathbb{R}}&#10;\begin{document}&#10;$\exists F_i \; : \; \x_2^TF_i\x_1 = 0$&#10;\end{document}&#10;"/>
  <p:tag name="EXTERNALNAME" val="Edittex"/>
  <p:tag name="BLEND" val="False"/>
  <p:tag name="TRANSPARENT" val="False"/>
  <p:tag name="BITMAPFORMAT" val="bmpmono"/>
  <p:tag name="DEBUGINTERACTIVE" val="True"/>
  <p:tag name="ORIGWIDTH" val="656.1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x}{{\bf x}}&#10;\newcommand{\X}{{\bf X}}&#10;\newcommand{\bv}{{\bf v}}&#10;\newcommand{\bl}{{\bf l}}&#10;\begin{document}&#10;$(a_1, b_1) \: \mbox{and} \:  (a_2, b_2) 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83.875"/>
  <p:tag name="PICTUREFILESIZE" val="80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x}{{\bf x}}&#10;\newcommand{\X}{{\bf X}}&#10;\newcommand{\bv}{{\bf v}}&#10;\newcommand{\bl}{{\bf l}}&#10;\begin{document}&#10;$w_1(i) = \frac{e^{-r_1^2(i)/\sigma^2}}{e^{-r_1^2(i)/\sigma^2} + e^{-r_2^2(i)/\sigma^2}} 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59.875"/>
  <p:tag name="PICTUREFILESIZE" val="299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x}{{\bf x}}&#10;\newcommand{\X}{{\bf X}}&#10;\newcommand{\bv}{{\bf v}}&#10;\newcommand{\bl}{{\bf l}}&#10;\begin{document}&#10;$w_2(i) = \frac{e^{-r_2^2(i)/\sigma^2}}{e^{-r_1^2(i)/\sigma^2} + e^{-r_2^2(i)/\sigma^2}} 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259.875"/>
  <p:tag name="PICTUREFILESIZE" val="2998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newcommand{\x}{{\bf x}}&#10;\newcommand{\X}{{\bf X}}&#10;\newcommand{\bv}{{\bf v}}&#10;\newcommand{\bl}{{\bf l}}&#10;\begin{document}&#10;$(a_1, b_1) \: \mbox{and} \:  (a_2, b_2) $&#10;\end{document}&#10;"/>
  <p:tag name="EXTERNALNAME" val="Edittex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83.875"/>
  <p:tag name="PICTUREFILESIZE" val="80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[  \begin{array}{cc}&#10;                          \sum_i x_i^2 &amp; \sum_i x_i \\&#10;                          \sum_i x_i &amp; \sum 1&#10;                         \end{array}&#10;                        \right] &#10;\left[ \begin{array}{c}&#10;a \\&#10;b&#10;\end{array} \right] = &#10;\left[ \begin{array}{c}&#10;\sum_i x_i y_i \\&#10;\sum_i y_i&#10;\end{array}&#10;\right]  &#10;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321.875"/>
  <p:tag name="PICTUREFILESIZE" val="37022"/>
</p:tagLst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anose="020B060403050404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16514</TotalTime>
  <Words>2279</Words>
  <Application>Microsoft Office PowerPoint</Application>
  <PresentationFormat>On-screen Show (4:3)</PresentationFormat>
  <Paragraphs>420</Paragraphs>
  <Slides>54</Slides>
  <Notes>54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Times New Roman</vt:lpstr>
      <vt:lpstr>Verdana</vt:lpstr>
      <vt:lpstr>Times</vt:lpstr>
      <vt:lpstr>ヒラギノ角ゴ Pro W3</vt:lpstr>
      <vt:lpstr>Default Design</vt:lpstr>
      <vt:lpstr>Image Segmentation</vt:lpstr>
      <vt:lpstr>Regions and Edges</vt:lpstr>
      <vt:lpstr>Regions and Edges</vt:lpstr>
      <vt:lpstr>Segmentation</vt:lpstr>
      <vt:lpstr>Segmentation and Grouping</vt:lpstr>
      <vt:lpstr>Grouping in humans</vt:lpstr>
      <vt:lpstr>PowerPoint Presentation</vt:lpstr>
      <vt:lpstr>PowerPoint Presentation</vt:lpstr>
      <vt:lpstr>PowerPoint Presentation</vt:lpstr>
      <vt:lpstr>PowerPoint Presentation</vt:lpstr>
      <vt:lpstr>Segmentation by Clustering</vt:lpstr>
      <vt:lpstr>Clustering </vt:lpstr>
      <vt:lpstr>PowerPoint Presentation</vt:lpstr>
      <vt:lpstr>PowerPoint Presentation</vt:lpstr>
      <vt:lpstr>PowerPoint Presentation</vt:lpstr>
      <vt:lpstr>PowerPoint Presentation</vt:lpstr>
      <vt:lpstr>Segmentation with EM</vt:lpstr>
      <vt:lpstr>PowerPoint Presentation</vt:lpstr>
      <vt:lpstr>Motion Segmentation</vt:lpstr>
      <vt:lpstr>PowerPoint Presentation</vt:lpstr>
      <vt:lpstr>Model Estimation and Grouping</vt:lpstr>
      <vt:lpstr>Model Estimation and Grouping</vt:lpstr>
      <vt:lpstr>EM algorithm</vt:lpstr>
      <vt:lpstr>E- Step</vt:lpstr>
      <vt:lpstr>M-step</vt:lpstr>
      <vt:lpstr>M-step</vt:lpstr>
      <vt:lpstr>Example: motion segmentation</vt:lpstr>
      <vt:lpstr>Example: motion segmentation</vt:lpstr>
      <vt:lpstr>Example: motion segmentation</vt:lpstr>
      <vt:lpstr>PowerPoint Presentation</vt:lpstr>
      <vt:lpstr>PowerPoint Presentation</vt:lpstr>
      <vt:lpstr>Other examples</vt:lpstr>
      <vt:lpstr>Some generalities</vt:lpstr>
      <vt:lpstr>Segmentation as Graph Partitioning</vt:lpstr>
      <vt:lpstr>Segmentation</vt:lpstr>
      <vt:lpstr>Graph theoretic clustering</vt:lpstr>
      <vt:lpstr>PowerPoint Presentation</vt:lpstr>
      <vt:lpstr>PowerPoint Presentation</vt:lpstr>
      <vt:lpstr>Measuring Affinity</vt:lpstr>
      <vt:lpstr>Scale affects affinity</vt:lpstr>
      <vt:lpstr>Eigenvectors and cuts</vt:lpstr>
      <vt:lpstr>Example eigenvector</vt:lpstr>
      <vt:lpstr>More than two segments</vt:lpstr>
      <vt:lpstr>PowerPoint Presentation</vt:lpstr>
      <vt:lpstr>PowerPoint Presentation</vt:lpstr>
      <vt:lpstr>Graph Cuts, MRF’s</vt:lpstr>
      <vt:lpstr>Graph Cut</vt:lpstr>
      <vt:lpstr>Graph Cut</vt:lpstr>
      <vt:lpstr>Interactive Foreground Segmentation</vt:lpstr>
      <vt:lpstr>Motion Segmentation cont.</vt:lpstr>
      <vt:lpstr>Alternative Algebraic approach </vt:lpstr>
      <vt:lpstr>Single Motion Epipolar Constraint</vt:lpstr>
      <vt:lpstr>Multibody Epipolar Constraint</vt:lpstr>
      <vt:lpstr>Decomposition of Multibody F</vt:lpstr>
    </vt:vector>
  </TitlesOfParts>
  <Company>Dell Computer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I: Introduction</dc:title>
  <dc:creator>Preferred Customer</dc:creator>
  <cp:lastModifiedBy>Lonis, Matthew</cp:lastModifiedBy>
  <cp:revision>66</cp:revision>
  <cp:lastPrinted>1999-10-20T13:12:37Z</cp:lastPrinted>
  <dcterms:created xsi:type="dcterms:W3CDTF">1999-09-27T12:57:27Z</dcterms:created>
  <dcterms:modified xsi:type="dcterms:W3CDTF">2018-03-29T16:59:20Z</dcterms:modified>
</cp:coreProperties>
</file>