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33"/>
    <p:restoredTop sz="94654"/>
  </p:normalViewPr>
  <p:slideViewPr>
    <p:cSldViewPr snapToGrid="0" snapToObjects="1">
      <p:cViewPr varScale="1">
        <p:scale>
          <a:sx n="101" d="100"/>
          <a:sy n="101" d="100"/>
        </p:scale>
        <p:origin x="216"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09EE6A-05BC-1542-A6F5-1A077C93757A}"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CDEF1F70-BAB6-944C-802A-C0442717F84C}"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26812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09EE6A-05BC-1542-A6F5-1A077C93757A}"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F1F70-BAB6-944C-802A-C0442717F84C}" type="slidenum">
              <a:rPr lang="en-US" smtClean="0"/>
              <a:t>‹#›</a:t>
            </a:fld>
            <a:endParaRPr lang="en-US"/>
          </a:p>
        </p:txBody>
      </p:sp>
    </p:spTree>
    <p:extLst>
      <p:ext uri="{BB962C8B-B14F-4D97-AF65-F5344CB8AC3E}">
        <p14:creationId xmlns:p14="http://schemas.microsoft.com/office/powerpoint/2010/main" val="204583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09EE6A-05BC-1542-A6F5-1A077C93757A}"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F1F70-BAB6-944C-802A-C0442717F84C}" type="slidenum">
              <a:rPr lang="en-US" smtClean="0"/>
              <a:t>‹#›</a:t>
            </a:fld>
            <a:endParaRPr lang="en-US"/>
          </a:p>
        </p:txBody>
      </p:sp>
    </p:spTree>
    <p:extLst>
      <p:ext uri="{BB962C8B-B14F-4D97-AF65-F5344CB8AC3E}">
        <p14:creationId xmlns:p14="http://schemas.microsoft.com/office/powerpoint/2010/main" val="4294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09EE6A-05BC-1542-A6F5-1A077C93757A}"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F1F70-BAB6-944C-802A-C0442717F84C}"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585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09EE6A-05BC-1542-A6F5-1A077C93757A}"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F1F70-BAB6-944C-802A-C0442717F84C}" type="slidenum">
              <a:rPr lang="en-US" smtClean="0"/>
              <a:t>‹#›</a:t>
            </a:fld>
            <a:endParaRPr lang="en-US"/>
          </a:p>
        </p:txBody>
      </p:sp>
    </p:spTree>
    <p:extLst>
      <p:ext uri="{BB962C8B-B14F-4D97-AF65-F5344CB8AC3E}">
        <p14:creationId xmlns:p14="http://schemas.microsoft.com/office/powerpoint/2010/main" val="24327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09EE6A-05BC-1542-A6F5-1A077C93757A}"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EF1F70-BAB6-944C-802A-C0442717F84C}"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58904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09EE6A-05BC-1542-A6F5-1A077C93757A}" type="datetimeFigureOut">
              <a:rPr lang="en-US" smtClean="0"/>
              <a:t>4/26/18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EF1F70-BAB6-944C-802A-C0442717F84C}" type="slidenum">
              <a:rPr lang="en-US" smtClean="0"/>
              <a:t>‹#›</a:t>
            </a:fld>
            <a:endParaRPr lang="en-US"/>
          </a:p>
        </p:txBody>
      </p:sp>
    </p:spTree>
    <p:extLst>
      <p:ext uri="{BB962C8B-B14F-4D97-AF65-F5344CB8AC3E}">
        <p14:creationId xmlns:p14="http://schemas.microsoft.com/office/powerpoint/2010/main" val="97113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09EE6A-05BC-1542-A6F5-1A077C93757A}" type="datetimeFigureOut">
              <a:rPr lang="en-US" smtClean="0"/>
              <a:t>4/26/18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EF1F70-BAB6-944C-802A-C0442717F84C}"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1295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209EE6A-05BC-1542-A6F5-1A077C93757A}" type="datetimeFigureOut">
              <a:rPr lang="en-US" smtClean="0"/>
              <a:t>4/26/18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EF1F70-BAB6-944C-802A-C0442717F84C}" type="slidenum">
              <a:rPr lang="en-US" smtClean="0"/>
              <a:t>‹#›</a:t>
            </a:fld>
            <a:endParaRPr lang="en-US"/>
          </a:p>
        </p:txBody>
      </p:sp>
    </p:spTree>
    <p:extLst>
      <p:ext uri="{BB962C8B-B14F-4D97-AF65-F5344CB8AC3E}">
        <p14:creationId xmlns:p14="http://schemas.microsoft.com/office/powerpoint/2010/main" val="1125766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09EE6A-05BC-1542-A6F5-1A077C93757A}"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EF1F70-BAB6-944C-802A-C0442717F84C}" type="slidenum">
              <a:rPr lang="en-US" smtClean="0"/>
              <a:t>‹#›</a:t>
            </a:fld>
            <a:endParaRPr lang="en-US"/>
          </a:p>
        </p:txBody>
      </p:sp>
    </p:spTree>
    <p:extLst>
      <p:ext uri="{BB962C8B-B14F-4D97-AF65-F5344CB8AC3E}">
        <p14:creationId xmlns:p14="http://schemas.microsoft.com/office/powerpoint/2010/main" val="2747789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09EE6A-05BC-1542-A6F5-1A077C93757A}"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EF1F70-BAB6-944C-802A-C0442717F84C}" type="slidenum">
              <a:rPr lang="en-US" smtClean="0"/>
              <a:t>‹#›</a:t>
            </a:fld>
            <a:endParaRPr lang="en-US"/>
          </a:p>
        </p:txBody>
      </p:sp>
    </p:spTree>
    <p:extLst>
      <p:ext uri="{BB962C8B-B14F-4D97-AF65-F5344CB8AC3E}">
        <p14:creationId xmlns:p14="http://schemas.microsoft.com/office/powerpoint/2010/main" val="1470369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F209EE6A-05BC-1542-A6F5-1A077C93757A}" type="datetimeFigureOut">
              <a:rPr lang="en-US" smtClean="0"/>
              <a:t>4/26/18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CDEF1F70-BAB6-944C-802A-C0442717F84C}"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78720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math.cornell.edu/~web6140/TopTenAlgorithms/JPEG.html" TargetMode="External"/><Relationship Id="rId7" Type="http://schemas.openxmlformats.org/officeDocument/2006/relationships/hyperlink" Target="https://www.researchgate.net/publication/268523100_THE_JPEG_IMAGE_COMPRESSION_ALGORITHM" TargetMode="External"/><Relationship Id="rId2" Type="http://schemas.openxmlformats.org/officeDocument/2006/relationships/hyperlink" Target="https://www.mathworks.com/help/images/discrete-cosine-transform.html" TargetMode="External"/><Relationship Id="rId1" Type="http://schemas.openxmlformats.org/officeDocument/2006/relationships/slideLayout" Target="../slideLayouts/slideLayout2.xml"/><Relationship Id="rId6" Type="http://schemas.openxmlformats.org/officeDocument/2006/relationships/hyperlink" Target="http://www.iraj.in/journal/journal_file/journal_pdf/1-10-139036859144-46.pdf" TargetMode="External"/><Relationship Id="rId5" Type="http://schemas.openxmlformats.org/officeDocument/2006/relationships/hyperlink" Target="https://ac.els-cdn.com/S1077201485710054/1-s2.0-S1077201485710054-main.pdf?_tid=306bb1bb-db22-4c5f-b88c-bda38f187ed9&amp;acdnat=1522776649_26a516e5427579b7267d3792cbe6c676" TargetMode="External"/><Relationship Id="rId4" Type="http://schemas.openxmlformats.org/officeDocument/2006/relationships/hyperlink" Target="https://www.slideshare.net/AishwaryaKM1/jpeg-image-compression-5689434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3F70-9ED2-A340-A68E-EE55542083E7}"/>
              </a:ext>
            </a:extLst>
          </p:cNvPr>
          <p:cNvSpPr>
            <a:spLocks noGrp="1"/>
          </p:cNvSpPr>
          <p:nvPr>
            <p:ph type="ctrTitle"/>
          </p:nvPr>
        </p:nvSpPr>
        <p:spPr/>
        <p:txBody>
          <a:bodyPr/>
          <a:lstStyle/>
          <a:p>
            <a:r>
              <a:rPr lang="en-US" dirty="0"/>
              <a:t>JPEG Image Compression</a:t>
            </a:r>
          </a:p>
        </p:txBody>
      </p:sp>
      <p:sp>
        <p:nvSpPr>
          <p:cNvPr id="3" name="Subtitle 2">
            <a:extLst>
              <a:ext uri="{FF2B5EF4-FFF2-40B4-BE49-F238E27FC236}">
                <a16:creationId xmlns:a16="http://schemas.microsoft.com/office/drawing/2014/main" id="{D0651511-409D-3149-91B0-043CDABF4467}"/>
              </a:ext>
            </a:extLst>
          </p:cNvPr>
          <p:cNvSpPr>
            <a:spLocks noGrp="1"/>
          </p:cNvSpPr>
          <p:nvPr>
            <p:ph type="subTitle" idx="1"/>
          </p:nvPr>
        </p:nvSpPr>
        <p:spPr/>
        <p:txBody>
          <a:bodyPr/>
          <a:lstStyle/>
          <a:p>
            <a:r>
              <a:rPr lang="en-US" dirty="0"/>
              <a:t>CSCI-B 456 Final Project</a:t>
            </a:r>
          </a:p>
          <a:p>
            <a:r>
              <a:rPr lang="en-US" dirty="0"/>
              <a:t>By: Matthew Lonis</a:t>
            </a:r>
          </a:p>
        </p:txBody>
      </p:sp>
    </p:spTree>
    <p:extLst>
      <p:ext uri="{BB962C8B-B14F-4D97-AF65-F5344CB8AC3E}">
        <p14:creationId xmlns:p14="http://schemas.microsoft.com/office/powerpoint/2010/main" val="1881234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1ED4-FDCB-9D40-8968-66FCFC1ECA05}"/>
              </a:ext>
            </a:extLst>
          </p:cNvPr>
          <p:cNvSpPr>
            <a:spLocks noGrp="1"/>
          </p:cNvSpPr>
          <p:nvPr>
            <p:ph type="title"/>
          </p:nvPr>
        </p:nvSpPr>
        <p:spPr/>
        <p:txBody>
          <a:bodyPr/>
          <a:lstStyle/>
          <a:p>
            <a:r>
              <a:rPr lang="en-US" dirty="0"/>
              <a:t>Discrete Cosine Transformation</a:t>
            </a:r>
          </a:p>
        </p:txBody>
      </p:sp>
      <p:sp>
        <p:nvSpPr>
          <p:cNvPr id="3" name="Content Placeholder 2">
            <a:extLst>
              <a:ext uri="{FF2B5EF4-FFF2-40B4-BE49-F238E27FC236}">
                <a16:creationId xmlns:a16="http://schemas.microsoft.com/office/drawing/2014/main" id="{61CB1983-19A9-6A49-A5B5-0E6F4440FFE5}"/>
              </a:ext>
            </a:extLst>
          </p:cNvPr>
          <p:cNvSpPr>
            <a:spLocks noGrp="1"/>
          </p:cNvSpPr>
          <p:nvPr>
            <p:ph idx="1"/>
          </p:nvPr>
        </p:nvSpPr>
        <p:spPr>
          <a:xfrm>
            <a:off x="1959429" y="2052116"/>
            <a:ext cx="8610710" cy="3997828"/>
          </a:xfrm>
        </p:spPr>
        <p:txBody>
          <a:bodyPr/>
          <a:lstStyle/>
          <a:p>
            <a:r>
              <a:rPr lang="en-US" dirty="0"/>
              <a:t>The DCT uses the Cosine function, hence its name, to avoid interacting with complex numbers and still convert each block from the spatial domain into the frequency domain.</a:t>
            </a:r>
          </a:p>
          <a:p>
            <a:r>
              <a:rPr lang="en-US" dirty="0"/>
              <a:t>We need to convert to the frequency domain in order to exploit the fact that human vision is less sensitive to high frequency data.</a:t>
            </a:r>
          </a:p>
        </p:txBody>
      </p:sp>
    </p:spTree>
    <p:extLst>
      <p:ext uri="{BB962C8B-B14F-4D97-AF65-F5344CB8AC3E}">
        <p14:creationId xmlns:p14="http://schemas.microsoft.com/office/powerpoint/2010/main" val="3291537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2FA2C-5FB7-C541-9622-8C977FE124FD}"/>
              </a:ext>
            </a:extLst>
          </p:cNvPr>
          <p:cNvSpPr>
            <a:spLocks noGrp="1"/>
          </p:cNvSpPr>
          <p:nvPr>
            <p:ph type="title"/>
          </p:nvPr>
        </p:nvSpPr>
        <p:spPr/>
        <p:txBody>
          <a:bodyPr/>
          <a:lstStyle/>
          <a:p>
            <a:r>
              <a:rPr lang="en-US" dirty="0"/>
              <a:t>Discrete Cosine Transformation</a:t>
            </a:r>
          </a:p>
        </p:txBody>
      </p:sp>
      <p:sp>
        <p:nvSpPr>
          <p:cNvPr id="3" name="Content Placeholder 2">
            <a:extLst>
              <a:ext uri="{FF2B5EF4-FFF2-40B4-BE49-F238E27FC236}">
                <a16:creationId xmlns:a16="http://schemas.microsoft.com/office/drawing/2014/main" id="{A11E49E1-9D03-3B4B-ABBD-45870D49CECB}"/>
              </a:ext>
            </a:extLst>
          </p:cNvPr>
          <p:cNvSpPr>
            <a:spLocks noGrp="1"/>
          </p:cNvSpPr>
          <p:nvPr>
            <p:ph idx="1"/>
          </p:nvPr>
        </p:nvSpPr>
        <p:spPr/>
        <p:txBody>
          <a:bodyPr/>
          <a:lstStyle/>
          <a:p>
            <a:r>
              <a:rPr lang="en-US" dirty="0"/>
              <a:t>Although there is a formula for the DCT, it is easiest to construct the DCT matrix </a:t>
            </a:r>
            <a:r>
              <a:rPr lang="en-US" b="1" i="1" dirty="0"/>
              <a:t>D</a:t>
            </a:r>
            <a:r>
              <a:rPr lang="en-US" dirty="0"/>
              <a:t>. From there, to convert each block into the frequency domain, via DCT, we merely need to multiply each block by the formula below:</a:t>
            </a:r>
          </a:p>
          <a:p>
            <a:pPr lvl="1"/>
            <a:r>
              <a:rPr lang="en-US" b="1" i="1" dirty="0"/>
              <a:t>D * </a:t>
            </a:r>
            <a:r>
              <a:rPr lang="en-US" b="1" i="1" dirty="0" err="1"/>
              <a:t>Block.data</a:t>
            </a:r>
            <a:r>
              <a:rPr lang="en-US" b="1" i="1" dirty="0"/>
              <a:t> * D’</a:t>
            </a:r>
            <a:endParaRPr lang="en-US" dirty="0"/>
          </a:p>
          <a:p>
            <a:pPr lvl="2"/>
            <a:r>
              <a:rPr lang="en-US" dirty="0"/>
              <a:t>Where D’ corresponds to the transposed D matrix.</a:t>
            </a:r>
          </a:p>
          <a:p>
            <a:r>
              <a:rPr lang="en-US" dirty="0"/>
              <a:t>The DCT Matrix is shown on the next slide</a:t>
            </a:r>
            <a:endParaRPr lang="en-US" b="1" i="1" dirty="0"/>
          </a:p>
        </p:txBody>
      </p:sp>
    </p:spTree>
    <p:extLst>
      <p:ext uri="{BB962C8B-B14F-4D97-AF65-F5344CB8AC3E}">
        <p14:creationId xmlns:p14="http://schemas.microsoft.com/office/powerpoint/2010/main" val="591947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2126-DC63-3541-9AB4-B14F02564BD2}"/>
              </a:ext>
            </a:extLst>
          </p:cNvPr>
          <p:cNvSpPr>
            <a:spLocks noGrp="1"/>
          </p:cNvSpPr>
          <p:nvPr>
            <p:ph type="title"/>
          </p:nvPr>
        </p:nvSpPr>
        <p:spPr/>
        <p:txBody>
          <a:bodyPr/>
          <a:lstStyle/>
          <a:p>
            <a:r>
              <a:rPr lang="en-US" dirty="0"/>
              <a:t>DCT Matrix for 8x8 Blocks</a:t>
            </a:r>
          </a:p>
        </p:txBody>
      </p:sp>
      <p:sp>
        <p:nvSpPr>
          <p:cNvPr id="3" name="Content Placeholder 2">
            <a:extLst>
              <a:ext uri="{FF2B5EF4-FFF2-40B4-BE49-F238E27FC236}">
                <a16:creationId xmlns:a16="http://schemas.microsoft.com/office/drawing/2014/main" id="{BF9A5859-6094-1F4C-BDEE-43D6D703DF0A}"/>
              </a:ext>
            </a:extLst>
          </p:cNvPr>
          <p:cNvSpPr>
            <a:spLocks noGrp="1"/>
          </p:cNvSpPr>
          <p:nvPr>
            <p:ph idx="1"/>
          </p:nvPr>
        </p:nvSpPr>
        <p:spPr/>
        <p:txBody>
          <a:bodyPr>
            <a:normAutofit/>
          </a:bodyPr>
          <a:lstStyle/>
          <a:p>
            <a:endParaRPr lang="en-US" dirty="0"/>
          </a:p>
        </p:txBody>
      </p:sp>
      <p:graphicFrame>
        <p:nvGraphicFramePr>
          <p:cNvPr id="4" name="Table 3">
            <a:extLst>
              <a:ext uri="{FF2B5EF4-FFF2-40B4-BE49-F238E27FC236}">
                <a16:creationId xmlns:a16="http://schemas.microsoft.com/office/drawing/2014/main" id="{9D543FD0-04E8-8847-851C-223C20FA0686}"/>
              </a:ext>
            </a:extLst>
          </p:cNvPr>
          <p:cNvGraphicFramePr>
            <a:graphicFrameLocks noGrp="1"/>
          </p:cNvGraphicFramePr>
          <p:nvPr>
            <p:extLst>
              <p:ext uri="{D42A27DB-BD31-4B8C-83A1-F6EECF244321}">
                <p14:modId xmlns:p14="http://schemas.microsoft.com/office/powerpoint/2010/main" val="4061970708"/>
              </p:ext>
            </p:extLst>
          </p:nvPr>
        </p:nvGraphicFramePr>
        <p:xfrm>
          <a:off x="1812471" y="2052116"/>
          <a:ext cx="8804400" cy="3997832"/>
        </p:xfrm>
        <a:graphic>
          <a:graphicData uri="http://schemas.openxmlformats.org/drawingml/2006/table">
            <a:tbl>
              <a:tblPr firstRow="1" bandRow="1">
                <a:tableStyleId>{5C22544A-7EE6-4342-B048-85BDC9FD1C3A}</a:tableStyleId>
              </a:tblPr>
              <a:tblGrid>
                <a:gridCol w="1100550">
                  <a:extLst>
                    <a:ext uri="{9D8B030D-6E8A-4147-A177-3AD203B41FA5}">
                      <a16:colId xmlns:a16="http://schemas.microsoft.com/office/drawing/2014/main" val="2461123702"/>
                    </a:ext>
                  </a:extLst>
                </a:gridCol>
                <a:gridCol w="1100550">
                  <a:extLst>
                    <a:ext uri="{9D8B030D-6E8A-4147-A177-3AD203B41FA5}">
                      <a16:colId xmlns:a16="http://schemas.microsoft.com/office/drawing/2014/main" val="3427453618"/>
                    </a:ext>
                  </a:extLst>
                </a:gridCol>
                <a:gridCol w="1100550">
                  <a:extLst>
                    <a:ext uri="{9D8B030D-6E8A-4147-A177-3AD203B41FA5}">
                      <a16:colId xmlns:a16="http://schemas.microsoft.com/office/drawing/2014/main" val="321852280"/>
                    </a:ext>
                  </a:extLst>
                </a:gridCol>
                <a:gridCol w="1100550">
                  <a:extLst>
                    <a:ext uri="{9D8B030D-6E8A-4147-A177-3AD203B41FA5}">
                      <a16:colId xmlns:a16="http://schemas.microsoft.com/office/drawing/2014/main" val="630856880"/>
                    </a:ext>
                  </a:extLst>
                </a:gridCol>
                <a:gridCol w="1100550">
                  <a:extLst>
                    <a:ext uri="{9D8B030D-6E8A-4147-A177-3AD203B41FA5}">
                      <a16:colId xmlns:a16="http://schemas.microsoft.com/office/drawing/2014/main" val="1696448439"/>
                    </a:ext>
                  </a:extLst>
                </a:gridCol>
                <a:gridCol w="1100550">
                  <a:extLst>
                    <a:ext uri="{9D8B030D-6E8A-4147-A177-3AD203B41FA5}">
                      <a16:colId xmlns:a16="http://schemas.microsoft.com/office/drawing/2014/main" val="3236498937"/>
                    </a:ext>
                  </a:extLst>
                </a:gridCol>
                <a:gridCol w="1100550">
                  <a:extLst>
                    <a:ext uri="{9D8B030D-6E8A-4147-A177-3AD203B41FA5}">
                      <a16:colId xmlns:a16="http://schemas.microsoft.com/office/drawing/2014/main" val="28758913"/>
                    </a:ext>
                  </a:extLst>
                </a:gridCol>
                <a:gridCol w="1100550">
                  <a:extLst>
                    <a:ext uri="{9D8B030D-6E8A-4147-A177-3AD203B41FA5}">
                      <a16:colId xmlns:a16="http://schemas.microsoft.com/office/drawing/2014/main" val="1377863179"/>
                    </a:ext>
                  </a:extLst>
                </a:gridCol>
              </a:tblGrid>
              <a:tr h="499729">
                <a:tc>
                  <a:txBody>
                    <a:bodyPr/>
                    <a:lstStyle/>
                    <a:p>
                      <a:r>
                        <a:rPr lang="en-US" b="0" dirty="0">
                          <a:solidFill>
                            <a:schemeClr val="bg1"/>
                          </a:solidFill>
                        </a:rPr>
                        <a:t>0.3536</a:t>
                      </a:r>
                    </a:p>
                  </a:txBody>
                  <a:tcPr/>
                </a:tc>
                <a:tc>
                  <a:txBody>
                    <a:bodyPr/>
                    <a:lstStyle/>
                    <a:p>
                      <a:r>
                        <a:rPr lang="en-US" b="0" dirty="0">
                          <a:solidFill>
                            <a:schemeClr val="bg1"/>
                          </a:solidFill>
                        </a:rPr>
                        <a:t>0.3536</a:t>
                      </a:r>
                    </a:p>
                  </a:txBody>
                  <a:tcPr/>
                </a:tc>
                <a:tc>
                  <a:txBody>
                    <a:bodyPr/>
                    <a:lstStyle/>
                    <a:p>
                      <a:r>
                        <a:rPr lang="en-US" b="0" dirty="0">
                          <a:solidFill>
                            <a:schemeClr val="bg1"/>
                          </a:solidFill>
                        </a:rPr>
                        <a:t>0.3536</a:t>
                      </a:r>
                    </a:p>
                  </a:txBody>
                  <a:tcPr/>
                </a:tc>
                <a:tc>
                  <a:txBody>
                    <a:bodyPr/>
                    <a:lstStyle/>
                    <a:p>
                      <a:r>
                        <a:rPr lang="en-US" b="0" dirty="0">
                          <a:solidFill>
                            <a:schemeClr val="bg1"/>
                          </a:solidFill>
                        </a:rPr>
                        <a:t>0.3536</a:t>
                      </a:r>
                    </a:p>
                  </a:txBody>
                  <a:tcPr/>
                </a:tc>
                <a:tc>
                  <a:txBody>
                    <a:bodyPr/>
                    <a:lstStyle/>
                    <a:p>
                      <a:r>
                        <a:rPr lang="en-US" b="0" dirty="0">
                          <a:solidFill>
                            <a:schemeClr val="bg1"/>
                          </a:solidFill>
                        </a:rPr>
                        <a:t>0.3536</a:t>
                      </a:r>
                    </a:p>
                  </a:txBody>
                  <a:tcPr/>
                </a:tc>
                <a:tc>
                  <a:txBody>
                    <a:bodyPr/>
                    <a:lstStyle/>
                    <a:p>
                      <a:r>
                        <a:rPr lang="en-US" b="0" dirty="0">
                          <a:solidFill>
                            <a:schemeClr val="bg1"/>
                          </a:solidFill>
                        </a:rPr>
                        <a:t>0.3536</a:t>
                      </a:r>
                    </a:p>
                  </a:txBody>
                  <a:tcPr/>
                </a:tc>
                <a:tc>
                  <a:txBody>
                    <a:bodyPr/>
                    <a:lstStyle/>
                    <a:p>
                      <a:r>
                        <a:rPr lang="en-US" b="0" dirty="0">
                          <a:solidFill>
                            <a:schemeClr val="bg1"/>
                          </a:solidFill>
                        </a:rPr>
                        <a:t>0.3536</a:t>
                      </a:r>
                    </a:p>
                  </a:txBody>
                  <a:tcPr/>
                </a:tc>
                <a:tc>
                  <a:txBody>
                    <a:bodyPr/>
                    <a:lstStyle/>
                    <a:p>
                      <a:r>
                        <a:rPr lang="en-US" b="0" dirty="0">
                          <a:solidFill>
                            <a:schemeClr val="bg1"/>
                          </a:solidFill>
                        </a:rPr>
                        <a:t>0.3536</a:t>
                      </a:r>
                    </a:p>
                  </a:txBody>
                  <a:tcPr/>
                </a:tc>
                <a:extLst>
                  <a:ext uri="{0D108BD9-81ED-4DB2-BD59-A6C34878D82A}">
                    <a16:rowId xmlns:a16="http://schemas.microsoft.com/office/drawing/2014/main" val="3983345183"/>
                  </a:ext>
                </a:extLst>
              </a:tr>
              <a:tr h="499729">
                <a:tc>
                  <a:txBody>
                    <a:bodyPr/>
                    <a:lstStyle/>
                    <a:p>
                      <a:r>
                        <a:rPr lang="en-US" b="0" dirty="0">
                          <a:solidFill>
                            <a:schemeClr val="bg1"/>
                          </a:solidFill>
                        </a:rPr>
                        <a:t>0.4904</a:t>
                      </a:r>
                    </a:p>
                  </a:txBody>
                  <a:tcPr/>
                </a:tc>
                <a:tc>
                  <a:txBody>
                    <a:bodyPr/>
                    <a:lstStyle/>
                    <a:p>
                      <a:r>
                        <a:rPr lang="en-US" b="0" dirty="0">
                          <a:solidFill>
                            <a:schemeClr val="bg1"/>
                          </a:solidFill>
                        </a:rPr>
                        <a:t>0.4157</a:t>
                      </a:r>
                    </a:p>
                  </a:txBody>
                  <a:tcPr/>
                </a:tc>
                <a:tc>
                  <a:txBody>
                    <a:bodyPr/>
                    <a:lstStyle/>
                    <a:p>
                      <a:r>
                        <a:rPr lang="en-US" b="0" dirty="0">
                          <a:solidFill>
                            <a:schemeClr val="bg1"/>
                          </a:solidFill>
                        </a:rPr>
                        <a:t>0.2778</a:t>
                      </a:r>
                    </a:p>
                  </a:txBody>
                  <a:tcPr/>
                </a:tc>
                <a:tc>
                  <a:txBody>
                    <a:bodyPr/>
                    <a:lstStyle/>
                    <a:p>
                      <a:r>
                        <a:rPr lang="en-US" b="0" dirty="0">
                          <a:solidFill>
                            <a:schemeClr val="bg1"/>
                          </a:solidFill>
                        </a:rPr>
                        <a:t>0.0975</a:t>
                      </a:r>
                    </a:p>
                  </a:txBody>
                  <a:tcPr/>
                </a:tc>
                <a:tc>
                  <a:txBody>
                    <a:bodyPr/>
                    <a:lstStyle/>
                    <a:p>
                      <a:r>
                        <a:rPr lang="en-US" b="0" dirty="0">
                          <a:solidFill>
                            <a:schemeClr val="bg1"/>
                          </a:solidFill>
                        </a:rPr>
                        <a:t>-0.0975</a:t>
                      </a:r>
                    </a:p>
                  </a:txBody>
                  <a:tcPr/>
                </a:tc>
                <a:tc>
                  <a:txBody>
                    <a:bodyPr/>
                    <a:lstStyle/>
                    <a:p>
                      <a:r>
                        <a:rPr lang="en-US" b="0" dirty="0">
                          <a:solidFill>
                            <a:schemeClr val="bg1"/>
                          </a:solidFill>
                        </a:rPr>
                        <a:t>-0.2778</a:t>
                      </a:r>
                    </a:p>
                  </a:txBody>
                  <a:tcPr/>
                </a:tc>
                <a:tc>
                  <a:txBody>
                    <a:bodyPr/>
                    <a:lstStyle/>
                    <a:p>
                      <a:r>
                        <a:rPr lang="en-US" b="0" dirty="0">
                          <a:solidFill>
                            <a:schemeClr val="bg1"/>
                          </a:solidFill>
                        </a:rPr>
                        <a:t>-0.4157</a:t>
                      </a:r>
                    </a:p>
                  </a:txBody>
                  <a:tcPr/>
                </a:tc>
                <a:tc>
                  <a:txBody>
                    <a:bodyPr/>
                    <a:lstStyle/>
                    <a:p>
                      <a:r>
                        <a:rPr lang="en-US" b="0" dirty="0">
                          <a:solidFill>
                            <a:schemeClr val="bg1"/>
                          </a:solidFill>
                        </a:rPr>
                        <a:t>-0.4904</a:t>
                      </a:r>
                    </a:p>
                  </a:txBody>
                  <a:tcPr/>
                </a:tc>
                <a:extLst>
                  <a:ext uri="{0D108BD9-81ED-4DB2-BD59-A6C34878D82A}">
                    <a16:rowId xmlns:a16="http://schemas.microsoft.com/office/drawing/2014/main" val="3303790624"/>
                  </a:ext>
                </a:extLst>
              </a:tr>
              <a:tr h="499729">
                <a:tc>
                  <a:txBody>
                    <a:bodyPr/>
                    <a:lstStyle/>
                    <a:p>
                      <a:r>
                        <a:rPr lang="en-US" b="0" dirty="0">
                          <a:solidFill>
                            <a:schemeClr val="bg1"/>
                          </a:solidFill>
                        </a:rPr>
                        <a:t>0.4619</a:t>
                      </a:r>
                    </a:p>
                  </a:txBody>
                  <a:tcPr/>
                </a:tc>
                <a:tc>
                  <a:txBody>
                    <a:bodyPr/>
                    <a:lstStyle/>
                    <a:p>
                      <a:r>
                        <a:rPr lang="en-US" b="0" dirty="0">
                          <a:solidFill>
                            <a:schemeClr val="bg1"/>
                          </a:solidFill>
                        </a:rPr>
                        <a:t>0.1913</a:t>
                      </a:r>
                    </a:p>
                  </a:txBody>
                  <a:tcPr/>
                </a:tc>
                <a:tc>
                  <a:txBody>
                    <a:bodyPr/>
                    <a:lstStyle/>
                    <a:p>
                      <a:r>
                        <a:rPr lang="en-US" b="0" dirty="0">
                          <a:solidFill>
                            <a:schemeClr val="bg1"/>
                          </a:solidFill>
                        </a:rPr>
                        <a:t>-0.1913</a:t>
                      </a:r>
                    </a:p>
                  </a:txBody>
                  <a:tcPr/>
                </a:tc>
                <a:tc>
                  <a:txBody>
                    <a:bodyPr/>
                    <a:lstStyle/>
                    <a:p>
                      <a:r>
                        <a:rPr lang="en-US" b="0" dirty="0">
                          <a:solidFill>
                            <a:schemeClr val="bg1"/>
                          </a:solidFill>
                        </a:rPr>
                        <a:t>-0.4619</a:t>
                      </a:r>
                    </a:p>
                  </a:txBody>
                  <a:tcPr/>
                </a:tc>
                <a:tc>
                  <a:txBody>
                    <a:bodyPr/>
                    <a:lstStyle/>
                    <a:p>
                      <a:r>
                        <a:rPr lang="en-US" b="0" dirty="0">
                          <a:solidFill>
                            <a:schemeClr val="bg1"/>
                          </a:solidFill>
                        </a:rPr>
                        <a:t>-0.4619</a:t>
                      </a:r>
                    </a:p>
                  </a:txBody>
                  <a:tcPr/>
                </a:tc>
                <a:tc>
                  <a:txBody>
                    <a:bodyPr/>
                    <a:lstStyle/>
                    <a:p>
                      <a:r>
                        <a:rPr lang="en-US" b="0" dirty="0">
                          <a:solidFill>
                            <a:schemeClr val="bg1"/>
                          </a:solidFill>
                        </a:rPr>
                        <a:t>-0.1913</a:t>
                      </a:r>
                    </a:p>
                  </a:txBody>
                  <a:tcPr/>
                </a:tc>
                <a:tc>
                  <a:txBody>
                    <a:bodyPr/>
                    <a:lstStyle/>
                    <a:p>
                      <a:r>
                        <a:rPr lang="en-US" b="0" dirty="0">
                          <a:solidFill>
                            <a:schemeClr val="bg1"/>
                          </a:solidFill>
                        </a:rPr>
                        <a:t>0.1913</a:t>
                      </a:r>
                    </a:p>
                  </a:txBody>
                  <a:tcPr/>
                </a:tc>
                <a:tc>
                  <a:txBody>
                    <a:bodyPr/>
                    <a:lstStyle/>
                    <a:p>
                      <a:r>
                        <a:rPr lang="en-US" b="0" dirty="0">
                          <a:solidFill>
                            <a:schemeClr val="bg1"/>
                          </a:solidFill>
                        </a:rPr>
                        <a:t>0.4619</a:t>
                      </a:r>
                    </a:p>
                  </a:txBody>
                  <a:tcPr/>
                </a:tc>
                <a:extLst>
                  <a:ext uri="{0D108BD9-81ED-4DB2-BD59-A6C34878D82A}">
                    <a16:rowId xmlns:a16="http://schemas.microsoft.com/office/drawing/2014/main" val="2968434081"/>
                  </a:ext>
                </a:extLst>
              </a:tr>
              <a:tr h="499729">
                <a:tc>
                  <a:txBody>
                    <a:bodyPr/>
                    <a:lstStyle/>
                    <a:p>
                      <a:r>
                        <a:rPr lang="en-US" b="0" dirty="0">
                          <a:solidFill>
                            <a:schemeClr val="bg1"/>
                          </a:solidFill>
                        </a:rPr>
                        <a:t>0.4157</a:t>
                      </a:r>
                    </a:p>
                  </a:txBody>
                  <a:tcPr/>
                </a:tc>
                <a:tc>
                  <a:txBody>
                    <a:bodyPr/>
                    <a:lstStyle/>
                    <a:p>
                      <a:r>
                        <a:rPr lang="en-US" b="0" dirty="0">
                          <a:solidFill>
                            <a:schemeClr val="bg1"/>
                          </a:solidFill>
                        </a:rPr>
                        <a:t>-0.0975</a:t>
                      </a:r>
                    </a:p>
                  </a:txBody>
                  <a:tcPr/>
                </a:tc>
                <a:tc>
                  <a:txBody>
                    <a:bodyPr/>
                    <a:lstStyle/>
                    <a:p>
                      <a:r>
                        <a:rPr lang="en-US" b="0" dirty="0">
                          <a:solidFill>
                            <a:schemeClr val="bg1"/>
                          </a:solidFill>
                        </a:rPr>
                        <a:t>-0.4904</a:t>
                      </a:r>
                    </a:p>
                  </a:txBody>
                  <a:tcPr/>
                </a:tc>
                <a:tc>
                  <a:txBody>
                    <a:bodyPr/>
                    <a:lstStyle/>
                    <a:p>
                      <a:r>
                        <a:rPr lang="en-US" b="0" dirty="0">
                          <a:solidFill>
                            <a:schemeClr val="bg1"/>
                          </a:solidFill>
                        </a:rPr>
                        <a:t>-0.2778</a:t>
                      </a:r>
                    </a:p>
                  </a:txBody>
                  <a:tcPr/>
                </a:tc>
                <a:tc>
                  <a:txBody>
                    <a:bodyPr/>
                    <a:lstStyle/>
                    <a:p>
                      <a:r>
                        <a:rPr lang="en-US" b="0" dirty="0">
                          <a:solidFill>
                            <a:schemeClr val="bg1"/>
                          </a:solidFill>
                        </a:rPr>
                        <a:t>0.2778</a:t>
                      </a:r>
                    </a:p>
                  </a:txBody>
                  <a:tcPr/>
                </a:tc>
                <a:tc>
                  <a:txBody>
                    <a:bodyPr/>
                    <a:lstStyle/>
                    <a:p>
                      <a:r>
                        <a:rPr lang="en-US" b="0" dirty="0">
                          <a:solidFill>
                            <a:schemeClr val="bg1"/>
                          </a:solidFill>
                        </a:rPr>
                        <a:t>0.4904</a:t>
                      </a:r>
                    </a:p>
                  </a:txBody>
                  <a:tcPr/>
                </a:tc>
                <a:tc>
                  <a:txBody>
                    <a:bodyPr/>
                    <a:lstStyle/>
                    <a:p>
                      <a:r>
                        <a:rPr lang="en-US" b="0" dirty="0">
                          <a:solidFill>
                            <a:schemeClr val="bg1"/>
                          </a:solidFill>
                        </a:rPr>
                        <a:t>0.0975</a:t>
                      </a:r>
                    </a:p>
                  </a:txBody>
                  <a:tcPr/>
                </a:tc>
                <a:tc>
                  <a:txBody>
                    <a:bodyPr/>
                    <a:lstStyle/>
                    <a:p>
                      <a:r>
                        <a:rPr lang="en-US" b="0" dirty="0">
                          <a:solidFill>
                            <a:schemeClr val="bg1"/>
                          </a:solidFill>
                        </a:rPr>
                        <a:t>-0.4157</a:t>
                      </a:r>
                    </a:p>
                  </a:txBody>
                  <a:tcPr/>
                </a:tc>
                <a:extLst>
                  <a:ext uri="{0D108BD9-81ED-4DB2-BD59-A6C34878D82A}">
                    <a16:rowId xmlns:a16="http://schemas.microsoft.com/office/drawing/2014/main" val="1713250767"/>
                  </a:ext>
                </a:extLst>
              </a:tr>
              <a:tr h="499729">
                <a:tc>
                  <a:txBody>
                    <a:bodyPr/>
                    <a:lstStyle/>
                    <a:p>
                      <a:r>
                        <a:rPr lang="en-US" b="0" dirty="0">
                          <a:solidFill>
                            <a:schemeClr val="bg1"/>
                          </a:solidFill>
                        </a:rPr>
                        <a:t>0.3536</a:t>
                      </a:r>
                    </a:p>
                  </a:txBody>
                  <a:tcPr/>
                </a:tc>
                <a:tc>
                  <a:txBody>
                    <a:bodyPr/>
                    <a:lstStyle/>
                    <a:p>
                      <a:r>
                        <a:rPr lang="en-US" b="0" dirty="0">
                          <a:solidFill>
                            <a:schemeClr val="bg1"/>
                          </a:solidFill>
                        </a:rPr>
                        <a:t>-0.3536</a:t>
                      </a:r>
                    </a:p>
                  </a:txBody>
                  <a:tcPr/>
                </a:tc>
                <a:tc>
                  <a:txBody>
                    <a:bodyPr/>
                    <a:lstStyle/>
                    <a:p>
                      <a:r>
                        <a:rPr lang="en-US" b="0" dirty="0">
                          <a:solidFill>
                            <a:schemeClr val="bg1"/>
                          </a:solidFill>
                        </a:rPr>
                        <a:t>-0.3536</a:t>
                      </a:r>
                    </a:p>
                  </a:txBody>
                  <a:tcPr/>
                </a:tc>
                <a:tc>
                  <a:txBody>
                    <a:bodyPr/>
                    <a:lstStyle/>
                    <a:p>
                      <a:r>
                        <a:rPr lang="en-US" b="0" dirty="0">
                          <a:solidFill>
                            <a:schemeClr val="bg1"/>
                          </a:solidFill>
                        </a:rPr>
                        <a:t>0.3536</a:t>
                      </a:r>
                    </a:p>
                  </a:txBody>
                  <a:tcPr/>
                </a:tc>
                <a:tc>
                  <a:txBody>
                    <a:bodyPr/>
                    <a:lstStyle/>
                    <a:p>
                      <a:r>
                        <a:rPr lang="en-US" b="0" dirty="0">
                          <a:solidFill>
                            <a:schemeClr val="bg1"/>
                          </a:solidFill>
                        </a:rPr>
                        <a:t>0.3536</a:t>
                      </a:r>
                    </a:p>
                  </a:txBody>
                  <a:tcPr/>
                </a:tc>
                <a:tc>
                  <a:txBody>
                    <a:bodyPr/>
                    <a:lstStyle/>
                    <a:p>
                      <a:r>
                        <a:rPr lang="en-US" b="0" dirty="0">
                          <a:solidFill>
                            <a:schemeClr val="bg1"/>
                          </a:solidFill>
                        </a:rPr>
                        <a:t>-0.3536</a:t>
                      </a:r>
                    </a:p>
                  </a:txBody>
                  <a:tcPr/>
                </a:tc>
                <a:tc>
                  <a:txBody>
                    <a:bodyPr/>
                    <a:lstStyle/>
                    <a:p>
                      <a:r>
                        <a:rPr lang="en-US" b="0" dirty="0">
                          <a:solidFill>
                            <a:schemeClr val="bg1"/>
                          </a:solidFill>
                        </a:rPr>
                        <a:t>-0.3536</a:t>
                      </a:r>
                    </a:p>
                  </a:txBody>
                  <a:tcPr/>
                </a:tc>
                <a:tc>
                  <a:txBody>
                    <a:bodyPr/>
                    <a:lstStyle/>
                    <a:p>
                      <a:r>
                        <a:rPr lang="en-US" b="0" dirty="0">
                          <a:solidFill>
                            <a:schemeClr val="bg1"/>
                          </a:solidFill>
                        </a:rPr>
                        <a:t>0.3536</a:t>
                      </a:r>
                    </a:p>
                  </a:txBody>
                  <a:tcPr/>
                </a:tc>
                <a:extLst>
                  <a:ext uri="{0D108BD9-81ED-4DB2-BD59-A6C34878D82A}">
                    <a16:rowId xmlns:a16="http://schemas.microsoft.com/office/drawing/2014/main" val="2006272466"/>
                  </a:ext>
                </a:extLst>
              </a:tr>
              <a:tr h="499729">
                <a:tc>
                  <a:txBody>
                    <a:bodyPr/>
                    <a:lstStyle/>
                    <a:p>
                      <a:r>
                        <a:rPr lang="en-US" b="0" dirty="0">
                          <a:solidFill>
                            <a:schemeClr val="bg1"/>
                          </a:solidFill>
                        </a:rPr>
                        <a:t>0.2778</a:t>
                      </a:r>
                    </a:p>
                  </a:txBody>
                  <a:tcPr/>
                </a:tc>
                <a:tc>
                  <a:txBody>
                    <a:bodyPr/>
                    <a:lstStyle/>
                    <a:p>
                      <a:r>
                        <a:rPr lang="en-US" b="0" dirty="0">
                          <a:solidFill>
                            <a:schemeClr val="bg1"/>
                          </a:solidFill>
                        </a:rPr>
                        <a:t>-0.4904</a:t>
                      </a:r>
                    </a:p>
                  </a:txBody>
                  <a:tcPr/>
                </a:tc>
                <a:tc>
                  <a:txBody>
                    <a:bodyPr/>
                    <a:lstStyle/>
                    <a:p>
                      <a:r>
                        <a:rPr lang="en-US" b="0" dirty="0">
                          <a:solidFill>
                            <a:schemeClr val="bg1"/>
                          </a:solidFill>
                        </a:rPr>
                        <a:t>0.0975</a:t>
                      </a:r>
                    </a:p>
                  </a:txBody>
                  <a:tcPr/>
                </a:tc>
                <a:tc>
                  <a:txBody>
                    <a:bodyPr/>
                    <a:lstStyle/>
                    <a:p>
                      <a:r>
                        <a:rPr lang="en-US" b="0" dirty="0">
                          <a:solidFill>
                            <a:schemeClr val="bg1"/>
                          </a:solidFill>
                        </a:rPr>
                        <a:t>0.4157</a:t>
                      </a:r>
                    </a:p>
                  </a:txBody>
                  <a:tcPr/>
                </a:tc>
                <a:tc>
                  <a:txBody>
                    <a:bodyPr/>
                    <a:lstStyle/>
                    <a:p>
                      <a:r>
                        <a:rPr lang="en-US" b="0" dirty="0">
                          <a:solidFill>
                            <a:schemeClr val="bg1"/>
                          </a:solidFill>
                        </a:rPr>
                        <a:t>-0.4157</a:t>
                      </a:r>
                    </a:p>
                  </a:txBody>
                  <a:tcPr/>
                </a:tc>
                <a:tc>
                  <a:txBody>
                    <a:bodyPr/>
                    <a:lstStyle/>
                    <a:p>
                      <a:r>
                        <a:rPr lang="en-US" b="0" dirty="0">
                          <a:solidFill>
                            <a:schemeClr val="bg1"/>
                          </a:solidFill>
                        </a:rPr>
                        <a:t>-0.0975</a:t>
                      </a:r>
                    </a:p>
                  </a:txBody>
                  <a:tcPr/>
                </a:tc>
                <a:tc>
                  <a:txBody>
                    <a:bodyPr/>
                    <a:lstStyle/>
                    <a:p>
                      <a:r>
                        <a:rPr lang="en-US" b="0" dirty="0">
                          <a:solidFill>
                            <a:schemeClr val="bg1"/>
                          </a:solidFill>
                        </a:rPr>
                        <a:t>0.4904</a:t>
                      </a:r>
                    </a:p>
                  </a:txBody>
                  <a:tcPr/>
                </a:tc>
                <a:tc>
                  <a:txBody>
                    <a:bodyPr/>
                    <a:lstStyle/>
                    <a:p>
                      <a:r>
                        <a:rPr lang="en-US" b="0" dirty="0">
                          <a:solidFill>
                            <a:schemeClr val="bg1"/>
                          </a:solidFill>
                        </a:rPr>
                        <a:t>-0.2778</a:t>
                      </a:r>
                    </a:p>
                  </a:txBody>
                  <a:tcPr/>
                </a:tc>
                <a:extLst>
                  <a:ext uri="{0D108BD9-81ED-4DB2-BD59-A6C34878D82A}">
                    <a16:rowId xmlns:a16="http://schemas.microsoft.com/office/drawing/2014/main" val="2940454257"/>
                  </a:ext>
                </a:extLst>
              </a:tr>
              <a:tr h="499729">
                <a:tc>
                  <a:txBody>
                    <a:bodyPr/>
                    <a:lstStyle/>
                    <a:p>
                      <a:r>
                        <a:rPr lang="en-US" b="0" dirty="0">
                          <a:solidFill>
                            <a:schemeClr val="bg1"/>
                          </a:solidFill>
                        </a:rPr>
                        <a:t>0.1913</a:t>
                      </a:r>
                    </a:p>
                  </a:txBody>
                  <a:tcPr/>
                </a:tc>
                <a:tc>
                  <a:txBody>
                    <a:bodyPr/>
                    <a:lstStyle/>
                    <a:p>
                      <a:r>
                        <a:rPr lang="en-US" b="0" dirty="0">
                          <a:solidFill>
                            <a:schemeClr val="bg1"/>
                          </a:solidFill>
                        </a:rPr>
                        <a:t>-0.4619</a:t>
                      </a:r>
                    </a:p>
                  </a:txBody>
                  <a:tcPr/>
                </a:tc>
                <a:tc>
                  <a:txBody>
                    <a:bodyPr/>
                    <a:lstStyle/>
                    <a:p>
                      <a:r>
                        <a:rPr lang="en-US" b="0" dirty="0">
                          <a:solidFill>
                            <a:schemeClr val="bg1"/>
                          </a:solidFill>
                        </a:rPr>
                        <a:t>0.4619</a:t>
                      </a:r>
                    </a:p>
                  </a:txBody>
                  <a:tcPr/>
                </a:tc>
                <a:tc>
                  <a:txBody>
                    <a:bodyPr/>
                    <a:lstStyle/>
                    <a:p>
                      <a:r>
                        <a:rPr lang="en-US" b="0" dirty="0">
                          <a:solidFill>
                            <a:schemeClr val="bg1"/>
                          </a:solidFill>
                        </a:rPr>
                        <a:t>-0.1913</a:t>
                      </a:r>
                    </a:p>
                  </a:txBody>
                  <a:tcPr/>
                </a:tc>
                <a:tc>
                  <a:txBody>
                    <a:bodyPr/>
                    <a:lstStyle/>
                    <a:p>
                      <a:r>
                        <a:rPr lang="en-US" b="0" dirty="0">
                          <a:solidFill>
                            <a:schemeClr val="bg1"/>
                          </a:solidFill>
                        </a:rPr>
                        <a:t>-0.1913</a:t>
                      </a:r>
                    </a:p>
                  </a:txBody>
                  <a:tcPr/>
                </a:tc>
                <a:tc>
                  <a:txBody>
                    <a:bodyPr/>
                    <a:lstStyle/>
                    <a:p>
                      <a:r>
                        <a:rPr lang="en-US" b="0" dirty="0">
                          <a:solidFill>
                            <a:schemeClr val="bg1"/>
                          </a:solidFill>
                        </a:rPr>
                        <a:t>0.4619</a:t>
                      </a:r>
                    </a:p>
                  </a:txBody>
                  <a:tcPr/>
                </a:tc>
                <a:tc>
                  <a:txBody>
                    <a:bodyPr/>
                    <a:lstStyle/>
                    <a:p>
                      <a:r>
                        <a:rPr lang="en-US" b="0" dirty="0">
                          <a:solidFill>
                            <a:schemeClr val="bg1"/>
                          </a:solidFill>
                        </a:rPr>
                        <a:t>-0.4619</a:t>
                      </a:r>
                    </a:p>
                  </a:txBody>
                  <a:tcPr/>
                </a:tc>
                <a:tc>
                  <a:txBody>
                    <a:bodyPr/>
                    <a:lstStyle/>
                    <a:p>
                      <a:r>
                        <a:rPr lang="en-US" b="0" dirty="0">
                          <a:solidFill>
                            <a:schemeClr val="bg1"/>
                          </a:solidFill>
                        </a:rPr>
                        <a:t>0.1913</a:t>
                      </a:r>
                    </a:p>
                  </a:txBody>
                  <a:tcPr/>
                </a:tc>
                <a:extLst>
                  <a:ext uri="{0D108BD9-81ED-4DB2-BD59-A6C34878D82A}">
                    <a16:rowId xmlns:a16="http://schemas.microsoft.com/office/drawing/2014/main" val="333737930"/>
                  </a:ext>
                </a:extLst>
              </a:tr>
              <a:tr h="499729">
                <a:tc>
                  <a:txBody>
                    <a:bodyPr/>
                    <a:lstStyle/>
                    <a:p>
                      <a:r>
                        <a:rPr lang="en-US" b="0" dirty="0">
                          <a:solidFill>
                            <a:schemeClr val="bg1"/>
                          </a:solidFill>
                        </a:rPr>
                        <a:t>0.0975</a:t>
                      </a:r>
                    </a:p>
                  </a:txBody>
                  <a:tcPr/>
                </a:tc>
                <a:tc>
                  <a:txBody>
                    <a:bodyPr/>
                    <a:lstStyle/>
                    <a:p>
                      <a:r>
                        <a:rPr lang="en-US" b="0" dirty="0">
                          <a:solidFill>
                            <a:schemeClr val="bg1"/>
                          </a:solidFill>
                        </a:rPr>
                        <a:t>-0.2778</a:t>
                      </a:r>
                    </a:p>
                  </a:txBody>
                  <a:tcPr/>
                </a:tc>
                <a:tc>
                  <a:txBody>
                    <a:bodyPr/>
                    <a:lstStyle/>
                    <a:p>
                      <a:r>
                        <a:rPr lang="en-US" b="0" dirty="0">
                          <a:solidFill>
                            <a:schemeClr val="bg1"/>
                          </a:solidFill>
                        </a:rPr>
                        <a:t>0.4157</a:t>
                      </a:r>
                    </a:p>
                  </a:txBody>
                  <a:tcPr/>
                </a:tc>
                <a:tc>
                  <a:txBody>
                    <a:bodyPr/>
                    <a:lstStyle/>
                    <a:p>
                      <a:r>
                        <a:rPr lang="en-US" b="0" dirty="0">
                          <a:solidFill>
                            <a:schemeClr val="bg1"/>
                          </a:solidFill>
                        </a:rPr>
                        <a:t>-0.4904</a:t>
                      </a:r>
                    </a:p>
                  </a:txBody>
                  <a:tcPr/>
                </a:tc>
                <a:tc>
                  <a:txBody>
                    <a:bodyPr/>
                    <a:lstStyle/>
                    <a:p>
                      <a:r>
                        <a:rPr lang="en-US" b="0" dirty="0">
                          <a:solidFill>
                            <a:schemeClr val="bg1"/>
                          </a:solidFill>
                        </a:rPr>
                        <a:t>0.4904</a:t>
                      </a:r>
                    </a:p>
                  </a:txBody>
                  <a:tcPr/>
                </a:tc>
                <a:tc>
                  <a:txBody>
                    <a:bodyPr/>
                    <a:lstStyle/>
                    <a:p>
                      <a:r>
                        <a:rPr lang="en-US" b="0" dirty="0">
                          <a:solidFill>
                            <a:schemeClr val="bg1"/>
                          </a:solidFill>
                        </a:rPr>
                        <a:t>-0.4157</a:t>
                      </a:r>
                    </a:p>
                  </a:txBody>
                  <a:tcPr/>
                </a:tc>
                <a:tc>
                  <a:txBody>
                    <a:bodyPr/>
                    <a:lstStyle/>
                    <a:p>
                      <a:r>
                        <a:rPr lang="en-US" b="0" dirty="0">
                          <a:solidFill>
                            <a:schemeClr val="bg1"/>
                          </a:solidFill>
                        </a:rPr>
                        <a:t>0.2778</a:t>
                      </a:r>
                    </a:p>
                  </a:txBody>
                  <a:tcPr/>
                </a:tc>
                <a:tc>
                  <a:txBody>
                    <a:bodyPr/>
                    <a:lstStyle/>
                    <a:p>
                      <a:r>
                        <a:rPr lang="en-US" b="0" dirty="0">
                          <a:solidFill>
                            <a:schemeClr val="bg1"/>
                          </a:solidFill>
                        </a:rPr>
                        <a:t>-0.0975</a:t>
                      </a:r>
                    </a:p>
                  </a:txBody>
                  <a:tcPr/>
                </a:tc>
                <a:extLst>
                  <a:ext uri="{0D108BD9-81ED-4DB2-BD59-A6C34878D82A}">
                    <a16:rowId xmlns:a16="http://schemas.microsoft.com/office/drawing/2014/main" val="3634258295"/>
                  </a:ext>
                </a:extLst>
              </a:tr>
            </a:tbl>
          </a:graphicData>
        </a:graphic>
      </p:graphicFrame>
    </p:spTree>
    <p:extLst>
      <p:ext uri="{BB962C8B-B14F-4D97-AF65-F5344CB8AC3E}">
        <p14:creationId xmlns:p14="http://schemas.microsoft.com/office/powerpoint/2010/main" val="1093703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F7EC-71C2-3E48-B0EC-4658D4D9FEF4}"/>
              </a:ext>
            </a:extLst>
          </p:cNvPr>
          <p:cNvSpPr>
            <a:spLocks noGrp="1"/>
          </p:cNvSpPr>
          <p:nvPr>
            <p:ph type="title"/>
          </p:nvPr>
        </p:nvSpPr>
        <p:spPr/>
        <p:txBody>
          <a:bodyPr/>
          <a:lstStyle/>
          <a:p>
            <a:r>
              <a:rPr lang="en-US" dirty="0"/>
              <a:t>DC &amp; </a:t>
            </a:r>
            <a:r>
              <a:rPr lang="en-US"/>
              <a:t>AC Components</a:t>
            </a:r>
          </a:p>
        </p:txBody>
      </p:sp>
      <p:sp>
        <p:nvSpPr>
          <p:cNvPr id="3" name="Content Placeholder 2">
            <a:extLst>
              <a:ext uri="{FF2B5EF4-FFF2-40B4-BE49-F238E27FC236}">
                <a16:creationId xmlns:a16="http://schemas.microsoft.com/office/drawing/2014/main" id="{DA8D94C6-D695-BF4D-B1D1-768A93EAEBF6}"/>
              </a:ext>
            </a:extLst>
          </p:cNvPr>
          <p:cNvSpPr>
            <a:spLocks noGrp="1"/>
          </p:cNvSpPr>
          <p:nvPr>
            <p:ph idx="1"/>
          </p:nvPr>
        </p:nvSpPr>
        <p:spPr>
          <a:xfrm>
            <a:off x="1430215" y="2052116"/>
            <a:ext cx="9139924" cy="3997828"/>
          </a:xfrm>
        </p:spPr>
        <p:txBody>
          <a:bodyPr/>
          <a:lstStyle/>
          <a:p>
            <a:r>
              <a:rPr lang="en-US" dirty="0"/>
              <a:t>For each block, the pixel at index (0, 0) is referred to as the </a:t>
            </a:r>
            <a:r>
              <a:rPr lang="en-US" b="1" dirty="0"/>
              <a:t>DC Component</a:t>
            </a:r>
            <a:r>
              <a:rPr lang="en-US" dirty="0"/>
              <a:t> in the block.</a:t>
            </a:r>
          </a:p>
          <a:p>
            <a:pPr lvl="1"/>
            <a:r>
              <a:rPr lang="en-US" dirty="0"/>
              <a:t>This is because when performing the DCT, the function stores the mean of all 64 values in the block at (0, 0). This is just a mathematical phenomenon of the DCT.</a:t>
            </a:r>
          </a:p>
          <a:p>
            <a:r>
              <a:rPr lang="en-US" dirty="0"/>
              <a:t>For all other pixels in the block, they are referred to as </a:t>
            </a:r>
            <a:r>
              <a:rPr lang="en-US" b="1" dirty="0"/>
              <a:t>AC Components</a:t>
            </a:r>
            <a:r>
              <a:rPr lang="en-US" dirty="0"/>
              <a:t> since they actually have a frequency value associated with the pixel.</a:t>
            </a:r>
          </a:p>
        </p:txBody>
      </p:sp>
    </p:spTree>
    <p:extLst>
      <p:ext uri="{BB962C8B-B14F-4D97-AF65-F5344CB8AC3E}">
        <p14:creationId xmlns:p14="http://schemas.microsoft.com/office/powerpoint/2010/main" val="3338605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09FF-4BA1-4C44-84FB-2DC01BE6FCB6}"/>
              </a:ext>
            </a:extLst>
          </p:cNvPr>
          <p:cNvSpPr>
            <a:spLocks noGrp="1"/>
          </p:cNvSpPr>
          <p:nvPr>
            <p:ph type="title"/>
          </p:nvPr>
        </p:nvSpPr>
        <p:spPr/>
        <p:txBody>
          <a:bodyPr/>
          <a:lstStyle/>
          <a:p>
            <a:r>
              <a:rPr lang="en-US" dirty="0"/>
              <a:t>Quantization</a:t>
            </a:r>
          </a:p>
        </p:txBody>
      </p:sp>
      <p:sp>
        <p:nvSpPr>
          <p:cNvPr id="3" name="Content Placeholder 2">
            <a:extLst>
              <a:ext uri="{FF2B5EF4-FFF2-40B4-BE49-F238E27FC236}">
                <a16:creationId xmlns:a16="http://schemas.microsoft.com/office/drawing/2014/main" id="{74FDC4E7-D712-E148-BBDC-B35D7E1E821F}"/>
              </a:ext>
            </a:extLst>
          </p:cNvPr>
          <p:cNvSpPr>
            <a:spLocks noGrp="1"/>
          </p:cNvSpPr>
          <p:nvPr>
            <p:ph idx="1"/>
          </p:nvPr>
        </p:nvSpPr>
        <p:spPr/>
        <p:txBody>
          <a:bodyPr>
            <a:normAutofit/>
          </a:bodyPr>
          <a:lstStyle/>
          <a:p>
            <a:r>
              <a:rPr lang="en-US" dirty="0"/>
              <a:t>Since humans struggle to see high frequencies, we can take advantage of this and zero out, or remove, high frequency data in an image up to a certain point.</a:t>
            </a:r>
          </a:p>
          <a:p>
            <a:r>
              <a:rPr lang="en-US" dirty="0"/>
              <a:t>This is where the real data loss occurs in the JPEG algorithm.</a:t>
            </a:r>
          </a:p>
          <a:p>
            <a:r>
              <a:rPr lang="en-US" dirty="0"/>
              <a:t>This reduces the overall bits needed for the image and helps further compress the data.</a:t>
            </a:r>
          </a:p>
          <a:p>
            <a:pPr lvl="1"/>
            <a:r>
              <a:rPr lang="en-US" dirty="0"/>
              <a:t>This also is another huge reason JPEG compression is a lossy compression mechanic.</a:t>
            </a:r>
          </a:p>
        </p:txBody>
      </p:sp>
    </p:spTree>
    <p:extLst>
      <p:ext uri="{BB962C8B-B14F-4D97-AF65-F5344CB8AC3E}">
        <p14:creationId xmlns:p14="http://schemas.microsoft.com/office/powerpoint/2010/main" val="733367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50C31-F5F1-D14F-BEA6-E587BAAEE5DA}"/>
              </a:ext>
            </a:extLst>
          </p:cNvPr>
          <p:cNvSpPr>
            <a:spLocks noGrp="1"/>
          </p:cNvSpPr>
          <p:nvPr>
            <p:ph type="title"/>
          </p:nvPr>
        </p:nvSpPr>
        <p:spPr/>
        <p:txBody>
          <a:bodyPr/>
          <a:lstStyle/>
          <a:p>
            <a:r>
              <a:rPr lang="en-US" dirty="0"/>
              <a:t>Quantization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FD4A01-CC37-9C48-93F7-50D9627B58F0}"/>
                  </a:ext>
                </a:extLst>
              </p:cNvPr>
              <p:cNvSpPr>
                <a:spLocks noGrp="1"/>
              </p:cNvSpPr>
              <p:nvPr>
                <p:ph idx="1"/>
              </p:nvPr>
            </p:nvSpPr>
            <p:spPr/>
            <p:txBody>
              <a:bodyPr/>
              <a:lstStyle/>
              <a:p>
                <a:r>
                  <a:rPr lang="en-US" dirty="0"/>
                  <a:t>In order to quantize a particular block of pixels, we need to perform the following formula:</a:t>
                </a:r>
              </a:p>
              <a:p>
                <a:pPr lvl="1"/>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e>
                    </m:d>
                    <m:r>
                      <a:rPr lang="en-US" b="0" i="1" smtClean="0">
                        <a:latin typeface="Cambria Math" panose="02040503050406030204" pitchFamily="18" charset="0"/>
                      </a:rPr>
                      <m:t>∗</m:t>
                    </m:r>
                    <m:r>
                      <a:rPr lang="en-US" b="0" i="1" smtClean="0">
                        <a:latin typeface="Cambria Math" panose="02040503050406030204" pitchFamily="18" charset="0"/>
                      </a:rPr>
                      <m:t>𝑟𝑜𝑢𝑛𝑑</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e>
                            </m:d>
                          </m:num>
                          <m:den>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r>
                              <a:rPr lang="en-US" b="0" i="1" smtClean="0">
                                <a:latin typeface="Cambria Math" panose="02040503050406030204" pitchFamily="18" charset="0"/>
                              </a:rPr>
                              <m:t>)</m:t>
                            </m:r>
                          </m:den>
                        </m:f>
                      </m:e>
                    </m:d>
                  </m:oMath>
                </a14:m>
                <a:endParaRPr lang="en-US" dirty="0"/>
              </a:p>
              <a:p>
                <a14:m>
                  <m:oMath xmlns:m="http://schemas.openxmlformats.org/officeDocument/2006/math">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𝑢</m:t>
                        </m:r>
                        <m:r>
                          <a:rPr lang="en-US" i="1">
                            <a:latin typeface="Cambria Math" panose="02040503050406030204" pitchFamily="18" charset="0"/>
                          </a:rPr>
                          <m:t>, </m:t>
                        </m:r>
                        <m:r>
                          <a:rPr lang="en-US" i="1">
                            <a:latin typeface="Cambria Math" panose="02040503050406030204" pitchFamily="18" charset="0"/>
                          </a:rPr>
                          <m:t>𝑣</m:t>
                        </m:r>
                      </m:e>
                    </m:d>
                  </m:oMath>
                </a14:m>
                <a:r>
                  <a:rPr lang="en-US" dirty="0"/>
                  <a:t> represents the final block after quantization</a:t>
                </a: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𝑢</m:t>
                        </m:r>
                        <m:r>
                          <a:rPr lang="en-US" i="1">
                            <a:latin typeface="Cambria Math" panose="02040503050406030204" pitchFamily="18" charset="0"/>
                          </a:rPr>
                          <m:t>, </m:t>
                        </m:r>
                        <m:r>
                          <a:rPr lang="en-US" i="1">
                            <a:latin typeface="Cambria Math" panose="02040503050406030204" pitchFamily="18" charset="0"/>
                          </a:rPr>
                          <m:t>𝑣</m:t>
                        </m:r>
                      </m:e>
                    </m:d>
                  </m:oMath>
                </a14:m>
                <a:r>
                  <a:rPr lang="en-US" dirty="0"/>
                  <a:t> represents the 8x8 quantization matrix</a:t>
                </a:r>
              </a:p>
              <a:p>
                <a:r>
                  <a:rPr lang="en-US" dirty="0"/>
                  <a:t>F</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𝑢</m:t>
                        </m:r>
                        <m:r>
                          <a:rPr lang="en-US" i="1">
                            <a:latin typeface="Cambria Math" panose="02040503050406030204" pitchFamily="18" charset="0"/>
                          </a:rPr>
                          <m:t>, </m:t>
                        </m:r>
                        <m:r>
                          <a:rPr lang="en-US" i="1">
                            <a:latin typeface="Cambria Math" panose="02040503050406030204" pitchFamily="18" charset="0"/>
                          </a:rPr>
                          <m:t>𝑣</m:t>
                        </m:r>
                      </m:e>
                    </m:d>
                  </m:oMath>
                </a14:m>
                <a:r>
                  <a:rPr lang="en-US" dirty="0"/>
                  <a:t> represents the original block of pixels</a:t>
                </a:r>
              </a:p>
            </p:txBody>
          </p:sp>
        </mc:Choice>
        <mc:Fallback xmlns="">
          <p:sp>
            <p:nvSpPr>
              <p:cNvPr id="3" name="Content Placeholder 2">
                <a:extLst>
                  <a:ext uri="{FF2B5EF4-FFF2-40B4-BE49-F238E27FC236}">
                    <a16:creationId xmlns:a16="http://schemas.microsoft.com/office/drawing/2014/main" id="{CBFD4A01-CC37-9C48-93F7-50D9627B58F0}"/>
                  </a:ext>
                </a:extLst>
              </p:cNvPr>
              <p:cNvSpPr>
                <a:spLocks noGrp="1" noRot="1" noChangeAspect="1" noMove="1" noResize="1" noEditPoints="1" noAdjustHandles="1" noChangeArrowheads="1" noChangeShapeType="1" noTextEdit="1"/>
              </p:cNvSpPr>
              <p:nvPr>
                <p:ph idx="1"/>
              </p:nvPr>
            </p:nvSpPr>
            <p:spPr>
              <a:blipFill>
                <a:blip r:embed="rId2"/>
                <a:stretch>
                  <a:fillRect l="-325"/>
                </a:stretch>
              </a:blipFill>
            </p:spPr>
            <p:txBody>
              <a:bodyPr/>
              <a:lstStyle/>
              <a:p>
                <a:r>
                  <a:rPr lang="en-US">
                    <a:noFill/>
                  </a:rPr>
                  <a:t> </a:t>
                </a:r>
              </a:p>
            </p:txBody>
          </p:sp>
        </mc:Fallback>
      </mc:AlternateContent>
    </p:spTree>
    <p:extLst>
      <p:ext uri="{BB962C8B-B14F-4D97-AF65-F5344CB8AC3E}">
        <p14:creationId xmlns:p14="http://schemas.microsoft.com/office/powerpoint/2010/main" val="3131803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4512-EEEF-D044-8DA5-B831ED05BAB2}"/>
              </a:ext>
            </a:extLst>
          </p:cNvPr>
          <p:cNvSpPr>
            <a:spLocks noGrp="1"/>
          </p:cNvSpPr>
          <p:nvPr>
            <p:ph type="title"/>
          </p:nvPr>
        </p:nvSpPr>
        <p:spPr/>
        <p:txBody>
          <a:bodyPr/>
          <a:lstStyle/>
          <a:p>
            <a:r>
              <a:rPr lang="en-US" dirty="0"/>
              <a:t>Quantization</a:t>
            </a:r>
          </a:p>
        </p:txBody>
      </p:sp>
      <p:sp>
        <p:nvSpPr>
          <p:cNvPr id="3" name="Content Placeholder 2">
            <a:extLst>
              <a:ext uri="{FF2B5EF4-FFF2-40B4-BE49-F238E27FC236}">
                <a16:creationId xmlns:a16="http://schemas.microsoft.com/office/drawing/2014/main" id="{A79BC56E-0637-A24E-8C2A-DE7F04953357}"/>
              </a:ext>
            </a:extLst>
          </p:cNvPr>
          <p:cNvSpPr>
            <a:spLocks noGrp="1"/>
          </p:cNvSpPr>
          <p:nvPr>
            <p:ph idx="1"/>
          </p:nvPr>
        </p:nvSpPr>
        <p:spPr>
          <a:xfrm>
            <a:off x="1711569" y="2052116"/>
            <a:ext cx="8858570" cy="3997828"/>
          </a:xfrm>
        </p:spPr>
        <p:txBody>
          <a:bodyPr/>
          <a:lstStyle/>
          <a:p>
            <a:r>
              <a:rPr lang="en-US" dirty="0"/>
              <a:t>The JPEG standard usually defines quantization matrices as per the JPEG standard. A quantization matrix is use for the Y channel and another matrix used for the Chroma channels.</a:t>
            </a:r>
          </a:p>
          <a:p>
            <a:r>
              <a:rPr lang="en-US" dirty="0"/>
              <a:t>The matrices are as follows:</a:t>
            </a:r>
          </a:p>
          <a:p>
            <a:pPr lvl="1"/>
            <a:r>
              <a:rPr lang="en-US" dirty="0"/>
              <a:t>Luminance Quantization Matrix</a:t>
            </a:r>
          </a:p>
          <a:p>
            <a:pPr lvl="2"/>
            <a:endParaRPr lang="en-US" dirty="0"/>
          </a:p>
          <a:p>
            <a:endParaRPr lang="en-US" dirty="0"/>
          </a:p>
        </p:txBody>
      </p:sp>
      <p:graphicFrame>
        <p:nvGraphicFramePr>
          <p:cNvPr id="4" name="Table 3">
            <a:extLst>
              <a:ext uri="{FF2B5EF4-FFF2-40B4-BE49-F238E27FC236}">
                <a16:creationId xmlns:a16="http://schemas.microsoft.com/office/drawing/2014/main" id="{828511E8-7AB0-C740-B9D2-6234A314B296}"/>
              </a:ext>
            </a:extLst>
          </p:cNvPr>
          <p:cNvGraphicFramePr>
            <a:graphicFrameLocks noGrp="1"/>
          </p:cNvGraphicFramePr>
          <p:nvPr>
            <p:extLst>
              <p:ext uri="{D42A27DB-BD31-4B8C-83A1-F6EECF244321}">
                <p14:modId xmlns:p14="http://schemas.microsoft.com/office/powerpoint/2010/main" val="667115595"/>
              </p:ext>
            </p:extLst>
          </p:nvPr>
        </p:nvGraphicFramePr>
        <p:xfrm>
          <a:off x="6140854" y="3674008"/>
          <a:ext cx="4673600" cy="3183992"/>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3424119952"/>
                    </a:ext>
                  </a:extLst>
                </a:gridCol>
                <a:gridCol w="584200">
                  <a:extLst>
                    <a:ext uri="{9D8B030D-6E8A-4147-A177-3AD203B41FA5}">
                      <a16:colId xmlns:a16="http://schemas.microsoft.com/office/drawing/2014/main" val="3313540304"/>
                    </a:ext>
                  </a:extLst>
                </a:gridCol>
                <a:gridCol w="584200">
                  <a:extLst>
                    <a:ext uri="{9D8B030D-6E8A-4147-A177-3AD203B41FA5}">
                      <a16:colId xmlns:a16="http://schemas.microsoft.com/office/drawing/2014/main" val="2481842450"/>
                    </a:ext>
                  </a:extLst>
                </a:gridCol>
                <a:gridCol w="584200">
                  <a:extLst>
                    <a:ext uri="{9D8B030D-6E8A-4147-A177-3AD203B41FA5}">
                      <a16:colId xmlns:a16="http://schemas.microsoft.com/office/drawing/2014/main" val="3191403554"/>
                    </a:ext>
                  </a:extLst>
                </a:gridCol>
                <a:gridCol w="584200">
                  <a:extLst>
                    <a:ext uri="{9D8B030D-6E8A-4147-A177-3AD203B41FA5}">
                      <a16:colId xmlns:a16="http://schemas.microsoft.com/office/drawing/2014/main" val="3153311748"/>
                    </a:ext>
                  </a:extLst>
                </a:gridCol>
                <a:gridCol w="584200">
                  <a:extLst>
                    <a:ext uri="{9D8B030D-6E8A-4147-A177-3AD203B41FA5}">
                      <a16:colId xmlns:a16="http://schemas.microsoft.com/office/drawing/2014/main" val="562936574"/>
                    </a:ext>
                  </a:extLst>
                </a:gridCol>
                <a:gridCol w="584200">
                  <a:extLst>
                    <a:ext uri="{9D8B030D-6E8A-4147-A177-3AD203B41FA5}">
                      <a16:colId xmlns:a16="http://schemas.microsoft.com/office/drawing/2014/main" val="247315386"/>
                    </a:ext>
                  </a:extLst>
                </a:gridCol>
                <a:gridCol w="584200">
                  <a:extLst>
                    <a:ext uri="{9D8B030D-6E8A-4147-A177-3AD203B41FA5}">
                      <a16:colId xmlns:a16="http://schemas.microsoft.com/office/drawing/2014/main" val="422462975"/>
                    </a:ext>
                  </a:extLst>
                </a:gridCol>
              </a:tblGrid>
              <a:tr h="397999">
                <a:tc>
                  <a:txBody>
                    <a:bodyPr/>
                    <a:lstStyle/>
                    <a:p>
                      <a:r>
                        <a:rPr lang="en-US" b="1" dirty="0">
                          <a:solidFill>
                            <a:schemeClr val="bg1"/>
                          </a:solidFill>
                        </a:rPr>
                        <a:t>16</a:t>
                      </a:r>
                    </a:p>
                  </a:txBody>
                  <a:tcPr/>
                </a:tc>
                <a:tc>
                  <a:txBody>
                    <a:bodyPr/>
                    <a:lstStyle/>
                    <a:p>
                      <a:r>
                        <a:rPr lang="en-US" b="1" dirty="0">
                          <a:solidFill>
                            <a:schemeClr val="bg1"/>
                          </a:solidFill>
                        </a:rPr>
                        <a:t>11</a:t>
                      </a:r>
                    </a:p>
                  </a:txBody>
                  <a:tcPr/>
                </a:tc>
                <a:tc>
                  <a:txBody>
                    <a:bodyPr/>
                    <a:lstStyle/>
                    <a:p>
                      <a:r>
                        <a:rPr lang="en-US" b="1" dirty="0">
                          <a:solidFill>
                            <a:schemeClr val="bg1"/>
                          </a:solidFill>
                        </a:rPr>
                        <a:t>10</a:t>
                      </a:r>
                    </a:p>
                  </a:txBody>
                  <a:tcPr/>
                </a:tc>
                <a:tc>
                  <a:txBody>
                    <a:bodyPr/>
                    <a:lstStyle/>
                    <a:p>
                      <a:r>
                        <a:rPr lang="en-US" b="1" dirty="0">
                          <a:solidFill>
                            <a:schemeClr val="bg1"/>
                          </a:solidFill>
                        </a:rPr>
                        <a:t>16</a:t>
                      </a:r>
                    </a:p>
                  </a:txBody>
                  <a:tcPr/>
                </a:tc>
                <a:tc>
                  <a:txBody>
                    <a:bodyPr/>
                    <a:lstStyle/>
                    <a:p>
                      <a:r>
                        <a:rPr lang="en-US" b="1" dirty="0">
                          <a:solidFill>
                            <a:schemeClr val="bg1"/>
                          </a:solidFill>
                        </a:rPr>
                        <a:t>24</a:t>
                      </a:r>
                    </a:p>
                  </a:txBody>
                  <a:tcPr/>
                </a:tc>
                <a:tc>
                  <a:txBody>
                    <a:bodyPr/>
                    <a:lstStyle/>
                    <a:p>
                      <a:r>
                        <a:rPr lang="en-US" b="1" dirty="0">
                          <a:solidFill>
                            <a:schemeClr val="bg1"/>
                          </a:solidFill>
                        </a:rPr>
                        <a:t>40</a:t>
                      </a:r>
                    </a:p>
                  </a:txBody>
                  <a:tcPr/>
                </a:tc>
                <a:tc>
                  <a:txBody>
                    <a:bodyPr/>
                    <a:lstStyle/>
                    <a:p>
                      <a:r>
                        <a:rPr lang="en-US" b="1" dirty="0">
                          <a:solidFill>
                            <a:schemeClr val="bg1"/>
                          </a:solidFill>
                        </a:rPr>
                        <a:t>51</a:t>
                      </a:r>
                    </a:p>
                  </a:txBody>
                  <a:tcPr/>
                </a:tc>
                <a:tc>
                  <a:txBody>
                    <a:bodyPr/>
                    <a:lstStyle/>
                    <a:p>
                      <a:r>
                        <a:rPr lang="en-US" b="1" dirty="0">
                          <a:solidFill>
                            <a:schemeClr val="bg1"/>
                          </a:solidFill>
                        </a:rPr>
                        <a:t>61</a:t>
                      </a:r>
                    </a:p>
                  </a:txBody>
                  <a:tcPr/>
                </a:tc>
                <a:extLst>
                  <a:ext uri="{0D108BD9-81ED-4DB2-BD59-A6C34878D82A}">
                    <a16:rowId xmlns:a16="http://schemas.microsoft.com/office/drawing/2014/main" val="1151218484"/>
                  </a:ext>
                </a:extLst>
              </a:tr>
              <a:tr h="397999">
                <a:tc>
                  <a:txBody>
                    <a:bodyPr/>
                    <a:lstStyle/>
                    <a:p>
                      <a:r>
                        <a:rPr lang="en-US" b="1" dirty="0">
                          <a:solidFill>
                            <a:schemeClr val="bg1"/>
                          </a:solidFill>
                        </a:rPr>
                        <a:t>12</a:t>
                      </a:r>
                    </a:p>
                  </a:txBody>
                  <a:tcPr/>
                </a:tc>
                <a:tc>
                  <a:txBody>
                    <a:bodyPr/>
                    <a:lstStyle/>
                    <a:p>
                      <a:r>
                        <a:rPr lang="en-US" b="1" dirty="0">
                          <a:solidFill>
                            <a:schemeClr val="bg1"/>
                          </a:solidFill>
                        </a:rPr>
                        <a:t>12</a:t>
                      </a:r>
                    </a:p>
                  </a:txBody>
                  <a:tcPr/>
                </a:tc>
                <a:tc>
                  <a:txBody>
                    <a:bodyPr/>
                    <a:lstStyle/>
                    <a:p>
                      <a:r>
                        <a:rPr lang="en-US" b="1" dirty="0">
                          <a:solidFill>
                            <a:schemeClr val="bg1"/>
                          </a:solidFill>
                        </a:rPr>
                        <a:t>14</a:t>
                      </a:r>
                    </a:p>
                  </a:txBody>
                  <a:tcPr/>
                </a:tc>
                <a:tc>
                  <a:txBody>
                    <a:bodyPr/>
                    <a:lstStyle/>
                    <a:p>
                      <a:r>
                        <a:rPr lang="en-US" b="1" dirty="0">
                          <a:solidFill>
                            <a:schemeClr val="bg1"/>
                          </a:solidFill>
                        </a:rPr>
                        <a:t>19</a:t>
                      </a:r>
                    </a:p>
                  </a:txBody>
                  <a:tcPr/>
                </a:tc>
                <a:tc>
                  <a:txBody>
                    <a:bodyPr/>
                    <a:lstStyle/>
                    <a:p>
                      <a:r>
                        <a:rPr lang="en-US" b="1" dirty="0">
                          <a:solidFill>
                            <a:schemeClr val="bg1"/>
                          </a:solidFill>
                        </a:rPr>
                        <a:t>26</a:t>
                      </a:r>
                    </a:p>
                  </a:txBody>
                  <a:tcPr/>
                </a:tc>
                <a:tc>
                  <a:txBody>
                    <a:bodyPr/>
                    <a:lstStyle/>
                    <a:p>
                      <a:r>
                        <a:rPr lang="en-US" b="1" dirty="0">
                          <a:solidFill>
                            <a:schemeClr val="bg1"/>
                          </a:solidFill>
                        </a:rPr>
                        <a:t>58</a:t>
                      </a:r>
                    </a:p>
                  </a:txBody>
                  <a:tcPr/>
                </a:tc>
                <a:tc>
                  <a:txBody>
                    <a:bodyPr/>
                    <a:lstStyle/>
                    <a:p>
                      <a:r>
                        <a:rPr lang="en-US" b="1" dirty="0">
                          <a:solidFill>
                            <a:schemeClr val="bg1"/>
                          </a:solidFill>
                        </a:rPr>
                        <a:t>60</a:t>
                      </a:r>
                    </a:p>
                  </a:txBody>
                  <a:tcPr/>
                </a:tc>
                <a:tc>
                  <a:txBody>
                    <a:bodyPr/>
                    <a:lstStyle/>
                    <a:p>
                      <a:r>
                        <a:rPr lang="en-US" b="1" dirty="0">
                          <a:solidFill>
                            <a:schemeClr val="bg1"/>
                          </a:solidFill>
                        </a:rPr>
                        <a:t>55</a:t>
                      </a:r>
                    </a:p>
                  </a:txBody>
                  <a:tcPr/>
                </a:tc>
                <a:extLst>
                  <a:ext uri="{0D108BD9-81ED-4DB2-BD59-A6C34878D82A}">
                    <a16:rowId xmlns:a16="http://schemas.microsoft.com/office/drawing/2014/main" val="3986478963"/>
                  </a:ext>
                </a:extLst>
              </a:tr>
              <a:tr h="397999">
                <a:tc>
                  <a:txBody>
                    <a:bodyPr/>
                    <a:lstStyle/>
                    <a:p>
                      <a:r>
                        <a:rPr lang="en-US" b="1" dirty="0">
                          <a:solidFill>
                            <a:schemeClr val="bg1"/>
                          </a:solidFill>
                        </a:rPr>
                        <a:t>14</a:t>
                      </a:r>
                    </a:p>
                  </a:txBody>
                  <a:tcPr/>
                </a:tc>
                <a:tc>
                  <a:txBody>
                    <a:bodyPr/>
                    <a:lstStyle/>
                    <a:p>
                      <a:r>
                        <a:rPr lang="en-US" b="1" dirty="0">
                          <a:solidFill>
                            <a:schemeClr val="bg1"/>
                          </a:solidFill>
                        </a:rPr>
                        <a:t>13</a:t>
                      </a:r>
                    </a:p>
                  </a:txBody>
                  <a:tcPr/>
                </a:tc>
                <a:tc>
                  <a:txBody>
                    <a:bodyPr/>
                    <a:lstStyle/>
                    <a:p>
                      <a:r>
                        <a:rPr lang="en-US" b="1" dirty="0">
                          <a:solidFill>
                            <a:schemeClr val="bg1"/>
                          </a:solidFill>
                        </a:rPr>
                        <a:t>16</a:t>
                      </a:r>
                    </a:p>
                  </a:txBody>
                  <a:tcPr/>
                </a:tc>
                <a:tc>
                  <a:txBody>
                    <a:bodyPr/>
                    <a:lstStyle/>
                    <a:p>
                      <a:r>
                        <a:rPr lang="en-US" b="1" dirty="0">
                          <a:solidFill>
                            <a:schemeClr val="bg1"/>
                          </a:solidFill>
                        </a:rPr>
                        <a:t>24</a:t>
                      </a:r>
                    </a:p>
                  </a:txBody>
                  <a:tcPr/>
                </a:tc>
                <a:tc>
                  <a:txBody>
                    <a:bodyPr/>
                    <a:lstStyle/>
                    <a:p>
                      <a:r>
                        <a:rPr lang="en-US" b="1" dirty="0">
                          <a:solidFill>
                            <a:schemeClr val="bg1"/>
                          </a:solidFill>
                        </a:rPr>
                        <a:t>40</a:t>
                      </a:r>
                    </a:p>
                  </a:txBody>
                  <a:tcPr/>
                </a:tc>
                <a:tc>
                  <a:txBody>
                    <a:bodyPr/>
                    <a:lstStyle/>
                    <a:p>
                      <a:r>
                        <a:rPr lang="en-US" b="1" dirty="0">
                          <a:solidFill>
                            <a:schemeClr val="bg1"/>
                          </a:solidFill>
                        </a:rPr>
                        <a:t>57</a:t>
                      </a:r>
                    </a:p>
                  </a:txBody>
                  <a:tcPr/>
                </a:tc>
                <a:tc>
                  <a:txBody>
                    <a:bodyPr/>
                    <a:lstStyle/>
                    <a:p>
                      <a:r>
                        <a:rPr lang="en-US" b="1" dirty="0">
                          <a:solidFill>
                            <a:schemeClr val="bg1"/>
                          </a:solidFill>
                        </a:rPr>
                        <a:t>69</a:t>
                      </a:r>
                    </a:p>
                  </a:txBody>
                  <a:tcPr/>
                </a:tc>
                <a:tc>
                  <a:txBody>
                    <a:bodyPr/>
                    <a:lstStyle/>
                    <a:p>
                      <a:r>
                        <a:rPr lang="en-US" b="1" dirty="0">
                          <a:solidFill>
                            <a:schemeClr val="bg1"/>
                          </a:solidFill>
                        </a:rPr>
                        <a:t>56</a:t>
                      </a:r>
                    </a:p>
                  </a:txBody>
                  <a:tcPr/>
                </a:tc>
                <a:extLst>
                  <a:ext uri="{0D108BD9-81ED-4DB2-BD59-A6C34878D82A}">
                    <a16:rowId xmlns:a16="http://schemas.microsoft.com/office/drawing/2014/main" val="2385565336"/>
                  </a:ext>
                </a:extLst>
              </a:tr>
              <a:tr h="397999">
                <a:tc>
                  <a:txBody>
                    <a:bodyPr/>
                    <a:lstStyle/>
                    <a:p>
                      <a:r>
                        <a:rPr lang="en-US" b="1" dirty="0">
                          <a:solidFill>
                            <a:schemeClr val="bg1"/>
                          </a:solidFill>
                        </a:rPr>
                        <a:t>14</a:t>
                      </a:r>
                    </a:p>
                  </a:txBody>
                  <a:tcPr/>
                </a:tc>
                <a:tc>
                  <a:txBody>
                    <a:bodyPr/>
                    <a:lstStyle/>
                    <a:p>
                      <a:r>
                        <a:rPr lang="en-US" b="1" dirty="0">
                          <a:solidFill>
                            <a:schemeClr val="bg1"/>
                          </a:solidFill>
                        </a:rPr>
                        <a:t>17</a:t>
                      </a:r>
                    </a:p>
                  </a:txBody>
                  <a:tcPr/>
                </a:tc>
                <a:tc>
                  <a:txBody>
                    <a:bodyPr/>
                    <a:lstStyle/>
                    <a:p>
                      <a:r>
                        <a:rPr lang="en-US" b="1" dirty="0">
                          <a:solidFill>
                            <a:schemeClr val="bg1"/>
                          </a:solidFill>
                        </a:rPr>
                        <a:t>22</a:t>
                      </a:r>
                    </a:p>
                  </a:txBody>
                  <a:tcPr/>
                </a:tc>
                <a:tc>
                  <a:txBody>
                    <a:bodyPr/>
                    <a:lstStyle/>
                    <a:p>
                      <a:r>
                        <a:rPr lang="en-US" b="1" dirty="0">
                          <a:solidFill>
                            <a:schemeClr val="bg1"/>
                          </a:solidFill>
                        </a:rPr>
                        <a:t>29</a:t>
                      </a:r>
                    </a:p>
                  </a:txBody>
                  <a:tcPr/>
                </a:tc>
                <a:tc>
                  <a:txBody>
                    <a:bodyPr/>
                    <a:lstStyle/>
                    <a:p>
                      <a:r>
                        <a:rPr lang="en-US" b="1" dirty="0">
                          <a:solidFill>
                            <a:schemeClr val="bg1"/>
                          </a:solidFill>
                        </a:rPr>
                        <a:t>51</a:t>
                      </a:r>
                    </a:p>
                  </a:txBody>
                  <a:tcPr/>
                </a:tc>
                <a:tc>
                  <a:txBody>
                    <a:bodyPr/>
                    <a:lstStyle/>
                    <a:p>
                      <a:r>
                        <a:rPr lang="en-US" b="1" dirty="0">
                          <a:solidFill>
                            <a:schemeClr val="bg1"/>
                          </a:solidFill>
                        </a:rPr>
                        <a:t>87</a:t>
                      </a:r>
                    </a:p>
                  </a:txBody>
                  <a:tcPr/>
                </a:tc>
                <a:tc>
                  <a:txBody>
                    <a:bodyPr/>
                    <a:lstStyle/>
                    <a:p>
                      <a:r>
                        <a:rPr lang="en-US" b="1" dirty="0">
                          <a:solidFill>
                            <a:schemeClr val="bg1"/>
                          </a:solidFill>
                        </a:rPr>
                        <a:t>80</a:t>
                      </a:r>
                    </a:p>
                  </a:txBody>
                  <a:tcPr/>
                </a:tc>
                <a:tc>
                  <a:txBody>
                    <a:bodyPr/>
                    <a:lstStyle/>
                    <a:p>
                      <a:r>
                        <a:rPr lang="en-US" b="1" dirty="0">
                          <a:solidFill>
                            <a:schemeClr val="bg1"/>
                          </a:solidFill>
                        </a:rPr>
                        <a:t>62</a:t>
                      </a:r>
                    </a:p>
                  </a:txBody>
                  <a:tcPr/>
                </a:tc>
                <a:extLst>
                  <a:ext uri="{0D108BD9-81ED-4DB2-BD59-A6C34878D82A}">
                    <a16:rowId xmlns:a16="http://schemas.microsoft.com/office/drawing/2014/main" val="996487879"/>
                  </a:ext>
                </a:extLst>
              </a:tr>
              <a:tr h="397999">
                <a:tc>
                  <a:txBody>
                    <a:bodyPr/>
                    <a:lstStyle/>
                    <a:p>
                      <a:r>
                        <a:rPr lang="en-US" b="1" dirty="0">
                          <a:solidFill>
                            <a:schemeClr val="bg1"/>
                          </a:solidFill>
                        </a:rPr>
                        <a:t>18</a:t>
                      </a:r>
                    </a:p>
                  </a:txBody>
                  <a:tcPr/>
                </a:tc>
                <a:tc>
                  <a:txBody>
                    <a:bodyPr/>
                    <a:lstStyle/>
                    <a:p>
                      <a:r>
                        <a:rPr lang="en-US" b="1" dirty="0">
                          <a:solidFill>
                            <a:schemeClr val="bg1"/>
                          </a:solidFill>
                        </a:rPr>
                        <a:t>22</a:t>
                      </a:r>
                    </a:p>
                  </a:txBody>
                  <a:tcPr/>
                </a:tc>
                <a:tc>
                  <a:txBody>
                    <a:bodyPr/>
                    <a:lstStyle/>
                    <a:p>
                      <a:r>
                        <a:rPr lang="en-US" b="1" dirty="0">
                          <a:solidFill>
                            <a:schemeClr val="bg1"/>
                          </a:solidFill>
                        </a:rPr>
                        <a:t>37</a:t>
                      </a:r>
                    </a:p>
                  </a:txBody>
                  <a:tcPr/>
                </a:tc>
                <a:tc>
                  <a:txBody>
                    <a:bodyPr/>
                    <a:lstStyle/>
                    <a:p>
                      <a:r>
                        <a:rPr lang="en-US" b="1" dirty="0">
                          <a:solidFill>
                            <a:schemeClr val="bg1"/>
                          </a:solidFill>
                        </a:rPr>
                        <a:t>56</a:t>
                      </a:r>
                    </a:p>
                  </a:txBody>
                  <a:tcPr/>
                </a:tc>
                <a:tc>
                  <a:txBody>
                    <a:bodyPr/>
                    <a:lstStyle/>
                    <a:p>
                      <a:r>
                        <a:rPr lang="en-US" b="1" dirty="0">
                          <a:solidFill>
                            <a:schemeClr val="bg1"/>
                          </a:solidFill>
                        </a:rPr>
                        <a:t>68</a:t>
                      </a:r>
                    </a:p>
                  </a:txBody>
                  <a:tcPr/>
                </a:tc>
                <a:tc>
                  <a:txBody>
                    <a:bodyPr/>
                    <a:lstStyle/>
                    <a:p>
                      <a:r>
                        <a:rPr lang="en-US" b="1" dirty="0">
                          <a:solidFill>
                            <a:schemeClr val="bg1"/>
                          </a:solidFill>
                        </a:rPr>
                        <a:t>109</a:t>
                      </a:r>
                    </a:p>
                  </a:txBody>
                  <a:tcPr/>
                </a:tc>
                <a:tc>
                  <a:txBody>
                    <a:bodyPr/>
                    <a:lstStyle/>
                    <a:p>
                      <a:r>
                        <a:rPr lang="en-US" b="1" dirty="0">
                          <a:solidFill>
                            <a:schemeClr val="bg1"/>
                          </a:solidFill>
                        </a:rPr>
                        <a:t>103</a:t>
                      </a:r>
                    </a:p>
                  </a:txBody>
                  <a:tcPr/>
                </a:tc>
                <a:tc>
                  <a:txBody>
                    <a:bodyPr/>
                    <a:lstStyle/>
                    <a:p>
                      <a:r>
                        <a:rPr lang="en-US" b="1" dirty="0">
                          <a:solidFill>
                            <a:schemeClr val="bg1"/>
                          </a:solidFill>
                        </a:rPr>
                        <a:t>77</a:t>
                      </a:r>
                    </a:p>
                  </a:txBody>
                  <a:tcPr/>
                </a:tc>
                <a:extLst>
                  <a:ext uri="{0D108BD9-81ED-4DB2-BD59-A6C34878D82A}">
                    <a16:rowId xmlns:a16="http://schemas.microsoft.com/office/drawing/2014/main" val="481995605"/>
                  </a:ext>
                </a:extLst>
              </a:tr>
              <a:tr h="397999">
                <a:tc>
                  <a:txBody>
                    <a:bodyPr/>
                    <a:lstStyle/>
                    <a:p>
                      <a:r>
                        <a:rPr lang="en-US" b="1" dirty="0">
                          <a:solidFill>
                            <a:schemeClr val="bg1"/>
                          </a:solidFill>
                        </a:rPr>
                        <a:t>24</a:t>
                      </a:r>
                    </a:p>
                  </a:txBody>
                  <a:tcPr/>
                </a:tc>
                <a:tc>
                  <a:txBody>
                    <a:bodyPr/>
                    <a:lstStyle/>
                    <a:p>
                      <a:r>
                        <a:rPr lang="en-US" b="1" dirty="0">
                          <a:solidFill>
                            <a:schemeClr val="bg1"/>
                          </a:solidFill>
                        </a:rPr>
                        <a:t>35</a:t>
                      </a:r>
                    </a:p>
                  </a:txBody>
                  <a:tcPr/>
                </a:tc>
                <a:tc>
                  <a:txBody>
                    <a:bodyPr/>
                    <a:lstStyle/>
                    <a:p>
                      <a:r>
                        <a:rPr lang="en-US" b="1" dirty="0">
                          <a:solidFill>
                            <a:schemeClr val="bg1"/>
                          </a:solidFill>
                        </a:rPr>
                        <a:t>55</a:t>
                      </a:r>
                    </a:p>
                  </a:txBody>
                  <a:tcPr/>
                </a:tc>
                <a:tc>
                  <a:txBody>
                    <a:bodyPr/>
                    <a:lstStyle/>
                    <a:p>
                      <a:r>
                        <a:rPr lang="en-US" b="1" dirty="0">
                          <a:solidFill>
                            <a:schemeClr val="bg1"/>
                          </a:solidFill>
                        </a:rPr>
                        <a:t>64</a:t>
                      </a:r>
                    </a:p>
                  </a:txBody>
                  <a:tcPr/>
                </a:tc>
                <a:tc>
                  <a:txBody>
                    <a:bodyPr/>
                    <a:lstStyle/>
                    <a:p>
                      <a:r>
                        <a:rPr lang="en-US" b="1" dirty="0">
                          <a:solidFill>
                            <a:schemeClr val="bg1"/>
                          </a:solidFill>
                        </a:rPr>
                        <a:t>81</a:t>
                      </a:r>
                    </a:p>
                  </a:txBody>
                  <a:tcPr/>
                </a:tc>
                <a:tc>
                  <a:txBody>
                    <a:bodyPr/>
                    <a:lstStyle/>
                    <a:p>
                      <a:r>
                        <a:rPr lang="en-US" b="1" dirty="0">
                          <a:solidFill>
                            <a:schemeClr val="bg1"/>
                          </a:solidFill>
                        </a:rPr>
                        <a:t>104</a:t>
                      </a:r>
                    </a:p>
                  </a:txBody>
                  <a:tcPr/>
                </a:tc>
                <a:tc>
                  <a:txBody>
                    <a:bodyPr/>
                    <a:lstStyle/>
                    <a:p>
                      <a:r>
                        <a:rPr lang="en-US" b="1" dirty="0">
                          <a:solidFill>
                            <a:schemeClr val="bg1"/>
                          </a:solidFill>
                        </a:rPr>
                        <a:t>113</a:t>
                      </a:r>
                    </a:p>
                  </a:txBody>
                  <a:tcPr/>
                </a:tc>
                <a:tc>
                  <a:txBody>
                    <a:bodyPr/>
                    <a:lstStyle/>
                    <a:p>
                      <a:r>
                        <a:rPr lang="en-US" b="1" dirty="0">
                          <a:solidFill>
                            <a:schemeClr val="bg1"/>
                          </a:solidFill>
                        </a:rPr>
                        <a:t>92</a:t>
                      </a:r>
                    </a:p>
                  </a:txBody>
                  <a:tcPr/>
                </a:tc>
                <a:extLst>
                  <a:ext uri="{0D108BD9-81ED-4DB2-BD59-A6C34878D82A}">
                    <a16:rowId xmlns:a16="http://schemas.microsoft.com/office/drawing/2014/main" val="2483560217"/>
                  </a:ext>
                </a:extLst>
              </a:tr>
              <a:tr h="397999">
                <a:tc>
                  <a:txBody>
                    <a:bodyPr/>
                    <a:lstStyle/>
                    <a:p>
                      <a:r>
                        <a:rPr lang="en-US" b="1" dirty="0">
                          <a:solidFill>
                            <a:schemeClr val="bg1"/>
                          </a:solidFill>
                        </a:rPr>
                        <a:t>49</a:t>
                      </a:r>
                    </a:p>
                  </a:txBody>
                  <a:tcPr/>
                </a:tc>
                <a:tc>
                  <a:txBody>
                    <a:bodyPr/>
                    <a:lstStyle/>
                    <a:p>
                      <a:r>
                        <a:rPr lang="en-US" b="1" dirty="0">
                          <a:solidFill>
                            <a:schemeClr val="bg1"/>
                          </a:solidFill>
                        </a:rPr>
                        <a:t>64</a:t>
                      </a:r>
                    </a:p>
                  </a:txBody>
                  <a:tcPr/>
                </a:tc>
                <a:tc>
                  <a:txBody>
                    <a:bodyPr/>
                    <a:lstStyle/>
                    <a:p>
                      <a:r>
                        <a:rPr lang="en-US" b="1" dirty="0">
                          <a:solidFill>
                            <a:schemeClr val="bg1"/>
                          </a:solidFill>
                        </a:rPr>
                        <a:t>78</a:t>
                      </a:r>
                    </a:p>
                  </a:txBody>
                  <a:tcPr/>
                </a:tc>
                <a:tc>
                  <a:txBody>
                    <a:bodyPr/>
                    <a:lstStyle/>
                    <a:p>
                      <a:r>
                        <a:rPr lang="en-US" b="1" dirty="0">
                          <a:solidFill>
                            <a:schemeClr val="bg1"/>
                          </a:solidFill>
                        </a:rPr>
                        <a:t>87</a:t>
                      </a:r>
                    </a:p>
                  </a:txBody>
                  <a:tcPr/>
                </a:tc>
                <a:tc>
                  <a:txBody>
                    <a:bodyPr/>
                    <a:lstStyle/>
                    <a:p>
                      <a:r>
                        <a:rPr lang="en-US" b="1" dirty="0">
                          <a:solidFill>
                            <a:schemeClr val="bg1"/>
                          </a:solidFill>
                        </a:rPr>
                        <a:t>103</a:t>
                      </a:r>
                    </a:p>
                  </a:txBody>
                  <a:tcPr/>
                </a:tc>
                <a:tc>
                  <a:txBody>
                    <a:bodyPr/>
                    <a:lstStyle/>
                    <a:p>
                      <a:r>
                        <a:rPr lang="en-US" b="1" dirty="0">
                          <a:solidFill>
                            <a:schemeClr val="bg1"/>
                          </a:solidFill>
                        </a:rPr>
                        <a:t>121</a:t>
                      </a:r>
                    </a:p>
                  </a:txBody>
                  <a:tcPr/>
                </a:tc>
                <a:tc>
                  <a:txBody>
                    <a:bodyPr/>
                    <a:lstStyle/>
                    <a:p>
                      <a:r>
                        <a:rPr lang="en-US" b="1" dirty="0">
                          <a:solidFill>
                            <a:schemeClr val="bg1"/>
                          </a:solidFill>
                        </a:rPr>
                        <a:t>120</a:t>
                      </a:r>
                    </a:p>
                  </a:txBody>
                  <a:tcPr/>
                </a:tc>
                <a:tc>
                  <a:txBody>
                    <a:bodyPr/>
                    <a:lstStyle/>
                    <a:p>
                      <a:r>
                        <a:rPr lang="en-US" b="1" dirty="0">
                          <a:solidFill>
                            <a:schemeClr val="bg1"/>
                          </a:solidFill>
                        </a:rPr>
                        <a:t>101</a:t>
                      </a:r>
                    </a:p>
                  </a:txBody>
                  <a:tcPr/>
                </a:tc>
                <a:extLst>
                  <a:ext uri="{0D108BD9-81ED-4DB2-BD59-A6C34878D82A}">
                    <a16:rowId xmlns:a16="http://schemas.microsoft.com/office/drawing/2014/main" val="1122996352"/>
                  </a:ext>
                </a:extLst>
              </a:tr>
              <a:tr h="397999">
                <a:tc>
                  <a:txBody>
                    <a:bodyPr/>
                    <a:lstStyle/>
                    <a:p>
                      <a:r>
                        <a:rPr lang="en-US" b="1" dirty="0">
                          <a:solidFill>
                            <a:schemeClr val="bg1"/>
                          </a:solidFill>
                        </a:rPr>
                        <a:t>72</a:t>
                      </a:r>
                    </a:p>
                  </a:txBody>
                  <a:tcPr/>
                </a:tc>
                <a:tc>
                  <a:txBody>
                    <a:bodyPr/>
                    <a:lstStyle/>
                    <a:p>
                      <a:r>
                        <a:rPr lang="en-US" b="1" dirty="0">
                          <a:solidFill>
                            <a:schemeClr val="bg1"/>
                          </a:solidFill>
                        </a:rPr>
                        <a:t>92</a:t>
                      </a:r>
                    </a:p>
                  </a:txBody>
                  <a:tcPr/>
                </a:tc>
                <a:tc>
                  <a:txBody>
                    <a:bodyPr/>
                    <a:lstStyle/>
                    <a:p>
                      <a:r>
                        <a:rPr lang="en-US" b="1" dirty="0">
                          <a:solidFill>
                            <a:schemeClr val="bg1"/>
                          </a:solidFill>
                        </a:rPr>
                        <a:t>95</a:t>
                      </a:r>
                    </a:p>
                  </a:txBody>
                  <a:tcPr/>
                </a:tc>
                <a:tc>
                  <a:txBody>
                    <a:bodyPr/>
                    <a:lstStyle/>
                    <a:p>
                      <a:r>
                        <a:rPr lang="en-US" b="1" dirty="0">
                          <a:solidFill>
                            <a:schemeClr val="bg1"/>
                          </a:solidFill>
                        </a:rPr>
                        <a:t>98</a:t>
                      </a:r>
                    </a:p>
                  </a:txBody>
                  <a:tcPr/>
                </a:tc>
                <a:tc>
                  <a:txBody>
                    <a:bodyPr/>
                    <a:lstStyle/>
                    <a:p>
                      <a:r>
                        <a:rPr lang="en-US" b="1" dirty="0">
                          <a:solidFill>
                            <a:schemeClr val="bg1"/>
                          </a:solidFill>
                        </a:rPr>
                        <a:t>112</a:t>
                      </a:r>
                    </a:p>
                  </a:txBody>
                  <a:tcPr/>
                </a:tc>
                <a:tc>
                  <a:txBody>
                    <a:bodyPr/>
                    <a:lstStyle/>
                    <a:p>
                      <a:r>
                        <a:rPr lang="en-US" b="1" dirty="0">
                          <a:solidFill>
                            <a:schemeClr val="bg1"/>
                          </a:solidFill>
                        </a:rPr>
                        <a:t>100</a:t>
                      </a:r>
                    </a:p>
                  </a:txBody>
                  <a:tcPr/>
                </a:tc>
                <a:tc>
                  <a:txBody>
                    <a:bodyPr/>
                    <a:lstStyle/>
                    <a:p>
                      <a:r>
                        <a:rPr lang="en-US" b="1" dirty="0">
                          <a:solidFill>
                            <a:schemeClr val="bg1"/>
                          </a:solidFill>
                        </a:rPr>
                        <a:t>103</a:t>
                      </a:r>
                    </a:p>
                  </a:txBody>
                  <a:tcPr/>
                </a:tc>
                <a:tc>
                  <a:txBody>
                    <a:bodyPr/>
                    <a:lstStyle/>
                    <a:p>
                      <a:r>
                        <a:rPr lang="en-US" b="1" dirty="0">
                          <a:solidFill>
                            <a:schemeClr val="bg1"/>
                          </a:solidFill>
                        </a:rPr>
                        <a:t>99</a:t>
                      </a:r>
                    </a:p>
                  </a:txBody>
                  <a:tcPr/>
                </a:tc>
                <a:extLst>
                  <a:ext uri="{0D108BD9-81ED-4DB2-BD59-A6C34878D82A}">
                    <a16:rowId xmlns:a16="http://schemas.microsoft.com/office/drawing/2014/main" val="2379041793"/>
                  </a:ext>
                </a:extLst>
              </a:tr>
            </a:tbl>
          </a:graphicData>
        </a:graphic>
      </p:graphicFrame>
    </p:spTree>
    <p:extLst>
      <p:ext uri="{BB962C8B-B14F-4D97-AF65-F5344CB8AC3E}">
        <p14:creationId xmlns:p14="http://schemas.microsoft.com/office/powerpoint/2010/main" val="1259237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B368-F2DC-954F-B9FB-CC153104F735}"/>
              </a:ext>
            </a:extLst>
          </p:cNvPr>
          <p:cNvSpPr>
            <a:spLocks noGrp="1"/>
          </p:cNvSpPr>
          <p:nvPr>
            <p:ph type="title"/>
          </p:nvPr>
        </p:nvSpPr>
        <p:spPr/>
        <p:txBody>
          <a:bodyPr/>
          <a:lstStyle/>
          <a:p>
            <a:r>
              <a:rPr lang="en-US" dirty="0"/>
              <a:t>Quantization</a:t>
            </a:r>
          </a:p>
        </p:txBody>
      </p:sp>
      <p:sp>
        <p:nvSpPr>
          <p:cNvPr id="3" name="Content Placeholder 2">
            <a:extLst>
              <a:ext uri="{FF2B5EF4-FFF2-40B4-BE49-F238E27FC236}">
                <a16:creationId xmlns:a16="http://schemas.microsoft.com/office/drawing/2014/main" id="{AD045C7B-AE8D-644D-9DA8-FEC9B0431B8A}"/>
              </a:ext>
            </a:extLst>
          </p:cNvPr>
          <p:cNvSpPr>
            <a:spLocks noGrp="1"/>
          </p:cNvSpPr>
          <p:nvPr>
            <p:ph idx="1"/>
          </p:nvPr>
        </p:nvSpPr>
        <p:spPr>
          <a:xfrm>
            <a:off x="989947" y="1346670"/>
            <a:ext cx="7796540" cy="2316144"/>
          </a:xfrm>
        </p:spPr>
        <p:txBody>
          <a:bodyPr>
            <a:normAutofit/>
          </a:bodyPr>
          <a:lstStyle/>
          <a:p>
            <a:r>
              <a:rPr lang="en-US" dirty="0"/>
              <a:t>Chrominance Quantization Matrix</a:t>
            </a:r>
          </a:p>
          <a:p>
            <a:r>
              <a:rPr lang="en-US" dirty="0"/>
              <a:t>The entries in each matrix tend to increase as you move towards the bottom right of the matrix in order to introduce more loss as we approach high frequencies.</a:t>
            </a:r>
          </a:p>
        </p:txBody>
      </p:sp>
      <p:graphicFrame>
        <p:nvGraphicFramePr>
          <p:cNvPr id="4" name="Table 3">
            <a:extLst>
              <a:ext uri="{FF2B5EF4-FFF2-40B4-BE49-F238E27FC236}">
                <a16:creationId xmlns:a16="http://schemas.microsoft.com/office/drawing/2014/main" id="{DE58ACB9-1F3F-8149-B85F-15B2307E4010}"/>
              </a:ext>
            </a:extLst>
          </p:cNvPr>
          <p:cNvGraphicFramePr>
            <a:graphicFrameLocks noGrp="1"/>
          </p:cNvGraphicFramePr>
          <p:nvPr>
            <p:extLst>
              <p:ext uri="{D42A27DB-BD31-4B8C-83A1-F6EECF244321}">
                <p14:modId xmlns:p14="http://schemas.microsoft.com/office/powerpoint/2010/main" val="317866274"/>
              </p:ext>
            </p:extLst>
          </p:nvPr>
        </p:nvGraphicFramePr>
        <p:xfrm>
          <a:off x="5625974" y="3188170"/>
          <a:ext cx="4954952" cy="3475368"/>
        </p:xfrm>
        <a:graphic>
          <a:graphicData uri="http://schemas.openxmlformats.org/drawingml/2006/table">
            <a:tbl>
              <a:tblPr firstRow="1" bandRow="1">
                <a:tableStyleId>{5C22544A-7EE6-4342-B048-85BDC9FD1C3A}</a:tableStyleId>
              </a:tblPr>
              <a:tblGrid>
                <a:gridCol w="619369">
                  <a:extLst>
                    <a:ext uri="{9D8B030D-6E8A-4147-A177-3AD203B41FA5}">
                      <a16:colId xmlns:a16="http://schemas.microsoft.com/office/drawing/2014/main" val="3009629267"/>
                    </a:ext>
                  </a:extLst>
                </a:gridCol>
                <a:gridCol w="619369">
                  <a:extLst>
                    <a:ext uri="{9D8B030D-6E8A-4147-A177-3AD203B41FA5}">
                      <a16:colId xmlns:a16="http://schemas.microsoft.com/office/drawing/2014/main" val="3243598072"/>
                    </a:ext>
                  </a:extLst>
                </a:gridCol>
                <a:gridCol w="619369">
                  <a:extLst>
                    <a:ext uri="{9D8B030D-6E8A-4147-A177-3AD203B41FA5}">
                      <a16:colId xmlns:a16="http://schemas.microsoft.com/office/drawing/2014/main" val="3522189344"/>
                    </a:ext>
                  </a:extLst>
                </a:gridCol>
                <a:gridCol w="619369">
                  <a:extLst>
                    <a:ext uri="{9D8B030D-6E8A-4147-A177-3AD203B41FA5}">
                      <a16:colId xmlns:a16="http://schemas.microsoft.com/office/drawing/2014/main" val="909887848"/>
                    </a:ext>
                  </a:extLst>
                </a:gridCol>
                <a:gridCol w="619369">
                  <a:extLst>
                    <a:ext uri="{9D8B030D-6E8A-4147-A177-3AD203B41FA5}">
                      <a16:colId xmlns:a16="http://schemas.microsoft.com/office/drawing/2014/main" val="4081126481"/>
                    </a:ext>
                  </a:extLst>
                </a:gridCol>
                <a:gridCol w="619369">
                  <a:extLst>
                    <a:ext uri="{9D8B030D-6E8A-4147-A177-3AD203B41FA5}">
                      <a16:colId xmlns:a16="http://schemas.microsoft.com/office/drawing/2014/main" val="1199929926"/>
                    </a:ext>
                  </a:extLst>
                </a:gridCol>
                <a:gridCol w="619369">
                  <a:extLst>
                    <a:ext uri="{9D8B030D-6E8A-4147-A177-3AD203B41FA5}">
                      <a16:colId xmlns:a16="http://schemas.microsoft.com/office/drawing/2014/main" val="1732580661"/>
                    </a:ext>
                  </a:extLst>
                </a:gridCol>
                <a:gridCol w="619369">
                  <a:extLst>
                    <a:ext uri="{9D8B030D-6E8A-4147-A177-3AD203B41FA5}">
                      <a16:colId xmlns:a16="http://schemas.microsoft.com/office/drawing/2014/main" val="2458312192"/>
                    </a:ext>
                  </a:extLst>
                </a:gridCol>
              </a:tblGrid>
              <a:tr h="434421">
                <a:tc>
                  <a:txBody>
                    <a:bodyPr/>
                    <a:lstStyle/>
                    <a:p>
                      <a:r>
                        <a:rPr lang="en-US" b="1" dirty="0">
                          <a:solidFill>
                            <a:schemeClr val="bg1"/>
                          </a:solidFill>
                        </a:rPr>
                        <a:t>17</a:t>
                      </a:r>
                    </a:p>
                  </a:txBody>
                  <a:tcPr/>
                </a:tc>
                <a:tc>
                  <a:txBody>
                    <a:bodyPr/>
                    <a:lstStyle/>
                    <a:p>
                      <a:r>
                        <a:rPr lang="en-US" b="1" dirty="0">
                          <a:solidFill>
                            <a:schemeClr val="bg1"/>
                          </a:solidFill>
                        </a:rPr>
                        <a:t>18</a:t>
                      </a:r>
                    </a:p>
                  </a:txBody>
                  <a:tcPr/>
                </a:tc>
                <a:tc>
                  <a:txBody>
                    <a:bodyPr/>
                    <a:lstStyle/>
                    <a:p>
                      <a:r>
                        <a:rPr lang="en-US" b="1" dirty="0">
                          <a:solidFill>
                            <a:schemeClr val="bg1"/>
                          </a:solidFill>
                        </a:rPr>
                        <a:t>24</a:t>
                      </a:r>
                    </a:p>
                  </a:txBody>
                  <a:tcPr/>
                </a:tc>
                <a:tc>
                  <a:txBody>
                    <a:bodyPr/>
                    <a:lstStyle/>
                    <a:p>
                      <a:r>
                        <a:rPr lang="en-US" b="1" dirty="0">
                          <a:solidFill>
                            <a:schemeClr val="bg1"/>
                          </a:solidFill>
                        </a:rPr>
                        <a:t>47</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extLst>
                  <a:ext uri="{0D108BD9-81ED-4DB2-BD59-A6C34878D82A}">
                    <a16:rowId xmlns:a16="http://schemas.microsoft.com/office/drawing/2014/main" val="2227759861"/>
                  </a:ext>
                </a:extLst>
              </a:tr>
              <a:tr h="434421">
                <a:tc>
                  <a:txBody>
                    <a:bodyPr/>
                    <a:lstStyle/>
                    <a:p>
                      <a:r>
                        <a:rPr lang="en-US" b="1" dirty="0">
                          <a:solidFill>
                            <a:schemeClr val="bg1"/>
                          </a:solidFill>
                        </a:rPr>
                        <a:t>18</a:t>
                      </a:r>
                    </a:p>
                  </a:txBody>
                  <a:tcPr/>
                </a:tc>
                <a:tc>
                  <a:txBody>
                    <a:bodyPr/>
                    <a:lstStyle/>
                    <a:p>
                      <a:r>
                        <a:rPr lang="en-US" b="1" dirty="0">
                          <a:solidFill>
                            <a:schemeClr val="bg1"/>
                          </a:solidFill>
                        </a:rPr>
                        <a:t>21</a:t>
                      </a:r>
                    </a:p>
                  </a:txBody>
                  <a:tcPr/>
                </a:tc>
                <a:tc>
                  <a:txBody>
                    <a:bodyPr/>
                    <a:lstStyle/>
                    <a:p>
                      <a:r>
                        <a:rPr lang="en-US" b="1" dirty="0">
                          <a:solidFill>
                            <a:schemeClr val="bg1"/>
                          </a:solidFill>
                        </a:rPr>
                        <a:t>26</a:t>
                      </a:r>
                    </a:p>
                  </a:txBody>
                  <a:tcPr/>
                </a:tc>
                <a:tc>
                  <a:txBody>
                    <a:bodyPr/>
                    <a:lstStyle/>
                    <a:p>
                      <a:r>
                        <a:rPr lang="en-US" b="1" dirty="0">
                          <a:solidFill>
                            <a:schemeClr val="bg1"/>
                          </a:solidFill>
                        </a:rPr>
                        <a:t>66</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extLst>
                  <a:ext uri="{0D108BD9-81ED-4DB2-BD59-A6C34878D82A}">
                    <a16:rowId xmlns:a16="http://schemas.microsoft.com/office/drawing/2014/main" val="2996607396"/>
                  </a:ext>
                </a:extLst>
              </a:tr>
              <a:tr h="434421">
                <a:tc>
                  <a:txBody>
                    <a:bodyPr/>
                    <a:lstStyle/>
                    <a:p>
                      <a:r>
                        <a:rPr lang="en-US" b="1" dirty="0">
                          <a:solidFill>
                            <a:schemeClr val="bg1"/>
                          </a:solidFill>
                        </a:rPr>
                        <a:t>24</a:t>
                      </a:r>
                    </a:p>
                  </a:txBody>
                  <a:tcPr/>
                </a:tc>
                <a:tc>
                  <a:txBody>
                    <a:bodyPr/>
                    <a:lstStyle/>
                    <a:p>
                      <a:r>
                        <a:rPr lang="en-US" b="1" dirty="0">
                          <a:solidFill>
                            <a:schemeClr val="bg1"/>
                          </a:solidFill>
                        </a:rPr>
                        <a:t>26</a:t>
                      </a:r>
                    </a:p>
                  </a:txBody>
                  <a:tcPr/>
                </a:tc>
                <a:tc>
                  <a:txBody>
                    <a:bodyPr/>
                    <a:lstStyle/>
                    <a:p>
                      <a:r>
                        <a:rPr lang="en-US" b="1" dirty="0">
                          <a:solidFill>
                            <a:schemeClr val="bg1"/>
                          </a:solidFill>
                        </a:rPr>
                        <a:t>56</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extLst>
                  <a:ext uri="{0D108BD9-81ED-4DB2-BD59-A6C34878D82A}">
                    <a16:rowId xmlns:a16="http://schemas.microsoft.com/office/drawing/2014/main" val="1212817743"/>
                  </a:ext>
                </a:extLst>
              </a:tr>
              <a:tr h="434421">
                <a:tc>
                  <a:txBody>
                    <a:bodyPr/>
                    <a:lstStyle/>
                    <a:p>
                      <a:r>
                        <a:rPr lang="en-US" b="1" dirty="0">
                          <a:solidFill>
                            <a:schemeClr val="bg1"/>
                          </a:solidFill>
                        </a:rPr>
                        <a:t>47</a:t>
                      </a:r>
                    </a:p>
                  </a:txBody>
                  <a:tcPr/>
                </a:tc>
                <a:tc>
                  <a:txBody>
                    <a:bodyPr/>
                    <a:lstStyle/>
                    <a:p>
                      <a:r>
                        <a:rPr lang="en-US" b="1" dirty="0">
                          <a:solidFill>
                            <a:schemeClr val="bg1"/>
                          </a:solidFill>
                        </a:rPr>
                        <a:t>66</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extLst>
                  <a:ext uri="{0D108BD9-81ED-4DB2-BD59-A6C34878D82A}">
                    <a16:rowId xmlns:a16="http://schemas.microsoft.com/office/drawing/2014/main" val="60556859"/>
                  </a:ext>
                </a:extLst>
              </a:tr>
              <a:tr h="434421">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extLst>
                  <a:ext uri="{0D108BD9-81ED-4DB2-BD59-A6C34878D82A}">
                    <a16:rowId xmlns:a16="http://schemas.microsoft.com/office/drawing/2014/main" val="1582252656"/>
                  </a:ext>
                </a:extLst>
              </a:tr>
              <a:tr h="434421">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extLst>
                  <a:ext uri="{0D108BD9-81ED-4DB2-BD59-A6C34878D82A}">
                    <a16:rowId xmlns:a16="http://schemas.microsoft.com/office/drawing/2014/main" val="2509152131"/>
                  </a:ext>
                </a:extLst>
              </a:tr>
              <a:tr h="434421">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extLst>
                  <a:ext uri="{0D108BD9-81ED-4DB2-BD59-A6C34878D82A}">
                    <a16:rowId xmlns:a16="http://schemas.microsoft.com/office/drawing/2014/main" val="571372460"/>
                  </a:ext>
                </a:extLst>
              </a:tr>
              <a:tr h="434421">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tc>
                  <a:txBody>
                    <a:bodyPr/>
                    <a:lstStyle/>
                    <a:p>
                      <a:r>
                        <a:rPr lang="en-US" b="1" dirty="0">
                          <a:solidFill>
                            <a:schemeClr val="bg1"/>
                          </a:solidFill>
                        </a:rPr>
                        <a:t>99</a:t>
                      </a:r>
                    </a:p>
                  </a:txBody>
                  <a:tcPr/>
                </a:tc>
                <a:extLst>
                  <a:ext uri="{0D108BD9-81ED-4DB2-BD59-A6C34878D82A}">
                    <a16:rowId xmlns:a16="http://schemas.microsoft.com/office/drawing/2014/main" val="2312006909"/>
                  </a:ext>
                </a:extLst>
              </a:tr>
            </a:tbl>
          </a:graphicData>
        </a:graphic>
      </p:graphicFrame>
    </p:spTree>
    <p:extLst>
      <p:ext uri="{BB962C8B-B14F-4D97-AF65-F5344CB8AC3E}">
        <p14:creationId xmlns:p14="http://schemas.microsoft.com/office/powerpoint/2010/main" val="268464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941BC-79FD-2747-81C3-94AD75FEEAF4}"/>
              </a:ext>
            </a:extLst>
          </p:cNvPr>
          <p:cNvSpPr>
            <a:spLocks noGrp="1"/>
          </p:cNvSpPr>
          <p:nvPr>
            <p:ph type="title"/>
          </p:nvPr>
        </p:nvSpPr>
        <p:spPr/>
        <p:txBody>
          <a:bodyPr/>
          <a:lstStyle/>
          <a:p>
            <a:r>
              <a:rPr lang="en-US" dirty="0"/>
              <a:t>Vectoring: Zig-Zag Scan</a:t>
            </a:r>
          </a:p>
        </p:txBody>
      </p:sp>
      <p:sp>
        <p:nvSpPr>
          <p:cNvPr id="3" name="Content Placeholder 2">
            <a:extLst>
              <a:ext uri="{FF2B5EF4-FFF2-40B4-BE49-F238E27FC236}">
                <a16:creationId xmlns:a16="http://schemas.microsoft.com/office/drawing/2014/main" id="{35060BB3-6249-0541-AEF6-C8AEB59A3EBC}"/>
              </a:ext>
            </a:extLst>
          </p:cNvPr>
          <p:cNvSpPr>
            <a:spLocks noGrp="1"/>
          </p:cNvSpPr>
          <p:nvPr>
            <p:ph idx="1"/>
          </p:nvPr>
        </p:nvSpPr>
        <p:spPr/>
        <p:txBody>
          <a:bodyPr/>
          <a:lstStyle/>
          <a:p>
            <a:r>
              <a:rPr lang="en-US" dirty="0"/>
              <a:t>The next step is to map each 8x8 block to a 1x64 vector using the zig-zag method.</a:t>
            </a:r>
          </a:p>
          <a:p>
            <a:r>
              <a:rPr lang="en-US" dirty="0"/>
              <a:t>We use the zig-zag method to exploit the large amount of zeros in the bottom right of the blocks due to our quantization.</a:t>
            </a:r>
          </a:p>
        </p:txBody>
      </p:sp>
      <p:pic>
        <p:nvPicPr>
          <p:cNvPr id="4" name="Picture 3">
            <a:extLst>
              <a:ext uri="{FF2B5EF4-FFF2-40B4-BE49-F238E27FC236}">
                <a16:creationId xmlns:a16="http://schemas.microsoft.com/office/drawing/2014/main" id="{0A7D6447-C247-C847-9022-FA8B81153861}"/>
              </a:ext>
            </a:extLst>
          </p:cNvPr>
          <p:cNvPicPr>
            <a:picLocks noChangeAspect="1"/>
          </p:cNvPicPr>
          <p:nvPr/>
        </p:nvPicPr>
        <p:blipFill>
          <a:blip r:embed="rId2"/>
          <a:stretch>
            <a:fillRect/>
          </a:stretch>
        </p:blipFill>
        <p:spPr>
          <a:xfrm>
            <a:off x="527212" y="164123"/>
            <a:ext cx="2767482" cy="2767482"/>
          </a:xfrm>
          <a:prstGeom prst="rect">
            <a:avLst/>
          </a:prstGeom>
        </p:spPr>
      </p:pic>
    </p:spTree>
    <p:extLst>
      <p:ext uri="{BB962C8B-B14F-4D97-AF65-F5344CB8AC3E}">
        <p14:creationId xmlns:p14="http://schemas.microsoft.com/office/powerpoint/2010/main" val="3283938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7FE65-B51D-2B42-93DE-968B774B507A}"/>
              </a:ext>
            </a:extLst>
          </p:cNvPr>
          <p:cNvSpPr>
            <a:spLocks noGrp="1"/>
          </p:cNvSpPr>
          <p:nvPr>
            <p:ph type="title"/>
          </p:nvPr>
        </p:nvSpPr>
        <p:spPr/>
        <p:txBody>
          <a:bodyPr/>
          <a:lstStyle/>
          <a:p>
            <a:r>
              <a:rPr lang="en-US" dirty="0"/>
              <a:t>Vectoring: DPCM</a:t>
            </a:r>
          </a:p>
        </p:txBody>
      </p:sp>
      <p:sp>
        <p:nvSpPr>
          <p:cNvPr id="3" name="Content Placeholder 2">
            <a:extLst>
              <a:ext uri="{FF2B5EF4-FFF2-40B4-BE49-F238E27FC236}">
                <a16:creationId xmlns:a16="http://schemas.microsoft.com/office/drawing/2014/main" id="{6F4ACB9E-5D13-8446-A8F8-E6D314F91BC3}"/>
              </a:ext>
            </a:extLst>
          </p:cNvPr>
          <p:cNvSpPr>
            <a:spLocks noGrp="1"/>
          </p:cNvSpPr>
          <p:nvPr>
            <p:ph idx="1"/>
          </p:nvPr>
        </p:nvSpPr>
        <p:spPr/>
        <p:txBody>
          <a:bodyPr/>
          <a:lstStyle/>
          <a:p>
            <a:r>
              <a:rPr lang="en-US" dirty="0"/>
              <a:t>The next step is to perform Differential Pulse Code Modulation (DPCM) on the DC components of each zig-zag vector.</a:t>
            </a:r>
          </a:p>
          <a:p>
            <a:r>
              <a:rPr lang="en-US" dirty="0"/>
              <a:t>This is performed by subtracting the DC component in a vector by the DC component in the previous vector and storing that as the DC component.</a:t>
            </a:r>
          </a:p>
          <a:p>
            <a:r>
              <a:rPr lang="en-US" dirty="0"/>
              <a:t>The reason for this is because the DC component is usually large, compared to the rest of the data, but is often similar to the previous DC component allowing us to store the DC components as a smaller number.</a:t>
            </a:r>
          </a:p>
        </p:txBody>
      </p:sp>
    </p:spTree>
    <p:extLst>
      <p:ext uri="{BB962C8B-B14F-4D97-AF65-F5344CB8AC3E}">
        <p14:creationId xmlns:p14="http://schemas.microsoft.com/office/powerpoint/2010/main" val="271961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90AD-D95A-B346-8485-B250F31449B3}"/>
              </a:ext>
            </a:extLst>
          </p:cNvPr>
          <p:cNvSpPr>
            <a:spLocks noGrp="1"/>
          </p:cNvSpPr>
          <p:nvPr>
            <p:ph type="title"/>
          </p:nvPr>
        </p:nvSpPr>
        <p:spPr/>
        <p:txBody>
          <a:bodyPr/>
          <a:lstStyle/>
          <a:p>
            <a:r>
              <a:rPr lang="en-US" dirty="0"/>
              <a:t>What is Image Compression?</a:t>
            </a:r>
          </a:p>
        </p:txBody>
      </p:sp>
      <p:sp>
        <p:nvSpPr>
          <p:cNvPr id="3" name="Content Placeholder 2">
            <a:extLst>
              <a:ext uri="{FF2B5EF4-FFF2-40B4-BE49-F238E27FC236}">
                <a16:creationId xmlns:a16="http://schemas.microsoft.com/office/drawing/2014/main" id="{79C6F7BC-748E-7B4C-B772-55F32BAE8A27}"/>
              </a:ext>
            </a:extLst>
          </p:cNvPr>
          <p:cNvSpPr>
            <a:spLocks noGrp="1"/>
          </p:cNvSpPr>
          <p:nvPr>
            <p:ph idx="1"/>
          </p:nvPr>
        </p:nvSpPr>
        <p:spPr/>
        <p:txBody>
          <a:bodyPr/>
          <a:lstStyle/>
          <a:p>
            <a:r>
              <a:rPr lang="en-US" dirty="0"/>
              <a:t>Image Compression is a means of reducing the size of the raw image data into a smaller file format.</a:t>
            </a:r>
          </a:p>
          <a:p>
            <a:pPr lvl="1"/>
            <a:r>
              <a:rPr lang="en-US" dirty="0"/>
              <a:t>This can be done by simply shrinking the image or by various compression techniques.</a:t>
            </a:r>
          </a:p>
          <a:p>
            <a:r>
              <a:rPr lang="en-US" dirty="0"/>
              <a:t>Compression typically removes unnecessary data in the original image that produces an image with much less data but retains enough of the original information to still be recognizable and retain the core components of the image.</a:t>
            </a:r>
          </a:p>
        </p:txBody>
      </p:sp>
    </p:spTree>
    <p:extLst>
      <p:ext uri="{BB962C8B-B14F-4D97-AF65-F5344CB8AC3E}">
        <p14:creationId xmlns:p14="http://schemas.microsoft.com/office/powerpoint/2010/main" val="3239078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3D2AA-304A-6F4D-99F2-3A774F6C5EFB}"/>
              </a:ext>
            </a:extLst>
          </p:cNvPr>
          <p:cNvSpPr>
            <a:spLocks noGrp="1"/>
          </p:cNvSpPr>
          <p:nvPr>
            <p:ph type="title"/>
          </p:nvPr>
        </p:nvSpPr>
        <p:spPr/>
        <p:txBody>
          <a:bodyPr/>
          <a:lstStyle/>
          <a:p>
            <a:r>
              <a:rPr lang="en-US" dirty="0"/>
              <a:t>DPCM Code Example</a:t>
            </a:r>
          </a:p>
        </p:txBody>
      </p:sp>
      <p:pic>
        <p:nvPicPr>
          <p:cNvPr id="5" name="Content Placeholder 4">
            <a:extLst>
              <a:ext uri="{FF2B5EF4-FFF2-40B4-BE49-F238E27FC236}">
                <a16:creationId xmlns:a16="http://schemas.microsoft.com/office/drawing/2014/main" id="{4C702543-9A8F-9B4B-A226-13D063856931}"/>
              </a:ext>
            </a:extLst>
          </p:cNvPr>
          <p:cNvPicPr>
            <a:picLocks noGrp="1" noChangeAspect="1"/>
          </p:cNvPicPr>
          <p:nvPr>
            <p:ph idx="1"/>
          </p:nvPr>
        </p:nvPicPr>
        <p:blipFill>
          <a:blip r:embed="rId2"/>
          <a:stretch>
            <a:fillRect/>
          </a:stretch>
        </p:blipFill>
        <p:spPr>
          <a:xfrm>
            <a:off x="1824660" y="2463396"/>
            <a:ext cx="8744915" cy="3562266"/>
          </a:xfrm>
        </p:spPr>
      </p:pic>
    </p:spTree>
    <p:extLst>
      <p:ext uri="{BB962C8B-B14F-4D97-AF65-F5344CB8AC3E}">
        <p14:creationId xmlns:p14="http://schemas.microsoft.com/office/powerpoint/2010/main" val="3137001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D9D4-605A-414C-AD42-F32DF8BEBA87}"/>
              </a:ext>
            </a:extLst>
          </p:cNvPr>
          <p:cNvSpPr>
            <a:spLocks noGrp="1"/>
          </p:cNvSpPr>
          <p:nvPr>
            <p:ph type="title"/>
          </p:nvPr>
        </p:nvSpPr>
        <p:spPr/>
        <p:txBody>
          <a:bodyPr/>
          <a:lstStyle/>
          <a:p>
            <a:r>
              <a:rPr lang="en-US" dirty="0"/>
              <a:t>Vectoring: RLE on AC Components</a:t>
            </a:r>
          </a:p>
        </p:txBody>
      </p:sp>
      <p:sp>
        <p:nvSpPr>
          <p:cNvPr id="3" name="Content Placeholder 2">
            <a:extLst>
              <a:ext uri="{FF2B5EF4-FFF2-40B4-BE49-F238E27FC236}">
                <a16:creationId xmlns:a16="http://schemas.microsoft.com/office/drawing/2014/main" id="{3FC9C5A8-7E6F-E343-963A-9C3089546340}"/>
              </a:ext>
            </a:extLst>
          </p:cNvPr>
          <p:cNvSpPr>
            <a:spLocks noGrp="1"/>
          </p:cNvSpPr>
          <p:nvPr>
            <p:ph idx="1"/>
          </p:nvPr>
        </p:nvSpPr>
        <p:spPr/>
        <p:txBody>
          <a:bodyPr/>
          <a:lstStyle/>
          <a:p>
            <a:r>
              <a:rPr lang="en-US" dirty="0"/>
              <a:t>The next step is to apply run length encoding on the remaining AC components.</a:t>
            </a:r>
          </a:p>
          <a:p>
            <a:r>
              <a:rPr lang="en-US" dirty="0"/>
              <a:t>The remaining 63 values in each vector will have a lot of zeros in it.</a:t>
            </a:r>
          </a:p>
          <a:p>
            <a:r>
              <a:rPr lang="en-US" dirty="0"/>
              <a:t>We can encode this in a more efficient way by counting the number of zeros preceding the next non-zero value and store it as </a:t>
            </a:r>
            <a:r>
              <a:rPr lang="en-US" b="1" dirty="0"/>
              <a:t>(0, count)</a:t>
            </a:r>
            <a:r>
              <a:rPr lang="en-US" dirty="0"/>
              <a:t>.</a:t>
            </a:r>
          </a:p>
        </p:txBody>
      </p:sp>
    </p:spTree>
    <p:extLst>
      <p:ext uri="{BB962C8B-B14F-4D97-AF65-F5344CB8AC3E}">
        <p14:creationId xmlns:p14="http://schemas.microsoft.com/office/powerpoint/2010/main" val="2487057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3551-C788-EC4B-A840-D2C6A5611DD4}"/>
              </a:ext>
            </a:extLst>
          </p:cNvPr>
          <p:cNvSpPr>
            <a:spLocks noGrp="1"/>
          </p:cNvSpPr>
          <p:nvPr>
            <p:ph type="title"/>
          </p:nvPr>
        </p:nvSpPr>
        <p:spPr/>
        <p:txBody>
          <a:bodyPr/>
          <a:lstStyle/>
          <a:p>
            <a:r>
              <a:rPr lang="en-US" dirty="0"/>
              <a:t>RLE Example</a:t>
            </a:r>
          </a:p>
        </p:txBody>
      </p:sp>
      <p:sp>
        <p:nvSpPr>
          <p:cNvPr id="3" name="Content Placeholder 2">
            <a:extLst>
              <a:ext uri="{FF2B5EF4-FFF2-40B4-BE49-F238E27FC236}">
                <a16:creationId xmlns:a16="http://schemas.microsoft.com/office/drawing/2014/main" id="{1B7617CD-86AE-DA40-B006-614AE0382273}"/>
              </a:ext>
            </a:extLst>
          </p:cNvPr>
          <p:cNvSpPr>
            <a:spLocks noGrp="1"/>
          </p:cNvSpPr>
          <p:nvPr>
            <p:ph idx="1"/>
          </p:nvPr>
        </p:nvSpPr>
        <p:spPr>
          <a:xfrm>
            <a:off x="1406769" y="2052116"/>
            <a:ext cx="9163370" cy="3997828"/>
          </a:xfrm>
        </p:spPr>
        <p:txBody>
          <a:bodyPr/>
          <a:lstStyle/>
          <a:p>
            <a:r>
              <a:rPr lang="en-US" dirty="0"/>
              <a:t>Original Vector</a:t>
            </a:r>
          </a:p>
          <a:p>
            <a:endParaRPr lang="en-US" dirty="0"/>
          </a:p>
          <a:p>
            <a:endParaRPr lang="en-US" dirty="0"/>
          </a:p>
          <a:p>
            <a:endParaRPr lang="en-US" dirty="0"/>
          </a:p>
          <a:p>
            <a:r>
              <a:rPr lang="en-US" dirty="0"/>
              <a:t>RLE Vector</a:t>
            </a:r>
          </a:p>
        </p:txBody>
      </p:sp>
      <p:graphicFrame>
        <p:nvGraphicFramePr>
          <p:cNvPr id="4" name="Table 3">
            <a:extLst>
              <a:ext uri="{FF2B5EF4-FFF2-40B4-BE49-F238E27FC236}">
                <a16:creationId xmlns:a16="http://schemas.microsoft.com/office/drawing/2014/main" id="{9288DA26-50C7-6B40-879C-4550A4C28725}"/>
              </a:ext>
            </a:extLst>
          </p:cNvPr>
          <p:cNvGraphicFramePr>
            <a:graphicFrameLocks noGrp="1"/>
          </p:cNvGraphicFramePr>
          <p:nvPr>
            <p:extLst>
              <p:ext uri="{D42A27DB-BD31-4B8C-83A1-F6EECF244321}">
                <p14:modId xmlns:p14="http://schemas.microsoft.com/office/powerpoint/2010/main" val="3102015200"/>
              </p:ext>
            </p:extLst>
          </p:nvPr>
        </p:nvGraphicFramePr>
        <p:xfrm>
          <a:off x="3743568" y="2664123"/>
          <a:ext cx="8128002" cy="476089"/>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573226315"/>
                    </a:ext>
                  </a:extLst>
                </a:gridCol>
                <a:gridCol w="1354667">
                  <a:extLst>
                    <a:ext uri="{9D8B030D-6E8A-4147-A177-3AD203B41FA5}">
                      <a16:colId xmlns:a16="http://schemas.microsoft.com/office/drawing/2014/main" val="831043234"/>
                    </a:ext>
                  </a:extLst>
                </a:gridCol>
                <a:gridCol w="1354667">
                  <a:extLst>
                    <a:ext uri="{9D8B030D-6E8A-4147-A177-3AD203B41FA5}">
                      <a16:colId xmlns:a16="http://schemas.microsoft.com/office/drawing/2014/main" val="3995798893"/>
                    </a:ext>
                  </a:extLst>
                </a:gridCol>
                <a:gridCol w="1354667">
                  <a:extLst>
                    <a:ext uri="{9D8B030D-6E8A-4147-A177-3AD203B41FA5}">
                      <a16:colId xmlns:a16="http://schemas.microsoft.com/office/drawing/2014/main" val="2237178850"/>
                    </a:ext>
                  </a:extLst>
                </a:gridCol>
                <a:gridCol w="1354667">
                  <a:extLst>
                    <a:ext uri="{9D8B030D-6E8A-4147-A177-3AD203B41FA5}">
                      <a16:colId xmlns:a16="http://schemas.microsoft.com/office/drawing/2014/main" val="3299396214"/>
                    </a:ext>
                  </a:extLst>
                </a:gridCol>
                <a:gridCol w="1354667">
                  <a:extLst>
                    <a:ext uri="{9D8B030D-6E8A-4147-A177-3AD203B41FA5}">
                      <a16:colId xmlns:a16="http://schemas.microsoft.com/office/drawing/2014/main" val="1342592752"/>
                    </a:ext>
                  </a:extLst>
                </a:gridCol>
              </a:tblGrid>
              <a:tr h="476089">
                <a:tc>
                  <a:txBody>
                    <a:bodyPr/>
                    <a:lstStyle/>
                    <a:p>
                      <a:r>
                        <a:rPr lang="en-US" dirty="0">
                          <a:solidFill>
                            <a:schemeClr val="bg1"/>
                          </a:solidFill>
                        </a:rPr>
                        <a:t>1</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tc>
                  <a:txBody>
                    <a:bodyPr/>
                    <a:lstStyle/>
                    <a:p>
                      <a:r>
                        <a:rPr lang="en-US" dirty="0">
                          <a:solidFill>
                            <a:schemeClr val="bg1"/>
                          </a:solidFill>
                        </a:rPr>
                        <a:t>3</a:t>
                      </a:r>
                    </a:p>
                  </a:txBody>
                  <a:tcPr/>
                </a:tc>
                <a:extLst>
                  <a:ext uri="{0D108BD9-81ED-4DB2-BD59-A6C34878D82A}">
                    <a16:rowId xmlns:a16="http://schemas.microsoft.com/office/drawing/2014/main" val="2486133367"/>
                  </a:ext>
                </a:extLst>
              </a:tr>
            </a:tbl>
          </a:graphicData>
        </a:graphic>
      </p:graphicFrame>
      <p:graphicFrame>
        <p:nvGraphicFramePr>
          <p:cNvPr id="6" name="Table 5">
            <a:extLst>
              <a:ext uri="{FF2B5EF4-FFF2-40B4-BE49-F238E27FC236}">
                <a16:creationId xmlns:a16="http://schemas.microsoft.com/office/drawing/2014/main" id="{4DA72A59-8851-094B-964B-00758BBEBCBE}"/>
              </a:ext>
            </a:extLst>
          </p:cNvPr>
          <p:cNvGraphicFramePr>
            <a:graphicFrameLocks noGrp="1"/>
          </p:cNvGraphicFramePr>
          <p:nvPr>
            <p:extLst>
              <p:ext uri="{D42A27DB-BD31-4B8C-83A1-F6EECF244321}">
                <p14:modId xmlns:p14="http://schemas.microsoft.com/office/powerpoint/2010/main" val="3367599536"/>
              </p:ext>
            </p:extLst>
          </p:nvPr>
        </p:nvGraphicFramePr>
        <p:xfrm>
          <a:off x="3391877" y="4986866"/>
          <a:ext cx="8128002" cy="405749"/>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183279933"/>
                    </a:ext>
                  </a:extLst>
                </a:gridCol>
                <a:gridCol w="1354667">
                  <a:extLst>
                    <a:ext uri="{9D8B030D-6E8A-4147-A177-3AD203B41FA5}">
                      <a16:colId xmlns:a16="http://schemas.microsoft.com/office/drawing/2014/main" val="135991846"/>
                    </a:ext>
                  </a:extLst>
                </a:gridCol>
                <a:gridCol w="1354667">
                  <a:extLst>
                    <a:ext uri="{9D8B030D-6E8A-4147-A177-3AD203B41FA5}">
                      <a16:colId xmlns:a16="http://schemas.microsoft.com/office/drawing/2014/main" val="1253396798"/>
                    </a:ext>
                  </a:extLst>
                </a:gridCol>
                <a:gridCol w="1354667">
                  <a:extLst>
                    <a:ext uri="{9D8B030D-6E8A-4147-A177-3AD203B41FA5}">
                      <a16:colId xmlns:a16="http://schemas.microsoft.com/office/drawing/2014/main" val="2623577675"/>
                    </a:ext>
                  </a:extLst>
                </a:gridCol>
                <a:gridCol w="1354667">
                  <a:extLst>
                    <a:ext uri="{9D8B030D-6E8A-4147-A177-3AD203B41FA5}">
                      <a16:colId xmlns:a16="http://schemas.microsoft.com/office/drawing/2014/main" val="2140013584"/>
                    </a:ext>
                  </a:extLst>
                </a:gridCol>
                <a:gridCol w="1354667">
                  <a:extLst>
                    <a:ext uri="{9D8B030D-6E8A-4147-A177-3AD203B41FA5}">
                      <a16:colId xmlns:a16="http://schemas.microsoft.com/office/drawing/2014/main" val="4009601205"/>
                    </a:ext>
                  </a:extLst>
                </a:gridCol>
              </a:tblGrid>
              <a:tr h="405749">
                <a:tc>
                  <a:txBody>
                    <a:bodyPr/>
                    <a:lstStyle/>
                    <a:p>
                      <a:r>
                        <a:rPr lang="en-US" dirty="0">
                          <a:solidFill>
                            <a:schemeClr val="bg1"/>
                          </a:solidFill>
                        </a:rPr>
                        <a:t>1</a:t>
                      </a:r>
                    </a:p>
                  </a:txBody>
                  <a:tcPr/>
                </a:tc>
                <a:tc>
                  <a:txBody>
                    <a:bodyPr/>
                    <a:lstStyle/>
                    <a:p>
                      <a:r>
                        <a:rPr lang="en-US" dirty="0">
                          <a:solidFill>
                            <a:schemeClr val="bg1"/>
                          </a:solidFill>
                        </a:rPr>
                        <a:t>0</a:t>
                      </a:r>
                    </a:p>
                  </a:txBody>
                  <a:tcPr/>
                </a:tc>
                <a:tc>
                  <a:txBody>
                    <a:bodyPr/>
                    <a:lstStyle/>
                    <a:p>
                      <a:r>
                        <a:rPr lang="en-US" dirty="0">
                          <a:solidFill>
                            <a:schemeClr val="bg1"/>
                          </a:solidFill>
                        </a:rPr>
                        <a:t>4</a:t>
                      </a:r>
                    </a:p>
                  </a:txBody>
                  <a:tcPr/>
                </a:tc>
                <a:tc>
                  <a:txBody>
                    <a:bodyPr/>
                    <a:lstStyle/>
                    <a:p>
                      <a:r>
                        <a:rPr lang="en-US" dirty="0">
                          <a:solidFill>
                            <a:schemeClr val="bg1"/>
                          </a:solidFill>
                        </a:rPr>
                        <a:t>3</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extLst>
                  <a:ext uri="{0D108BD9-81ED-4DB2-BD59-A6C34878D82A}">
                    <a16:rowId xmlns:a16="http://schemas.microsoft.com/office/drawing/2014/main" val="529300992"/>
                  </a:ext>
                </a:extLst>
              </a:tr>
            </a:tbl>
          </a:graphicData>
        </a:graphic>
      </p:graphicFrame>
    </p:spTree>
    <p:extLst>
      <p:ext uri="{BB962C8B-B14F-4D97-AF65-F5344CB8AC3E}">
        <p14:creationId xmlns:p14="http://schemas.microsoft.com/office/powerpoint/2010/main" val="127370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B718-AECC-DD47-86D7-599A78BCB111}"/>
              </a:ext>
            </a:extLst>
          </p:cNvPr>
          <p:cNvSpPr>
            <a:spLocks noGrp="1"/>
          </p:cNvSpPr>
          <p:nvPr>
            <p:ph type="title"/>
          </p:nvPr>
        </p:nvSpPr>
        <p:spPr/>
        <p:txBody>
          <a:bodyPr/>
          <a:lstStyle/>
          <a:p>
            <a:r>
              <a:rPr lang="en-US" dirty="0"/>
              <a:t>RLE Continued</a:t>
            </a:r>
          </a:p>
        </p:txBody>
      </p:sp>
      <p:sp>
        <p:nvSpPr>
          <p:cNvPr id="3" name="Content Placeholder 2">
            <a:extLst>
              <a:ext uri="{FF2B5EF4-FFF2-40B4-BE49-F238E27FC236}">
                <a16:creationId xmlns:a16="http://schemas.microsoft.com/office/drawing/2014/main" id="{B4DC96B8-43D1-FA4F-8A1D-53B36C576561}"/>
              </a:ext>
            </a:extLst>
          </p:cNvPr>
          <p:cNvSpPr>
            <a:spLocks noGrp="1"/>
          </p:cNvSpPr>
          <p:nvPr>
            <p:ph idx="1"/>
          </p:nvPr>
        </p:nvSpPr>
        <p:spPr>
          <a:xfrm>
            <a:off x="1406769" y="2052115"/>
            <a:ext cx="9163370" cy="4489361"/>
          </a:xfrm>
        </p:spPr>
        <p:txBody>
          <a:bodyPr>
            <a:normAutofit/>
          </a:bodyPr>
          <a:lstStyle/>
          <a:p>
            <a:r>
              <a:rPr lang="en-US" dirty="0"/>
              <a:t>At first it may seem like it isn’t compressing the vector by much since we have to send 0,0 as the end values. The example below will show why it can be so useful:</a:t>
            </a:r>
          </a:p>
          <a:p>
            <a:endParaRPr lang="en-US" dirty="0"/>
          </a:p>
          <a:p>
            <a:r>
              <a:rPr lang="en-US" dirty="0"/>
              <a:t>Original</a:t>
            </a:r>
          </a:p>
          <a:p>
            <a:endParaRPr lang="en-US" dirty="0"/>
          </a:p>
          <a:p>
            <a:r>
              <a:rPr lang="en-US" dirty="0"/>
              <a:t>RLE</a:t>
            </a:r>
          </a:p>
          <a:p>
            <a:r>
              <a:rPr lang="en-US" dirty="0"/>
              <a:t>We have reduced the RLE array to 9 values instead of 24</a:t>
            </a:r>
          </a:p>
        </p:txBody>
      </p:sp>
      <p:graphicFrame>
        <p:nvGraphicFramePr>
          <p:cNvPr id="4" name="Table 3">
            <a:extLst>
              <a:ext uri="{FF2B5EF4-FFF2-40B4-BE49-F238E27FC236}">
                <a16:creationId xmlns:a16="http://schemas.microsoft.com/office/drawing/2014/main" id="{C9A4ECCE-A2B0-8143-BD45-1AF4FB9BE2E1}"/>
              </a:ext>
            </a:extLst>
          </p:cNvPr>
          <p:cNvGraphicFramePr>
            <a:graphicFrameLocks noGrp="1"/>
          </p:cNvGraphicFramePr>
          <p:nvPr>
            <p:extLst>
              <p:ext uri="{D42A27DB-BD31-4B8C-83A1-F6EECF244321}">
                <p14:modId xmlns:p14="http://schemas.microsoft.com/office/powerpoint/2010/main" val="1226499937"/>
              </p:ext>
            </p:extLst>
          </p:nvPr>
        </p:nvGraphicFramePr>
        <p:xfrm>
          <a:off x="2993292" y="4236590"/>
          <a:ext cx="8128008" cy="429196"/>
        </p:xfrm>
        <a:graphic>
          <a:graphicData uri="http://schemas.openxmlformats.org/drawingml/2006/table">
            <a:tbl>
              <a:tblPr firstRow="1" bandRow="1">
                <a:tableStyleId>{5C22544A-7EE6-4342-B048-85BDC9FD1C3A}</a:tableStyleId>
              </a:tblPr>
              <a:tblGrid>
                <a:gridCol w="338667">
                  <a:extLst>
                    <a:ext uri="{9D8B030D-6E8A-4147-A177-3AD203B41FA5}">
                      <a16:colId xmlns:a16="http://schemas.microsoft.com/office/drawing/2014/main" val="3795399810"/>
                    </a:ext>
                  </a:extLst>
                </a:gridCol>
                <a:gridCol w="338667">
                  <a:extLst>
                    <a:ext uri="{9D8B030D-6E8A-4147-A177-3AD203B41FA5}">
                      <a16:colId xmlns:a16="http://schemas.microsoft.com/office/drawing/2014/main" val="4030670666"/>
                    </a:ext>
                  </a:extLst>
                </a:gridCol>
                <a:gridCol w="338667">
                  <a:extLst>
                    <a:ext uri="{9D8B030D-6E8A-4147-A177-3AD203B41FA5}">
                      <a16:colId xmlns:a16="http://schemas.microsoft.com/office/drawing/2014/main" val="2588842433"/>
                    </a:ext>
                  </a:extLst>
                </a:gridCol>
                <a:gridCol w="338667">
                  <a:extLst>
                    <a:ext uri="{9D8B030D-6E8A-4147-A177-3AD203B41FA5}">
                      <a16:colId xmlns:a16="http://schemas.microsoft.com/office/drawing/2014/main" val="1424754286"/>
                    </a:ext>
                  </a:extLst>
                </a:gridCol>
                <a:gridCol w="338667">
                  <a:extLst>
                    <a:ext uri="{9D8B030D-6E8A-4147-A177-3AD203B41FA5}">
                      <a16:colId xmlns:a16="http://schemas.microsoft.com/office/drawing/2014/main" val="496943764"/>
                    </a:ext>
                  </a:extLst>
                </a:gridCol>
                <a:gridCol w="338667">
                  <a:extLst>
                    <a:ext uri="{9D8B030D-6E8A-4147-A177-3AD203B41FA5}">
                      <a16:colId xmlns:a16="http://schemas.microsoft.com/office/drawing/2014/main" val="3425942605"/>
                    </a:ext>
                  </a:extLst>
                </a:gridCol>
                <a:gridCol w="338667">
                  <a:extLst>
                    <a:ext uri="{9D8B030D-6E8A-4147-A177-3AD203B41FA5}">
                      <a16:colId xmlns:a16="http://schemas.microsoft.com/office/drawing/2014/main" val="3764869440"/>
                    </a:ext>
                  </a:extLst>
                </a:gridCol>
                <a:gridCol w="338667">
                  <a:extLst>
                    <a:ext uri="{9D8B030D-6E8A-4147-A177-3AD203B41FA5}">
                      <a16:colId xmlns:a16="http://schemas.microsoft.com/office/drawing/2014/main" val="2969716755"/>
                    </a:ext>
                  </a:extLst>
                </a:gridCol>
                <a:gridCol w="338667">
                  <a:extLst>
                    <a:ext uri="{9D8B030D-6E8A-4147-A177-3AD203B41FA5}">
                      <a16:colId xmlns:a16="http://schemas.microsoft.com/office/drawing/2014/main" val="3103763197"/>
                    </a:ext>
                  </a:extLst>
                </a:gridCol>
                <a:gridCol w="338667">
                  <a:extLst>
                    <a:ext uri="{9D8B030D-6E8A-4147-A177-3AD203B41FA5}">
                      <a16:colId xmlns:a16="http://schemas.microsoft.com/office/drawing/2014/main" val="2430001324"/>
                    </a:ext>
                  </a:extLst>
                </a:gridCol>
                <a:gridCol w="338667">
                  <a:extLst>
                    <a:ext uri="{9D8B030D-6E8A-4147-A177-3AD203B41FA5}">
                      <a16:colId xmlns:a16="http://schemas.microsoft.com/office/drawing/2014/main" val="2086726320"/>
                    </a:ext>
                  </a:extLst>
                </a:gridCol>
                <a:gridCol w="338667">
                  <a:extLst>
                    <a:ext uri="{9D8B030D-6E8A-4147-A177-3AD203B41FA5}">
                      <a16:colId xmlns:a16="http://schemas.microsoft.com/office/drawing/2014/main" val="3024659926"/>
                    </a:ext>
                  </a:extLst>
                </a:gridCol>
                <a:gridCol w="338667">
                  <a:extLst>
                    <a:ext uri="{9D8B030D-6E8A-4147-A177-3AD203B41FA5}">
                      <a16:colId xmlns:a16="http://schemas.microsoft.com/office/drawing/2014/main" val="1091077619"/>
                    </a:ext>
                  </a:extLst>
                </a:gridCol>
                <a:gridCol w="338667">
                  <a:extLst>
                    <a:ext uri="{9D8B030D-6E8A-4147-A177-3AD203B41FA5}">
                      <a16:colId xmlns:a16="http://schemas.microsoft.com/office/drawing/2014/main" val="1913018853"/>
                    </a:ext>
                  </a:extLst>
                </a:gridCol>
                <a:gridCol w="338667">
                  <a:extLst>
                    <a:ext uri="{9D8B030D-6E8A-4147-A177-3AD203B41FA5}">
                      <a16:colId xmlns:a16="http://schemas.microsoft.com/office/drawing/2014/main" val="2492301123"/>
                    </a:ext>
                  </a:extLst>
                </a:gridCol>
                <a:gridCol w="338667">
                  <a:extLst>
                    <a:ext uri="{9D8B030D-6E8A-4147-A177-3AD203B41FA5}">
                      <a16:colId xmlns:a16="http://schemas.microsoft.com/office/drawing/2014/main" val="3703263653"/>
                    </a:ext>
                  </a:extLst>
                </a:gridCol>
                <a:gridCol w="338667">
                  <a:extLst>
                    <a:ext uri="{9D8B030D-6E8A-4147-A177-3AD203B41FA5}">
                      <a16:colId xmlns:a16="http://schemas.microsoft.com/office/drawing/2014/main" val="3668456752"/>
                    </a:ext>
                  </a:extLst>
                </a:gridCol>
                <a:gridCol w="338667">
                  <a:extLst>
                    <a:ext uri="{9D8B030D-6E8A-4147-A177-3AD203B41FA5}">
                      <a16:colId xmlns:a16="http://schemas.microsoft.com/office/drawing/2014/main" val="1188667129"/>
                    </a:ext>
                  </a:extLst>
                </a:gridCol>
                <a:gridCol w="338667">
                  <a:extLst>
                    <a:ext uri="{9D8B030D-6E8A-4147-A177-3AD203B41FA5}">
                      <a16:colId xmlns:a16="http://schemas.microsoft.com/office/drawing/2014/main" val="1735423510"/>
                    </a:ext>
                  </a:extLst>
                </a:gridCol>
                <a:gridCol w="338667">
                  <a:extLst>
                    <a:ext uri="{9D8B030D-6E8A-4147-A177-3AD203B41FA5}">
                      <a16:colId xmlns:a16="http://schemas.microsoft.com/office/drawing/2014/main" val="3078479601"/>
                    </a:ext>
                  </a:extLst>
                </a:gridCol>
                <a:gridCol w="338667">
                  <a:extLst>
                    <a:ext uri="{9D8B030D-6E8A-4147-A177-3AD203B41FA5}">
                      <a16:colId xmlns:a16="http://schemas.microsoft.com/office/drawing/2014/main" val="2669228633"/>
                    </a:ext>
                  </a:extLst>
                </a:gridCol>
                <a:gridCol w="338667">
                  <a:extLst>
                    <a:ext uri="{9D8B030D-6E8A-4147-A177-3AD203B41FA5}">
                      <a16:colId xmlns:a16="http://schemas.microsoft.com/office/drawing/2014/main" val="4213960430"/>
                    </a:ext>
                  </a:extLst>
                </a:gridCol>
                <a:gridCol w="338667">
                  <a:extLst>
                    <a:ext uri="{9D8B030D-6E8A-4147-A177-3AD203B41FA5}">
                      <a16:colId xmlns:a16="http://schemas.microsoft.com/office/drawing/2014/main" val="3567933132"/>
                    </a:ext>
                  </a:extLst>
                </a:gridCol>
                <a:gridCol w="338667">
                  <a:extLst>
                    <a:ext uri="{9D8B030D-6E8A-4147-A177-3AD203B41FA5}">
                      <a16:colId xmlns:a16="http://schemas.microsoft.com/office/drawing/2014/main" val="1843897935"/>
                    </a:ext>
                  </a:extLst>
                </a:gridCol>
              </a:tblGrid>
              <a:tr h="429196">
                <a:tc>
                  <a:txBody>
                    <a:bodyPr/>
                    <a:lstStyle/>
                    <a:p>
                      <a:r>
                        <a:rPr lang="en-US" dirty="0">
                          <a:solidFill>
                            <a:schemeClr val="bg1"/>
                          </a:solidFill>
                        </a:rPr>
                        <a:t>1</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tc>
                  <a:txBody>
                    <a:bodyPr/>
                    <a:lstStyle/>
                    <a:p>
                      <a:r>
                        <a:rPr lang="en-US" dirty="0">
                          <a:solidFill>
                            <a:schemeClr val="bg1"/>
                          </a:solidFill>
                        </a:rPr>
                        <a:t>7</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tc>
                  <a:txBody>
                    <a:bodyPr/>
                    <a:lstStyle/>
                    <a:p>
                      <a:r>
                        <a:rPr lang="en-US" dirty="0">
                          <a:solidFill>
                            <a:schemeClr val="bg1"/>
                          </a:solidFill>
                        </a:rPr>
                        <a:t>9</a:t>
                      </a:r>
                    </a:p>
                  </a:txBody>
                  <a:tcPr/>
                </a:tc>
                <a:extLst>
                  <a:ext uri="{0D108BD9-81ED-4DB2-BD59-A6C34878D82A}">
                    <a16:rowId xmlns:a16="http://schemas.microsoft.com/office/drawing/2014/main" val="1194134859"/>
                  </a:ext>
                </a:extLst>
              </a:tr>
            </a:tbl>
          </a:graphicData>
        </a:graphic>
      </p:graphicFrame>
      <p:graphicFrame>
        <p:nvGraphicFramePr>
          <p:cNvPr id="5" name="Table 4">
            <a:extLst>
              <a:ext uri="{FF2B5EF4-FFF2-40B4-BE49-F238E27FC236}">
                <a16:creationId xmlns:a16="http://schemas.microsoft.com/office/drawing/2014/main" id="{C50FC5E8-F279-C545-B891-BC20103FB332}"/>
              </a:ext>
            </a:extLst>
          </p:cNvPr>
          <p:cNvGraphicFramePr>
            <a:graphicFrameLocks noGrp="1"/>
          </p:cNvGraphicFramePr>
          <p:nvPr>
            <p:extLst>
              <p:ext uri="{D42A27DB-BD31-4B8C-83A1-F6EECF244321}">
                <p14:modId xmlns:p14="http://schemas.microsoft.com/office/powerpoint/2010/main" val="2469866073"/>
              </p:ext>
            </p:extLst>
          </p:nvPr>
        </p:nvGraphicFramePr>
        <p:xfrm>
          <a:off x="2717720" y="5303969"/>
          <a:ext cx="8403579" cy="416894"/>
        </p:xfrm>
        <a:graphic>
          <a:graphicData uri="http://schemas.openxmlformats.org/drawingml/2006/table">
            <a:tbl>
              <a:tblPr firstRow="1" bandRow="1">
                <a:tableStyleId>{5C22544A-7EE6-4342-B048-85BDC9FD1C3A}</a:tableStyleId>
              </a:tblPr>
              <a:tblGrid>
                <a:gridCol w="933731">
                  <a:extLst>
                    <a:ext uri="{9D8B030D-6E8A-4147-A177-3AD203B41FA5}">
                      <a16:colId xmlns:a16="http://schemas.microsoft.com/office/drawing/2014/main" val="4100871706"/>
                    </a:ext>
                  </a:extLst>
                </a:gridCol>
                <a:gridCol w="933731">
                  <a:extLst>
                    <a:ext uri="{9D8B030D-6E8A-4147-A177-3AD203B41FA5}">
                      <a16:colId xmlns:a16="http://schemas.microsoft.com/office/drawing/2014/main" val="943793466"/>
                    </a:ext>
                  </a:extLst>
                </a:gridCol>
                <a:gridCol w="933731">
                  <a:extLst>
                    <a:ext uri="{9D8B030D-6E8A-4147-A177-3AD203B41FA5}">
                      <a16:colId xmlns:a16="http://schemas.microsoft.com/office/drawing/2014/main" val="3323516234"/>
                    </a:ext>
                  </a:extLst>
                </a:gridCol>
                <a:gridCol w="933731">
                  <a:extLst>
                    <a:ext uri="{9D8B030D-6E8A-4147-A177-3AD203B41FA5}">
                      <a16:colId xmlns:a16="http://schemas.microsoft.com/office/drawing/2014/main" val="1556310451"/>
                    </a:ext>
                  </a:extLst>
                </a:gridCol>
                <a:gridCol w="933731">
                  <a:extLst>
                    <a:ext uri="{9D8B030D-6E8A-4147-A177-3AD203B41FA5}">
                      <a16:colId xmlns:a16="http://schemas.microsoft.com/office/drawing/2014/main" val="2763020544"/>
                    </a:ext>
                  </a:extLst>
                </a:gridCol>
                <a:gridCol w="933731">
                  <a:extLst>
                    <a:ext uri="{9D8B030D-6E8A-4147-A177-3AD203B41FA5}">
                      <a16:colId xmlns:a16="http://schemas.microsoft.com/office/drawing/2014/main" val="607328621"/>
                    </a:ext>
                  </a:extLst>
                </a:gridCol>
                <a:gridCol w="933731">
                  <a:extLst>
                    <a:ext uri="{9D8B030D-6E8A-4147-A177-3AD203B41FA5}">
                      <a16:colId xmlns:a16="http://schemas.microsoft.com/office/drawing/2014/main" val="2717483492"/>
                    </a:ext>
                  </a:extLst>
                </a:gridCol>
                <a:gridCol w="933731">
                  <a:extLst>
                    <a:ext uri="{9D8B030D-6E8A-4147-A177-3AD203B41FA5}">
                      <a16:colId xmlns:a16="http://schemas.microsoft.com/office/drawing/2014/main" val="2731186828"/>
                    </a:ext>
                  </a:extLst>
                </a:gridCol>
                <a:gridCol w="933731">
                  <a:extLst>
                    <a:ext uri="{9D8B030D-6E8A-4147-A177-3AD203B41FA5}">
                      <a16:colId xmlns:a16="http://schemas.microsoft.com/office/drawing/2014/main" val="393465032"/>
                    </a:ext>
                  </a:extLst>
                </a:gridCol>
              </a:tblGrid>
              <a:tr h="416894">
                <a:tc>
                  <a:txBody>
                    <a:bodyPr/>
                    <a:lstStyle/>
                    <a:p>
                      <a:r>
                        <a:rPr lang="en-US" dirty="0">
                          <a:solidFill>
                            <a:schemeClr val="bg1"/>
                          </a:solidFill>
                        </a:rPr>
                        <a:t>1</a:t>
                      </a:r>
                    </a:p>
                  </a:txBody>
                  <a:tcPr/>
                </a:tc>
                <a:tc>
                  <a:txBody>
                    <a:bodyPr/>
                    <a:lstStyle/>
                    <a:p>
                      <a:r>
                        <a:rPr lang="en-US" dirty="0">
                          <a:solidFill>
                            <a:schemeClr val="bg1"/>
                          </a:solidFill>
                        </a:rPr>
                        <a:t>0</a:t>
                      </a:r>
                    </a:p>
                  </a:txBody>
                  <a:tcPr/>
                </a:tc>
                <a:tc>
                  <a:txBody>
                    <a:bodyPr/>
                    <a:lstStyle/>
                    <a:p>
                      <a:r>
                        <a:rPr lang="en-US" dirty="0">
                          <a:solidFill>
                            <a:schemeClr val="bg1"/>
                          </a:solidFill>
                        </a:rPr>
                        <a:t>17</a:t>
                      </a:r>
                    </a:p>
                  </a:txBody>
                  <a:tcPr/>
                </a:tc>
                <a:tc>
                  <a:txBody>
                    <a:bodyPr/>
                    <a:lstStyle/>
                    <a:p>
                      <a:r>
                        <a:rPr lang="en-US" dirty="0">
                          <a:solidFill>
                            <a:schemeClr val="bg1"/>
                          </a:solidFill>
                        </a:rPr>
                        <a:t>7</a:t>
                      </a:r>
                    </a:p>
                  </a:txBody>
                  <a:tcPr/>
                </a:tc>
                <a:tc>
                  <a:txBody>
                    <a:bodyPr/>
                    <a:lstStyle/>
                    <a:p>
                      <a:r>
                        <a:rPr lang="en-US" dirty="0">
                          <a:solidFill>
                            <a:schemeClr val="bg1"/>
                          </a:solidFill>
                        </a:rPr>
                        <a:t>0</a:t>
                      </a:r>
                    </a:p>
                  </a:txBody>
                  <a:tcPr/>
                </a:tc>
                <a:tc>
                  <a:txBody>
                    <a:bodyPr/>
                    <a:lstStyle/>
                    <a:p>
                      <a:r>
                        <a:rPr lang="en-US" dirty="0">
                          <a:solidFill>
                            <a:schemeClr val="bg1"/>
                          </a:solidFill>
                        </a:rPr>
                        <a:t>4</a:t>
                      </a:r>
                    </a:p>
                  </a:txBody>
                  <a:tcPr/>
                </a:tc>
                <a:tc>
                  <a:txBody>
                    <a:bodyPr/>
                    <a:lstStyle/>
                    <a:p>
                      <a:r>
                        <a:rPr lang="en-US" dirty="0">
                          <a:solidFill>
                            <a:schemeClr val="bg1"/>
                          </a:solidFill>
                        </a:rPr>
                        <a:t>9</a:t>
                      </a:r>
                    </a:p>
                  </a:txBody>
                  <a:tcPr/>
                </a:tc>
                <a:tc>
                  <a:txBody>
                    <a:bodyPr/>
                    <a:lstStyle/>
                    <a:p>
                      <a:r>
                        <a:rPr lang="en-US" dirty="0">
                          <a:solidFill>
                            <a:schemeClr val="bg1"/>
                          </a:solidFill>
                        </a:rPr>
                        <a:t>0</a:t>
                      </a:r>
                    </a:p>
                  </a:txBody>
                  <a:tcPr/>
                </a:tc>
                <a:tc>
                  <a:txBody>
                    <a:bodyPr/>
                    <a:lstStyle/>
                    <a:p>
                      <a:r>
                        <a:rPr lang="en-US" dirty="0">
                          <a:solidFill>
                            <a:schemeClr val="bg1"/>
                          </a:solidFill>
                        </a:rPr>
                        <a:t>0</a:t>
                      </a:r>
                    </a:p>
                  </a:txBody>
                  <a:tcPr/>
                </a:tc>
                <a:extLst>
                  <a:ext uri="{0D108BD9-81ED-4DB2-BD59-A6C34878D82A}">
                    <a16:rowId xmlns:a16="http://schemas.microsoft.com/office/drawing/2014/main" val="3958689340"/>
                  </a:ext>
                </a:extLst>
              </a:tr>
            </a:tbl>
          </a:graphicData>
        </a:graphic>
      </p:graphicFrame>
    </p:spTree>
    <p:extLst>
      <p:ext uri="{BB962C8B-B14F-4D97-AF65-F5344CB8AC3E}">
        <p14:creationId xmlns:p14="http://schemas.microsoft.com/office/powerpoint/2010/main" val="3529999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61C0-93D8-EE48-B1C0-CA0C232240F5}"/>
              </a:ext>
            </a:extLst>
          </p:cNvPr>
          <p:cNvSpPr>
            <a:spLocks noGrp="1"/>
          </p:cNvSpPr>
          <p:nvPr>
            <p:ph type="title"/>
          </p:nvPr>
        </p:nvSpPr>
        <p:spPr/>
        <p:txBody>
          <a:bodyPr/>
          <a:lstStyle/>
          <a:p>
            <a:r>
              <a:rPr lang="en-US" dirty="0"/>
              <a:t>Huffman Coding</a:t>
            </a:r>
          </a:p>
        </p:txBody>
      </p:sp>
      <p:sp>
        <p:nvSpPr>
          <p:cNvPr id="3" name="Content Placeholder 2">
            <a:extLst>
              <a:ext uri="{FF2B5EF4-FFF2-40B4-BE49-F238E27FC236}">
                <a16:creationId xmlns:a16="http://schemas.microsoft.com/office/drawing/2014/main" id="{AE7AE758-99E5-FD46-AA15-D05844851CDD}"/>
              </a:ext>
            </a:extLst>
          </p:cNvPr>
          <p:cNvSpPr>
            <a:spLocks noGrp="1"/>
          </p:cNvSpPr>
          <p:nvPr>
            <p:ph idx="1"/>
          </p:nvPr>
        </p:nvSpPr>
        <p:spPr>
          <a:xfrm>
            <a:off x="1828800" y="1885285"/>
            <a:ext cx="8741339" cy="4164659"/>
          </a:xfrm>
        </p:spPr>
        <p:txBody>
          <a:bodyPr/>
          <a:lstStyle/>
          <a:p>
            <a:r>
              <a:rPr lang="en-US" dirty="0"/>
              <a:t>We need to represent the final vectors with a smaller number of bits to truly compress the image.</a:t>
            </a:r>
          </a:p>
          <a:p>
            <a:r>
              <a:rPr lang="en-US" dirty="0"/>
              <a:t>We use Huffman coding since it achieves significant levels of compression by replacing common values with shorter code words.</a:t>
            </a:r>
          </a:p>
          <a:p>
            <a:r>
              <a:rPr lang="en-US" dirty="0"/>
              <a:t>The scope of Huffman coding is out of reach for my project, as far as how it works.</a:t>
            </a:r>
          </a:p>
          <a:p>
            <a:r>
              <a:rPr lang="en-US" dirty="0"/>
              <a:t>It is far easier to code via Huffman using built in Huffman tools in MATLAB’s Communications System Toolbox</a:t>
            </a:r>
          </a:p>
        </p:txBody>
      </p:sp>
    </p:spTree>
    <p:extLst>
      <p:ext uri="{BB962C8B-B14F-4D97-AF65-F5344CB8AC3E}">
        <p14:creationId xmlns:p14="http://schemas.microsoft.com/office/powerpoint/2010/main" val="2753453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2B29-F596-A740-82FE-E15AAE4ED235}"/>
              </a:ext>
            </a:extLst>
          </p:cNvPr>
          <p:cNvSpPr>
            <a:spLocks noGrp="1"/>
          </p:cNvSpPr>
          <p:nvPr>
            <p:ph type="title"/>
          </p:nvPr>
        </p:nvSpPr>
        <p:spPr/>
        <p:txBody>
          <a:bodyPr/>
          <a:lstStyle/>
          <a:p>
            <a:r>
              <a:rPr lang="en-US" dirty="0"/>
              <a:t>Huffman Coding Code Example</a:t>
            </a:r>
          </a:p>
        </p:txBody>
      </p:sp>
      <p:pic>
        <p:nvPicPr>
          <p:cNvPr id="5" name="Content Placeholder 4">
            <a:extLst>
              <a:ext uri="{FF2B5EF4-FFF2-40B4-BE49-F238E27FC236}">
                <a16:creationId xmlns:a16="http://schemas.microsoft.com/office/drawing/2014/main" id="{6ABC13FB-42CF-4B4C-835B-4DCC80B91B3D}"/>
              </a:ext>
            </a:extLst>
          </p:cNvPr>
          <p:cNvPicPr>
            <a:picLocks noGrp="1" noChangeAspect="1"/>
          </p:cNvPicPr>
          <p:nvPr>
            <p:ph idx="1"/>
          </p:nvPr>
        </p:nvPicPr>
        <p:blipFill>
          <a:blip r:embed="rId2"/>
          <a:stretch>
            <a:fillRect/>
          </a:stretch>
        </p:blipFill>
        <p:spPr>
          <a:xfrm>
            <a:off x="2330291" y="4924168"/>
            <a:ext cx="7796212" cy="1134891"/>
          </a:xfrm>
        </p:spPr>
      </p:pic>
      <p:sp>
        <p:nvSpPr>
          <p:cNvPr id="7" name="Content Placeholder 2">
            <a:extLst>
              <a:ext uri="{FF2B5EF4-FFF2-40B4-BE49-F238E27FC236}">
                <a16:creationId xmlns:a16="http://schemas.microsoft.com/office/drawing/2014/main" id="{6BFEB501-BC8D-8F4B-A622-37BE582D8D9F}"/>
              </a:ext>
            </a:extLst>
          </p:cNvPr>
          <p:cNvSpPr txBox="1">
            <a:spLocks/>
          </p:cNvSpPr>
          <p:nvPr/>
        </p:nvSpPr>
        <p:spPr>
          <a:xfrm>
            <a:off x="1828800" y="1346670"/>
            <a:ext cx="8741339" cy="3272221"/>
          </a:xfrm>
          <a:prstGeom prst="rect">
            <a:avLst/>
          </a:prstGeom>
        </p:spPr>
        <p:txBody>
          <a:bodyPr vert="horz" lIns="91440" tIns="45720" rIns="91440" bIns="45720" rtlCol="0" anchor="ctr">
            <a:normAutofit fontScale="85000" lnSpcReduction="1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n-US" dirty="0"/>
              <a:t>In the code below, I am first multiplying the combined 1D vector of all three channels by 255 and rounding due to the values being doubles and extremely similar.</a:t>
            </a:r>
          </a:p>
          <a:p>
            <a:r>
              <a:rPr lang="en-US" dirty="0"/>
              <a:t>Then I get the unique values and use those for my symbols.</a:t>
            </a:r>
          </a:p>
          <a:p>
            <a:r>
              <a:rPr lang="en-US" dirty="0"/>
              <a:t>Next I get the probability of each “symbol”.</a:t>
            </a:r>
          </a:p>
          <a:p>
            <a:r>
              <a:rPr lang="en-US" dirty="0"/>
              <a:t>Finally I create my Huffman dictionary using a built-in function and encode the vector.</a:t>
            </a:r>
          </a:p>
          <a:p>
            <a:r>
              <a:rPr lang="en-US" dirty="0"/>
              <a:t>I found this to be the easiest and quickest way to get Huffman coding working.</a:t>
            </a:r>
          </a:p>
        </p:txBody>
      </p:sp>
    </p:spTree>
    <p:extLst>
      <p:ext uri="{BB962C8B-B14F-4D97-AF65-F5344CB8AC3E}">
        <p14:creationId xmlns:p14="http://schemas.microsoft.com/office/powerpoint/2010/main" val="3137499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848E-CABC-144F-A5BF-DBEB867ACCAF}"/>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A77C0D1F-D496-564A-8BEA-F3823A9A8AF4}"/>
              </a:ext>
            </a:extLst>
          </p:cNvPr>
          <p:cNvSpPr>
            <a:spLocks noGrp="1"/>
          </p:cNvSpPr>
          <p:nvPr>
            <p:ph idx="1"/>
          </p:nvPr>
        </p:nvSpPr>
        <p:spPr>
          <a:xfrm>
            <a:off x="1899138" y="2052116"/>
            <a:ext cx="8671001" cy="3997828"/>
          </a:xfrm>
        </p:spPr>
        <p:txBody>
          <a:bodyPr>
            <a:normAutofit/>
          </a:bodyPr>
          <a:lstStyle/>
          <a:p>
            <a:r>
              <a:rPr lang="en-US" sz="2400" dirty="0"/>
              <a:t>From here, it is a matter of decoding the Huffman codes, reversing the RLE and DPCM, and running the Inverse DCT on the blocks to reconstruct the image.</a:t>
            </a:r>
          </a:p>
          <a:p>
            <a:r>
              <a:rPr lang="en-US" sz="2400" dirty="0"/>
              <a:t>The inverse DCT is as simple as the DCT where the formula is</a:t>
            </a:r>
          </a:p>
          <a:p>
            <a:pPr lvl="1"/>
            <a:r>
              <a:rPr lang="en-US" sz="2000" b="1" i="1" dirty="0"/>
              <a:t>D’ * </a:t>
            </a:r>
            <a:r>
              <a:rPr lang="en-US" sz="2000" b="1" i="1" dirty="0" err="1"/>
              <a:t>Block.data</a:t>
            </a:r>
            <a:r>
              <a:rPr lang="en-US" sz="2000" b="1" i="1" dirty="0"/>
              <a:t> * D</a:t>
            </a:r>
            <a:endParaRPr lang="en-US" sz="2000" dirty="0"/>
          </a:p>
          <a:p>
            <a:pPr lvl="2"/>
            <a:r>
              <a:rPr lang="en-US" sz="1800" dirty="0"/>
              <a:t>Where D’ corresponds to the transposed D matrix.</a:t>
            </a:r>
          </a:p>
        </p:txBody>
      </p:sp>
    </p:spTree>
    <p:extLst>
      <p:ext uri="{BB962C8B-B14F-4D97-AF65-F5344CB8AC3E}">
        <p14:creationId xmlns:p14="http://schemas.microsoft.com/office/powerpoint/2010/main" val="1715954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1808-4F09-5247-B0B1-8442B6C4B134}"/>
              </a:ext>
            </a:extLst>
          </p:cNvPr>
          <p:cNvSpPr>
            <a:spLocks noGrp="1"/>
          </p:cNvSpPr>
          <p:nvPr>
            <p:ph type="title"/>
          </p:nvPr>
        </p:nvSpPr>
        <p:spPr/>
        <p:txBody>
          <a:bodyPr/>
          <a:lstStyle/>
          <a:p>
            <a:r>
              <a:rPr lang="en-US" dirty="0"/>
              <a:t>My Results</a:t>
            </a:r>
          </a:p>
        </p:txBody>
      </p:sp>
      <p:pic>
        <p:nvPicPr>
          <p:cNvPr id="6" name="Content Placeholder 5">
            <a:extLst>
              <a:ext uri="{FF2B5EF4-FFF2-40B4-BE49-F238E27FC236}">
                <a16:creationId xmlns:a16="http://schemas.microsoft.com/office/drawing/2014/main" id="{C8F2893E-3E5E-F148-B116-EB6580FDFD87}"/>
              </a:ext>
            </a:extLst>
          </p:cNvPr>
          <p:cNvPicPr>
            <a:picLocks noGrp="1" noChangeAspect="1"/>
          </p:cNvPicPr>
          <p:nvPr>
            <p:ph sz="half" idx="1"/>
          </p:nvPr>
        </p:nvPicPr>
        <p:blipFill>
          <a:blip r:embed="rId2"/>
          <a:stretch>
            <a:fillRect/>
          </a:stretch>
        </p:blipFill>
        <p:spPr>
          <a:xfrm>
            <a:off x="700645" y="1471239"/>
            <a:ext cx="5166761" cy="5166761"/>
          </a:xfrm>
        </p:spPr>
      </p:pic>
      <p:pic>
        <p:nvPicPr>
          <p:cNvPr id="10" name="Content Placeholder 9">
            <a:extLst>
              <a:ext uri="{FF2B5EF4-FFF2-40B4-BE49-F238E27FC236}">
                <a16:creationId xmlns:a16="http://schemas.microsoft.com/office/drawing/2014/main" id="{7D792145-B805-4F4C-891E-FCE1F10FB3C8}"/>
              </a:ext>
            </a:extLst>
          </p:cNvPr>
          <p:cNvPicPr>
            <a:picLocks noGrp="1" noChangeAspect="1"/>
          </p:cNvPicPr>
          <p:nvPr>
            <p:ph sz="half" idx="2"/>
          </p:nvPr>
        </p:nvPicPr>
        <p:blipFill>
          <a:blip r:embed="rId3"/>
          <a:stretch>
            <a:fillRect/>
          </a:stretch>
        </p:blipFill>
        <p:spPr>
          <a:xfrm>
            <a:off x="6032665" y="1471240"/>
            <a:ext cx="5166761" cy="5166761"/>
          </a:xfrm>
        </p:spPr>
      </p:pic>
    </p:spTree>
    <p:extLst>
      <p:ext uri="{BB962C8B-B14F-4D97-AF65-F5344CB8AC3E}">
        <p14:creationId xmlns:p14="http://schemas.microsoft.com/office/powerpoint/2010/main" val="2225733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CB3B7-0BD5-5843-AFC1-C0FA109222ED}"/>
              </a:ext>
            </a:extLst>
          </p:cNvPr>
          <p:cNvSpPr>
            <a:spLocks noGrp="1"/>
          </p:cNvSpPr>
          <p:nvPr>
            <p:ph type="title"/>
          </p:nvPr>
        </p:nvSpPr>
        <p:spPr/>
        <p:txBody>
          <a:bodyPr/>
          <a:lstStyle/>
          <a:p>
            <a:r>
              <a:rPr lang="en-US" dirty="0"/>
              <a:t>More Results</a:t>
            </a:r>
          </a:p>
        </p:txBody>
      </p:sp>
      <p:pic>
        <p:nvPicPr>
          <p:cNvPr id="6" name="Content Placeholder 5">
            <a:extLst>
              <a:ext uri="{FF2B5EF4-FFF2-40B4-BE49-F238E27FC236}">
                <a16:creationId xmlns:a16="http://schemas.microsoft.com/office/drawing/2014/main" id="{3A14BC3E-E8C1-B24C-B26B-BA6CF88E7D4E}"/>
              </a:ext>
            </a:extLst>
          </p:cNvPr>
          <p:cNvPicPr>
            <a:picLocks noGrp="1" noChangeAspect="1"/>
          </p:cNvPicPr>
          <p:nvPr>
            <p:ph sz="half" idx="1"/>
          </p:nvPr>
        </p:nvPicPr>
        <p:blipFill>
          <a:blip r:embed="rId2"/>
          <a:stretch>
            <a:fillRect/>
          </a:stretch>
        </p:blipFill>
        <p:spPr>
          <a:xfrm>
            <a:off x="672416" y="1497751"/>
            <a:ext cx="5360248" cy="5360248"/>
          </a:xfrm>
        </p:spPr>
      </p:pic>
      <p:pic>
        <p:nvPicPr>
          <p:cNvPr id="8" name="Content Placeholder 7">
            <a:extLst>
              <a:ext uri="{FF2B5EF4-FFF2-40B4-BE49-F238E27FC236}">
                <a16:creationId xmlns:a16="http://schemas.microsoft.com/office/drawing/2014/main" id="{2243D6D6-1F00-FD48-A99D-74040E067032}"/>
              </a:ext>
            </a:extLst>
          </p:cNvPr>
          <p:cNvPicPr>
            <a:picLocks noGrp="1" noChangeAspect="1"/>
          </p:cNvPicPr>
          <p:nvPr>
            <p:ph sz="half" idx="2"/>
          </p:nvPr>
        </p:nvPicPr>
        <p:blipFill>
          <a:blip r:embed="rId3"/>
          <a:stretch>
            <a:fillRect/>
          </a:stretch>
        </p:blipFill>
        <p:spPr>
          <a:xfrm>
            <a:off x="6032664" y="1497752"/>
            <a:ext cx="5360247" cy="5360247"/>
          </a:xfrm>
        </p:spPr>
      </p:pic>
    </p:spTree>
    <p:extLst>
      <p:ext uri="{BB962C8B-B14F-4D97-AF65-F5344CB8AC3E}">
        <p14:creationId xmlns:p14="http://schemas.microsoft.com/office/powerpoint/2010/main" val="162413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6C3F-9AE9-E74D-8E90-C6BCE7D0EED8}"/>
              </a:ext>
            </a:extLst>
          </p:cNvPr>
          <p:cNvSpPr>
            <a:spLocks noGrp="1"/>
          </p:cNvSpPr>
          <p:nvPr>
            <p:ph type="title"/>
          </p:nvPr>
        </p:nvSpPr>
        <p:spPr>
          <a:xfrm>
            <a:off x="2122680" y="213755"/>
            <a:ext cx="7958331" cy="545731"/>
          </a:xfrm>
        </p:spPr>
        <p:txBody>
          <a:bodyPr>
            <a:normAutofit fontScale="90000"/>
          </a:bodyPr>
          <a:lstStyle/>
          <a:p>
            <a:r>
              <a:rPr lang="en-US" dirty="0"/>
              <a:t>Affects of Gridding</a:t>
            </a:r>
          </a:p>
        </p:txBody>
      </p:sp>
      <p:pic>
        <p:nvPicPr>
          <p:cNvPr id="9" name="Content Placeholder 8">
            <a:extLst>
              <a:ext uri="{FF2B5EF4-FFF2-40B4-BE49-F238E27FC236}">
                <a16:creationId xmlns:a16="http://schemas.microsoft.com/office/drawing/2014/main" id="{5593E945-A5A3-A345-AF93-C84A2AB2ED33}"/>
              </a:ext>
            </a:extLst>
          </p:cNvPr>
          <p:cNvPicPr>
            <a:picLocks noGrp="1" noChangeAspect="1"/>
          </p:cNvPicPr>
          <p:nvPr>
            <p:ph idx="1"/>
          </p:nvPr>
        </p:nvPicPr>
        <p:blipFill>
          <a:blip r:embed="rId2"/>
          <a:stretch>
            <a:fillRect/>
          </a:stretch>
        </p:blipFill>
        <p:spPr>
          <a:xfrm>
            <a:off x="0" y="1060443"/>
            <a:ext cx="12203692" cy="5470986"/>
          </a:xfrm>
        </p:spPr>
      </p:pic>
    </p:spTree>
    <p:extLst>
      <p:ext uri="{BB962C8B-B14F-4D97-AF65-F5344CB8AC3E}">
        <p14:creationId xmlns:p14="http://schemas.microsoft.com/office/powerpoint/2010/main" val="3079619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516B-7391-5646-9CB4-DFC5660A3389}"/>
              </a:ext>
            </a:extLst>
          </p:cNvPr>
          <p:cNvSpPr>
            <a:spLocks noGrp="1"/>
          </p:cNvSpPr>
          <p:nvPr>
            <p:ph type="title"/>
          </p:nvPr>
        </p:nvSpPr>
        <p:spPr/>
        <p:txBody>
          <a:bodyPr/>
          <a:lstStyle/>
          <a:p>
            <a:r>
              <a:rPr lang="en-US" dirty="0"/>
              <a:t>Types of Image Compression</a:t>
            </a:r>
          </a:p>
        </p:txBody>
      </p:sp>
      <p:sp>
        <p:nvSpPr>
          <p:cNvPr id="3" name="Content Placeholder 2">
            <a:extLst>
              <a:ext uri="{FF2B5EF4-FFF2-40B4-BE49-F238E27FC236}">
                <a16:creationId xmlns:a16="http://schemas.microsoft.com/office/drawing/2014/main" id="{DD44596F-A4BF-0042-B688-52717B2D15A5}"/>
              </a:ext>
            </a:extLst>
          </p:cNvPr>
          <p:cNvSpPr>
            <a:spLocks noGrp="1"/>
          </p:cNvSpPr>
          <p:nvPr>
            <p:ph idx="1"/>
          </p:nvPr>
        </p:nvSpPr>
        <p:spPr/>
        <p:txBody>
          <a:bodyPr/>
          <a:lstStyle/>
          <a:p>
            <a:r>
              <a:rPr lang="en-US" dirty="0"/>
              <a:t>Lossless</a:t>
            </a:r>
          </a:p>
          <a:p>
            <a:pPr lvl="1"/>
            <a:r>
              <a:rPr lang="en-US" dirty="0"/>
              <a:t>This type of compression is a compression in which the compressed data can be perfectly reconstructed to form the original image.</a:t>
            </a:r>
          </a:p>
          <a:p>
            <a:r>
              <a:rPr lang="en-US" dirty="0"/>
              <a:t>Lossy</a:t>
            </a:r>
          </a:p>
          <a:p>
            <a:pPr lvl="1"/>
            <a:r>
              <a:rPr lang="en-US" dirty="0"/>
              <a:t>This type of compression is a compression method in which a certain amount of data is lost and can never be reconstructed.</a:t>
            </a:r>
          </a:p>
          <a:p>
            <a:pPr lvl="1"/>
            <a:r>
              <a:rPr lang="en-US" dirty="0"/>
              <a:t>An image reconstructed from the lossy data is in no way the same as the original image but it is usually similar enough.</a:t>
            </a:r>
          </a:p>
        </p:txBody>
      </p:sp>
    </p:spTree>
    <p:extLst>
      <p:ext uri="{BB962C8B-B14F-4D97-AF65-F5344CB8AC3E}">
        <p14:creationId xmlns:p14="http://schemas.microsoft.com/office/powerpoint/2010/main" val="3396022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1CCA-AD73-A342-B076-90B610A47604}"/>
              </a:ext>
            </a:extLst>
          </p:cNvPr>
          <p:cNvSpPr>
            <a:spLocks noGrp="1"/>
          </p:cNvSpPr>
          <p:nvPr>
            <p:ph type="title"/>
          </p:nvPr>
        </p:nvSpPr>
        <p:spPr/>
        <p:txBody>
          <a:bodyPr/>
          <a:lstStyle/>
          <a:p>
            <a:r>
              <a:rPr lang="en-US" dirty="0"/>
              <a:t>Attempted Improvements</a:t>
            </a:r>
          </a:p>
        </p:txBody>
      </p:sp>
      <p:sp>
        <p:nvSpPr>
          <p:cNvPr id="3" name="Content Placeholder 2">
            <a:extLst>
              <a:ext uri="{FF2B5EF4-FFF2-40B4-BE49-F238E27FC236}">
                <a16:creationId xmlns:a16="http://schemas.microsoft.com/office/drawing/2014/main" id="{08B36777-FD8B-D34F-81CF-C6F0E449D9DC}"/>
              </a:ext>
            </a:extLst>
          </p:cNvPr>
          <p:cNvSpPr>
            <a:spLocks noGrp="1"/>
          </p:cNvSpPr>
          <p:nvPr>
            <p:ph idx="1"/>
          </p:nvPr>
        </p:nvSpPr>
        <p:spPr>
          <a:xfrm>
            <a:off x="1805049" y="2052116"/>
            <a:ext cx="8765090" cy="3997828"/>
          </a:xfrm>
        </p:spPr>
        <p:txBody>
          <a:bodyPr/>
          <a:lstStyle/>
          <a:p>
            <a:r>
              <a:rPr lang="en-US" dirty="0"/>
              <a:t>There are relatively few improvements to be made to the core JPEG algorithm since it is a defined standard.</a:t>
            </a:r>
          </a:p>
          <a:p>
            <a:r>
              <a:rPr lang="en-US" dirty="0"/>
              <a:t>Image quality and compression can both be controlled by changing the down sampling factor as well as the quantization tables.</a:t>
            </a:r>
          </a:p>
          <a:p>
            <a:r>
              <a:rPr lang="en-US" dirty="0"/>
              <a:t>The only improvements possible were in performance improvements.</a:t>
            </a:r>
          </a:p>
        </p:txBody>
      </p:sp>
    </p:spTree>
    <p:extLst>
      <p:ext uri="{BB962C8B-B14F-4D97-AF65-F5344CB8AC3E}">
        <p14:creationId xmlns:p14="http://schemas.microsoft.com/office/powerpoint/2010/main" val="15189120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8847-886C-BA4B-AEC4-CA5008D55F35}"/>
              </a:ext>
            </a:extLst>
          </p:cNvPr>
          <p:cNvSpPr>
            <a:spLocks noGrp="1"/>
          </p:cNvSpPr>
          <p:nvPr>
            <p:ph type="title"/>
          </p:nvPr>
        </p:nvSpPr>
        <p:spPr>
          <a:xfrm>
            <a:off x="2611808" y="808057"/>
            <a:ext cx="7958331" cy="593232"/>
          </a:xfrm>
        </p:spPr>
        <p:txBody>
          <a:bodyPr/>
          <a:lstStyle/>
          <a:p>
            <a:r>
              <a:rPr lang="en-US" dirty="0"/>
              <a:t>Attempted Improvements</a:t>
            </a:r>
          </a:p>
        </p:txBody>
      </p:sp>
      <p:sp>
        <p:nvSpPr>
          <p:cNvPr id="3" name="Content Placeholder 2">
            <a:extLst>
              <a:ext uri="{FF2B5EF4-FFF2-40B4-BE49-F238E27FC236}">
                <a16:creationId xmlns:a16="http://schemas.microsoft.com/office/drawing/2014/main" id="{91221552-5A2B-DE4F-A997-A6C9E8D00744}"/>
              </a:ext>
            </a:extLst>
          </p:cNvPr>
          <p:cNvSpPr>
            <a:spLocks noGrp="1"/>
          </p:cNvSpPr>
          <p:nvPr>
            <p:ph idx="1"/>
          </p:nvPr>
        </p:nvSpPr>
        <p:spPr>
          <a:xfrm>
            <a:off x="1733797" y="1401289"/>
            <a:ext cx="8836342" cy="4648655"/>
          </a:xfrm>
        </p:spPr>
        <p:txBody>
          <a:bodyPr/>
          <a:lstStyle/>
          <a:p>
            <a:r>
              <a:rPr lang="en-US" dirty="0"/>
              <a:t>My biggest speed improvement was performing DCT with a matrix as opposed to using the actual DCT summation function as MATLAB performs slowly with for loops.</a:t>
            </a:r>
          </a:p>
          <a:p>
            <a:r>
              <a:rPr lang="en-US" dirty="0"/>
              <a:t>Time to complete DCT = 2.400000e-01 seconds as opposed to 3 or 4 seconds if not more depending on the size of the image.</a:t>
            </a:r>
          </a:p>
          <a:p>
            <a:r>
              <a:rPr lang="en-US" dirty="0"/>
              <a:t>This is also a speedup for Inverse DCT since it uses matrices as well.</a:t>
            </a:r>
          </a:p>
        </p:txBody>
      </p:sp>
    </p:spTree>
    <p:extLst>
      <p:ext uri="{BB962C8B-B14F-4D97-AF65-F5344CB8AC3E}">
        <p14:creationId xmlns:p14="http://schemas.microsoft.com/office/powerpoint/2010/main" val="2598325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06B4-B322-A647-83E4-0F0655E208C2}"/>
              </a:ext>
            </a:extLst>
          </p:cNvPr>
          <p:cNvSpPr>
            <a:spLocks noGrp="1"/>
          </p:cNvSpPr>
          <p:nvPr>
            <p:ph type="title"/>
          </p:nvPr>
        </p:nvSpPr>
        <p:spPr>
          <a:xfrm>
            <a:off x="2611808" y="808057"/>
            <a:ext cx="7958331" cy="628858"/>
          </a:xfrm>
        </p:spPr>
        <p:txBody>
          <a:bodyPr/>
          <a:lstStyle/>
          <a:p>
            <a:r>
              <a:rPr lang="en-US" dirty="0"/>
              <a:t>References</a:t>
            </a:r>
          </a:p>
        </p:txBody>
      </p:sp>
      <p:sp>
        <p:nvSpPr>
          <p:cNvPr id="3" name="Content Placeholder 2">
            <a:extLst>
              <a:ext uri="{FF2B5EF4-FFF2-40B4-BE49-F238E27FC236}">
                <a16:creationId xmlns:a16="http://schemas.microsoft.com/office/drawing/2014/main" id="{33C7149E-13AC-0E4A-8F76-56F906253908}"/>
              </a:ext>
            </a:extLst>
          </p:cNvPr>
          <p:cNvSpPr>
            <a:spLocks noGrp="1"/>
          </p:cNvSpPr>
          <p:nvPr>
            <p:ph idx="1"/>
          </p:nvPr>
        </p:nvSpPr>
        <p:spPr>
          <a:xfrm>
            <a:off x="1852551" y="1436915"/>
            <a:ext cx="8717588" cy="5023262"/>
          </a:xfrm>
        </p:spPr>
        <p:txBody>
          <a:bodyPr>
            <a:normAutofit fontScale="92500"/>
          </a:bodyPr>
          <a:lstStyle/>
          <a:p>
            <a:r>
              <a:rPr lang="en-US" dirty="0">
                <a:hlinkClick r:id="rId2"/>
              </a:rPr>
              <a:t>https://www.mathworks.com/help/images/discrete-cosine-transform.html</a:t>
            </a:r>
            <a:endParaRPr lang="en-US" dirty="0"/>
          </a:p>
          <a:p>
            <a:r>
              <a:rPr lang="en-US" dirty="0">
                <a:hlinkClick r:id="rId3"/>
              </a:rPr>
              <a:t>http://www.math.cornell.edu/~web6140/TopTenAlgorithms/JPEG.html</a:t>
            </a:r>
            <a:endParaRPr lang="en-US" dirty="0"/>
          </a:p>
          <a:p>
            <a:r>
              <a:rPr lang="en-US" dirty="0">
                <a:hlinkClick r:id="rId4"/>
              </a:rPr>
              <a:t>https://www.slideshare.net/AishwaryaKM1/jpeg-image-compression-56894348</a:t>
            </a:r>
            <a:endParaRPr lang="en-US" dirty="0"/>
          </a:p>
          <a:p>
            <a:r>
              <a:rPr lang="en-US" dirty="0">
                <a:hlinkClick r:id="rId5"/>
              </a:rPr>
              <a:t>https://ac.els-cdn.com/S1077201485710054/1-s2.0-S1077201485710054-main.pdf?_tid=306bb1bb-db22-4c5f-b88c-bda38f187ed9&amp;acdnat=1522776649_26a516e5427579b7267d3792cbe6c676</a:t>
            </a:r>
            <a:endParaRPr lang="en-US" dirty="0"/>
          </a:p>
          <a:p>
            <a:r>
              <a:rPr lang="en-US" dirty="0">
                <a:hlinkClick r:id="rId6"/>
              </a:rPr>
              <a:t>http://www.iraj.in/journal/journal_file/journal_pdf/1-10-139036859144-46.pdf</a:t>
            </a:r>
            <a:endParaRPr lang="en-US" dirty="0"/>
          </a:p>
          <a:p>
            <a:r>
              <a:rPr lang="en-US" dirty="0">
                <a:hlinkClick r:id="rId7"/>
              </a:rPr>
              <a:t>https://www.researchgate.net/publication/268523100_THE_JPEG_IMAGE_COMPRESSION_ALGORITHM</a:t>
            </a:r>
            <a:endParaRPr lang="en-US" dirty="0"/>
          </a:p>
        </p:txBody>
      </p:sp>
    </p:spTree>
    <p:extLst>
      <p:ext uri="{BB962C8B-B14F-4D97-AF65-F5344CB8AC3E}">
        <p14:creationId xmlns:p14="http://schemas.microsoft.com/office/powerpoint/2010/main" val="1942251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C0D1-41B4-B448-8D3F-547A19F222DF}"/>
              </a:ext>
            </a:extLst>
          </p:cNvPr>
          <p:cNvSpPr>
            <a:spLocks noGrp="1"/>
          </p:cNvSpPr>
          <p:nvPr>
            <p:ph type="title"/>
          </p:nvPr>
        </p:nvSpPr>
        <p:spPr/>
        <p:txBody>
          <a:bodyPr/>
          <a:lstStyle/>
          <a:p>
            <a:r>
              <a:rPr lang="en-US" dirty="0"/>
              <a:t>What is JPEG?</a:t>
            </a:r>
          </a:p>
        </p:txBody>
      </p:sp>
      <p:sp>
        <p:nvSpPr>
          <p:cNvPr id="3" name="Content Placeholder 2">
            <a:extLst>
              <a:ext uri="{FF2B5EF4-FFF2-40B4-BE49-F238E27FC236}">
                <a16:creationId xmlns:a16="http://schemas.microsoft.com/office/drawing/2014/main" id="{2FAEB802-DD4C-7742-933F-BE2F1111ECB2}"/>
              </a:ext>
            </a:extLst>
          </p:cNvPr>
          <p:cNvSpPr>
            <a:spLocks noGrp="1"/>
          </p:cNvSpPr>
          <p:nvPr>
            <p:ph idx="1"/>
          </p:nvPr>
        </p:nvSpPr>
        <p:spPr/>
        <p:txBody>
          <a:bodyPr/>
          <a:lstStyle/>
          <a:p>
            <a:r>
              <a:rPr lang="en-US" dirty="0"/>
              <a:t>A committee called the Joint Photographic Experts Group (JPEG) created the lossy algorithm for compressing images into JPEG format.</a:t>
            </a:r>
          </a:p>
          <a:p>
            <a:r>
              <a:rPr lang="en-US" dirty="0"/>
              <a:t>At a high level, the JPEG compression algorithm works by removing high frequency colors in the </a:t>
            </a:r>
            <a:r>
              <a:rPr lang="en-US" dirty="0" err="1"/>
              <a:t>YCbCr</a:t>
            </a:r>
            <a:r>
              <a:rPr lang="en-US" dirty="0"/>
              <a:t> color space.</a:t>
            </a:r>
          </a:p>
          <a:p>
            <a:pPr lvl="1"/>
            <a:r>
              <a:rPr lang="en-US" dirty="0"/>
              <a:t>The reason for this is based on our human biology: Humans can’t see or easily distinguish colors at high frequencies of light.</a:t>
            </a:r>
          </a:p>
        </p:txBody>
      </p:sp>
    </p:spTree>
    <p:extLst>
      <p:ext uri="{BB962C8B-B14F-4D97-AF65-F5344CB8AC3E}">
        <p14:creationId xmlns:p14="http://schemas.microsoft.com/office/powerpoint/2010/main" val="4039690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3CA4-4CD4-EA4E-A5FB-F29A753B18CF}"/>
              </a:ext>
            </a:extLst>
          </p:cNvPr>
          <p:cNvSpPr>
            <a:spLocks noGrp="1"/>
          </p:cNvSpPr>
          <p:nvPr>
            <p:ph type="title"/>
          </p:nvPr>
        </p:nvSpPr>
        <p:spPr/>
        <p:txBody>
          <a:bodyPr/>
          <a:lstStyle/>
          <a:p>
            <a:r>
              <a:rPr lang="en-US" dirty="0"/>
              <a:t>High Level Overview of the Algorithm</a:t>
            </a:r>
          </a:p>
        </p:txBody>
      </p:sp>
      <p:sp>
        <p:nvSpPr>
          <p:cNvPr id="3" name="Content Placeholder 2">
            <a:extLst>
              <a:ext uri="{FF2B5EF4-FFF2-40B4-BE49-F238E27FC236}">
                <a16:creationId xmlns:a16="http://schemas.microsoft.com/office/drawing/2014/main" id="{83B5BD4F-AEB1-EE48-8149-7CAA82E4B369}"/>
              </a:ext>
            </a:extLst>
          </p:cNvPr>
          <p:cNvSpPr>
            <a:spLocks noGrp="1"/>
          </p:cNvSpPr>
          <p:nvPr>
            <p:ph idx="1"/>
          </p:nvPr>
        </p:nvSpPr>
        <p:spPr>
          <a:xfrm>
            <a:off x="1861457" y="1885285"/>
            <a:ext cx="8708682" cy="4164659"/>
          </a:xfrm>
        </p:spPr>
        <p:txBody>
          <a:bodyPr/>
          <a:lstStyle/>
          <a:p>
            <a:r>
              <a:rPr lang="en-US" b="1" dirty="0"/>
              <a:t>Gridding:</a:t>
            </a:r>
            <a:r>
              <a:rPr lang="en-US" dirty="0"/>
              <a:t> Grid the image into 8x8 blocks of pixels. If the image cannot be evenly divided into blocks of 8, we need to zero-pad the image.</a:t>
            </a:r>
          </a:p>
          <a:p>
            <a:r>
              <a:rPr lang="en-US" b="1" dirty="0"/>
              <a:t>Color Space Transformation:</a:t>
            </a:r>
            <a:r>
              <a:rPr lang="en-US" dirty="0"/>
              <a:t> Transform the image from the RGB color space to the </a:t>
            </a:r>
            <a:r>
              <a:rPr lang="en-US" dirty="0" err="1"/>
              <a:t>YCbCr</a:t>
            </a:r>
            <a:r>
              <a:rPr lang="en-US" dirty="0"/>
              <a:t> color space and down sample the image.</a:t>
            </a:r>
          </a:p>
          <a:p>
            <a:r>
              <a:rPr lang="en-US" b="1" dirty="0"/>
              <a:t>Discrete Cosine Transformation:</a:t>
            </a:r>
            <a:r>
              <a:rPr lang="en-US" dirty="0"/>
              <a:t> Take the DCT of each 8x8 pixel block.</a:t>
            </a:r>
            <a:endParaRPr lang="en-US" b="1" dirty="0"/>
          </a:p>
        </p:txBody>
      </p:sp>
    </p:spTree>
    <p:extLst>
      <p:ext uri="{BB962C8B-B14F-4D97-AF65-F5344CB8AC3E}">
        <p14:creationId xmlns:p14="http://schemas.microsoft.com/office/powerpoint/2010/main" val="4199849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E324-1D6D-9C42-B41E-C6C78437F433}"/>
              </a:ext>
            </a:extLst>
          </p:cNvPr>
          <p:cNvSpPr>
            <a:spLocks noGrp="1"/>
          </p:cNvSpPr>
          <p:nvPr>
            <p:ph type="title"/>
          </p:nvPr>
        </p:nvSpPr>
        <p:spPr>
          <a:xfrm>
            <a:off x="2611808" y="808056"/>
            <a:ext cx="7958331" cy="645187"/>
          </a:xfrm>
        </p:spPr>
        <p:txBody>
          <a:bodyPr/>
          <a:lstStyle/>
          <a:p>
            <a:r>
              <a:rPr lang="en-US" dirty="0"/>
              <a:t>High Level Overview of the Algorithm</a:t>
            </a:r>
          </a:p>
        </p:txBody>
      </p:sp>
      <p:sp>
        <p:nvSpPr>
          <p:cNvPr id="3" name="Content Placeholder 2">
            <a:extLst>
              <a:ext uri="{FF2B5EF4-FFF2-40B4-BE49-F238E27FC236}">
                <a16:creationId xmlns:a16="http://schemas.microsoft.com/office/drawing/2014/main" id="{514782A4-9D7A-2E40-856D-DBA5926A76CF}"/>
              </a:ext>
            </a:extLst>
          </p:cNvPr>
          <p:cNvSpPr>
            <a:spLocks noGrp="1"/>
          </p:cNvSpPr>
          <p:nvPr>
            <p:ph idx="1"/>
          </p:nvPr>
        </p:nvSpPr>
        <p:spPr>
          <a:xfrm>
            <a:off x="1796143" y="1453243"/>
            <a:ext cx="8773996" cy="5094514"/>
          </a:xfrm>
        </p:spPr>
        <p:txBody>
          <a:bodyPr>
            <a:normAutofit/>
          </a:bodyPr>
          <a:lstStyle/>
          <a:p>
            <a:r>
              <a:rPr lang="en-US" b="1" dirty="0"/>
              <a:t>Quantization: </a:t>
            </a:r>
            <a:r>
              <a:rPr lang="en-US" dirty="0"/>
              <a:t>Quantize the DCT coefficients according to standard JPEG quantization tables.</a:t>
            </a:r>
          </a:p>
          <a:p>
            <a:r>
              <a:rPr lang="en-US" b="1" dirty="0"/>
              <a:t>Vectoring: </a:t>
            </a:r>
          </a:p>
          <a:p>
            <a:pPr lvl="1"/>
            <a:r>
              <a:rPr lang="en-US" sz="2000" dirty="0"/>
              <a:t>Perform zigzag scanning on each 8x8 block to convert the 8x8 matrix into a 1D vector.</a:t>
            </a:r>
          </a:p>
          <a:p>
            <a:pPr lvl="1"/>
            <a:r>
              <a:rPr lang="en-US" sz="2000" dirty="0"/>
              <a:t>Differential Pulse Code Modulation (DPCM) on DC components.</a:t>
            </a:r>
          </a:p>
          <a:p>
            <a:pPr lvl="1"/>
            <a:r>
              <a:rPr lang="en-US" sz="2000" dirty="0"/>
              <a:t>Run Length Encoding</a:t>
            </a:r>
            <a:r>
              <a:rPr lang="en-US" sz="2000" b="1" dirty="0"/>
              <a:t> </a:t>
            </a:r>
            <a:r>
              <a:rPr lang="en-US" sz="2000" dirty="0"/>
              <a:t>(RLE) on AC components.</a:t>
            </a:r>
          </a:p>
          <a:p>
            <a:r>
              <a:rPr lang="en-US" b="1" dirty="0"/>
              <a:t>Huffman Coding: </a:t>
            </a:r>
            <a:r>
              <a:rPr lang="en-US" dirty="0"/>
              <a:t>Compress the entire image using Huffman Coding.</a:t>
            </a:r>
            <a:endParaRPr lang="en-US" b="1" dirty="0"/>
          </a:p>
        </p:txBody>
      </p:sp>
    </p:spTree>
    <p:extLst>
      <p:ext uri="{BB962C8B-B14F-4D97-AF65-F5344CB8AC3E}">
        <p14:creationId xmlns:p14="http://schemas.microsoft.com/office/powerpoint/2010/main" val="2994966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DF65-1414-FE49-9257-90F05E171F4E}"/>
              </a:ext>
            </a:extLst>
          </p:cNvPr>
          <p:cNvSpPr>
            <a:spLocks noGrp="1"/>
          </p:cNvSpPr>
          <p:nvPr>
            <p:ph type="title"/>
          </p:nvPr>
        </p:nvSpPr>
        <p:spPr/>
        <p:txBody>
          <a:bodyPr/>
          <a:lstStyle/>
          <a:p>
            <a:r>
              <a:rPr lang="en-US" dirty="0"/>
              <a:t>Gridding</a:t>
            </a:r>
          </a:p>
        </p:txBody>
      </p:sp>
      <p:sp>
        <p:nvSpPr>
          <p:cNvPr id="3" name="Content Placeholder 2">
            <a:extLst>
              <a:ext uri="{FF2B5EF4-FFF2-40B4-BE49-F238E27FC236}">
                <a16:creationId xmlns:a16="http://schemas.microsoft.com/office/drawing/2014/main" id="{C2DC4FDE-2C8F-6B44-8522-51FCF9338CA4}"/>
              </a:ext>
            </a:extLst>
          </p:cNvPr>
          <p:cNvSpPr>
            <a:spLocks noGrp="1"/>
          </p:cNvSpPr>
          <p:nvPr>
            <p:ph idx="1"/>
          </p:nvPr>
        </p:nvSpPr>
        <p:spPr>
          <a:xfrm>
            <a:off x="1828800" y="2052116"/>
            <a:ext cx="8741339" cy="3997828"/>
          </a:xfrm>
        </p:spPr>
        <p:txBody>
          <a:bodyPr/>
          <a:lstStyle/>
          <a:p>
            <a:r>
              <a:rPr lang="en-US" dirty="0"/>
              <a:t>The original image is divided into 8x8 blocks of pixels, 64 pixels in total. Each of these grids will be referred to as blocks throughout the entirety of this presentation.</a:t>
            </a:r>
          </a:p>
          <a:p>
            <a:r>
              <a:rPr lang="en-US" dirty="0"/>
              <a:t>As far as coding this in MATLAB, it is easier to merely process the image 1 block at a time as opposed to truly dividing the image into 8x8 blocks into some other data structure like an array.</a:t>
            </a:r>
          </a:p>
        </p:txBody>
      </p:sp>
    </p:spTree>
    <p:extLst>
      <p:ext uri="{BB962C8B-B14F-4D97-AF65-F5344CB8AC3E}">
        <p14:creationId xmlns:p14="http://schemas.microsoft.com/office/powerpoint/2010/main" val="2750077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E89C-A1F8-B54A-834D-291EFA111138}"/>
              </a:ext>
            </a:extLst>
          </p:cNvPr>
          <p:cNvSpPr>
            <a:spLocks noGrp="1"/>
          </p:cNvSpPr>
          <p:nvPr>
            <p:ph type="title"/>
          </p:nvPr>
        </p:nvSpPr>
        <p:spPr/>
        <p:txBody>
          <a:bodyPr/>
          <a:lstStyle/>
          <a:p>
            <a:r>
              <a:rPr lang="en-US" dirty="0"/>
              <a:t>Color Space Transformation</a:t>
            </a:r>
          </a:p>
        </p:txBody>
      </p:sp>
      <p:sp>
        <p:nvSpPr>
          <p:cNvPr id="3" name="Content Placeholder 2">
            <a:extLst>
              <a:ext uri="{FF2B5EF4-FFF2-40B4-BE49-F238E27FC236}">
                <a16:creationId xmlns:a16="http://schemas.microsoft.com/office/drawing/2014/main" id="{AAC3B5E5-026F-9B4B-98D5-DB2A617E1BB7}"/>
              </a:ext>
            </a:extLst>
          </p:cNvPr>
          <p:cNvSpPr>
            <a:spLocks noGrp="1"/>
          </p:cNvSpPr>
          <p:nvPr>
            <p:ph idx="1"/>
          </p:nvPr>
        </p:nvSpPr>
        <p:spPr/>
        <p:txBody>
          <a:bodyPr/>
          <a:lstStyle/>
          <a:p>
            <a:r>
              <a:rPr lang="en-US" dirty="0"/>
              <a:t>JPEG works on an image in the </a:t>
            </a:r>
            <a:r>
              <a:rPr lang="en-US" dirty="0" err="1"/>
              <a:t>YCbCr</a:t>
            </a:r>
            <a:r>
              <a:rPr lang="en-US" dirty="0"/>
              <a:t> color space as opposed to the RGB color space.</a:t>
            </a:r>
          </a:p>
          <a:p>
            <a:r>
              <a:rPr lang="en-US" dirty="0"/>
              <a:t>It is easiest to convert the image to </a:t>
            </a:r>
            <a:r>
              <a:rPr lang="en-US" dirty="0" err="1"/>
              <a:t>YCbCr</a:t>
            </a:r>
            <a:r>
              <a:rPr lang="en-US" dirty="0"/>
              <a:t> in MATLAB by use of the function rgb2ycbcr.</a:t>
            </a:r>
          </a:p>
          <a:p>
            <a:r>
              <a:rPr lang="en-US" dirty="0"/>
              <a:t>The </a:t>
            </a:r>
            <a:r>
              <a:rPr lang="en-US" dirty="0" err="1"/>
              <a:t>YCbCr</a:t>
            </a:r>
            <a:r>
              <a:rPr lang="en-US" dirty="0"/>
              <a:t> color space is made up of the following:</a:t>
            </a:r>
          </a:p>
          <a:p>
            <a:pPr lvl="1"/>
            <a:r>
              <a:rPr lang="en-US" dirty="0"/>
              <a:t>Y = Brightness or Luminance</a:t>
            </a:r>
          </a:p>
          <a:p>
            <a:pPr lvl="1"/>
            <a:r>
              <a:rPr lang="en-US" dirty="0"/>
              <a:t>Cb = Chroma Blue</a:t>
            </a:r>
          </a:p>
          <a:p>
            <a:pPr lvl="1"/>
            <a:r>
              <a:rPr lang="en-US" dirty="0"/>
              <a:t>Cr = Chroma Red</a:t>
            </a:r>
          </a:p>
        </p:txBody>
      </p:sp>
    </p:spTree>
    <p:extLst>
      <p:ext uri="{BB962C8B-B14F-4D97-AF65-F5344CB8AC3E}">
        <p14:creationId xmlns:p14="http://schemas.microsoft.com/office/powerpoint/2010/main" val="2402672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D6A9C-A272-954B-B6A3-A30DB3B3F85F}"/>
              </a:ext>
            </a:extLst>
          </p:cNvPr>
          <p:cNvSpPr>
            <a:spLocks noGrp="1"/>
          </p:cNvSpPr>
          <p:nvPr>
            <p:ph type="title"/>
          </p:nvPr>
        </p:nvSpPr>
        <p:spPr/>
        <p:txBody>
          <a:bodyPr/>
          <a:lstStyle/>
          <a:p>
            <a:r>
              <a:rPr lang="en-US" dirty="0"/>
              <a:t>Color Space Transformation</a:t>
            </a:r>
          </a:p>
        </p:txBody>
      </p:sp>
      <p:sp>
        <p:nvSpPr>
          <p:cNvPr id="3" name="Content Placeholder 2">
            <a:extLst>
              <a:ext uri="{FF2B5EF4-FFF2-40B4-BE49-F238E27FC236}">
                <a16:creationId xmlns:a16="http://schemas.microsoft.com/office/drawing/2014/main" id="{611A43B6-5C53-1243-87CE-7FCBCE79A17E}"/>
              </a:ext>
            </a:extLst>
          </p:cNvPr>
          <p:cNvSpPr>
            <a:spLocks noGrp="1"/>
          </p:cNvSpPr>
          <p:nvPr>
            <p:ph idx="1"/>
          </p:nvPr>
        </p:nvSpPr>
        <p:spPr/>
        <p:txBody>
          <a:bodyPr/>
          <a:lstStyle/>
          <a:p>
            <a:r>
              <a:rPr lang="en-US" dirty="0"/>
              <a:t>As a part of the color space transformation we need to down sample the Cb and Cr color profiles since the human eye is less noticeable of color changes than with luminance changes.</a:t>
            </a:r>
          </a:p>
          <a:p>
            <a:r>
              <a:rPr lang="en-US" dirty="0"/>
              <a:t>A moderate down sampling is down sampling the Cb and Cr color profiles by a factor of 2.</a:t>
            </a:r>
          </a:p>
          <a:p>
            <a:pPr lvl="1"/>
            <a:r>
              <a:rPr lang="en-US" dirty="0"/>
              <a:t>This is easily achieved in MATLAB by using the function imresize to scaled down the Cb and Cr color profiles by 0.5 and then re-sizing the profiles by a factor of 2 to get back to the original size.</a:t>
            </a:r>
          </a:p>
        </p:txBody>
      </p:sp>
    </p:spTree>
    <p:extLst>
      <p:ext uri="{BB962C8B-B14F-4D97-AF65-F5344CB8AC3E}">
        <p14:creationId xmlns:p14="http://schemas.microsoft.com/office/powerpoint/2010/main" val="1171879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{25341FC4-18E4-C642-8774-35C37EE658B0}tf16401378</Template>
  <TotalTime>437</TotalTime>
  <Words>2040</Words>
  <Application>Microsoft Macintosh PowerPoint</Application>
  <PresentationFormat>Widescreen</PresentationFormat>
  <Paragraphs>369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Cambria Math</vt:lpstr>
      <vt:lpstr>MS Shell Dlg 2</vt:lpstr>
      <vt:lpstr>Wingdings</vt:lpstr>
      <vt:lpstr>Wingdings 3</vt:lpstr>
      <vt:lpstr>Madison</vt:lpstr>
      <vt:lpstr>JPEG Image Compression</vt:lpstr>
      <vt:lpstr>What is Image Compression?</vt:lpstr>
      <vt:lpstr>Types of Image Compression</vt:lpstr>
      <vt:lpstr>What is JPEG?</vt:lpstr>
      <vt:lpstr>High Level Overview of the Algorithm</vt:lpstr>
      <vt:lpstr>High Level Overview of the Algorithm</vt:lpstr>
      <vt:lpstr>Gridding</vt:lpstr>
      <vt:lpstr>Color Space Transformation</vt:lpstr>
      <vt:lpstr>Color Space Transformation</vt:lpstr>
      <vt:lpstr>Discrete Cosine Transformation</vt:lpstr>
      <vt:lpstr>Discrete Cosine Transformation</vt:lpstr>
      <vt:lpstr>DCT Matrix for 8x8 Blocks</vt:lpstr>
      <vt:lpstr>DC &amp; AC Components</vt:lpstr>
      <vt:lpstr>Quantization</vt:lpstr>
      <vt:lpstr>Quantization</vt:lpstr>
      <vt:lpstr>Quantization</vt:lpstr>
      <vt:lpstr>Quantization</vt:lpstr>
      <vt:lpstr>Vectoring: Zig-Zag Scan</vt:lpstr>
      <vt:lpstr>Vectoring: DPCM</vt:lpstr>
      <vt:lpstr>DPCM Code Example</vt:lpstr>
      <vt:lpstr>Vectoring: RLE on AC Components</vt:lpstr>
      <vt:lpstr>RLE Example</vt:lpstr>
      <vt:lpstr>RLE Continued</vt:lpstr>
      <vt:lpstr>Huffman Coding</vt:lpstr>
      <vt:lpstr>Huffman Coding Code Example</vt:lpstr>
      <vt:lpstr>Next Steps</vt:lpstr>
      <vt:lpstr>My Results</vt:lpstr>
      <vt:lpstr>More Results</vt:lpstr>
      <vt:lpstr>Affects of Gridding</vt:lpstr>
      <vt:lpstr>Attempted Improvements</vt:lpstr>
      <vt:lpstr>Attempted Improvements</vt:lpstr>
      <vt:lpstr>References</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Lonis, Matthew</dc:creator>
  <cp:lastModifiedBy>Lonis, Matthew</cp:lastModifiedBy>
  <cp:revision>34</cp:revision>
  <dcterms:created xsi:type="dcterms:W3CDTF">2018-04-24T02:21:50Z</dcterms:created>
  <dcterms:modified xsi:type="dcterms:W3CDTF">2018-04-26T16:55:36Z</dcterms:modified>
</cp:coreProperties>
</file>