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Oswald" pitchFamily="2" charset="77"/>
      <p:regular r:id="rId21"/>
      <p:bold r:id="rId22"/>
    </p:embeddedFont>
    <p:embeddedFont>
      <p:font typeface="Source Code Pro" panose="020B0509030403020204"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84C2AD-2D69-40A8-B6C3-44AEFDD6F343}">
  <a:tblStyle styleId="{F784C2AD-2D69-40A8-B6C3-44AEFDD6F3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70"/>
  </p:normalViewPr>
  <p:slideViewPr>
    <p:cSldViewPr snapToGrid="0">
      <p:cViewPr varScale="1">
        <p:scale>
          <a:sx n="156" d="100"/>
          <a:sy n="156"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71d27051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71d27051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71d27051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71d27051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MariaDB: average of 10 tests each.</a:t>
            </a:r>
            <a:endParaRPr/>
          </a:p>
          <a:p>
            <a:pPr marL="0" lvl="0" indent="0" algn="l" rtl="0">
              <a:spcBef>
                <a:spcPts val="0"/>
              </a:spcBef>
              <a:spcAft>
                <a:spcPts val="0"/>
              </a:spcAft>
              <a:buNone/>
            </a:pPr>
            <a:r>
              <a:rPr lang="en"/>
              <a:t>Postgres: average of 4 tests each.</a:t>
            </a:r>
            <a:endParaRPr/>
          </a:p>
          <a:p>
            <a:pPr marL="0" lvl="0" indent="0" algn="l" rtl="0">
              <a:spcBef>
                <a:spcPts val="0"/>
              </a:spcBef>
              <a:spcAft>
                <a:spcPts val="0"/>
              </a:spcAft>
              <a:buNone/>
            </a:pPr>
            <a:r>
              <a:rPr lang="en"/>
              <a:t>MariaDB: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71d27051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71d27051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e1f6784e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e1f6784e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MariaDB result only reflect a single query. Every subsequent query resulted in a 0.000s result even after flushing the OS cache and restarting MariaDB.</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710c788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710c788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MariaDB result only reflect a single query. Every subsequent query resulted in a 0.000s result even after flushing the OS cache and restarting MariaDB.</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71d27051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71d27051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e1f6784e_0_1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e1f6784e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e1f6784e_0_1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e1f6784e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e1f6784e_0_1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e1f6784e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e1f6784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e1f6784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a pretty standard setup with default settings for Ubuntu 20.04.</a:t>
            </a:r>
            <a:endParaRPr/>
          </a:p>
          <a:p>
            <a:pPr marL="0" lvl="0" indent="0" algn="l" rtl="0">
              <a:spcBef>
                <a:spcPts val="0"/>
              </a:spcBef>
              <a:spcAft>
                <a:spcPts val="0"/>
              </a:spcAft>
              <a:buNone/>
            </a:pPr>
            <a:r>
              <a:rPr lang="en"/>
              <a:t>We used separate, identical VMs for each DB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e1f6784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e1f678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of the class chose to test using Postgres, the most familiar system for most of use.</a:t>
            </a:r>
            <a:endParaRPr/>
          </a:p>
          <a:p>
            <a:pPr marL="0" lvl="0" indent="0" algn="l" rtl="0">
              <a:spcBef>
                <a:spcPts val="0"/>
              </a:spcBef>
              <a:spcAft>
                <a:spcPts val="0"/>
              </a:spcAft>
              <a:buNone/>
            </a:pPr>
            <a:r>
              <a:rPr lang="en"/>
              <a:t>And many opted to compare with something completely different, like Big Query.</a:t>
            </a:r>
            <a:endParaRPr/>
          </a:p>
          <a:p>
            <a:pPr marL="0" lvl="0" indent="0" algn="l" rtl="0">
              <a:spcBef>
                <a:spcPts val="0"/>
              </a:spcBef>
              <a:spcAft>
                <a:spcPts val="0"/>
              </a:spcAft>
              <a:buNone/>
            </a:pPr>
            <a:r>
              <a:rPr lang="en"/>
              <a:t>We tried more of an apples to apples approach and selected MariaDB, another open source, kind of old-fashioned RDBMS very much like Postgres. MariaDB is a fork of MySQL that split off when Oracle acquired MySQL and some of the original developers were concerned MySQL wouldn't stick with open source principles. It's maintained to be highly compatible with MySQL but has many additional features. Like Bruh noted -- it's confusing how MySQL and MariaDB are wrapped up.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71d27051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71d2705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71d27051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71d27051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71d27051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71d27051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e1f6784e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e1f6784e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MariaDB, we ran each query 4 times, the recommended number for join tests in the Wisconsin Benchmark paper, and averaged. </a:t>
            </a:r>
            <a:br>
              <a:rPr lang="en"/>
            </a:br>
            <a:r>
              <a:rPr lang="en"/>
              <a:t>For Postgres, we ran EXPLAIN ANALYZE for each query 4 times and used the Execution Time.</a:t>
            </a:r>
            <a:endParaRPr/>
          </a:p>
          <a:p>
            <a:pPr marL="0" lvl="0" indent="0" algn="l" rtl="0">
              <a:spcBef>
                <a:spcPts val="0"/>
              </a:spcBef>
              <a:spcAft>
                <a:spcPts val="0"/>
              </a:spcAft>
              <a:buNone/>
            </a:pPr>
            <a:r>
              <a:rPr lang="en"/>
              <a:t>We altered this query to use unique1 for the unclustered index.</a:t>
            </a:r>
            <a:endParaRPr/>
          </a:p>
          <a:p>
            <a:pPr marL="0" lvl="0" indent="0" algn="l" rtl="0">
              <a:spcBef>
                <a:spcPts val="0"/>
              </a:spcBef>
              <a:spcAft>
                <a:spcPts val="0"/>
              </a:spcAft>
              <a:buNone/>
            </a:pPr>
            <a:r>
              <a:rPr lang="en"/>
              <a:t>For MariaDB, before each query we first cleared the OS cache (thanks Neha!), then opened the DB portal, ran a script which added/dropped indices as needed and ran the query, and exited the DB portal. </a:t>
            </a:r>
            <a:endParaRPr/>
          </a:p>
          <a:p>
            <a:pPr marL="0" lvl="0" indent="0" algn="l" rtl="0">
              <a:spcBef>
                <a:spcPts val="0"/>
              </a:spcBef>
              <a:spcAft>
                <a:spcPts val="0"/>
              </a:spcAft>
              <a:buNone/>
            </a:pPr>
            <a:r>
              <a:rPr lang="en"/>
              <a:t>For Postgres we couldn't clear the OS cache due to permissions issues.</a:t>
            </a:r>
            <a:endParaRPr/>
          </a:p>
          <a:p>
            <a:pPr marL="0" lvl="0" indent="0" algn="l" rtl="0">
              <a:spcBef>
                <a:spcPts val="0"/>
              </a:spcBef>
              <a:spcAft>
                <a:spcPts val="0"/>
              </a:spcAft>
              <a:buNone/>
            </a:pPr>
            <a:r>
              <a:rPr lang="en"/>
              <a:t>For the no index query, MariaDB chose a Block Nested Loop for this and it was too slow. Instead, by changing the selectivity from 10% to 1%, we got an idea of how badly the BNL join performed. MariaDB was much more reasonable for the queries with indices -- it appears to have used a Block Key Access loop -- an index nested loop.</a:t>
            </a:r>
            <a:endParaRPr/>
          </a:p>
          <a:p>
            <a:pPr marL="0" lvl="0" indent="0" algn="l" rtl="0">
              <a:spcBef>
                <a:spcPts val="0"/>
              </a:spcBef>
              <a:spcAft>
                <a:spcPts val="0"/>
              </a:spcAft>
              <a:buNone/>
            </a:pPr>
            <a:r>
              <a:rPr lang="en"/>
              <a:t>Apparently Postgres used Hash Joins for all.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71d27051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71d27051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e1f6784e_0_1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e1f6784e_0_1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We also altered this query to use unique1 for the unclustered index.</a:t>
            </a:r>
            <a:endParaRPr>
              <a:solidFill>
                <a:schemeClr val="dk1"/>
              </a:solidFill>
            </a:endParaRPr>
          </a:p>
          <a:p>
            <a:pPr marL="0" lvl="0" indent="0" algn="l" rtl="0">
              <a:spcBef>
                <a:spcPts val="0"/>
              </a:spcBef>
              <a:spcAft>
                <a:spcPts val="0"/>
              </a:spcAft>
              <a:buNone/>
            </a:pPr>
            <a:r>
              <a:rPr lang="en">
                <a:solidFill>
                  <a:schemeClr val="dk1"/>
                </a:solidFill>
              </a:rPr>
              <a:t>Didn't bother with the no index query this time for MariaDB.</a:t>
            </a:r>
            <a:endParaRPr>
              <a:solidFill>
                <a:schemeClr val="dk1"/>
              </a:solidFill>
            </a:endParaRPr>
          </a:p>
          <a:p>
            <a:pPr marL="0" lvl="0" indent="0" algn="l" rtl="0">
              <a:spcBef>
                <a:spcPts val="0"/>
              </a:spcBef>
              <a:spcAft>
                <a:spcPts val="0"/>
              </a:spcAft>
              <a:buNone/>
            </a:pPr>
            <a:r>
              <a:rPr lang="en">
                <a:solidFill>
                  <a:schemeClr val="dk1"/>
                </a:solidFill>
              </a:rPr>
              <a:t>Postgres performed very well on the no index query, but … so well it requires further investigation.</a:t>
            </a:r>
            <a:endParaRPr>
              <a:solidFill>
                <a:schemeClr val="dk1"/>
              </a:solidFill>
            </a:endParaRPr>
          </a:p>
          <a:p>
            <a:pPr marL="0" lvl="0" indent="0" algn="l" rtl="0">
              <a:spcBef>
                <a:spcPts val="0"/>
              </a:spcBef>
              <a:spcAft>
                <a:spcPts val="0"/>
              </a:spcAft>
              <a:buNone/>
            </a:pPr>
            <a:r>
              <a:rPr lang="en">
                <a:solidFill>
                  <a:schemeClr val="dk1"/>
                </a:solidFill>
              </a:rPr>
              <a:t>Did a projection on a single attribute because MariaDB didn't like that there were 2 attributes with the same name due to the join.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CS 487 Database Implementation </a:t>
            </a:r>
            <a:endParaRPr/>
          </a:p>
          <a:p>
            <a:pPr marL="0" lvl="0" indent="0" algn="ctr" rtl="0">
              <a:spcBef>
                <a:spcPts val="0"/>
              </a:spcBef>
              <a:spcAft>
                <a:spcPts val="0"/>
              </a:spcAft>
              <a:buNone/>
            </a:pPr>
            <a:r>
              <a:rPr lang="en"/>
              <a:t>Term Project</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fontScale="55000" lnSpcReduction="20000"/>
          </a:bodyPr>
          <a:lstStyle/>
          <a:p>
            <a:pPr marL="0" lvl="0" indent="0" algn="ctr" rtl="0">
              <a:spcBef>
                <a:spcPts val="0"/>
              </a:spcBef>
              <a:spcAft>
                <a:spcPts val="0"/>
              </a:spcAft>
              <a:buNone/>
            </a:pPr>
            <a:endParaRPr lang="en" dirty="0"/>
          </a:p>
          <a:p>
            <a:pPr marL="0" lvl="0" indent="0" algn="ctr" rtl="0">
              <a:spcBef>
                <a:spcPts val="0"/>
              </a:spcBef>
              <a:spcAft>
                <a:spcPts val="0"/>
              </a:spcAft>
              <a:buNone/>
            </a:pPr>
            <a:r>
              <a:rPr lang="en" dirty="0"/>
              <a:t>PostgreSQL vs. MariaDB</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Jesse Emerson and Xander Waltman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Join Query II Notes</a:t>
            </a:r>
            <a:endParaRPr/>
          </a:p>
        </p:txBody>
      </p:sp>
      <p:sp>
        <p:nvSpPr>
          <p:cNvPr id="120" name="Google Shape;120;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MariaDB returned an error when attempting to insert values for all attributes into the temp table due to duplicate attribute names. We modified the test to simply project on a single attribute.</a:t>
            </a:r>
            <a:endParaRPr/>
          </a:p>
          <a:p>
            <a:pPr marL="457200" lvl="0" indent="-342900" algn="l" rtl="0">
              <a:spcBef>
                <a:spcPts val="0"/>
              </a:spcBef>
              <a:spcAft>
                <a:spcPts val="0"/>
              </a:spcAft>
              <a:buSzPts val="1800"/>
              <a:buChar char="●"/>
            </a:pPr>
            <a:r>
              <a:rPr lang="en"/>
              <a:t>The subtle differences between MariaDB and PostgreSQL ranged from different usage for EXPLAIN &amp; EXPLAIN ANALYZE to different syntax for dropping primary keys to choosing different algorithms for joins.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Update</a:t>
            </a:r>
            <a:endParaRPr/>
          </a:p>
        </p:txBody>
      </p:sp>
      <p:sp>
        <p:nvSpPr>
          <p:cNvPr id="126" name="Google Shape;126;p2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INDEX IF NOT EXISTS ON onemtup1(onePercent);)</a:t>
            </a:r>
            <a:endParaRPr/>
          </a:p>
          <a:p>
            <a:pPr marL="0" lvl="0" indent="0" algn="l" rtl="0">
              <a:spcBef>
                <a:spcPts val="1200"/>
              </a:spcBef>
              <a:spcAft>
                <a:spcPts val="0"/>
              </a:spcAft>
              <a:buNone/>
            </a:pPr>
            <a:r>
              <a:rPr lang="en"/>
              <a:t>UPDATE onemtup1 SET onePercent = -1 WHERE onePercent = 0;</a:t>
            </a:r>
            <a:endParaRPr/>
          </a:p>
          <a:p>
            <a:pPr marL="0" lvl="0" indent="0" algn="l" rtl="0">
              <a:spcBef>
                <a:spcPts val="1200"/>
              </a:spcBef>
              <a:spcAft>
                <a:spcPts val="1200"/>
              </a:spcAft>
              <a:buNone/>
            </a:pPr>
            <a:r>
              <a:rPr lang="en"/>
              <a:t>UPDATE onemtup1 SET onePercent = 0 WHERE onePercent = -1; </a:t>
            </a:r>
            <a:endParaRPr/>
          </a:p>
        </p:txBody>
      </p:sp>
      <p:graphicFrame>
        <p:nvGraphicFramePr>
          <p:cNvPr id="127" name="Google Shape;127;p23"/>
          <p:cNvGraphicFramePr/>
          <p:nvPr/>
        </p:nvGraphicFramePr>
        <p:xfrm>
          <a:off x="952500" y="3170025"/>
          <a:ext cx="7239000" cy="1188630"/>
        </p:xfrm>
        <a:graphic>
          <a:graphicData uri="http://schemas.openxmlformats.org/drawingml/2006/table">
            <a:tbl>
              <a:tblPr>
                <a:noFill/>
                <a:tableStyleId>{F784C2AD-2D69-40A8-B6C3-44AEFDD6F343}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RMDBS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No Index</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With Index</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MariaDB</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21.97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22.39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PostgreSQL</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2.14 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0.08 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Update Query Notes</a:t>
            </a:r>
            <a:endParaRPr/>
          </a:p>
        </p:txBody>
      </p:sp>
      <p:sp>
        <p:nvSpPr>
          <p:cNvPr id="133" name="Google Shape;133;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MariaDB metrics are based on 10 iterations, while the PostgreSQL metrics are based on 4.</a:t>
            </a:r>
            <a:endParaRPr/>
          </a:p>
          <a:p>
            <a:pPr marL="457200" lvl="0" indent="-342900" algn="l" rtl="0">
              <a:spcBef>
                <a:spcPts val="0"/>
              </a:spcBef>
              <a:spcAft>
                <a:spcPts val="0"/>
              </a:spcAft>
              <a:buSzPts val="1800"/>
              <a:buChar char="●"/>
            </a:pPr>
            <a:r>
              <a:rPr lang="en"/>
              <a:t>It seems fishy that the two systems would perform so differently. Since one person ran all tests on MariaDB and the other on PostgreSQL, it's hard to know if the settings were truly comparable. A better methodology would have been for each person to do 2 tests each on both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Group By / Count</a:t>
            </a:r>
            <a:endParaRPr/>
          </a:p>
        </p:txBody>
      </p:sp>
      <p:sp>
        <p:nvSpPr>
          <p:cNvPr id="139" name="Google Shape;139;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graphicFrame>
        <p:nvGraphicFramePr>
          <p:cNvPr id="140" name="Google Shape;140;p25"/>
          <p:cNvGraphicFramePr/>
          <p:nvPr/>
        </p:nvGraphicFramePr>
        <p:xfrm>
          <a:off x="952500" y="1619250"/>
          <a:ext cx="7239000" cy="2886500"/>
        </p:xfrm>
        <a:graphic>
          <a:graphicData uri="http://schemas.openxmlformats.org/drawingml/2006/table">
            <a:tbl>
              <a:tblPr>
                <a:noFill/>
                <a:tableStyleId>{F784C2AD-2D69-40A8-B6C3-44AEFDD6F343}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577300">
                <a:tc>
                  <a:txBody>
                    <a:bodyPr/>
                    <a:lstStyle/>
                    <a:p>
                      <a:pPr marL="0" lvl="0" indent="0" algn="l" rtl="0">
                        <a:spcBef>
                          <a:spcPts val="0"/>
                        </a:spcBef>
                        <a:spcAft>
                          <a:spcPts val="0"/>
                        </a:spcAft>
                        <a:buNone/>
                      </a:pPr>
                      <a:r>
                        <a:rPr lang="en" b="1"/>
                        <a:t>Attribute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MariaDB</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PostgreSQL</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77300">
                <a:tc>
                  <a:txBody>
                    <a:bodyPr/>
                    <a:lstStyle/>
                    <a:p>
                      <a:pPr marL="0" lvl="0" indent="0" algn="l" rtl="0">
                        <a:spcBef>
                          <a:spcPts val="0"/>
                        </a:spcBef>
                        <a:spcAft>
                          <a:spcPts val="0"/>
                        </a:spcAft>
                        <a:buNone/>
                      </a:pPr>
                      <a:r>
                        <a:rPr lang="en" b="1"/>
                        <a:t>onePercent</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2.32 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1.07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7300">
                <a:tc>
                  <a:txBody>
                    <a:bodyPr/>
                    <a:lstStyle/>
                    <a:p>
                      <a:pPr marL="0" lvl="0" indent="0" algn="l" rtl="0">
                        <a:spcBef>
                          <a:spcPts val="0"/>
                        </a:spcBef>
                        <a:spcAft>
                          <a:spcPts val="0"/>
                        </a:spcAft>
                        <a:buNone/>
                      </a:pPr>
                      <a:r>
                        <a:rPr lang="en" b="1"/>
                        <a:t>tenPercent</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0.69 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1.20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77300">
                <a:tc>
                  <a:txBody>
                    <a:bodyPr/>
                    <a:lstStyle/>
                    <a:p>
                      <a:pPr marL="0" lvl="0" indent="0" algn="l" rtl="0">
                        <a:spcBef>
                          <a:spcPts val="0"/>
                        </a:spcBef>
                        <a:spcAft>
                          <a:spcPts val="0"/>
                        </a:spcAft>
                        <a:buNone/>
                      </a:pPr>
                      <a:r>
                        <a:rPr lang="en" b="1"/>
                        <a:t>twentyPercent</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0.72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1.18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77300">
                <a:tc>
                  <a:txBody>
                    <a:bodyPr/>
                    <a:lstStyle/>
                    <a:p>
                      <a:pPr marL="0" lvl="0" indent="0" algn="l" rtl="0">
                        <a:spcBef>
                          <a:spcPts val="0"/>
                        </a:spcBef>
                        <a:spcAft>
                          <a:spcPts val="0"/>
                        </a:spcAft>
                        <a:buNone/>
                      </a:pPr>
                      <a:r>
                        <a:rPr lang="en" b="1"/>
                        <a:t>fiftyPercent</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0.66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1.29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Aggregates</a:t>
            </a:r>
            <a:endParaRPr/>
          </a:p>
        </p:txBody>
      </p:sp>
      <p:sp>
        <p:nvSpPr>
          <p:cNvPr id="146" name="Google Shape;146;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graphicFrame>
        <p:nvGraphicFramePr>
          <p:cNvPr id="147" name="Google Shape;147;p26"/>
          <p:cNvGraphicFramePr/>
          <p:nvPr/>
        </p:nvGraphicFramePr>
        <p:xfrm>
          <a:off x="952500" y="1809750"/>
          <a:ext cx="7239000" cy="1584840"/>
        </p:xfrm>
        <a:graphic>
          <a:graphicData uri="http://schemas.openxmlformats.org/drawingml/2006/table">
            <a:tbl>
              <a:tblPr>
                <a:noFill/>
                <a:tableStyleId>{F784C2AD-2D69-40A8-B6C3-44AEFDD6F343}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Aggregate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MariaDB</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PostgreSQL</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MIN</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2.86 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1.23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SUM</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2.64 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AVG</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2.53 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1.14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Group By / Count / Aggregate Notes</a:t>
            </a:r>
            <a:endParaRPr/>
          </a:p>
        </p:txBody>
      </p:sp>
      <p:sp>
        <p:nvSpPr>
          <p:cNvPr id="153" name="Google Shape;153;p2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MariaDB metrics are based on a single run. Even after exiting the DB and clearing the OS cache, the second query in each case executed immediately. Obviously there was some other cache that needed to be cleared. This would be interesting to investigate further, but for this project we ran out of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a:t>
            </a:r>
            <a:endParaRPr/>
          </a:p>
        </p:txBody>
      </p:sp>
      <p:sp>
        <p:nvSpPr>
          <p:cNvPr id="159" name="Google Shape;159;p2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MariaDB does not work for joins on 2 large relations with no indices.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Based on the limited scope of tests we ran, PostgreSQL </a:t>
            </a:r>
            <a:r>
              <a:rPr lang="en" i="1"/>
              <a:t>seems</a:t>
            </a:r>
            <a:r>
              <a:rPr lang="en"/>
              <a:t> to have outperformed MariaDB. However, due to flawed testing these experiments require further investigation.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Lessons Learned</a:t>
            </a:r>
            <a:endParaRPr/>
          </a:p>
        </p:txBody>
      </p:sp>
      <p:sp>
        <p:nvSpPr>
          <p:cNvPr id="165" name="Google Shape;165;p2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MariaDB and PostgreSQL are actually quite different. The inner workings, documentation, and performance are not as similar as expected.</a:t>
            </a:r>
            <a:endParaRPr/>
          </a:p>
          <a:p>
            <a:pPr marL="457200" lvl="0" indent="-342900" algn="l" rtl="0">
              <a:spcBef>
                <a:spcPts val="0"/>
              </a:spcBef>
              <a:spcAft>
                <a:spcPts val="0"/>
              </a:spcAft>
              <a:buSzPts val="1800"/>
              <a:buChar char="❖"/>
            </a:pPr>
            <a:r>
              <a:rPr lang="en"/>
              <a:t>When creating a benchmark, start </a:t>
            </a:r>
            <a:r>
              <a:rPr lang="en" i="1"/>
              <a:t>testing</a:t>
            </a:r>
            <a:r>
              <a:rPr lang="en"/>
              <a:t> your tests early. They will evolve as you learn more about the systems you're testing.</a:t>
            </a:r>
            <a:endParaRPr/>
          </a:p>
          <a:p>
            <a:pPr marL="457200" lvl="0" indent="-342900" algn="l" rtl="0">
              <a:spcBef>
                <a:spcPts val="0"/>
              </a:spcBef>
              <a:spcAft>
                <a:spcPts val="0"/>
              </a:spcAft>
              <a:buSzPts val="1800"/>
              <a:buChar char="❖"/>
            </a:pPr>
            <a:r>
              <a:rPr lang="en"/>
              <a:t>For consistency, it's best to split the workload by test rather than by system.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2"/>
              </a:buClr>
              <a:buSzPct val="36666"/>
              <a:buFont typeface="Arial"/>
              <a:buNone/>
            </a:pPr>
            <a:r>
              <a:rPr lang="en"/>
              <a:t>System Specifications</a:t>
            </a:r>
            <a:endParaRPr/>
          </a:p>
          <a:p>
            <a:pPr marL="0" lvl="0" indent="0" algn="l" rtl="0">
              <a:spcBef>
                <a:spcPts val="0"/>
              </a:spcBef>
              <a:spcAft>
                <a:spcPts val="0"/>
              </a:spcAft>
              <a:buNone/>
            </a:pP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endParaRPr sz="1400" b="1" dirty="0"/>
          </a:p>
          <a:p>
            <a:pPr marL="0" lvl="0" indent="0" algn="l" rtl="0">
              <a:lnSpc>
                <a:spcPct val="95000"/>
              </a:lnSpc>
              <a:spcBef>
                <a:spcPts val="1200"/>
              </a:spcBef>
              <a:spcAft>
                <a:spcPts val="0"/>
              </a:spcAft>
              <a:buSzPts val="275"/>
              <a:buNone/>
            </a:pPr>
            <a:r>
              <a:rPr lang="en" b="1" dirty="0"/>
              <a:t>Google Cloud Platform Virtual Machine</a:t>
            </a:r>
            <a:endParaRPr b="1" dirty="0"/>
          </a:p>
          <a:p>
            <a:pPr marL="0" lvl="0" indent="0" algn="l" rtl="0">
              <a:lnSpc>
                <a:spcPct val="95000"/>
              </a:lnSpc>
              <a:spcBef>
                <a:spcPts val="1200"/>
              </a:spcBef>
              <a:spcAft>
                <a:spcPts val="0"/>
              </a:spcAft>
              <a:buClr>
                <a:schemeClr val="dk2"/>
              </a:buClr>
              <a:buSzPts val="275"/>
              <a:buFont typeface="Arial"/>
              <a:buNone/>
            </a:pPr>
            <a:endParaRPr sz="1400" b="1" dirty="0"/>
          </a:p>
          <a:p>
            <a:pPr marL="0" lvl="0" indent="0" algn="l" rtl="0">
              <a:lnSpc>
                <a:spcPct val="95000"/>
              </a:lnSpc>
              <a:spcBef>
                <a:spcPts val="1200"/>
              </a:spcBef>
              <a:spcAft>
                <a:spcPts val="0"/>
              </a:spcAft>
              <a:buClr>
                <a:schemeClr val="dk2"/>
              </a:buClr>
              <a:buSzPts val="275"/>
              <a:buFont typeface="Arial"/>
              <a:buNone/>
            </a:pPr>
            <a:r>
              <a:rPr lang="en" sz="1400" b="1" dirty="0"/>
              <a:t>OS: 		Ubuntu 20.04 LTS			</a:t>
            </a:r>
            <a:endParaRPr sz="1400" b="1" dirty="0"/>
          </a:p>
          <a:p>
            <a:pPr marL="0" lvl="0" indent="0" algn="l" rtl="0">
              <a:lnSpc>
                <a:spcPct val="95000"/>
              </a:lnSpc>
              <a:spcBef>
                <a:spcPts val="1200"/>
              </a:spcBef>
              <a:spcAft>
                <a:spcPts val="0"/>
              </a:spcAft>
              <a:buSzPts val="275"/>
              <a:buNone/>
            </a:pPr>
            <a:r>
              <a:rPr lang="en" sz="1400" b="1" dirty="0"/>
              <a:t>Machine type: 	e2-medium (2 vCPUs, 4 GB memory) </a:t>
            </a:r>
            <a:endParaRPr sz="1400" b="1" dirty="0"/>
          </a:p>
          <a:p>
            <a:pPr marL="0" lvl="0" indent="0" algn="l" rtl="0">
              <a:lnSpc>
                <a:spcPct val="95000"/>
              </a:lnSpc>
              <a:spcBef>
                <a:spcPts val="1200"/>
              </a:spcBef>
              <a:spcAft>
                <a:spcPts val="0"/>
              </a:spcAft>
              <a:buSzPts val="275"/>
              <a:buNone/>
            </a:pPr>
            <a:r>
              <a:rPr lang="en" sz="1400" b="1" dirty="0"/>
              <a:t>Boot Disk: 	10 GB ubuntu-2004-focal-v20210129 Standard persistent disk</a:t>
            </a:r>
            <a:endParaRPr sz="1400" dirty="0"/>
          </a:p>
          <a:p>
            <a:pPr marL="0" lvl="0" indent="0" algn="l" rtl="0">
              <a:lnSpc>
                <a:spcPct val="95000"/>
              </a:lnSpc>
              <a:spcBef>
                <a:spcPts val="1200"/>
              </a:spcBef>
              <a:spcAft>
                <a:spcPts val="0"/>
              </a:spcAft>
              <a:buSzPts val="275"/>
              <a:buNone/>
            </a:pPr>
            <a:r>
              <a:rPr lang="en" sz="1400" dirty="0"/>
              <a:t>		</a:t>
            </a:r>
            <a:endParaRPr sz="1400" dirty="0"/>
          </a:p>
          <a:p>
            <a:pPr marL="0" lvl="0" indent="0" algn="l" rtl="0">
              <a:lnSpc>
                <a:spcPct val="95000"/>
              </a:lnSpc>
              <a:spcBef>
                <a:spcPts val="1200"/>
              </a:spcBef>
              <a:spcAft>
                <a:spcPts val="1200"/>
              </a:spcAft>
              <a:buClr>
                <a:schemeClr val="dk2"/>
              </a:buClr>
              <a:buSzPts val="275"/>
              <a:buFont typeface="Arial"/>
              <a:buNone/>
            </a:pPr>
            <a:endParaRPr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Database Specifications</a:t>
            </a:r>
            <a:endParaRPr/>
          </a:p>
        </p:txBody>
      </p:sp>
      <p:sp>
        <p:nvSpPr>
          <p:cNvPr id="75" name="Google Shape;75;p15"/>
          <p:cNvSpPr txBox="1">
            <a:spLocks noGrp="1"/>
          </p:cNvSpPr>
          <p:nvPr>
            <p:ph type="body" idx="1"/>
          </p:nvPr>
        </p:nvSpPr>
        <p:spPr>
          <a:xfrm>
            <a:off x="311700" y="1468825"/>
            <a:ext cx="3999900" cy="3099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algn="l" rtl="0">
              <a:spcBef>
                <a:spcPts val="1200"/>
              </a:spcBef>
              <a:spcAft>
                <a:spcPts val="0"/>
              </a:spcAft>
              <a:buNone/>
            </a:pPr>
            <a:endParaRPr b="1" dirty="0"/>
          </a:p>
          <a:p>
            <a:pPr marL="0" lvl="0" indent="0" algn="l" rtl="0">
              <a:spcBef>
                <a:spcPts val="1200"/>
              </a:spcBef>
              <a:spcAft>
                <a:spcPts val="0"/>
              </a:spcAft>
              <a:buNone/>
            </a:pPr>
            <a:r>
              <a:rPr lang="en" sz="1800" b="1" dirty="0"/>
              <a:t>MariaDB</a:t>
            </a:r>
            <a:endParaRPr sz="1800" b="1" dirty="0"/>
          </a:p>
          <a:p>
            <a:pPr marL="0" lvl="0" indent="0" algn="l" rtl="0">
              <a:spcBef>
                <a:spcPts val="1200"/>
              </a:spcBef>
              <a:spcAft>
                <a:spcPts val="0"/>
              </a:spcAft>
              <a:buClr>
                <a:schemeClr val="dk2"/>
              </a:buClr>
              <a:buSzPts val="1100"/>
              <a:buFont typeface="Arial"/>
              <a:buNone/>
            </a:pPr>
            <a:endParaRPr sz="1800" b="1" dirty="0"/>
          </a:p>
          <a:p>
            <a:pPr marL="0" lvl="0" indent="0" algn="l" rtl="0">
              <a:spcBef>
                <a:spcPts val="1200"/>
              </a:spcBef>
              <a:spcAft>
                <a:spcPts val="0"/>
              </a:spcAft>
              <a:buNone/>
            </a:pPr>
            <a:r>
              <a:rPr lang="en" b="1" dirty="0"/>
              <a:t>Server Version: 		10.3.25</a:t>
            </a:r>
            <a:endParaRPr b="1" dirty="0"/>
          </a:p>
          <a:p>
            <a:pPr marL="0" lvl="0" indent="0" algn="l" rtl="0">
              <a:spcBef>
                <a:spcPts val="1200"/>
              </a:spcBef>
              <a:spcAft>
                <a:spcPts val="0"/>
              </a:spcAft>
              <a:buNone/>
            </a:pPr>
            <a:r>
              <a:rPr lang="en" b="1" dirty="0"/>
              <a:t>Buffer Pool Size: 		40 MB</a:t>
            </a:r>
            <a:endParaRPr b="1" dirty="0"/>
          </a:p>
          <a:p>
            <a:pPr marL="0" lvl="0" indent="0" algn="l" rtl="0">
              <a:spcBef>
                <a:spcPts val="1200"/>
              </a:spcBef>
              <a:spcAft>
                <a:spcPts val="0"/>
              </a:spcAft>
              <a:buNone/>
            </a:pPr>
            <a:r>
              <a:rPr lang="en" b="1" dirty="0"/>
              <a:t>Table Sizes: 		1M</a:t>
            </a:r>
            <a:endParaRPr b="1" dirty="0"/>
          </a:p>
          <a:p>
            <a:pPr marL="2286000" lvl="0" indent="457200" algn="l" rtl="0">
              <a:spcBef>
                <a:spcPts val="1200"/>
              </a:spcBef>
              <a:spcAft>
                <a:spcPts val="1200"/>
              </a:spcAft>
              <a:buNone/>
            </a:pPr>
            <a:r>
              <a:rPr lang="en" b="1" dirty="0"/>
              <a:t>100K</a:t>
            </a:r>
            <a:endParaRPr b="1" dirty="0"/>
          </a:p>
        </p:txBody>
      </p:sp>
      <p:sp>
        <p:nvSpPr>
          <p:cNvPr id="76" name="Google Shape;76;p15"/>
          <p:cNvSpPr txBox="1">
            <a:spLocks noGrp="1"/>
          </p:cNvSpPr>
          <p:nvPr>
            <p:ph type="body" idx="2"/>
          </p:nvPr>
        </p:nvSpPr>
        <p:spPr>
          <a:xfrm>
            <a:off x="4832400" y="1468825"/>
            <a:ext cx="3999900" cy="3099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a:bodyPr>
          <a:lstStyle/>
          <a:p>
            <a:pPr marL="0" lvl="0" indent="0" algn="l" rtl="0">
              <a:spcBef>
                <a:spcPts val="0"/>
              </a:spcBef>
              <a:spcAft>
                <a:spcPts val="0"/>
              </a:spcAft>
              <a:buNone/>
            </a:pPr>
            <a:endParaRPr dirty="0"/>
          </a:p>
          <a:p>
            <a:pPr marL="0" lvl="0" indent="0" algn="l" rtl="0">
              <a:spcBef>
                <a:spcPts val="1200"/>
              </a:spcBef>
              <a:spcAft>
                <a:spcPts val="0"/>
              </a:spcAft>
              <a:buNone/>
            </a:pPr>
            <a:r>
              <a:rPr lang="en" sz="1800" b="1" dirty="0"/>
              <a:t>PostgreSQL</a:t>
            </a:r>
            <a:endParaRPr sz="1800" b="1" dirty="0"/>
          </a:p>
          <a:p>
            <a:pPr marL="0" lvl="0" indent="0" algn="l" rtl="0">
              <a:spcBef>
                <a:spcPts val="1200"/>
              </a:spcBef>
              <a:spcAft>
                <a:spcPts val="0"/>
              </a:spcAft>
              <a:buNone/>
            </a:pPr>
            <a:endParaRPr sz="1800" b="1" dirty="0"/>
          </a:p>
          <a:p>
            <a:pPr marL="0" lvl="0" indent="0" algn="l" rtl="0">
              <a:spcBef>
                <a:spcPts val="1200"/>
              </a:spcBef>
              <a:spcAft>
                <a:spcPts val="0"/>
              </a:spcAft>
              <a:buClr>
                <a:schemeClr val="dk2"/>
              </a:buClr>
              <a:buSzPts val="1100"/>
              <a:buFont typeface="Arial"/>
              <a:buNone/>
            </a:pPr>
            <a:r>
              <a:rPr lang="en" b="1" dirty="0"/>
              <a:t>Server Version: 		12.6</a:t>
            </a:r>
            <a:endParaRPr b="1" dirty="0"/>
          </a:p>
          <a:p>
            <a:pPr marL="0" lvl="0" indent="0" algn="l" rtl="0">
              <a:spcBef>
                <a:spcPts val="1200"/>
              </a:spcBef>
              <a:spcAft>
                <a:spcPts val="0"/>
              </a:spcAft>
              <a:buClr>
                <a:schemeClr val="dk2"/>
              </a:buClr>
              <a:buSzPts val="1100"/>
              <a:buFont typeface="Arial"/>
              <a:buNone/>
            </a:pPr>
            <a:r>
              <a:rPr lang="en" b="1" dirty="0"/>
              <a:t>Buffer Pool Size: 		40 MB</a:t>
            </a:r>
            <a:endParaRPr b="1" dirty="0"/>
          </a:p>
          <a:p>
            <a:pPr marL="0" lvl="0" indent="0" algn="l" rtl="0">
              <a:spcBef>
                <a:spcPts val="1200"/>
              </a:spcBef>
              <a:spcAft>
                <a:spcPts val="0"/>
              </a:spcAft>
              <a:buClr>
                <a:schemeClr val="dk2"/>
              </a:buClr>
              <a:buSzPts val="1100"/>
              <a:buFont typeface="Arial"/>
              <a:buNone/>
            </a:pPr>
            <a:r>
              <a:rPr lang="en" b="1" dirty="0"/>
              <a:t>Table Sizes: 		1M</a:t>
            </a:r>
            <a:endParaRPr b="1" dirty="0"/>
          </a:p>
          <a:p>
            <a:pPr marL="0" lvl="0" indent="0" algn="l" rtl="0">
              <a:spcBef>
                <a:spcPts val="1200"/>
              </a:spcBef>
              <a:spcAft>
                <a:spcPts val="1200"/>
              </a:spcAft>
              <a:buClr>
                <a:schemeClr val="dk2"/>
              </a:buClr>
              <a:buSzPts val="1100"/>
              <a:buFont typeface="Arial"/>
              <a:buNone/>
            </a:pPr>
            <a:r>
              <a:rPr lang="en" b="1" dirty="0"/>
              <a:t>			100K</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Setup</a:t>
            </a:r>
            <a:endParaRPr/>
          </a:p>
        </p:txBody>
      </p:sp>
      <p:sp>
        <p:nvSpPr>
          <p:cNvPr id="82" name="Google Shape;82;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chose PostgreSQL as it's the most familiar system and MariaDB because it seems the very similar -- both are popular, open source, old-school RMDB systems.</a:t>
            </a:r>
            <a:endParaRPr/>
          </a:p>
          <a:p>
            <a:pPr marL="0" lvl="0" indent="0" algn="l" rtl="0">
              <a:spcBef>
                <a:spcPts val="1200"/>
              </a:spcBef>
              <a:spcAft>
                <a:spcPts val="1200"/>
              </a:spcAft>
              <a:buNone/>
            </a:pPr>
            <a:r>
              <a:rPr lang="en"/>
              <a:t>For each system we set the buffer pool size based on the Wisconsin Benchmark recommendation that the benchmark relations should be a factor of 5 larger than the buffer pool. Since our 1 million tuple relations were ~200 MB, we set the buffer pool size to 40 MB.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Process</a:t>
            </a:r>
            <a:endParaRPr/>
          </a:p>
        </p:txBody>
      </p:sp>
      <p:sp>
        <p:nvSpPr>
          <p:cNvPr id="88" name="Google Shape;88;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Wisconsin Benchmark recommends averaging 4 tests for joins and aggregates and averaging 10 tests for updates. This was our intention, though it didn't always turn out that way, which we've noted where applicable.</a:t>
            </a:r>
            <a:endParaRPr/>
          </a:p>
          <a:p>
            <a:pPr marL="0" lvl="0" indent="0" algn="l" rtl="0">
              <a:spcBef>
                <a:spcPts val="1200"/>
              </a:spcBef>
              <a:spcAft>
                <a:spcPts val="1200"/>
              </a:spcAft>
              <a:buNone/>
            </a:pPr>
            <a:r>
              <a:rPr lang="en"/>
              <a:t>In order to run cold tests, before each individual test we cleared the OS cache before entering MariaDB/PostgreSQL and exited out of MariaDB/PostgreSQL afterward to clear the buffer cache.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Goals / Expectations</a:t>
            </a:r>
            <a:endParaRPr/>
          </a:p>
        </p:txBody>
      </p:sp>
      <p:sp>
        <p:nvSpPr>
          <p:cNvPr id="94" name="Google Shape;94;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general, we wanted to see how these two similar RMDB systems compared to one another in terms of execution. The expectation is that the two systems would perform fairly similarly.</a:t>
            </a:r>
            <a:endParaRPr/>
          </a:p>
          <a:p>
            <a:pPr marL="0" lvl="0" indent="0" algn="l" rtl="0">
              <a:spcBef>
                <a:spcPts val="1200"/>
              </a:spcBef>
              <a:spcAft>
                <a:spcPts val="1200"/>
              </a:spcAft>
              <a:buNone/>
            </a:pPr>
            <a:r>
              <a:rPr lang="en"/>
              <a:t>For the join tests, we were interested in which algorithm each system would choose. Of particular interest was what MariaDB would choose for the joins of 2 very large tables since the system does not provide a sort-merge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Join Query I</a:t>
            </a:r>
            <a:endParaRPr/>
          </a:p>
        </p:txBody>
      </p:sp>
      <p:sp>
        <p:nvSpPr>
          <p:cNvPr id="100" name="Google Shape;100;p19"/>
          <p:cNvSpPr txBox="1">
            <a:spLocks noGrp="1"/>
          </p:cNvSpPr>
          <p:nvPr>
            <p:ph type="body" idx="1"/>
          </p:nvPr>
        </p:nvSpPr>
        <p:spPr>
          <a:xfrm>
            <a:off x="311700" y="1468825"/>
            <a:ext cx="8520600" cy="3498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t>CREATE TEMPORARY TABLE temp</a:t>
            </a:r>
            <a:endParaRPr sz="1600"/>
          </a:p>
          <a:p>
            <a:pPr marL="0" lvl="0" indent="0" algn="l" rtl="0">
              <a:lnSpc>
                <a:spcPct val="100000"/>
              </a:lnSpc>
              <a:spcBef>
                <a:spcPts val="1200"/>
              </a:spcBef>
              <a:spcAft>
                <a:spcPts val="0"/>
              </a:spcAft>
              <a:buNone/>
            </a:pPr>
            <a:r>
              <a:rPr lang="en" sz="1600"/>
              <a:t>SELECT onemtup1.unique2 </a:t>
            </a:r>
            <a:endParaRPr sz="1600"/>
          </a:p>
          <a:p>
            <a:pPr marL="0" lvl="0" indent="0" algn="l" rtl="0">
              <a:lnSpc>
                <a:spcPct val="100000"/>
              </a:lnSpc>
              <a:spcBef>
                <a:spcPts val="1200"/>
              </a:spcBef>
              <a:spcAft>
                <a:spcPts val="0"/>
              </a:spcAft>
              <a:buNone/>
            </a:pPr>
            <a:r>
              <a:rPr lang="en" sz="1600"/>
              <a:t>FROM onemtup1, onemtup2  </a:t>
            </a:r>
            <a:endParaRPr sz="1600"/>
          </a:p>
          <a:p>
            <a:pPr marL="0" lvl="0" indent="0" algn="l" rtl="0">
              <a:lnSpc>
                <a:spcPct val="100000"/>
              </a:lnSpc>
              <a:spcBef>
                <a:spcPts val="1200"/>
              </a:spcBef>
              <a:spcAft>
                <a:spcPts val="0"/>
              </a:spcAft>
              <a:buNone/>
            </a:pPr>
            <a:r>
              <a:rPr lang="en" sz="1600"/>
              <a:t>WHERE onemtup1.unique2 = onemtup2.unique2 </a:t>
            </a:r>
            <a:endParaRPr sz="1600"/>
          </a:p>
          <a:p>
            <a:pPr marL="0" lvl="0" indent="0" algn="l" rtl="0">
              <a:lnSpc>
                <a:spcPct val="100000"/>
              </a:lnSpc>
              <a:spcBef>
                <a:spcPts val="1200"/>
              </a:spcBef>
              <a:spcAft>
                <a:spcPts val="0"/>
              </a:spcAft>
              <a:buNone/>
            </a:pPr>
            <a:r>
              <a:rPr lang="en" sz="1600"/>
              <a:t>AND onemtup2.unique2 &lt; 100000;</a:t>
            </a:r>
            <a:endParaRPr sz="1600"/>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101" name="Google Shape;101;p19"/>
          <p:cNvGraphicFramePr/>
          <p:nvPr/>
        </p:nvGraphicFramePr>
        <p:xfrm>
          <a:off x="435800" y="3611650"/>
          <a:ext cx="7239000" cy="1188630"/>
        </p:xfrm>
        <a:graphic>
          <a:graphicData uri="http://schemas.openxmlformats.org/drawingml/2006/table">
            <a:tbl>
              <a:tblPr>
                <a:noFill/>
                <a:tableStyleId>{F784C2AD-2D69-40A8-B6C3-44AEFDD6F343}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RDBMS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No Index*</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Unclustered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Clustered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MariaDB Avg.</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i="1"/>
                        <a:t>1%: 754 s</a:t>
                      </a:r>
                      <a:endParaRPr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3.62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2.63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PostgreSQL Avg.</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i="1"/>
                        <a:t>3.41 s</a:t>
                      </a:r>
                      <a:endParaRPr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2.81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2.29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Join Query I Notes</a:t>
            </a:r>
            <a:endParaRPr/>
          </a:p>
        </p:txBody>
      </p:sp>
      <p:sp>
        <p:nvSpPr>
          <p:cNvPr id="107" name="Google Shape;107;p20"/>
          <p:cNvSpPr txBox="1">
            <a:spLocks noGrp="1"/>
          </p:cNvSpPr>
          <p:nvPr>
            <p:ph type="body" idx="1"/>
          </p:nvPr>
        </p:nvSpPr>
        <p:spPr>
          <a:xfrm>
            <a:off x="311700" y="1468825"/>
            <a:ext cx="8520600" cy="341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used the query shown for the no index / clustered index tests. For the unclustered test we used an index on unique1 and swapped unique1 for unique2 in the query.</a:t>
            </a:r>
            <a:endParaRPr/>
          </a:p>
          <a:p>
            <a:pPr marL="457200" lvl="0" indent="-342900" algn="l" rtl="0">
              <a:spcBef>
                <a:spcPts val="0"/>
              </a:spcBef>
              <a:spcAft>
                <a:spcPts val="0"/>
              </a:spcAft>
              <a:buSzPts val="1800"/>
              <a:buChar char="●"/>
            </a:pPr>
            <a:r>
              <a:rPr lang="en"/>
              <a:t>To be clear, the 10% selection did not work for MariaDB, so we ran tests on a 1% selection to see how that would do. MariaDB chose a BNL algorithm which was very slow.</a:t>
            </a:r>
            <a:endParaRPr/>
          </a:p>
          <a:p>
            <a:pPr marL="457200" lvl="0" indent="-342900" algn="l" rtl="0">
              <a:spcBef>
                <a:spcPts val="0"/>
              </a:spcBef>
              <a:spcAft>
                <a:spcPts val="0"/>
              </a:spcAft>
              <a:buSzPts val="1800"/>
              <a:buChar char="●"/>
            </a:pPr>
            <a:r>
              <a:rPr lang="en"/>
              <a:t>We're not sure why PostgreSQL ran the no index so quickly, but the result is suspect.</a:t>
            </a:r>
            <a:endParaRPr/>
          </a:p>
          <a:p>
            <a:pPr marL="457200" lvl="0" indent="-342900" algn="l" rtl="0">
              <a:spcBef>
                <a:spcPts val="0"/>
              </a:spcBef>
              <a:spcAft>
                <a:spcPts val="0"/>
              </a:spcAft>
              <a:buSzPts val="1800"/>
              <a:buChar char="●"/>
            </a:pPr>
            <a:r>
              <a:rPr lang="en"/>
              <a:t>MariaDB used BNL and Block Key Access joins.</a:t>
            </a:r>
            <a:endParaRPr/>
          </a:p>
          <a:p>
            <a:pPr marL="457200" lvl="0" indent="-342900" algn="l" rtl="0">
              <a:spcBef>
                <a:spcPts val="0"/>
              </a:spcBef>
              <a:spcAft>
                <a:spcPts val="0"/>
              </a:spcAft>
              <a:buSzPts val="1800"/>
              <a:buChar char="●"/>
            </a:pPr>
            <a:r>
              <a:rPr lang="en"/>
              <a:t>PostgreSQL chose hash joins for 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Join Query II</a:t>
            </a:r>
            <a:endParaRPr/>
          </a:p>
        </p:txBody>
      </p:sp>
      <p:sp>
        <p:nvSpPr>
          <p:cNvPr id="113" name="Google Shape;113;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CREATE TEMPORARY TABLE temp</a:t>
            </a:r>
            <a:endParaRPr sz="1600"/>
          </a:p>
          <a:p>
            <a:pPr marL="0" lvl="0" indent="0" algn="l" rtl="0">
              <a:spcBef>
                <a:spcPts val="1200"/>
              </a:spcBef>
              <a:spcAft>
                <a:spcPts val="0"/>
              </a:spcAft>
              <a:buNone/>
            </a:pPr>
            <a:r>
              <a:rPr lang="en" sz="1600"/>
              <a:t>SELECT onemtup1.unique2 </a:t>
            </a:r>
            <a:endParaRPr sz="1600"/>
          </a:p>
          <a:p>
            <a:pPr marL="0" lvl="0" indent="0" algn="l" rtl="0">
              <a:spcBef>
                <a:spcPts val="1200"/>
              </a:spcBef>
              <a:spcAft>
                <a:spcPts val="0"/>
              </a:spcAft>
              <a:buNone/>
            </a:pPr>
            <a:r>
              <a:rPr lang="en" sz="1600"/>
              <a:t>FROM onemtup1, bprime </a:t>
            </a:r>
            <a:endParaRPr sz="1600"/>
          </a:p>
          <a:p>
            <a:pPr marL="0" lvl="0" indent="0" algn="l" rtl="0">
              <a:spcBef>
                <a:spcPts val="1200"/>
              </a:spcBef>
              <a:spcAft>
                <a:spcPts val="0"/>
              </a:spcAft>
              <a:buNone/>
            </a:pPr>
            <a:r>
              <a:rPr lang="en" sz="1600"/>
              <a:t>WHERE onemtup1.unique2 = bprime.unique2;</a:t>
            </a:r>
            <a:endParaRPr sz="1600"/>
          </a:p>
          <a:p>
            <a:pPr marL="0" lvl="0" indent="0" algn="l" rtl="0">
              <a:spcBef>
                <a:spcPts val="1200"/>
              </a:spcBef>
              <a:spcAft>
                <a:spcPts val="0"/>
              </a:spcAft>
              <a:buNone/>
            </a:pPr>
            <a:endParaRPr sz="1600"/>
          </a:p>
          <a:p>
            <a:pPr marL="0" lvl="0" indent="0" algn="l" rtl="0">
              <a:spcBef>
                <a:spcPts val="1200"/>
              </a:spcBef>
              <a:spcAft>
                <a:spcPts val="1200"/>
              </a:spcAft>
              <a:buNone/>
            </a:pPr>
            <a:endParaRPr/>
          </a:p>
        </p:txBody>
      </p:sp>
      <p:graphicFrame>
        <p:nvGraphicFramePr>
          <p:cNvPr id="114" name="Google Shape;114;p21"/>
          <p:cNvGraphicFramePr/>
          <p:nvPr/>
        </p:nvGraphicFramePr>
        <p:xfrm>
          <a:off x="459300" y="3271100"/>
          <a:ext cx="7239000" cy="1188630"/>
        </p:xfrm>
        <a:graphic>
          <a:graphicData uri="http://schemas.openxmlformats.org/drawingml/2006/table">
            <a:tbl>
              <a:tblPr>
                <a:noFill/>
                <a:tableStyleId>{F784C2AD-2D69-40A8-B6C3-44AEFDD6F343}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RDBMS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No Index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Unclustered</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Clustered</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MariaDB Avg.</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4.70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3.77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PostgreSQL Avg.</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i="1"/>
                        <a:t>4.85 s</a:t>
                      </a:r>
                      <a:endParaRPr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2.76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2.76 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1454</Words>
  <Application>Microsoft Macintosh PowerPoint</Application>
  <PresentationFormat>On-screen Show (16:9)</PresentationFormat>
  <Paragraphs>161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Oswald</vt:lpstr>
      <vt:lpstr>Source Code Pro</vt:lpstr>
      <vt:lpstr>Arial</vt:lpstr>
      <vt:lpstr>Modern Writer</vt:lpstr>
      <vt:lpstr>CS 487 Database Implementation  Term Project</vt:lpstr>
      <vt:lpstr>System Specifications </vt:lpstr>
      <vt:lpstr>Database Specifications</vt:lpstr>
      <vt:lpstr>Setup</vt:lpstr>
      <vt:lpstr>Process</vt:lpstr>
      <vt:lpstr>Goals / Expectations</vt:lpstr>
      <vt:lpstr>Join Query I</vt:lpstr>
      <vt:lpstr>Join Query I Notes</vt:lpstr>
      <vt:lpstr>Join Query II</vt:lpstr>
      <vt:lpstr>Join Query II Notes</vt:lpstr>
      <vt:lpstr>Update</vt:lpstr>
      <vt:lpstr>Update Query Notes</vt:lpstr>
      <vt:lpstr>Group By / Count</vt:lpstr>
      <vt:lpstr>Aggregates</vt:lpstr>
      <vt:lpstr>Group By / Count / Aggregate Notes</vt:lpstr>
      <vt:lpstr>Conclusions</vt:lpstr>
      <vt:lpstr>Lessons Learned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487 Database Implementation  Term Project</dc:title>
  <cp:lastModifiedBy>Jesse Emerson</cp:lastModifiedBy>
  <cp:revision>3</cp:revision>
  <dcterms:modified xsi:type="dcterms:W3CDTF">2021-03-12T04:04:09Z</dcterms:modified>
</cp:coreProperties>
</file>