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58D7B62-A439-448B-8497-E9BE390861B9}" type="datetimeFigureOut">
              <a:rPr lang="en-US" smtClean="0"/>
              <a:t>3/8/2019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132327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8D7B62-A439-448B-8497-E9BE390861B9}"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415094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58D7B62-A439-448B-8497-E9BE390861B9}"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3174172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58D7B62-A439-448B-8497-E9BE390861B9}"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2594229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8D7B62-A439-448B-8497-E9BE390861B9}"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1494651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8D7B62-A439-448B-8497-E9BE390861B9}" type="datetimeFigureOut">
              <a:rPr lang="en-US" smtClean="0"/>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2517612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8D7B62-A439-448B-8497-E9BE390861B9}" type="datetimeFigureOut">
              <a:rPr lang="en-US" smtClean="0"/>
              <a:t>3/8/2019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382741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58D7B62-A439-448B-8497-E9BE390861B9}"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4076366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58D7B62-A439-448B-8497-E9BE390861B9}"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376161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8D7B62-A439-448B-8497-E9BE390861B9}"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163318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8D7B62-A439-448B-8497-E9BE390861B9}"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1389303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8D7B62-A439-448B-8497-E9BE390861B9}"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1140976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8D7B62-A439-448B-8497-E9BE390861B9}" type="datetimeFigureOut">
              <a:rPr lang="en-US" smtClean="0"/>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76833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8D7B62-A439-448B-8497-E9BE390861B9}" type="datetimeFigureOut">
              <a:rPr lang="en-US" smtClean="0"/>
              <a:t>3/8/2019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217003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8D7B62-A439-448B-8497-E9BE390861B9}" type="datetimeFigureOut">
              <a:rPr lang="en-US" smtClean="0"/>
              <a:t>3/8/2019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445659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8D7B62-A439-448B-8497-E9BE390861B9}"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233277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8D7B62-A439-448B-8497-E9BE390861B9}"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2185780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58D7B62-A439-448B-8497-E9BE390861B9}" type="datetimeFigureOut">
              <a:rPr lang="en-US" smtClean="0"/>
              <a:t>3/8/2019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6AC724A-236B-41E4-BD88-EFD4C1FC28A9}" type="slidenum">
              <a:rPr lang="en-US" smtClean="0"/>
              <a:t>‹#›</a:t>
            </a:fld>
            <a:endParaRPr lang="en-US"/>
          </a:p>
        </p:txBody>
      </p:sp>
    </p:spTree>
    <p:extLst>
      <p:ext uri="{BB962C8B-B14F-4D97-AF65-F5344CB8AC3E}">
        <p14:creationId xmlns:p14="http://schemas.microsoft.com/office/powerpoint/2010/main" val="1881856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08AD9-AF17-4690-8990-AAFB4AED1657}"/>
              </a:ext>
            </a:extLst>
          </p:cNvPr>
          <p:cNvSpPr>
            <a:spLocks noGrp="1"/>
          </p:cNvSpPr>
          <p:nvPr>
            <p:ph type="ctrTitle"/>
          </p:nvPr>
        </p:nvSpPr>
        <p:spPr/>
        <p:txBody>
          <a:bodyPr/>
          <a:lstStyle/>
          <a:p>
            <a:r>
              <a:rPr lang="en-US" dirty="0"/>
              <a:t>Analysis of Genetic Variant Classifications</a:t>
            </a:r>
          </a:p>
        </p:txBody>
      </p:sp>
      <p:sp>
        <p:nvSpPr>
          <p:cNvPr id="3" name="Subtitle 2">
            <a:extLst>
              <a:ext uri="{FF2B5EF4-FFF2-40B4-BE49-F238E27FC236}">
                <a16:creationId xmlns:a16="http://schemas.microsoft.com/office/drawing/2014/main" id="{C86612F7-21BD-4666-A4C2-B392E700A509}"/>
              </a:ext>
            </a:extLst>
          </p:cNvPr>
          <p:cNvSpPr>
            <a:spLocks noGrp="1"/>
          </p:cNvSpPr>
          <p:nvPr>
            <p:ph type="subTitle" idx="1"/>
          </p:nvPr>
        </p:nvSpPr>
        <p:spPr/>
        <p:txBody>
          <a:bodyPr/>
          <a:lstStyle/>
          <a:p>
            <a:r>
              <a:rPr lang="en-US" dirty="0"/>
              <a:t>Michael Martinez</a:t>
            </a:r>
          </a:p>
        </p:txBody>
      </p:sp>
    </p:spTree>
    <p:extLst>
      <p:ext uri="{BB962C8B-B14F-4D97-AF65-F5344CB8AC3E}">
        <p14:creationId xmlns:p14="http://schemas.microsoft.com/office/powerpoint/2010/main" val="2164885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76B0-30FD-425D-BD13-BE16F5C5CD61}"/>
              </a:ext>
            </a:extLst>
          </p:cNvPr>
          <p:cNvSpPr>
            <a:spLocks noGrp="1"/>
          </p:cNvSpPr>
          <p:nvPr>
            <p:ph type="title"/>
          </p:nvPr>
        </p:nvSpPr>
        <p:spPr/>
        <p:txBody>
          <a:bodyPr/>
          <a:lstStyle/>
          <a:p>
            <a:r>
              <a:rPr lang="en-US" dirty="0"/>
              <a:t>Sample of Bad Trend (one unique value)</a:t>
            </a:r>
          </a:p>
        </p:txBody>
      </p:sp>
      <p:pic>
        <p:nvPicPr>
          <p:cNvPr id="5" name="Content Placeholder 4">
            <a:extLst>
              <a:ext uri="{FF2B5EF4-FFF2-40B4-BE49-F238E27FC236}">
                <a16:creationId xmlns:a16="http://schemas.microsoft.com/office/drawing/2014/main" id="{D62EA279-D6EE-443F-8F47-59C5F06698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000" y="2567990"/>
            <a:ext cx="6632684" cy="3316342"/>
          </a:xfrm>
        </p:spPr>
      </p:pic>
      <p:sp>
        <p:nvSpPr>
          <p:cNvPr id="7" name="TextBox 6">
            <a:extLst>
              <a:ext uri="{FF2B5EF4-FFF2-40B4-BE49-F238E27FC236}">
                <a16:creationId xmlns:a16="http://schemas.microsoft.com/office/drawing/2014/main" id="{733B57FC-5D9E-49B0-A574-2D718B531B40}"/>
              </a:ext>
            </a:extLst>
          </p:cNvPr>
          <p:cNvSpPr txBox="1"/>
          <p:nvPr/>
        </p:nvSpPr>
        <p:spPr>
          <a:xfrm>
            <a:off x="7344792" y="3348998"/>
            <a:ext cx="4847208" cy="1754326"/>
          </a:xfrm>
          <a:prstGeom prst="rect">
            <a:avLst/>
          </a:prstGeom>
          <a:noFill/>
        </p:spPr>
        <p:txBody>
          <a:bodyPr wrap="square" rtlCol="0">
            <a:spAutoFit/>
          </a:bodyPr>
          <a:lstStyle/>
          <a:p>
            <a:r>
              <a:rPr lang="en-US" dirty="0"/>
              <a:t>The feature variable ‘BIOTYPE’ showed that it only contained </a:t>
            </a:r>
            <a:r>
              <a:rPr lang="en-US" i="1" dirty="0"/>
              <a:t>one </a:t>
            </a:r>
            <a:r>
              <a:rPr lang="en-US" dirty="0"/>
              <a:t>unique value and therefore would not be helpful in a binary classification prediction. A similar observation is seen in the variable ‘</a:t>
            </a:r>
            <a:r>
              <a:rPr lang="en-US" dirty="0" err="1"/>
              <a:t>Feature_Type</a:t>
            </a:r>
            <a:r>
              <a:rPr lang="en-US" dirty="0"/>
              <a:t>’.</a:t>
            </a:r>
          </a:p>
        </p:txBody>
      </p:sp>
    </p:spTree>
    <p:extLst>
      <p:ext uri="{BB962C8B-B14F-4D97-AF65-F5344CB8AC3E}">
        <p14:creationId xmlns:p14="http://schemas.microsoft.com/office/powerpoint/2010/main" val="127549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3E14-8CBF-408F-A0BB-61F62463E039}"/>
              </a:ext>
            </a:extLst>
          </p:cNvPr>
          <p:cNvSpPr>
            <a:spLocks noGrp="1"/>
          </p:cNvSpPr>
          <p:nvPr>
            <p:ph type="title"/>
          </p:nvPr>
        </p:nvSpPr>
        <p:spPr/>
        <p:txBody>
          <a:bodyPr/>
          <a:lstStyle/>
          <a:p>
            <a:r>
              <a:rPr lang="en-US" dirty="0"/>
              <a:t>Sample of Bad Trend (too few unique values)</a:t>
            </a:r>
          </a:p>
        </p:txBody>
      </p:sp>
      <p:pic>
        <p:nvPicPr>
          <p:cNvPr id="5" name="Content Placeholder 4">
            <a:extLst>
              <a:ext uri="{FF2B5EF4-FFF2-40B4-BE49-F238E27FC236}">
                <a16:creationId xmlns:a16="http://schemas.microsoft.com/office/drawing/2014/main" id="{34F67762-F997-4F34-A5C6-FA5BF5E2AC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750942"/>
            <a:ext cx="6266777" cy="3133389"/>
          </a:xfrm>
        </p:spPr>
      </p:pic>
      <p:sp>
        <p:nvSpPr>
          <p:cNvPr id="6" name="TextBox 5">
            <a:extLst>
              <a:ext uri="{FF2B5EF4-FFF2-40B4-BE49-F238E27FC236}">
                <a16:creationId xmlns:a16="http://schemas.microsoft.com/office/drawing/2014/main" id="{8207BBF7-9131-48E8-917D-552F94393B58}"/>
              </a:ext>
            </a:extLst>
          </p:cNvPr>
          <p:cNvSpPr txBox="1"/>
          <p:nvPr/>
        </p:nvSpPr>
        <p:spPr>
          <a:xfrm>
            <a:off x="7421731" y="3440473"/>
            <a:ext cx="4110371" cy="1754326"/>
          </a:xfrm>
          <a:prstGeom prst="rect">
            <a:avLst/>
          </a:prstGeom>
          <a:noFill/>
        </p:spPr>
        <p:txBody>
          <a:bodyPr wrap="square" rtlCol="0">
            <a:spAutoFit/>
          </a:bodyPr>
          <a:lstStyle/>
          <a:p>
            <a:r>
              <a:rPr lang="en-US" dirty="0"/>
              <a:t>Feature variable ‘ORIGIN’ exhibited a similar problem as the “one unique value” problem. From the heatmaps, we can see that the percentage breakdown is dominated by a single value.</a:t>
            </a:r>
          </a:p>
        </p:txBody>
      </p:sp>
    </p:spTree>
    <p:extLst>
      <p:ext uri="{BB962C8B-B14F-4D97-AF65-F5344CB8AC3E}">
        <p14:creationId xmlns:p14="http://schemas.microsoft.com/office/powerpoint/2010/main" val="836798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1D05B-B2DD-4AB5-8EC1-08778236877E}"/>
              </a:ext>
            </a:extLst>
          </p:cNvPr>
          <p:cNvSpPr>
            <a:spLocks noGrp="1"/>
          </p:cNvSpPr>
          <p:nvPr>
            <p:ph type="title"/>
          </p:nvPr>
        </p:nvSpPr>
        <p:spPr/>
        <p:txBody>
          <a:bodyPr/>
          <a:lstStyle/>
          <a:p>
            <a:r>
              <a:rPr lang="en-US" dirty="0"/>
              <a:t>Sample of Bad Trend (too many unique values)</a:t>
            </a:r>
          </a:p>
        </p:txBody>
      </p:sp>
      <p:pic>
        <p:nvPicPr>
          <p:cNvPr id="5" name="Content Placeholder 4">
            <a:extLst>
              <a:ext uri="{FF2B5EF4-FFF2-40B4-BE49-F238E27FC236}">
                <a16:creationId xmlns:a16="http://schemas.microsoft.com/office/drawing/2014/main" id="{DF5F776F-4D22-45D8-ADD5-8EEB833951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468032"/>
            <a:ext cx="6832600" cy="3416300"/>
          </a:xfrm>
        </p:spPr>
      </p:pic>
      <p:sp>
        <p:nvSpPr>
          <p:cNvPr id="6" name="TextBox 5">
            <a:extLst>
              <a:ext uri="{FF2B5EF4-FFF2-40B4-BE49-F238E27FC236}">
                <a16:creationId xmlns:a16="http://schemas.microsoft.com/office/drawing/2014/main" id="{2B6405C1-880D-4392-B52B-EC1A2B1F8F93}"/>
              </a:ext>
            </a:extLst>
          </p:cNvPr>
          <p:cNvSpPr txBox="1"/>
          <p:nvPr/>
        </p:nvSpPr>
        <p:spPr>
          <a:xfrm>
            <a:off x="7987554" y="3299019"/>
            <a:ext cx="3668827" cy="1754326"/>
          </a:xfrm>
          <a:prstGeom prst="rect">
            <a:avLst/>
          </a:prstGeom>
          <a:noFill/>
        </p:spPr>
        <p:txBody>
          <a:bodyPr wrap="square" rtlCol="0">
            <a:spAutoFit/>
          </a:bodyPr>
          <a:lstStyle/>
          <a:p>
            <a:r>
              <a:rPr lang="en-US" dirty="0"/>
              <a:t>Feature variable ‘Codons’ contained </a:t>
            </a:r>
            <a:r>
              <a:rPr lang="en-US" i="1" dirty="0"/>
              <a:t>too</a:t>
            </a:r>
            <a:r>
              <a:rPr lang="en-US" dirty="0"/>
              <a:t> many unique values. Observing that the most frequently occurring value constitutes 1.8% of the total number of values.</a:t>
            </a:r>
          </a:p>
        </p:txBody>
      </p:sp>
    </p:spTree>
    <p:extLst>
      <p:ext uri="{BB962C8B-B14F-4D97-AF65-F5344CB8AC3E}">
        <p14:creationId xmlns:p14="http://schemas.microsoft.com/office/powerpoint/2010/main" val="223557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A521-F093-4A65-859B-78E4F6457918}"/>
              </a:ext>
            </a:extLst>
          </p:cNvPr>
          <p:cNvSpPr>
            <a:spLocks noGrp="1"/>
          </p:cNvSpPr>
          <p:nvPr>
            <p:ph type="title"/>
          </p:nvPr>
        </p:nvSpPr>
        <p:spPr/>
        <p:txBody>
          <a:bodyPr/>
          <a:lstStyle/>
          <a:p>
            <a:r>
              <a:rPr lang="en-US" dirty="0"/>
              <a:t>Sample of Good Trend</a:t>
            </a:r>
          </a:p>
        </p:txBody>
      </p:sp>
      <p:pic>
        <p:nvPicPr>
          <p:cNvPr id="5" name="Content Placeholder 4">
            <a:extLst>
              <a:ext uri="{FF2B5EF4-FFF2-40B4-BE49-F238E27FC236}">
                <a16:creationId xmlns:a16="http://schemas.microsoft.com/office/drawing/2014/main" id="{EC9689F9-087A-4509-B3C6-5B8A5D9570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5" y="2529000"/>
            <a:ext cx="6710662" cy="3355331"/>
          </a:xfrm>
        </p:spPr>
      </p:pic>
      <p:sp>
        <p:nvSpPr>
          <p:cNvPr id="6" name="TextBox 5">
            <a:extLst>
              <a:ext uri="{FF2B5EF4-FFF2-40B4-BE49-F238E27FC236}">
                <a16:creationId xmlns:a16="http://schemas.microsoft.com/office/drawing/2014/main" id="{86CE0DD7-FD5B-4A36-BB67-0C8B02314623}"/>
              </a:ext>
            </a:extLst>
          </p:cNvPr>
          <p:cNvSpPr txBox="1"/>
          <p:nvPr/>
        </p:nvSpPr>
        <p:spPr>
          <a:xfrm>
            <a:off x="7865617" y="2734322"/>
            <a:ext cx="3870663" cy="2862322"/>
          </a:xfrm>
          <a:prstGeom prst="rect">
            <a:avLst/>
          </a:prstGeom>
          <a:noFill/>
        </p:spPr>
        <p:txBody>
          <a:bodyPr wrap="square" rtlCol="0">
            <a:spAutoFit/>
          </a:bodyPr>
          <a:lstStyle/>
          <a:p>
            <a:r>
              <a:rPr lang="en-US" dirty="0"/>
              <a:t>Feature variable ‘CHROM’ exhibits a positive trend. The percentage breakdown of the top most occurring values shows much higher proportions. Furthermore, the </a:t>
            </a:r>
            <a:r>
              <a:rPr lang="en-US" i="1" dirty="0"/>
              <a:t>Split Percentage </a:t>
            </a:r>
            <a:r>
              <a:rPr lang="en-US" dirty="0"/>
              <a:t>heatmap shows a ratio in some values that is </a:t>
            </a:r>
            <a:r>
              <a:rPr lang="en-US" dirty="0" err="1"/>
              <a:t>notroughly</a:t>
            </a:r>
            <a:r>
              <a:rPr lang="en-US" dirty="0"/>
              <a:t> 3:1, which points towards some correlation. </a:t>
            </a:r>
          </a:p>
        </p:txBody>
      </p:sp>
    </p:spTree>
    <p:extLst>
      <p:ext uri="{BB962C8B-B14F-4D97-AF65-F5344CB8AC3E}">
        <p14:creationId xmlns:p14="http://schemas.microsoft.com/office/powerpoint/2010/main" val="2679822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BFEE-CF8B-4D09-B972-3F5EAE145CDC}"/>
              </a:ext>
            </a:extLst>
          </p:cNvPr>
          <p:cNvSpPr>
            <a:spLocks noGrp="1"/>
          </p:cNvSpPr>
          <p:nvPr>
            <p:ph type="title"/>
          </p:nvPr>
        </p:nvSpPr>
        <p:spPr/>
        <p:txBody>
          <a:bodyPr/>
          <a:lstStyle/>
          <a:p>
            <a:r>
              <a:rPr lang="en-US" dirty="0"/>
              <a:t>Summary of Heatmap Visualization</a:t>
            </a:r>
          </a:p>
        </p:txBody>
      </p:sp>
      <p:sp>
        <p:nvSpPr>
          <p:cNvPr id="3" name="Content Placeholder 2">
            <a:extLst>
              <a:ext uri="{FF2B5EF4-FFF2-40B4-BE49-F238E27FC236}">
                <a16:creationId xmlns:a16="http://schemas.microsoft.com/office/drawing/2014/main" id="{55960357-E593-4E64-A390-2DF759CBFDB9}"/>
              </a:ext>
            </a:extLst>
          </p:cNvPr>
          <p:cNvSpPr>
            <a:spLocks noGrp="1"/>
          </p:cNvSpPr>
          <p:nvPr>
            <p:ph idx="1"/>
          </p:nvPr>
        </p:nvSpPr>
        <p:spPr/>
        <p:txBody>
          <a:bodyPr/>
          <a:lstStyle/>
          <a:p>
            <a:r>
              <a:rPr lang="en-US" dirty="0"/>
              <a:t>The feature variables shown in the samples of bad trends were dropped from the </a:t>
            </a:r>
            <a:r>
              <a:rPr lang="en-US" dirty="0" err="1"/>
              <a:t>dataframe</a:t>
            </a:r>
            <a:r>
              <a:rPr lang="en-US" dirty="0"/>
              <a:t>. This left a total of 12 feature variables to continue to be analyzed.</a:t>
            </a:r>
          </a:p>
          <a:p>
            <a:r>
              <a:rPr lang="en-US" dirty="0"/>
              <a:t>Remaining variables looked promising in a qualitative sense</a:t>
            </a:r>
          </a:p>
          <a:p>
            <a:r>
              <a:rPr lang="en-US" dirty="0"/>
              <a:t>Proceed with a quantitative measure to ascertain correlation promise</a:t>
            </a:r>
          </a:p>
        </p:txBody>
      </p:sp>
    </p:spTree>
    <p:extLst>
      <p:ext uri="{BB962C8B-B14F-4D97-AF65-F5344CB8AC3E}">
        <p14:creationId xmlns:p14="http://schemas.microsoft.com/office/powerpoint/2010/main" val="56598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8CDF-99AF-4962-BD71-B76520C8716B}"/>
              </a:ext>
            </a:extLst>
          </p:cNvPr>
          <p:cNvSpPr>
            <a:spLocks noGrp="1"/>
          </p:cNvSpPr>
          <p:nvPr>
            <p:ph type="title"/>
          </p:nvPr>
        </p:nvSpPr>
        <p:spPr/>
        <p:txBody>
          <a:bodyPr/>
          <a:lstStyle/>
          <a:p>
            <a:r>
              <a:rPr lang="en-US" dirty="0"/>
              <a:t>Pearson Chi-squared Test </a:t>
            </a:r>
          </a:p>
        </p:txBody>
      </p:sp>
      <p:sp>
        <p:nvSpPr>
          <p:cNvPr id="3" name="Content Placeholder 2">
            <a:extLst>
              <a:ext uri="{FF2B5EF4-FFF2-40B4-BE49-F238E27FC236}">
                <a16:creationId xmlns:a16="http://schemas.microsoft.com/office/drawing/2014/main" id="{6BFEBEE6-4E7A-44E7-A454-0E052BE5F451}"/>
              </a:ext>
            </a:extLst>
          </p:cNvPr>
          <p:cNvSpPr>
            <a:spLocks noGrp="1"/>
          </p:cNvSpPr>
          <p:nvPr>
            <p:ph idx="1"/>
          </p:nvPr>
        </p:nvSpPr>
        <p:spPr>
          <a:xfrm>
            <a:off x="1154955" y="2603500"/>
            <a:ext cx="3408168" cy="3416300"/>
          </a:xfrm>
        </p:spPr>
        <p:txBody>
          <a:bodyPr>
            <a:normAutofit fontScale="92500"/>
          </a:bodyPr>
          <a:lstStyle/>
          <a:p>
            <a:r>
              <a:rPr lang="en-US" dirty="0"/>
              <a:t>The Chi-Squared test is a statistical hypothesis test observed frequencies vs expected frequencies under the null hypothesis- the observed frequencies match expected frequencies i.e. the two variables are </a:t>
            </a:r>
            <a:r>
              <a:rPr lang="en-US" i="1" dirty="0"/>
              <a:t>independent</a:t>
            </a:r>
          </a:p>
          <a:p>
            <a:r>
              <a:rPr lang="en-US" dirty="0"/>
              <a:t>From chi-squared test, I drop the feature variable ‘ALT’</a:t>
            </a:r>
          </a:p>
        </p:txBody>
      </p:sp>
      <p:pic>
        <p:nvPicPr>
          <p:cNvPr id="5" name="Picture 4">
            <a:extLst>
              <a:ext uri="{FF2B5EF4-FFF2-40B4-BE49-F238E27FC236}">
                <a16:creationId xmlns:a16="http://schemas.microsoft.com/office/drawing/2014/main" id="{5455D7D4-08DE-430A-A313-388E4F22C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603499"/>
            <a:ext cx="5725532" cy="3416299"/>
          </a:xfrm>
          <a:prstGeom prst="rect">
            <a:avLst/>
          </a:prstGeom>
        </p:spPr>
      </p:pic>
    </p:spTree>
    <p:extLst>
      <p:ext uri="{BB962C8B-B14F-4D97-AF65-F5344CB8AC3E}">
        <p14:creationId xmlns:p14="http://schemas.microsoft.com/office/powerpoint/2010/main" val="30978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B96B-75AE-4C52-AC7E-57A37F3DC071}"/>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C7FBB8A2-5F8D-4991-9C03-17D5C3AF22E5}"/>
              </a:ext>
            </a:extLst>
          </p:cNvPr>
          <p:cNvSpPr>
            <a:spLocks noGrp="1"/>
          </p:cNvSpPr>
          <p:nvPr>
            <p:ph idx="1"/>
          </p:nvPr>
        </p:nvSpPr>
        <p:spPr/>
        <p:txBody>
          <a:bodyPr>
            <a:normAutofit/>
          </a:bodyPr>
          <a:lstStyle/>
          <a:p>
            <a:r>
              <a:rPr lang="en-US" dirty="0"/>
              <a:t>Feature engineering is the process of using domain knowledge of the data to create features that make machine learning algorithms work. Feature engineering is fundamental to the application of machine learning and I will be using 3 methods to preprocess my categorical data.</a:t>
            </a:r>
          </a:p>
          <a:p>
            <a:pPr lvl="1"/>
            <a:r>
              <a:rPr lang="en-US" dirty="0"/>
              <a:t>One hot encoding</a:t>
            </a:r>
          </a:p>
          <a:p>
            <a:pPr lvl="1"/>
            <a:r>
              <a:rPr lang="en-US" dirty="0"/>
              <a:t>Label Encoder</a:t>
            </a:r>
          </a:p>
          <a:p>
            <a:pPr lvl="1"/>
            <a:r>
              <a:rPr lang="en-US" dirty="0"/>
              <a:t>Feature Hashing</a:t>
            </a:r>
          </a:p>
          <a:p>
            <a:r>
              <a:rPr lang="en-US" dirty="0"/>
              <a:t>The three feature-processed </a:t>
            </a:r>
            <a:r>
              <a:rPr lang="en-US" dirty="0" err="1"/>
              <a:t>dataframes</a:t>
            </a:r>
            <a:r>
              <a:rPr lang="en-US" dirty="0"/>
              <a:t> will all have several ML algorithms applied to them. In this sense, I can observe the most successful feature preprocessing method. </a:t>
            </a:r>
          </a:p>
        </p:txBody>
      </p:sp>
    </p:spTree>
    <p:extLst>
      <p:ext uri="{BB962C8B-B14F-4D97-AF65-F5344CB8AC3E}">
        <p14:creationId xmlns:p14="http://schemas.microsoft.com/office/powerpoint/2010/main" val="567696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DD1F-9B23-456C-9F52-E42CEF0853A1}"/>
              </a:ext>
            </a:extLst>
          </p:cNvPr>
          <p:cNvSpPr>
            <a:spLocks noGrp="1"/>
          </p:cNvSpPr>
          <p:nvPr>
            <p:ph type="title"/>
          </p:nvPr>
        </p:nvSpPr>
        <p:spPr/>
        <p:txBody>
          <a:bodyPr/>
          <a:lstStyle/>
          <a:p>
            <a:r>
              <a:rPr lang="en-US" dirty="0"/>
              <a:t>Machine Learning Algorithms</a:t>
            </a:r>
          </a:p>
        </p:txBody>
      </p:sp>
      <p:sp>
        <p:nvSpPr>
          <p:cNvPr id="3" name="Content Placeholder 2">
            <a:extLst>
              <a:ext uri="{FF2B5EF4-FFF2-40B4-BE49-F238E27FC236}">
                <a16:creationId xmlns:a16="http://schemas.microsoft.com/office/drawing/2014/main" id="{F9DD14E0-8C3E-4C8B-BA0E-2D468FFAB165}"/>
              </a:ext>
            </a:extLst>
          </p:cNvPr>
          <p:cNvSpPr>
            <a:spLocks noGrp="1"/>
          </p:cNvSpPr>
          <p:nvPr>
            <p:ph idx="1"/>
          </p:nvPr>
        </p:nvSpPr>
        <p:spPr/>
        <p:txBody>
          <a:bodyPr>
            <a:normAutofit lnSpcReduction="10000"/>
          </a:bodyPr>
          <a:lstStyle/>
          <a:p>
            <a:r>
              <a:rPr lang="en-US" dirty="0"/>
              <a:t>My analysis includes the application of the following machine learning algorithms</a:t>
            </a:r>
          </a:p>
          <a:p>
            <a:pPr lvl="1"/>
            <a:r>
              <a:rPr lang="en-US" dirty="0"/>
              <a:t>Logistic Regression</a:t>
            </a:r>
          </a:p>
          <a:p>
            <a:pPr lvl="1"/>
            <a:r>
              <a:rPr lang="en-US" dirty="0"/>
              <a:t>Decision Tree</a:t>
            </a:r>
          </a:p>
          <a:p>
            <a:pPr lvl="1"/>
            <a:r>
              <a:rPr lang="en-US" dirty="0"/>
              <a:t>Random Forest</a:t>
            </a:r>
          </a:p>
          <a:p>
            <a:pPr lvl="1"/>
            <a:r>
              <a:rPr lang="en-US" dirty="0"/>
              <a:t>Gradient Boosting</a:t>
            </a:r>
          </a:p>
          <a:p>
            <a:pPr lvl="1"/>
            <a:r>
              <a:rPr lang="en-US" dirty="0"/>
              <a:t>Support Vector Machine</a:t>
            </a:r>
          </a:p>
          <a:p>
            <a:r>
              <a:rPr lang="en-US" dirty="0"/>
              <a:t>Each ML algorithm will be applied to each preprocessed </a:t>
            </a:r>
            <a:r>
              <a:rPr lang="en-US" dirty="0" err="1"/>
              <a:t>dataframe</a:t>
            </a:r>
            <a:r>
              <a:rPr lang="en-US" dirty="0"/>
              <a:t>. Performance will be evaluated using a few metrics such as accuracy, precision, recall, and f1 score. </a:t>
            </a:r>
          </a:p>
          <a:p>
            <a:endParaRPr lang="en-US" dirty="0"/>
          </a:p>
        </p:txBody>
      </p:sp>
    </p:spTree>
    <p:extLst>
      <p:ext uri="{BB962C8B-B14F-4D97-AF65-F5344CB8AC3E}">
        <p14:creationId xmlns:p14="http://schemas.microsoft.com/office/powerpoint/2010/main" val="3104706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BFE1-FD95-4617-9F49-277CC7795177}"/>
              </a:ext>
            </a:extLst>
          </p:cNvPr>
          <p:cNvSpPr>
            <a:spLocks noGrp="1"/>
          </p:cNvSpPr>
          <p:nvPr>
            <p:ph type="title"/>
          </p:nvPr>
        </p:nvSpPr>
        <p:spPr/>
        <p:txBody>
          <a:bodyPr/>
          <a:lstStyle/>
          <a:p>
            <a:r>
              <a:rPr lang="en-US" dirty="0"/>
              <a:t>Decision Tree- Label Encoded data</a:t>
            </a:r>
          </a:p>
        </p:txBody>
      </p:sp>
      <p:sp>
        <p:nvSpPr>
          <p:cNvPr id="3" name="Content Placeholder 2">
            <a:extLst>
              <a:ext uri="{FF2B5EF4-FFF2-40B4-BE49-F238E27FC236}">
                <a16:creationId xmlns:a16="http://schemas.microsoft.com/office/drawing/2014/main" id="{33187BEA-050D-4468-BE16-749C258109EC}"/>
              </a:ext>
            </a:extLst>
          </p:cNvPr>
          <p:cNvSpPr>
            <a:spLocks noGrp="1"/>
          </p:cNvSpPr>
          <p:nvPr>
            <p:ph idx="1"/>
          </p:nvPr>
        </p:nvSpPr>
        <p:spPr>
          <a:xfrm>
            <a:off x="6096000" y="2468032"/>
            <a:ext cx="5122001" cy="3416300"/>
          </a:xfrm>
        </p:spPr>
        <p:txBody>
          <a:bodyPr/>
          <a:lstStyle/>
          <a:p>
            <a:r>
              <a:rPr lang="en-US" dirty="0"/>
              <a:t>The best performing machine learning model is the Decision Tree when applied to the label encoded data, in terms of the accuracy, precision, recall, and f1 scores in </a:t>
            </a:r>
            <a:r>
              <a:rPr lang="en-US" i="1" dirty="0"/>
              <a:t>both </a:t>
            </a:r>
            <a:r>
              <a:rPr lang="en-US" dirty="0"/>
              <a:t>lab agreements (0) and lab disagreements (1). </a:t>
            </a:r>
          </a:p>
        </p:txBody>
      </p:sp>
      <p:pic>
        <p:nvPicPr>
          <p:cNvPr id="4" name="image5.png">
            <a:extLst>
              <a:ext uri="{FF2B5EF4-FFF2-40B4-BE49-F238E27FC236}">
                <a16:creationId xmlns:a16="http://schemas.microsoft.com/office/drawing/2014/main" id="{D0D9F03B-29D0-4223-945A-4F85864D3299}"/>
              </a:ext>
            </a:extLst>
          </p:cNvPr>
          <p:cNvPicPr/>
          <p:nvPr/>
        </p:nvPicPr>
        <p:blipFill>
          <a:blip r:embed="rId2"/>
          <a:srcRect/>
          <a:stretch>
            <a:fillRect/>
          </a:stretch>
        </p:blipFill>
        <p:spPr>
          <a:xfrm>
            <a:off x="1154954" y="2698851"/>
            <a:ext cx="4712045" cy="2672139"/>
          </a:xfrm>
          <a:prstGeom prst="rect">
            <a:avLst/>
          </a:prstGeom>
          <a:ln/>
        </p:spPr>
      </p:pic>
    </p:spTree>
    <p:extLst>
      <p:ext uri="{BB962C8B-B14F-4D97-AF65-F5344CB8AC3E}">
        <p14:creationId xmlns:p14="http://schemas.microsoft.com/office/powerpoint/2010/main" val="4247700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AB7AC-E0EE-4AE7-B950-38DFAF529DD3}"/>
              </a:ext>
            </a:extLst>
          </p:cNvPr>
          <p:cNvSpPr>
            <a:spLocks noGrp="1"/>
          </p:cNvSpPr>
          <p:nvPr>
            <p:ph type="title"/>
          </p:nvPr>
        </p:nvSpPr>
        <p:spPr/>
        <p:txBody>
          <a:bodyPr/>
          <a:lstStyle/>
          <a:p>
            <a:r>
              <a:rPr lang="en-US" dirty="0"/>
              <a:t>Optimizing the Decision Tree</a:t>
            </a:r>
          </a:p>
        </p:txBody>
      </p:sp>
      <p:sp>
        <p:nvSpPr>
          <p:cNvPr id="3" name="Content Placeholder 2">
            <a:extLst>
              <a:ext uri="{FF2B5EF4-FFF2-40B4-BE49-F238E27FC236}">
                <a16:creationId xmlns:a16="http://schemas.microsoft.com/office/drawing/2014/main" id="{35CEA1D2-AEE4-4FBF-B3DF-8C995B49B632}"/>
              </a:ext>
            </a:extLst>
          </p:cNvPr>
          <p:cNvSpPr>
            <a:spLocks noGrp="1"/>
          </p:cNvSpPr>
          <p:nvPr>
            <p:ph idx="1"/>
          </p:nvPr>
        </p:nvSpPr>
        <p:spPr>
          <a:xfrm>
            <a:off x="6096000" y="2523601"/>
            <a:ext cx="4520845" cy="3416300"/>
          </a:xfrm>
        </p:spPr>
        <p:txBody>
          <a:bodyPr>
            <a:normAutofit lnSpcReduction="10000"/>
          </a:bodyPr>
          <a:lstStyle/>
          <a:p>
            <a:r>
              <a:rPr lang="en-US" dirty="0"/>
              <a:t>I optimize the Decision Tree by tuning relevant parameters (‘</a:t>
            </a:r>
            <a:r>
              <a:rPr lang="en-US" dirty="0" err="1"/>
              <a:t>max_depth</a:t>
            </a:r>
            <a:r>
              <a:rPr lang="en-US" dirty="0"/>
              <a:t>’, ‘</a:t>
            </a:r>
            <a:r>
              <a:rPr lang="en-US" dirty="0" err="1"/>
              <a:t>min_samples_split</a:t>
            </a:r>
            <a:r>
              <a:rPr lang="en-US" dirty="0"/>
              <a:t>’, and ‘</a:t>
            </a:r>
            <a:r>
              <a:rPr lang="en-US" dirty="0" err="1"/>
              <a:t>min_samples_leaf</a:t>
            </a:r>
            <a:r>
              <a:rPr lang="en-US" dirty="0"/>
              <a:t>’) by </a:t>
            </a:r>
            <a:r>
              <a:rPr lang="en-US" dirty="0" err="1"/>
              <a:t>usingthe</a:t>
            </a:r>
            <a:r>
              <a:rPr lang="en-US" dirty="0"/>
              <a:t> </a:t>
            </a:r>
            <a:r>
              <a:rPr lang="en-US" dirty="0" err="1"/>
              <a:t>GridSearchCV</a:t>
            </a:r>
            <a:r>
              <a:rPr lang="en-US" dirty="0"/>
              <a:t> method form </a:t>
            </a:r>
            <a:r>
              <a:rPr lang="en-US" dirty="0" err="1"/>
              <a:t>sklearn.model_selection</a:t>
            </a:r>
            <a:r>
              <a:rPr lang="en-US" dirty="0"/>
              <a:t>. The best params are respectively 13, 2, 5. </a:t>
            </a:r>
          </a:p>
          <a:p>
            <a:r>
              <a:rPr lang="en-US" dirty="0"/>
              <a:t>Overall model performance showed an increase with the implementation of these specified parameters</a:t>
            </a:r>
          </a:p>
        </p:txBody>
      </p:sp>
      <p:pic>
        <p:nvPicPr>
          <p:cNvPr id="4" name="image1.png">
            <a:extLst>
              <a:ext uri="{FF2B5EF4-FFF2-40B4-BE49-F238E27FC236}">
                <a16:creationId xmlns:a16="http://schemas.microsoft.com/office/drawing/2014/main" id="{2082F204-344B-4B31-B97B-BCABBADA2A92}"/>
              </a:ext>
            </a:extLst>
          </p:cNvPr>
          <p:cNvPicPr/>
          <p:nvPr/>
        </p:nvPicPr>
        <p:blipFill>
          <a:blip r:embed="rId2"/>
          <a:srcRect/>
          <a:stretch>
            <a:fillRect/>
          </a:stretch>
        </p:blipFill>
        <p:spPr>
          <a:xfrm>
            <a:off x="741396" y="2523601"/>
            <a:ext cx="4718372" cy="2794124"/>
          </a:xfrm>
          <a:prstGeom prst="rect">
            <a:avLst/>
          </a:prstGeom>
          <a:ln/>
        </p:spPr>
      </p:pic>
    </p:spTree>
    <p:extLst>
      <p:ext uri="{BB962C8B-B14F-4D97-AF65-F5344CB8AC3E}">
        <p14:creationId xmlns:p14="http://schemas.microsoft.com/office/powerpoint/2010/main" val="2523739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AE64-8D95-4F3D-9236-568F5D320D01}"/>
              </a:ext>
            </a:extLst>
          </p:cNvPr>
          <p:cNvSpPr>
            <a:spLocks noGrp="1"/>
          </p:cNvSpPr>
          <p:nvPr>
            <p:ph type="title"/>
          </p:nvPr>
        </p:nvSpPr>
        <p:spPr/>
        <p:txBody>
          <a:bodyPr/>
          <a:lstStyle/>
          <a:p>
            <a:r>
              <a:rPr lang="en-US" dirty="0"/>
              <a:t>Genetic Variants and Genomes</a:t>
            </a:r>
          </a:p>
        </p:txBody>
      </p:sp>
      <p:sp>
        <p:nvSpPr>
          <p:cNvPr id="3" name="Content Placeholder 2">
            <a:extLst>
              <a:ext uri="{FF2B5EF4-FFF2-40B4-BE49-F238E27FC236}">
                <a16:creationId xmlns:a16="http://schemas.microsoft.com/office/drawing/2014/main" id="{CC03AC07-CFA8-4DB0-94AF-98D1B05984C0}"/>
              </a:ext>
            </a:extLst>
          </p:cNvPr>
          <p:cNvSpPr>
            <a:spLocks noGrp="1"/>
          </p:cNvSpPr>
          <p:nvPr>
            <p:ph idx="1"/>
          </p:nvPr>
        </p:nvSpPr>
        <p:spPr/>
        <p:txBody>
          <a:bodyPr/>
          <a:lstStyle/>
          <a:p>
            <a:r>
              <a:rPr lang="en-US" dirty="0"/>
              <a:t>Genetic variations, or variants, are the differences that make each person’s genome unique.</a:t>
            </a:r>
          </a:p>
          <a:p>
            <a:r>
              <a:rPr lang="en-US" dirty="0"/>
              <a:t>A genome is the entire set of genetic material for an organism.</a:t>
            </a:r>
          </a:p>
          <a:p>
            <a:r>
              <a:rPr lang="en-US" dirty="0"/>
              <a:t>The average person’s genome has millions of variants. </a:t>
            </a:r>
          </a:p>
          <a:p>
            <a:pPr lvl="1"/>
            <a:r>
              <a:rPr lang="en-US" dirty="0"/>
              <a:t>Some variants contribute to the differences between humans, such as different eye colors and blood types</a:t>
            </a:r>
          </a:p>
          <a:p>
            <a:pPr lvl="1"/>
            <a:r>
              <a:rPr lang="en-US" dirty="0"/>
              <a:t>Other variants have been linked with diseases</a:t>
            </a:r>
          </a:p>
          <a:p>
            <a:pPr lvl="1"/>
            <a:r>
              <a:rPr lang="en-US" dirty="0"/>
              <a:t>Most variants have currently have unknown effects.</a:t>
            </a:r>
          </a:p>
        </p:txBody>
      </p:sp>
    </p:spTree>
    <p:extLst>
      <p:ext uri="{BB962C8B-B14F-4D97-AF65-F5344CB8AC3E}">
        <p14:creationId xmlns:p14="http://schemas.microsoft.com/office/powerpoint/2010/main" val="2884422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3A159-2F5A-42C6-8370-A10BA67D7E89}"/>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D17EFF23-AAB8-4D1B-AC50-52884351953C}"/>
              </a:ext>
            </a:extLst>
          </p:cNvPr>
          <p:cNvSpPr>
            <a:spLocks noGrp="1"/>
          </p:cNvSpPr>
          <p:nvPr>
            <p:ph idx="1"/>
          </p:nvPr>
        </p:nvSpPr>
        <p:spPr>
          <a:xfrm>
            <a:off x="1154954" y="2603500"/>
            <a:ext cx="4047361" cy="3416300"/>
          </a:xfrm>
        </p:spPr>
        <p:txBody>
          <a:bodyPr>
            <a:normAutofit lnSpcReduction="10000"/>
          </a:bodyPr>
          <a:lstStyle/>
          <a:p>
            <a:r>
              <a:rPr lang="en-US" dirty="0"/>
              <a:t>The suggested feature importance as determined by the Decision Tree is shown to the right. The clear biggest impactors are ‘AF_EXAC’ and ‘AF_TGP’</a:t>
            </a:r>
          </a:p>
          <a:p>
            <a:r>
              <a:rPr lang="en-US" dirty="0"/>
              <a:t>By the </a:t>
            </a:r>
            <a:r>
              <a:rPr lang="en-US" dirty="0" err="1"/>
              <a:t>datasets’</a:t>
            </a:r>
            <a:r>
              <a:rPr lang="en-US" dirty="0"/>
              <a:t> definition of feature variables, these are the </a:t>
            </a:r>
            <a:r>
              <a:rPr lang="en-US" i="1" dirty="0"/>
              <a:t>allele frequencies </a:t>
            </a:r>
            <a:r>
              <a:rPr lang="en-US" dirty="0"/>
              <a:t>as defined by two of the three participating labs (</a:t>
            </a:r>
            <a:r>
              <a:rPr lang="en-US" dirty="0" err="1"/>
              <a:t>ExAC</a:t>
            </a:r>
            <a:r>
              <a:rPr lang="en-US" dirty="0"/>
              <a:t> and 1000 Genome Project). </a:t>
            </a:r>
          </a:p>
        </p:txBody>
      </p:sp>
      <p:pic>
        <p:nvPicPr>
          <p:cNvPr id="4" name="image10.png">
            <a:extLst>
              <a:ext uri="{FF2B5EF4-FFF2-40B4-BE49-F238E27FC236}">
                <a16:creationId xmlns:a16="http://schemas.microsoft.com/office/drawing/2014/main" id="{5F114DC8-89A0-4B89-962C-89B343C10750}"/>
              </a:ext>
            </a:extLst>
          </p:cNvPr>
          <p:cNvPicPr/>
          <p:nvPr/>
        </p:nvPicPr>
        <p:blipFill>
          <a:blip r:embed="rId2"/>
          <a:srcRect/>
          <a:stretch>
            <a:fillRect/>
          </a:stretch>
        </p:blipFill>
        <p:spPr>
          <a:xfrm>
            <a:off x="5024761" y="2527465"/>
            <a:ext cx="6604985" cy="3568370"/>
          </a:xfrm>
          <a:prstGeom prst="rect">
            <a:avLst/>
          </a:prstGeom>
          <a:ln/>
        </p:spPr>
      </p:pic>
    </p:spTree>
    <p:extLst>
      <p:ext uri="{BB962C8B-B14F-4D97-AF65-F5344CB8AC3E}">
        <p14:creationId xmlns:p14="http://schemas.microsoft.com/office/powerpoint/2010/main" val="2118436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1276E-63F6-472D-B672-2428B3FEFCFC}"/>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FC90C859-6309-4754-A4CF-3EB711FC2300}"/>
              </a:ext>
            </a:extLst>
          </p:cNvPr>
          <p:cNvSpPr>
            <a:spLocks noGrp="1"/>
          </p:cNvSpPr>
          <p:nvPr>
            <p:ph idx="1"/>
          </p:nvPr>
        </p:nvSpPr>
        <p:spPr/>
        <p:txBody>
          <a:bodyPr>
            <a:normAutofit/>
          </a:bodyPr>
          <a:lstStyle/>
          <a:p>
            <a:r>
              <a:rPr lang="en-US" dirty="0"/>
              <a:t>The two feature variables ‘AF_EXAC’ and ‘AF_TGP’ consistently had the biggest impact on more than one model’s prediction.</a:t>
            </a:r>
          </a:p>
          <a:p>
            <a:r>
              <a:rPr lang="en-US" dirty="0"/>
              <a:t>This suggests that the two labs that contributed the most to the target binary variable classification agreement are </a:t>
            </a:r>
            <a:r>
              <a:rPr lang="en-US" dirty="0" err="1"/>
              <a:t>ExAC</a:t>
            </a:r>
            <a:r>
              <a:rPr lang="en-US" dirty="0"/>
              <a:t> and 1000 Genome Project (TGP), meaning that the third lab’s allele frequency observations did not have as much of an impact on the outcome of the classification agreement/disagreement.</a:t>
            </a:r>
          </a:p>
          <a:p>
            <a:r>
              <a:rPr lang="en-US" dirty="0"/>
              <a:t>The </a:t>
            </a:r>
            <a:r>
              <a:rPr lang="en-US" i="1" dirty="0"/>
              <a:t>total </a:t>
            </a:r>
            <a:r>
              <a:rPr lang="en-US" dirty="0"/>
              <a:t>laboratory agreement hinged upon these two labs. If </a:t>
            </a:r>
            <a:r>
              <a:rPr lang="en-US" dirty="0" err="1"/>
              <a:t>ExAC</a:t>
            </a:r>
            <a:r>
              <a:rPr lang="en-US" dirty="0"/>
              <a:t> and TGP agreed on a genetic variants’ classification, the binary variable would likely take on a value of 0, meaning </a:t>
            </a:r>
            <a:r>
              <a:rPr lang="en-US" i="1" dirty="0"/>
              <a:t>all </a:t>
            </a:r>
            <a:r>
              <a:rPr lang="en-US" dirty="0"/>
              <a:t>three labs agreed on the classification (the third lab GO-ESP agreed on their classification).</a:t>
            </a:r>
          </a:p>
        </p:txBody>
      </p:sp>
    </p:spTree>
    <p:extLst>
      <p:ext uri="{BB962C8B-B14F-4D97-AF65-F5344CB8AC3E}">
        <p14:creationId xmlns:p14="http://schemas.microsoft.com/office/powerpoint/2010/main" val="206233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1E0B-82CC-4CB4-98D7-DF62A0F8FF19}"/>
              </a:ext>
            </a:extLst>
          </p:cNvPr>
          <p:cNvSpPr>
            <a:spLocks noGrp="1"/>
          </p:cNvSpPr>
          <p:nvPr>
            <p:ph type="title"/>
          </p:nvPr>
        </p:nvSpPr>
        <p:spPr/>
        <p:txBody>
          <a:bodyPr/>
          <a:lstStyle/>
          <a:p>
            <a:r>
              <a:rPr lang="en-US" dirty="0"/>
              <a:t>Genetic Variant Classification</a:t>
            </a:r>
          </a:p>
        </p:txBody>
      </p:sp>
      <p:sp>
        <p:nvSpPr>
          <p:cNvPr id="3" name="Content Placeholder 2">
            <a:extLst>
              <a:ext uri="{FF2B5EF4-FFF2-40B4-BE49-F238E27FC236}">
                <a16:creationId xmlns:a16="http://schemas.microsoft.com/office/drawing/2014/main" id="{1FF141EE-4668-495D-B89C-F58414D1420B}"/>
              </a:ext>
            </a:extLst>
          </p:cNvPr>
          <p:cNvSpPr>
            <a:spLocks noGrp="1"/>
          </p:cNvSpPr>
          <p:nvPr>
            <p:ph idx="1"/>
          </p:nvPr>
        </p:nvSpPr>
        <p:spPr/>
        <p:txBody>
          <a:bodyPr>
            <a:normAutofit lnSpcReduction="10000"/>
          </a:bodyPr>
          <a:lstStyle/>
          <a:p>
            <a:pPr fontAlgn="base"/>
            <a:r>
              <a:rPr lang="en-US" dirty="0"/>
              <a:t>Pathogenic - a sequence variant that is previously reported and is a recognized cause of the disorder.</a:t>
            </a:r>
          </a:p>
          <a:p>
            <a:pPr fontAlgn="base"/>
            <a:r>
              <a:rPr lang="en-US" dirty="0"/>
              <a:t>Likely Pathogenic – a sequence variant that is previously unreported and is of the type which is expected to cause the disorder.</a:t>
            </a:r>
          </a:p>
          <a:p>
            <a:pPr fontAlgn="base"/>
            <a:r>
              <a:rPr lang="en-US" dirty="0"/>
              <a:t>VUS (Variant of Unknown Significance) – a sequence variant that is previously unreported and is of the type which may or may not be causative of the disorder.</a:t>
            </a:r>
          </a:p>
          <a:p>
            <a:pPr fontAlgn="base"/>
            <a:r>
              <a:rPr lang="en-US" dirty="0"/>
              <a:t>Likely Benign – a sequence variant that is previously unreported and is probably not causative of disease.</a:t>
            </a:r>
          </a:p>
          <a:p>
            <a:pPr fontAlgn="base"/>
            <a:r>
              <a:rPr lang="en-US" dirty="0"/>
              <a:t>Benign – a sequence variant is previously reported and is a recognized neutral variant.</a:t>
            </a:r>
          </a:p>
          <a:p>
            <a:endParaRPr lang="en-US" dirty="0"/>
          </a:p>
        </p:txBody>
      </p:sp>
    </p:spTree>
    <p:extLst>
      <p:ext uri="{BB962C8B-B14F-4D97-AF65-F5344CB8AC3E}">
        <p14:creationId xmlns:p14="http://schemas.microsoft.com/office/powerpoint/2010/main" val="1228748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01EFF-8A00-44A0-8483-3780E9FC29F7}"/>
              </a:ext>
            </a:extLst>
          </p:cNvPr>
          <p:cNvSpPr>
            <a:spLocks noGrp="1"/>
          </p:cNvSpPr>
          <p:nvPr>
            <p:ph type="title"/>
          </p:nvPr>
        </p:nvSpPr>
        <p:spPr/>
        <p:txBody>
          <a:bodyPr/>
          <a:lstStyle/>
          <a:p>
            <a:r>
              <a:rPr lang="en-US" dirty="0"/>
              <a:t>Data and Capstone goal</a:t>
            </a:r>
          </a:p>
        </p:txBody>
      </p:sp>
      <p:sp>
        <p:nvSpPr>
          <p:cNvPr id="3" name="Content Placeholder 2">
            <a:extLst>
              <a:ext uri="{FF2B5EF4-FFF2-40B4-BE49-F238E27FC236}">
                <a16:creationId xmlns:a16="http://schemas.microsoft.com/office/drawing/2014/main" id="{574C385D-BCE0-4F9B-857E-148C624B701E}"/>
              </a:ext>
            </a:extLst>
          </p:cNvPr>
          <p:cNvSpPr>
            <a:spLocks noGrp="1"/>
          </p:cNvSpPr>
          <p:nvPr>
            <p:ph idx="1"/>
          </p:nvPr>
        </p:nvSpPr>
        <p:spPr/>
        <p:txBody>
          <a:bodyPr>
            <a:normAutofit fontScale="92500"/>
          </a:bodyPr>
          <a:lstStyle/>
          <a:p>
            <a:r>
              <a:rPr lang="en-US" dirty="0"/>
              <a:t>The data I am using has been collected through CLINVAR</a:t>
            </a:r>
          </a:p>
          <a:p>
            <a:pPr lvl="1"/>
            <a:r>
              <a:rPr lang="en-US" dirty="0" err="1"/>
              <a:t>ClinVar</a:t>
            </a:r>
            <a:r>
              <a:rPr lang="en-US" dirty="0"/>
              <a:t> is a freely accessible, public archive of reports of the relationships among human variations and phenotypes, with supporting evidence. </a:t>
            </a:r>
            <a:r>
              <a:rPr lang="en-US" dirty="0" err="1"/>
              <a:t>ClinVar</a:t>
            </a:r>
            <a:r>
              <a:rPr lang="en-US" dirty="0"/>
              <a:t> thus facilitates access to and communication about the relationships asserted between human variation and observed health status, and the history of that interpretation.</a:t>
            </a:r>
          </a:p>
          <a:p>
            <a:r>
              <a:rPr lang="en-US" dirty="0"/>
              <a:t>My Capstone project will analyze genetic variant classifications between laboratories and seek to determine patterns in measured data that lead to agreements or disagreements in said classifications.</a:t>
            </a:r>
          </a:p>
          <a:p>
            <a:r>
              <a:rPr lang="en-US" dirty="0"/>
              <a:t>This data set contains 65188 observations each with 45 variables measured per record and 1 label variable ‘CLASS’- indicating a lab agreement or lab conflict</a:t>
            </a:r>
            <a:br>
              <a:rPr lang="en-US" dirty="0"/>
            </a:br>
            <a:endParaRPr lang="en-US" dirty="0"/>
          </a:p>
        </p:txBody>
      </p:sp>
    </p:spTree>
    <p:extLst>
      <p:ext uri="{BB962C8B-B14F-4D97-AF65-F5344CB8AC3E}">
        <p14:creationId xmlns:p14="http://schemas.microsoft.com/office/powerpoint/2010/main" val="288861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8DE6-3626-42C0-9298-D37552096BB4}"/>
              </a:ext>
            </a:extLst>
          </p:cNvPr>
          <p:cNvSpPr>
            <a:spLocks noGrp="1"/>
          </p:cNvSpPr>
          <p:nvPr>
            <p:ph type="title"/>
          </p:nvPr>
        </p:nvSpPr>
        <p:spPr/>
        <p:txBody>
          <a:bodyPr/>
          <a:lstStyle/>
          <a:p>
            <a:r>
              <a:rPr lang="en-US" dirty="0"/>
              <a:t>Understanding the Target Variable</a:t>
            </a:r>
          </a:p>
        </p:txBody>
      </p:sp>
      <p:sp>
        <p:nvSpPr>
          <p:cNvPr id="3" name="Content Placeholder 2">
            <a:extLst>
              <a:ext uri="{FF2B5EF4-FFF2-40B4-BE49-F238E27FC236}">
                <a16:creationId xmlns:a16="http://schemas.microsoft.com/office/drawing/2014/main" id="{F83E7ECF-DFB3-4E66-8623-220B7506A6EB}"/>
              </a:ext>
            </a:extLst>
          </p:cNvPr>
          <p:cNvSpPr>
            <a:spLocks noGrp="1"/>
          </p:cNvSpPr>
          <p:nvPr>
            <p:ph idx="1"/>
          </p:nvPr>
        </p:nvSpPr>
        <p:spPr/>
        <p:txBody>
          <a:bodyPr/>
          <a:lstStyle/>
          <a:p>
            <a:r>
              <a:rPr lang="en-US" dirty="0"/>
              <a:t>The ‘CLASS’ feature variable of the dataset is a binary representation of the outcome of lab agreement or conflict. An agreement is encoded as 0 and a conflict is encoded as 1.</a:t>
            </a:r>
            <a:br>
              <a:rPr lang="en-US" dirty="0"/>
            </a:br>
            <a:endParaRPr lang="en-US" dirty="0"/>
          </a:p>
        </p:txBody>
      </p:sp>
      <p:pic>
        <p:nvPicPr>
          <p:cNvPr id="5" name="Picture 4">
            <a:extLst>
              <a:ext uri="{FF2B5EF4-FFF2-40B4-BE49-F238E27FC236}">
                <a16:creationId xmlns:a16="http://schemas.microsoft.com/office/drawing/2014/main" id="{D9735F4F-3ED4-449D-8667-1900BFF70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1462" y="3567321"/>
            <a:ext cx="3680752" cy="3206716"/>
          </a:xfrm>
          <a:prstGeom prst="rect">
            <a:avLst/>
          </a:prstGeom>
        </p:spPr>
      </p:pic>
      <p:pic>
        <p:nvPicPr>
          <p:cNvPr id="7" name="Picture 6">
            <a:extLst>
              <a:ext uri="{FF2B5EF4-FFF2-40B4-BE49-F238E27FC236}">
                <a16:creationId xmlns:a16="http://schemas.microsoft.com/office/drawing/2014/main" id="{FC72E8E1-16FA-44C7-A9EB-FA494D12B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721" y="3567322"/>
            <a:ext cx="3968311" cy="3206716"/>
          </a:xfrm>
          <a:prstGeom prst="rect">
            <a:avLst/>
          </a:prstGeom>
        </p:spPr>
      </p:pic>
    </p:spTree>
    <p:extLst>
      <p:ext uri="{BB962C8B-B14F-4D97-AF65-F5344CB8AC3E}">
        <p14:creationId xmlns:p14="http://schemas.microsoft.com/office/powerpoint/2010/main" val="3918013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FC61-AD72-47AD-B6B3-AA389B2ECC1F}"/>
              </a:ext>
            </a:extLst>
          </p:cNvPr>
          <p:cNvSpPr>
            <a:spLocks noGrp="1"/>
          </p:cNvSpPr>
          <p:nvPr>
            <p:ph type="title"/>
          </p:nvPr>
        </p:nvSpPr>
        <p:spPr/>
        <p:txBody>
          <a:bodyPr/>
          <a:lstStyle/>
          <a:p>
            <a:r>
              <a:rPr lang="en-US" dirty="0"/>
              <a:t>Visual Data Overview (classification breakdown)</a:t>
            </a:r>
          </a:p>
        </p:txBody>
      </p:sp>
      <p:sp>
        <p:nvSpPr>
          <p:cNvPr id="3" name="Content Placeholder 2">
            <a:extLst>
              <a:ext uri="{FF2B5EF4-FFF2-40B4-BE49-F238E27FC236}">
                <a16:creationId xmlns:a16="http://schemas.microsoft.com/office/drawing/2014/main" id="{0629DEBD-48C2-428B-BC9D-0314A04D6446}"/>
              </a:ext>
            </a:extLst>
          </p:cNvPr>
          <p:cNvSpPr>
            <a:spLocks noGrp="1"/>
          </p:cNvSpPr>
          <p:nvPr>
            <p:ph idx="1"/>
          </p:nvPr>
        </p:nvSpPr>
        <p:spPr>
          <a:xfrm>
            <a:off x="1154954" y="2603500"/>
            <a:ext cx="5325745" cy="3433316"/>
          </a:xfrm>
        </p:spPr>
        <p:txBody>
          <a:bodyPr/>
          <a:lstStyle/>
          <a:p>
            <a:r>
              <a:rPr lang="en-US" dirty="0"/>
              <a:t>The breakdown of the number concordant and conflicting classifications between labs. From this visual, we can see that there are roughly 3 times more concordant classifications than there are conflicting classifications. </a:t>
            </a:r>
          </a:p>
        </p:txBody>
      </p:sp>
      <p:pic>
        <p:nvPicPr>
          <p:cNvPr id="1026" name="Picture 2" descr="https://lh5.googleusercontent.com/64jeV3q33_vbZMoPyLRQtiMPks6qbqmHYR2famtX_o5sjI_OpwcCmG25swPUoIKFGmY-BYKSD2jt_X1ApJqCiNOv0wrUgNdDj97MGaeaQZX3byCufmnmh2QgIckO4fLTp9aquyV6">
            <a:extLst>
              <a:ext uri="{FF2B5EF4-FFF2-40B4-BE49-F238E27FC236}">
                <a16:creationId xmlns:a16="http://schemas.microsoft.com/office/drawing/2014/main" id="{80290952-E329-4DF7-8EEF-BF18D70316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9942" y="2335444"/>
            <a:ext cx="5552058" cy="3701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993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18936-C5CD-4329-8ECC-505C5867AFC5}"/>
              </a:ext>
            </a:extLst>
          </p:cNvPr>
          <p:cNvSpPr>
            <a:spLocks noGrp="1"/>
          </p:cNvSpPr>
          <p:nvPr>
            <p:ph type="title"/>
          </p:nvPr>
        </p:nvSpPr>
        <p:spPr/>
        <p:txBody>
          <a:bodyPr/>
          <a:lstStyle/>
          <a:p>
            <a:r>
              <a:rPr lang="en-US" dirty="0"/>
              <a:t>Visual Data Overview (null entries)</a:t>
            </a:r>
          </a:p>
        </p:txBody>
      </p:sp>
      <p:sp>
        <p:nvSpPr>
          <p:cNvPr id="3" name="Content Placeholder 2">
            <a:extLst>
              <a:ext uri="{FF2B5EF4-FFF2-40B4-BE49-F238E27FC236}">
                <a16:creationId xmlns:a16="http://schemas.microsoft.com/office/drawing/2014/main" id="{51034B2F-38A9-423B-8851-4A26BBE725F8}"/>
              </a:ext>
            </a:extLst>
          </p:cNvPr>
          <p:cNvSpPr>
            <a:spLocks noGrp="1"/>
          </p:cNvSpPr>
          <p:nvPr>
            <p:ph idx="1"/>
          </p:nvPr>
        </p:nvSpPr>
        <p:spPr>
          <a:xfrm>
            <a:off x="1154955" y="2603500"/>
            <a:ext cx="4941046" cy="3416300"/>
          </a:xfrm>
        </p:spPr>
        <p:txBody>
          <a:bodyPr>
            <a:normAutofit/>
          </a:bodyPr>
          <a:lstStyle/>
          <a:p>
            <a:r>
              <a:rPr lang="en-US" dirty="0"/>
              <a:t>This plot provides a visual representation of the number of null entries in all feature variables- where yellow marks a null entry in a given feature variable. This number is noticeably inconsistent between variables (meaning some features have more or less null entries than others). Notice how some feature variables have a solid yellow bar-indicating that it contains </a:t>
            </a:r>
            <a:r>
              <a:rPr lang="en-US" i="1" dirty="0"/>
              <a:t>mostly </a:t>
            </a:r>
            <a:r>
              <a:rPr lang="en-US" dirty="0"/>
              <a:t>null entries. </a:t>
            </a:r>
            <a:br>
              <a:rPr lang="en-US" dirty="0"/>
            </a:br>
            <a:endParaRPr lang="en-US" dirty="0"/>
          </a:p>
        </p:txBody>
      </p:sp>
      <p:pic>
        <p:nvPicPr>
          <p:cNvPr id="2052" name="Picture 4" descr="https://lh3.googleusercontent.com/J5p4W54XiLCcgyh-CDdJUds-7MZcoIoIRmmJdezYYcl4nfj3qAdeU4Ecqm_r4UC7_5qE2nZ6wUtDxb2OiKdB5TQX-cvkLbgBpEwOpTe9WyRF6pKJGr7fHWPOYNo4PKkAZ30PRpmT">
            <a:extLst>
              <a:ext uri="{FF2B5EF4-FFF2-40B4-BE49-F238E27FC236}">
                <a16:creationId xmlns:a16="http://schemas.microsoft.com/office/drawing/2014/main" id="{3D7F8D7D-AF9C-4FA8-BE39-369BB7FCBA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50" t="7473" r="15287"/>
          <a:stretch/>
        </p:blipFill>
        <p:spPr bwMode="auto">
          <a:xfrm>
            <a:off x="6096000" y="2310947"/>
            <a:ext cx="5788241" cy="4377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28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C9594-2BCA-4F9B-BB20-7BF771B271BC}"/>
              </a:ext>
            </a:extLst>
          </p:cNvPr>
          <p:cNvSpPr>
            <a:spLocks noGrp="1"/>
          </p:cNvSpPr>
          <p:nvPr>
            <p:ph type="title"/>
          </p:nvPr>
        </p:nvSpPr>
        <p:spPr/>
        <p:txBody>
          <a:bodyPr/>
          <a:lstStyle/>
          <a:p>
            <a:r>
              <a:rPr lang="en-US" dirty="0"/>
              <a:t>Data Cleaning and Processing</a:t>
            </a:r>
          </a:p>
        </p:txBody>
      </p:sp>
      <p:sp>
        <p:nvSpPr>
          <p:cNvPr id="3" name="Content Placeholder 2">
            <a:extLst>
              <a:ext uri="{FF2B5EF4-FFF2-40B4-BE49-F238E27FC236}">
                <a16:creationId xmlns:a16="http://schemas.microsoft.com/office/drawing/2014/main" id="{99D34688-FE92-44CC-AB0E-4CD71B2CE8AA}"/>
              </a:ext>
            </a:extLst>
          </p:cNvPr>
          <p:cNvSpPr>
            <a:spLocks noGrp="1"/>
          </p:cNvSpPr>
          <p:nvPr>
            <p:ph idx="1"/>
          </p:nvPr>
        </p:nvSpPr>
        <p:spPr/>
        <p:txBody>
          <a:bodyPr>
            <a:normAutofit/>
          </a:bodyPr>
          <a:lstStyle/>
          <a:p>
            <a:r>
              <a:rPr lang="en-US" dirty="0"/>
              <a:t>The data cleaning and processing phase of this analysis will involve 2 steps</a:t>
            </a:r>
          </a:p>
          <a:p>
            <a:pPr lvl="1"/>
            <a:r>
              <a:rPr lang="en-US" dirty="0"/>
              <a:t>Filter out of the </a:t>
            </a:r>
            <a:r>
              <a:rPr lang="en-US" dirty="0" err="1"/>
              <a:t>dataframe</a:t>
            </a:r>
            <a:r>
              <a:rPr lang="en-US" dirty="0"/>
              <a:t> all features with less than 50000 non-null entries</a:t>
            </a:r>
          </a:p>
          <a:p>
            <a:pPr lvl="1"/>
            <a:r>
              <a:rPr lang="en-US" dirty="0"/>
              <a:t>Drop features with &gt; (10% of number of observations) unique values</a:t>
            </a:r>
          </a:p>
          <a:p>
            <a:r>
              <a:rPr lang="en-US" dirty="0"/>
              <a:t>The ultimate goal of this analysis is to discover patterns and relationships between feature variables and laboratory classifications. I will therefore drop those features which contain several null values or contain several unique values (which would inhibit pattern findings).</a:t>
            </a:r>
          </a:p>
          <a:p>
            <a:r>
              <a:rPr lang="en-US" dirty="0"/>
              <a:t>Result of data cleaning and processing:</a:t>
            </a:r>
          </a:p>
          <a:p>
            <a:pPr lvl="1"/>
            <a:r>
              <a:rPr lang="en-US" dirty="0"/>
              <a:t>44572 observations and 21 feature variables</a:t>
            </a:r>
          </a:p>
        </p:txBody>
      </p:sp>
    </p:spTree>
    <p:extLst>
      <p:ext uri="{BB962C8B-B14F-4D97-AF65-F5344CB8AC3E}">
        <p14:creationId xmlns:p14="http://schemas.microsoft.com/office/powerpoint/2010/main" val="36684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968B-FBBB-440A-938F-03425D40DAFE}"/>
              </a:ext>
            </a:extLst>
          </p:cNvPr>
          <p:cNvSpPr>
            <a:spLocks noGrp="1"/>
          </p:cNvSpPr>
          <p:nvPr>
            <p:ph type="title"/>
          </p:nvPr>
        </p:nvSpPr>
        <p:spPr/>
        <p:txBody>
          <a:bodyPr/>
          <a:lstStyle/>
          <a:p>
            <a:r>
              <a:rPr lang="en-US" dirty="0"/>
              <a:t>Data Visualization (further processing)</a:t>
            </a:r>
          </a:p>
        </p:txBody>
      </p:sp>
      <p:sp>
        <p:nvSpPr>
          <p:cNvPr id="3" name="Content Placeholder 2">
            <a:extLst>
              <a:ext uri="{FF2B5EF4-FFF2-40B4-BE49-F238E27FC236}">
                <a16:creationId xmlns:a16="http://schemas.microsoft.com/office/drawing/2014/main" id="{8863CBF5-350E-494A-A810-937DD4BA03D6}"/>
              </a:ext>
            </a:extLst>
          </p:cNvPr>
          <p:cNvSpPr>
            <a:spLocks noGrp="1"/>
          </p:cNvSpPr>
          <p:nvPr>
            <p:ph idx="1"/>
          </p:nvPr>
        </p:nvSpPr>
        <p:spPr/>
        <p:txBody>
          <a:bodyPr>
            <a:normAutofit lnSpcReduction="10000"/>
          </a:bodyPr>
          <a:lstStyle/>
          <a:p>
            <a:r>
              <a:rPr lang="en-US" dirty="0"/>
              <a:t>In visually inspecting the feature variables as they relate to the target variable to see if I can determine outstanding relationships. To do this I will first need to cross-tabulate the data i.e. how many times each value of the features occurs in which classification (0,1). I will take the top *x* results and visualize their cross-tabulation with the classifications by constructing three heatmaps as described below:</a:t>
            </a:r>
          </a:p>
          <a:p>
            <a:pPr lvl="1"/>
            <a:r>
              <a:rPr lang="en-US" dirty="0"/>
              <a:t>A number of occurrences count cross-tabulation that shows how many times a specific value occurred in which classification</a:t>
            </a:r>
          </a:p>
          <a:p>
            <a:pPr lvl="1"/>
            <a:r>
              <a:rPr lang="en-US" dirty="0"/>
              <a:t>A percentage-of-total cross-tabulation, which will show the *percentage* of the *total number* of values each value has in the cross tabulation</a:t>
            </a:r>
          </a:p>
          <a:p>
            <a:pPr lvl="1"/>
            <a:r>
              <a:rPr lang="en-US" dirty="0"/>
              <a:t>A split percentage cross-tabulation, which will show the percentage breakdown of classification between values (i.e. 40% classified as 1 and 60% classified as 0)</a:t>
            </a:r>
          </a:p>
        </p:txBody>
      </p:sp>
    </p:spTree>
    <p:extLst>
      <p:ext uri="{BB962C8B-B14F-4D97-AF65-F5344CB8AC3E}">
        <p14:creationId xmlns:p14="http://schemas.microsoft.com/office/powerpoint/2010/main" val="2173551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4943</TotalTime>
  <Words>1436</Words>
  <Application>Microsoft Office PowerPoint</Application>
  <PresentationFormat>Widescreen</PresentationFormat>
  <Paragraphs>79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 Boardroom</vt:lpstr>
      <vt:lpstr>Analysis of Genetic Variant Classifications</vt:lpstr>
      <vt:lpstr>Genetic Variants and Genomes</vt:lpstr>
      <vt:lpstr>Genetic Variant Classification</vt:lpstr>
      <vt:lpstr>Data and Capstone goal</vt:lpstr>
      <vt:lpstr>Understanding the Target Variable</vt:lpstr>
      <vt:lpstr>Visual Data Overview (classification breakdown)</vt:lpstr>
      <vt:lpstr>Visual Data Overview (null entries)</vt:lpstr>
      <vt:lpstr>Data Cleaning and Processing</vt:lpstr>
      <vt:lpstr>Data Visualization (further processing)</vt:lpstr>
      <vt:lpstr>Sample of Bad Trend (one unique value)</vt:lpstr>
      <vt:lpstr>Sample of Bad Trend (too few unique values)</vt:lpstr>
      <vt:lpstr>Sample of Bad Trend (too many unique values)</vt:lpstr>
      <vt:lpstr>Sample of Good Trend</vt:lpstr>
      <vt:lpstr>Summary of Heatmap Visualization</vt:lpstr>
      <vt:lpstr>Pearson Chi-squared Test </vt:lpstr>
      <vt:lpstr>Feature Engineering</vt:lpstr>
      <vt:lpstr>Machine Learning Algorithms</vt:lpstr>
      <vt:lpstr>Decision Tree- Label Encoded data</vt:lpstr>
      <vt:lpstr>Optimizing the Decision Tree</vt:lpstr>
      <vt:lpstr>Feature Importance</vt:lpstr>
      <vt:lpstr>Interpretation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Genetic Variant Classifications</dc:title>
  <dc:creator>Mike Martinez</dc:creator>
  <cp:lastModifiedBy>Mike Martinez</cp:lastModifiedBy>
  <cp:revision>24</cp:revision>
  <dcterms:created xsi:type="dcterms:W3CDTF">2019-02-28T17:26:30Z</dcterms:created>
  <dcterms:modified xsi:type="dcterms:W3CDTF">2019-03-10T22:36:54Z</dcterms:modified>
</cp:coreProperties>
</file>