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256" r:id="rId2"/>
    <p:sldId id="277" r:id="rId3"/>
    <p:sldId id="278" r:id="rId4"/>
    <p:sldId id="279" r:id="rId5"/>
    <p:sldId id="280" r:id="rId6"/>
    <p:sldId id="282" r:id="rId7"/>
    <p:sldId id="283" r:id="rId8"/>
    <p:sldId id="287" r:id="rId9"/>
    <p:sldId id="288" r:id="rId10"/>
    <p:sldId id="289" r:id="rId11"/>
    <p:sldId id="290" r:id="rId12"/>
    <p:sldId id="291" r:id="rId13"/>
    <p:sldId id="313" r:id="rId14"/>
    <p:sldId id="292" r:id="rId15"/>
    <p:sldId id="294" r:id="rId16"/>
    <p:sldId id="295" r:id="rId17"/>
    <p:sldId id="314" r:id="rId18"/>
    <p:sldId id="285" r:id="rId19"/>
    <p:sldId id="297" r:id="rId20"/>
    <p:sldId id="298" r:id="rId21"/>
    <p:sldId id="296" r:id="rId22"/>
    <p:sldId id="315" r:id="rId23"/>
    <p:sldId id="304" r:id="rId24"/>
    <p:sldId id="308" r:id="rId25"/>
    <p:sldId id="305" r:id="rId26"/>
    <p:sldId id="309" r:id="rId27"/>
    <p:sldId id="306" r:id="rId28"/>
    <p:sldId id="310" r:id="rId29"/>
    <p:sldId id="307" r:id="rId30"/>
    <p:sldId id="311" r:id="rId31"/>
    <p:sldId id="276" r:id="rId32"/>
    <p:sldId id="31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4" d="100"/>
          <a:sy n="64" d="100"/>
        </p:scale>
        <p:origin x="72"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B0073-B010-4AAB-9B0D-36445943D253}" type="datetimeFigureOut">
              <a:rPr lang="es-CO" smtClean="0"/>
              <a:t>26/07/2021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AE8A7-D335-4CD1-8F14-A093A60DF927}" type="slidenum">
              <a:rPr lang="es-CO" smtClean="0"/>
              <a:t>‹Nº›</a:t>
            </a:fld>
            <a:endParaRPr lang="es-CO"/>
          </a:p>
        </p:txBody>
      </p:sp>
    </p:spTree>
    <p:extLst>
      <p:ext uri="{BB962C8B-B14F-4D97-AF65-F5344CB8AC3E}">
        <p14:creationId xmlns:p14="http://schemas.microsoft.com/office/powerpoint/2010/main" val="264813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376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 name="Google Shape;19;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490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B91EF746-38CB-4DDF-B0B3-E66C88C087AA}" type="datetimeFigureOut">
              <a:rPr lang="es-CO" smtClean="0"/>
              <a:t>26/07/2021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7DAD60A-ECF6-47B2-8213-C9F9B8FC9085}" type="slidenum">
              <a:rPr lang="es-CO" smtClean="0"/>
              <a:t>‹Nº›</a:t>
            </a:fld>
            <a:endParaRPr lang="es-CO"/>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941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1EF746-38CB-4DDF-B0B3-E66C88C087AA}" type="datetimeFigureOut">
              <a:rPr lang="es-CO" smtClean="0"/>
              <a:t>26/07/2021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7DAD60A-ECF6-47B2-8213-C9F9B8FC9085}" type="slidenum">
              <a:rPr lang="es-CO" smtClean="0"/>
              <a:t>‹Nº›</a:t>
            </a:fld>
            <a:endParaRPr lang="es-CO"/>
          </a:p>
        </p:txBody>
      </p:sp>
    </p:spTree>
    <p:extLst>
      <p:ext uri="{BB962C8B-B14F-4D97-AF65-F5344CB8AC3E}">
        <p14:creationId xmlns:p14="http://schemas.microsoft.com/office/powerpoint/2010/main" val="2135921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1EF746-38CB-4DDF-B0B3-E66C88C087AA}" type="datetimeFigureOut">
              <a:rPr lang="es-CO" smtClean="0"/>
              <a:t>26/07/2021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7DAD60A-ECF6-47B2-8213-C9F9B8FC9085}" type="slidenum">
              <a:rPr lang="es-CO" smtClean="0"/>
              <a:t>‹Nº›</a:t>
            </a:fld>
            <a:endParaRPr lang="es-CO"/>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48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1EF746-38CB-4DDF-B0B3-E66C88C087AA}" type="datetimeFigureOut">
              <a:rPr lang="es-CO" smtClean="0"/>
              <a:t>26/07/2021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7DAD60A-ECF6-47B2-8213-C9F9B8FC9085}" type="slidenum">
              <a:rPr lang="es-CO" smtClean="0"/>
              <a:t>‹Nº›</a:t>
            </a:fld>
            <a:endParaRPr lang="es-CO"/>
          </a:p>
        </p:txBody>
      </p:sp>
    </p:spTree>
    <p:extLst>
      <p:ext uri="{BB962C8B-B14F-4D97-AF65-F5344CB8AC3E}">
        <p14:creationId xmlns:p14="http://schemas.microsoft.com/office/powerpoint/2010/main" val="407364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91EF746-38CB-4DDF-B0B3-E66C88C087AA}" type="datetimeFigureOut">
              <a:rPr lang="es-CO" smtClean="0"/>
              <a:t>26/07/2021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7DAD60A-ECF6-47B2-8213-C9F9B8FC9085}" type="slidenum">
              <a:rPr lang="es-CO" smtClean="0"/>
              <a:t>‹Nº›</a:t>
            </a:fld>
            <a:endParaRPr lang="es-CO"/>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22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91EF746-38CB-4DDF-B0B3-E66C88C087AA}" type="datetimeFigureOut">
              <a:rPr lang="es-CO" smtClean="0"/>
              <a:t>26/07/2021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7DAD60A-ECF6-47B2-8213-C9F9B8FC9085}" type="slidenum">
              <a:rPr lang="es-CO" smtClean="0"/>
              <a:t>‹Nº›</a:t>
            </a:fld>
            <a:endParaRPr lang="es-CO"/>
          </a:p>
        </p:txBody>
      </p:sp>
    </p:spTree>
    <p:extLst>
      <p:ext uri="{BB962C8B-B14F-4D97-AF65-F5344CB8AC3E}">
        <p14:creationId xmlns:p14="http://schemas.microsoft.com/office/powerpoint/2010/main" val="30883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91EF746-38CB-4DDF-B0B3-E66C88C087AA}" type="datetimeFigureOut">
              <a:rPr lang="es-CO" smtClean="0"/>
              <a:t>26/07/2021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67DAD60A-ECF6-47B2-8213-C9F9B8FC9085}" type="slidenum">
              <a:rPr lang="es-CO" smtClean="0"/>
              <a:t>‹Nº›</a:t>
            </a:fld>
            <a:endParaRPr lang="es-CO"/>
          </a:p>
        </p:txBody>
      </p:sp>
    </p:spTree>
    <p:extLst>
      <p:ext uri="{BB962C8B-B14F-4D97-AF65-F5344CB8AC3E}">
        <p14:creationId xmlns:p14="http://schemas.microsoft.com/office/powerpoint/2010/main" val="87456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91EF746-38CB-4DDF-B0B3-E66C88C087AA}" type="datetimeFigureOut">
              <a:rPr lang="es-CO" smtClean="0"/>
              <a:t>26/07/2021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7DAD60A-ECF6-47B2-8213-C9F9B8FC9085}" type="slidenum">
              <a:rPr lang="es-CO" smtClean="0"/>
              <a:t>‹Nº›</a:t>
            </a:fld>
            <a:endParaRPr lang="es-CO"/>
          </a:p>
        </p:txBody>
      </p:sp>
    </p:spTree>
    <p:extLst>
      <p:ext uri="{BB962C8B-B14F-4D97-AF65-F5344CB8AC3E}">
        <p14:creationId xmlns:p14="http://schemas.microsoft.com/office/powerpoint/2010/main" val="223806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EF746-38CB-4DDF-B0B3-E66C88C087AA}" type="datetimeFigureOut">
              <a:rPr lang="es-CO" smtClean="0"/>
              <a:t>26/07/2021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67DAD60A-ECF6-47B2-8213-C9F9B8FC9085}" type="slidenum">
              <a:rPr lang="es-CO" smtClean="0"/>
              <a:t>‹Nº›</a:t>
            </a:fld>
            <a:endParaRPr lang="es-CO"/>
          </a:p>
        </p:txBody>
      </p:sp>
    </p:spTree>
    <p:extLst>
      <p:ext uri="{BB962C8B-B14F-4D97-AF65-F5344CB8AC3E}">
        <p14:creationId xmlns:p14="http://schemas.microsoft.com/office/powerpoint/2010/main" val="3386417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91EF746-38CB-4DDF-B0B3-E66C88C087AA}" type="datetimeFigureOut">
              <a:rPr lang="es-CO" smtClean="0"/>
              <a:t>26/07/2021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7DAD60A-ECF6-47B2-8213-C9F9B8FC9085}" type="slidenum">
              <a:rPr lang="es-CO" smtClean="0"/>
              <a:t>‹Nº›</a:t>
            </a:fld>
            <a:endParaRPr lang="es-CO"/>
          </a:p>
        </p:txBody>
      </p:sp>
    </p:spTree>
    <p:extLst>
      <p:ext uri="{BB962C8B-B14F-4D97-AF65-F5344CB8AC3E}">
        <p14:creationId xmlns:p14="http://schemas.microsoft.com/office/powerpoint/2010/main" val="70523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91EF746-38CB-4DDF-B0B3-E66C88C087AA}" type="datetimeFigureOut">
              <a:rPr lang="es-CO" smtClean="0"/>
              <a:t>26/07/2021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7DAD60A-ECF6-47B2-8213-C9F9B8FC9085}" type="slidenum">
              <a:rPr lang="es-CO" smtClean="0"/>
              <a:t>‹Nº›</a:t>
            </a:fld>
            <a:endParaRPr lang="es-CO"/>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1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91EF746-38CB-4DDF-B0B3-E66C88C087AA}" type="datetimeFigureOut">
              <a:rPr lang="es-CO" smtClean="0"/>
              <a:t>26/07/2021</a:t>
            </a:fld>
            <a:endParaRPr lang="es-CO"/>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O"/>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7DAD60A-ECF6-47B2-8213-C9F9B8FC9085}" type="slidenum">
              <a:rPr lang="es-CO" smtClean="0"/>
              <a:t>‹Nº›</a:t>
            </a:fld>
            <a:endParaRPr lang="es-CO"/>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3634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74000"/>
          </a:blip>
          <a:tile tx="0" ty="0" sx="100000" sy="100000" flip="none" algn="tl"/>
        </a:blipFill>
        <a:effectLst/>
      </p:bgPr>
    </p:bg>
    <p:spTree>
      <p:nvGrpSpPr>
        <p:cNvPr id="1" name="Shape 20"/>
        <p:cNvGrpSpPr/>
        <p:nvPr/>
      </p:nvGrpSpPr>
      <p:grpSpPr>
        <a:xfrm>
          <a:off x="0" y="0"/>
          <a:ext cx="0" cy="0"/>
          <a:chOff x="0" y="0"/>
          <a:chExt cx="0" cy="0"/>
        </a:xfrm>
      </p:grpSpPr>
      <p:sp>
        <p:nvSpPr>
          <p:cNvPr id="22" name="Google Shape;22;p3"/>
          <p:cNvSpPr txBox="1"/>
          <p:nvPr/>
        </p:nvSpPr>
        <p:spPr>
          <a:xfrm>
            <a:off x="968211" y="1146872"/>
            <a:ext cx="10022800" cy="2144400"/>
          </a:xfrm>
          <a:prstGeom prst="rect">
            <a:avLst/>
          </a:prstGeom>
          <a:solidFill>
            <a:schemeClr val="bg1">
              <a:lumMod val="95000"/>
            </a:schemeClr>
          </a:solidFill>
          <a:ln w="34925" cmpd="thickThin">
            <a:solidFill>
              <a:srgbClr val="FF0000"/>
            </a:solidFill>
          </a:ln>
          <a:effectLst>
            <a:outerShdw blurRad="50800" dist="50800" dir="5400000" algn="ctr" rotWithShape="0">
              <a:schemeClr val="accent1">
                <a:lumMod val="20000"/>
                <a:lumOff val="80000"/>
              </a:schemeClr>
            </a:outerShdw>
          </a:effectLst>
        </p:spPr>
        <p:txBody>
          <a:bodyPr spcFirstLastPara="1" wrap="square" lIns="0" tIns="0" rIns="0" bIns="0" anchor="t" anchorCtr="0">
            <a:noAutofit/>
          </a:bodyPr>
          <a:lstStyle/>
          <a:p>
            <a:pPr algn="ctr">
              <a:lnSpc>
                <a:spcPct val="104190"/>
              </a:lnSpc>
            </a:pPr>
            <a:r>
              <a:rPr lang="en-US" sz="4267" b="1" dirty="0">
                <a:latin typeface="-apple-system"/>
              </a:rPr>
              <a:t>Data Science Capstone: The Best and safest Neighborhood in San Francisco for Opening a Coffee Shop</a:t>
            </a:r>
          </a:p>
          <a:p>
            <a:pPr>
              <a:lnSpc>
                <a:spcPct val="104190"/>
              </a:lnSpc>
              <a:spcBef>
                <a:spcPts val="864"/>
              </a:spcBef>
            </a:pPr>
            <a:endParaRPr sz="2400" dirty="0"/>
          </a:p>
        </p:txBody>
      </p:sp>
      <p:sp>
        <p:nvSpPr>
          <p:cNvPr id="3" name="Google Shape;22;p3">
            <a:extLst>
              <a:ext uri="{FF2B5EF4-FFF2-40B4-BE49-F238E27FC236}">
                <a16:creationId xmlns:a16="http://schemas.microsoft.com/office/drawing/2014/main" id="{8F720DF5-4829-42E0-A169-3667B5FB6807}"/>
              </a:ext>
            </a:extLst>
          </p:cNvPr>
          <p:cNvSpPr txBox="1"/>
          <p:nvPr/>
        </p:nvSpPr>
        <p:spPr>
          <a:xfrm>
            <a:off x="1972923" y="6287913"/>
            <a:ext cx="10022800" cy="570278"/>
          </a:xfrm>
          <a:prstGeom prst="rect">
            <a:avLst/>
          </a:prstGeom>
          <a:noFill/>
          <a:ln>
            <a:noFill/>
          </a:ln>
        </p:spPr>
        <p:txBody>
          <a:bodyPr spcFirstLastPara="1" wrap="square" lIns="0" tIns="0" rIns="0" bIns="0" anchor="t" anchorCtr="0">
            <a:noAutofit/>
          </a:bodyPr>
          <a:lstStyle/>
          <a:p>
            <a:pPr algn="r">
              <a:lnSpc>
                <a:spcPct val="104190"/>
              </a:lnSpc>
              <a:spcBef>
                <a:spcPts val="864"/>
              </a:spcBef>
            </a:pPr>
            <a:r>
              <a:rPr lang="es-CO" sz="2400" b="1" dirty="0" err="1"/>
              <a:t>By</a:t>
            </a:r>
            <a:r>
              <a:rPr lang="es-CO" sz="2400" b="1" dirty="0"/>
              <a:t>: Marcos Cifuentes – mrmacisu@hotmail.com</a:t>
            </a:r>
            <a:endParaRPr sz="2400" b="1" dirty="0"/>
          </a:p>
        </p:txBody>
      </p:sp>
      <p:sp>
        <p:nvSpPr>
          <p:cNvPr id="2" name="Rectángulo 1">
            <a:extLst>
              <a:ext uri="{FF2B5EF4-FFF2-40B4-BE49-F238E27FC236}">
                <a16:creationId xmlns:a16="http://schemas.microsoft.com/office/drawing/2014/main" id="{92A69894-4662-4C1D-AC7E-A406D1EE7270}"/>
              </a:ext>
            </a:extLst>
          </p:cNvPr>
          <p:cNvSpPr/>
          <p:nvPr/>
        </p:nvSpPr>
        <p:spPr>
          <a:xfrm>
            <a:off x="245487" y="6233760"/>
            <a:ext cx="1182233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FEFB2BA8-D6E3-43A3-BEC5-F066FB56C958}"/>
              </a:ext>
            </a:extLst>
          </p:cNvPr>
          <p:cNvSpPr/>
          <p:nvPr/>
        </p:nvSpPr>
        <p:spPr>
          <a:xfrm>
            <a:off x="149529" y="6307137"/>
            <a:ext cx="11822336" cy="457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Inteligencia artificial en Colombia: Top 10 características | Avantel">
            <a:extLst>
              <a:ext uri="{FF2B5EF4-FFF2-40B4-BE49-F238E27FC236}">
                <a16:creationId xmlns:a16="http://schemas.microsoft.com/office/drawing/2014/main" id="{7DF515FE-D099-4751-8604-A681C6D36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244" y="3780031"/>
            <a:ext cx="3175511" cy="18191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teligencia artificial (IA) y automatización inteligente (AI): ¿cuál es la  diferencia?">
            <a:extLst>
              <a:ext uri="{FF2B5EF4-FFF2-40B4-BE49-F238E27FC236}">
                <a16:creationId xmlns:a16="http://schemas.microsoft.com/office/drawing/2014/main" id="{A529A977-3DD8-4924-89C2-36C70EE22D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1852" y="3780031"/>
            <a:ext cx="2828003" cy="18587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a inversión en Inteligencia Artificial en Europa en 2021 llegará a los  12.000 millones">
            <a:extLst>
              <a:ext uri="{FF2B5EF4-FFF2-40B4-BE49-F238E27FC236}">
                <a16:creationId xmlns:a16="http://schemas.microsoft.com/office/drawing/2014/main" id="{757EB494-26D7-470F-AB60-506A782847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4358" y="3797670"/>
            <a:ext cx="2762250" cy="18015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pic>
        <p:nvPicPr>
          <p:cNvPr id="4" name="Imagen 3">
            <a:extLst>
              <a:ext uri="{FF2B5EF4-FFF2-40B4-BE49-F238E27FC236}">
                <a16:creationId xmlns:a16="http://schemas.microsoft.com/office/drawing/2014/main" id="{F7468380-75F0-49A2-811C-4E40AE707F78}"/>
              </a:ext>
            </a:extLst>
          </p:cNvPr>
          <p:cNvPicPr>
            <a:picLocks noChangeAspect="1"/>
          </p:cNvPicPr>
          <p:nvPr/>
        </p:nvPicPr>
        <p:blipFill>
          <a:blip r:embed="rId2"/>
          <a:stretch>
            <a:fillRect/>
          </a:stretch>
        </p:blipFill>
        <p:spPr>
          <a:xfrm>
            <a:off x="2481080" y="972560"/>
            <a:ext cx="2417033" cy="3631332"/>
          </a:xfrm>
          <a:prstGeom prst="rect">
            <a:avLst/>
          </a:prstGeom>
        </p:spPr>
      </p:pic>
      <p:pic>
        <p:nvPicPr>
          <p:cNvPr id="3" name="Imagen 2">
            <a:extLst>
              <a:ext uri="{FF2B5EF4-FFF2-40B4-BE49-F238E27FC236}">
                <a16:creationId xmlns:a16="http://schemas.microsoft.com/office/drawing/2014/main" id="{29636324-ACBE-4041-83D5-FD70BC0679C1}"/>
              </a:ext>
            </a:extLst>
          </p:cNvPr>
          <p:cNvPicPr>
            <a:picLocks noChangeAspect="1"/>
          </p:cNvPicPr>
          <p:nvPr/>
        </p:nvPicPr>
        <p:blipFill>
          <a:blip r:embed="rId3"/>
          <a:stretch>
            <a:fillRect/>
          </a:stretch>
        </p:blipFill>
        <p:spPr>
          <a:xfrm>
            <a:off x="5380924" y="295884"/>
            <a:ext cx="6057196" cy="6075304"/>
          </a:xfrm>
          <a:prstGeom prst="rect">
            <a:avLst/>
          </a:prstGeom>
        </p:spPr>
      </p:pic>
      <p:sp>
        <p:nvSpPr>
          <p:cNvPr id="10" name="CuadroTexto 9">
            <a:extLst>
              <a:ext uri="{FF2B5EF4-FFF2-40B4-BE49-F238E27FC236}">
                <a16:creationId xmlns:a16="http://schemas.microsoft.com/office/drawing/2014/main" id="{8DA4BCD0-D475-4122-9C23-79DB768E5874}"/>
              </a:ext>
            </a:extLst>
          </p:cNvPr>
          <p:cNvSpPr txBox="1"/>
          <p:nvPr/>
        </p:nvSpPr>
        <p:spPr>
          <a:xfrm>
            <a:off x="599783" y="5894754"/>
            <a:ext cx="10684240" cy="861774"/>
          </a:xfrm>
          <a:prstGeom prst="rect">
            <a:avLst/>
          </a:prstGeom>
          <a:noFill/>
        </p:spPr>
        <p:txBody>
          <a:bodyPr wrap="square">
            <a:spAutoFit/>
          </a:bodyPr>
          <a:lstStyle/>
          <a:p>
            <a:endParaRPr lang="es-CO" sz="1600" dirty="0">
              <a:latin typeface="Roboto" panose="02000000000000000000" pitchFamily="2" charset="0"/>
              <a:ea typeface="Roboto" panose="02000000000000000000" pitchFamily="2" charset="0"/>
            </a:endParaRPr>
          </a:p>
          <a:p>
            <a:endParaRPr lang="es-CO" sz="1600" dirty="0">
              <a:latin typeface="Roboto" panose="02000000000000000000" pitchFamily="2" charset="0"/>
              <a:ea typeface="Roboto" panose="02000000000000000000" pitchFamily="2" charset="0"/>
            </a:endParaRPr>
          </a:p>
          <a:p>
            <a:r>
              <a:rPr lang="en-US" b="1" dirty="0">
                <a:latin typeface="Roboto" panose="02000000000000000000" pitchFamily="2" charset="0"/>
                <a:ea typeface="Roboto" panose="02000000000000000000" pitchFamily="2" charset="0"/>
              </a:rPr>
              <a:t>The table has a more distinctive classification about safest and dangerous areas.</a:t>
            </a:r>
            <a:endParaRPr lang="es-CO" b="1" dirty="0">
              <a:latin typeface="Roboto" panose="02000000000000000000" pitchFamily="2" charset="0"/>
              <a:ea typeface="Roboto" panose="02000000000000000000" pitchFamily="2" charset="0"/>
            </a:endParaRPr>
          </a:p>
        </p:txBody>
      </p:sp>
      <p:sp>
        <p:nvSpPr>
          <p:cNvPr id="8" name="Google Shape;27;p4">
            <a:extLst>
              <a:ext uri="{FF2B5EF4-FFF2-40B4-BE49-F238E27FC236}">
                <a16:creationId xmlns:a16="http://schemas.microsoft.com/office/drawing/2014/main" id="{D5A0B37E-ED9E-4A60-987C-C3D08315AD0F}"/>
              </a:ext>
            </a:extLst>
          </p:cNvPr>
          <p:cNvSpPr txBox="1"/>
          <p:nvPr/>
        </p:nvSpPr>
        <p:spPr>
          <a:xfrm>
            <a:off x="1842403" y="-48762"/>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Information about Crime</a:t>
            </a:r>
            <a:endParaRPr dirty="0"/>
          </a:p>
        </p:txBody>
      </p:sp>
      <p:sp>
        <p:nvSpPr>
          <p:cNvPr id="5" name="Rectángulo 4">
            <a:extLst>
              <a:ext uri="{FF2B5EF4-FFF2-40B4-BE49-F238E27FC236}">
                <a16:creationId xmlns:a16="http://schemas.microsoft.com/office/drawing/2014/main" id="{2BDD26DF-AB8F-4D57-8E7F-C791F3FAAB36}"/>
              </a:ext>
            </a:extLst>
          </p:cNvPr>
          <p:cNvSpPr/>
          <p:nvPr/>
        </p:nvSpPr>
        <p:spPr>
          <a:xfrm rot="10800000" flipV="1">
            <a:off x="6220551" y="2804290"/>
            <a:ext cx="1012024" cy="2457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latin typeface="Roboto" panose="02000000000000000000" pitchFamily="2" charset="0"/>
                <a:ea typeface="Roboto" panose="02000000000000000000" pitchFamily="2" charset="0"/>
              </a:rPr>
              <a:t>Richmond</a:t>
            </a:r>
            <a:endParaRPr lang="es-CO" sz="1400" b="1" dirty="0">
              <a:latin typeface="Roboto" panose="02000000000000000000" pitchFamily="2" charset="0"/>
              <a:ea typeface="Roboto" panose="02000000000000000000" pitchFamily="2" charset="0"/>
            </a:endParaRPr>
          </a:p>
        </p:txBody>
      </p:sp>
      <p:sp>
        <p:nvSpPr>
          <p:cNvPr id="11" name="Rectángulo 10">
            <a:extLst>
              <a:ext uri="{FF2B5EF4-FFF2-40B4-BE49-F238E27FC236}">
                <a16:creationId xmlns:a16="http://schemas.microsoft.com/office/drawing/2014/main" id="{7DBD8B6D-CE0A-487E-AE40-5501D2F1C237}"/>
              </a:ext>
            </a:extLst>
          </p:cNvPr>
          <p:cNvSpPr/>
          <p:nvPr/>
        </p:nvSpPr>
        <p:spPr>
          <a:xfrm rot="10800000" flipV="1">
            <a:off x="5941903" y="4879137"/>
            <a:ext cx="899164" cy="33383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err="1">
                <a:latin typeface="Roboto" panose="02000000000000000000" pitchFamily="2" charset="0"/>
                <a:ea typeface="Roboto" panose="02000000000000000000" pitchFamily="2" charset="0"/>
              </a:rPr>
              <a:t>Taraval</a:t>
            </a:r>
            <a:endParaRPr lang="es-CO" sz="1200" b="1" dirty="0">
              <a:latin typeface="Roboto" panose="02000000000000000000" pitchFamily="2" charset="0"/>
              <a:ea typeface="Roboto" panose="02000000000000000000" pitchFamily="2" charset="0"/>
            </a:endParaRPr>
          </a:p>
        </p:txBody>
      </p:sp>
      <p:sp>
        <p:nvSpPr>
          <p:cNvPr id="13" name="Rectángulo 12">
            <a:extLst>
              <a:ext uri="{FF2B5EF4-FFF2-40B4-BE49-F238E27FC236}">
                <a16:creationId xmlns:a16="http://schemas.microsoft.com/office/drawing/2014/main" id="{BEB49C5D-40A5-4500-8340-9A8177B7B0F7}"/>
              </a:ext>
            </a:extLst>
          </p:cNvPr>
          <p:cNvSpPr/>
          <p:nvPr/>
        </p:nvSpPr>
        <p:spPr>
          <a:xfrm rot="10800000" flipV="1">
            <a:off x="7506998" y="3693804"/>
            <a:ext cx="553268" cy="2777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latin typeface="Roboto" panose="02000000000000000000" pitchFamily="2" charset="0"/>
                <a:ea typeface="Roboto" panose="02000000000000000000" pitchFamily="2" charset="0"/>
              </a:rPr>
              <a:t>Park</a:t>
            </a:r>
          </a:p>
        </p:txBody>
      </p:sp>
      <p:sp>
        <p:nvSpPr>
          <p:cNvPr id="14" name="Rectángulo 13">
            <a:extLst>
              <a:ext uri="{FF2B5EF4-FFF2-40B4-BE49-F238E27FC236}">
                <a16:creationId xmlns:a16="http://schemas.microsoft.com/office/drawing/2014/main" id="{B703DD6C-796B-470F-8D36-79CC9FA51C72}"/>
              </a:ext>
            </a:extLst>
          </p:cNvPr>
          <p:cNvSpPr/>
          <p:nvPr/>
        </p:nvSpPr>
        <p:spPr>
          <a:xfrm rot="10800000" flipV="1">
            <a:off x="8543077" y="3860718"/>
            <a:ext cx="815412" cy="2777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err="1">
                <a:latin typeface="Roboto" panose="02000000000000000000" pitchFamily="2" charset="0"/>
                <a:ea typeface="Roboto" panose="02000000000000000000" pitchFamily="2" charset="0"/>
              </a:rPr>
              <a:t>Mission</a:t>
            </a:r>
            <a:endParaRPr lang="es-CO" sz="1400" b="1" dirty="0">
              <a:latin typeface="Roboto" panose="02000000000000000000" pitchFamily="2" charset="0"/>
              <a:ea typeface="Roboto" panose="02000000000000000000" pitchFamily="2" charset="0"/>
            </a:endParaRPr>
          </a:p>
        </p:txBody>
      </p:sp>
      <p:sp>
        <p:nvSpPr>
          <p:cNvPr id="15" name="Rectángulo 14">
            <a:extLst>
              <a:ext uri="{FF2B5EF4-FFF2-40B4-BE49-F238E27FC236}">
                <a16:creationId xmlns:a16="http://schemas.microsoft.com/office/drawing/2014/main" id="{479A8AA6-58FF-4406-83F7-69F17D79A877}"/>
              </a:ext>
            </a:extLst>
          </p:cNvPr>
          <p:cNvSpPr/>
          <p:nvPr/>
        </p:nvSpPr>
        <p:spPr>
          <a:xfrm rot="10800000" flipV="1">
            <a:off x="7956659" y="5318494"/>
            <a:ext cx="901753" cy="27778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err="1">
                <a:latin typeface="Roboto" panose="02000000000000000000" pitchFamily="2" charset="0"/>
                <a:ea typeface="Roboto" panose="02000000000000000000" pitchFamily="2" charset="0"/>
              </a:rPr>
              <a:t>Ingleside</a:t>
            </a:r>
            <a:endParaRPr lang="es-CO" sz="1200" b="1" dirty="0">
              <a:latin typeface="Roboto" panose="02000000000000000000" pitchFamily="2" charset="0"/>
              <a:ea typeface="Roboto" panose="02000000000000000000" pitchFamily="2" charset="0"/>
            </a:endParaRPr>
          </a:p>
        </p:txBody>
      </p:sp>
      <p:sp>
        <p:nvSpPr>
          <p:cNvPr id="16" name="Rectángulo 15">
            <a:extLst>
              <a:ext uri="{FF2B5EF4-FFF2-40B4-BE49-F238E27FC236}">
                <a16:creationId xmlns:a16="http://schemas.microsoft.com/office/drawing/2014/main" id="{973F53D9-CCE5-4CE9-A8B1-A9C443A40FEF}"/>
              </a:ext>
            </a:extLst>
          </p:cNvPr>
          <p:cNvSpPr/>
          <p:nvPr/>
        </p:nvSpPr>
        <p:spPr>
          <a:xfrm rot="10800000" flipV="1">
            <a:off x="9697390" y="4952228"/>
            <a:ext cx="899164" cy="25500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err="1">
                <a:latin typeface="Roboto" panose="02000000000000000000" pitchFamily="2" charset="0"/>
                <a:ea typeface="Roboto" panose="02000000000000000000" pitchFamily="2" charset="0"/>
              </a:rPr>
              <a:t>Bayview</a:t>
            </a:r>
            <a:endParaRPr lang="es-CO" sz="1400" b="1" dirty="0">
              <a:latin typeface="Roboto" panose="02000000000000000000" pitchFamily="2" charset="0"/>
              <a:ea typeface="Roboto" panose="02000000000000000000" pitchFamily="2" charset="0"/>
            </a:endParaRPr>
          </a:p>
        </p:txBody>
      </p:sp>
      <p:sp>
        <p:nvSpPr>
          <p:cNvPr id="17" name="Rectángulo 16">
            <a:extLst>
              <a:ext uri="{FF2B5EF4-FFF2-40B4-BE49-F238E27FC236}">
                <a16:creationId xmlns:a16="http://schemas.microsoft.com/office/drawing/2014/main" id="{16F2BA30-9C29-4BC6-BFA5-81E0B06BC3B5}"/>
              </a:ext>
            </a:extLst>
          </p:cNvPr>
          <p:cNvSpPr/>
          <p:nvPr/>
        </p:nvSpPr>
        <p:spPr>
          <a:xfrm rot="10800000" flipV="1">
            <a:off x="8060267" y="1703268"/>
            <a:ext cx="901754" cy="28261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err="1">
                <a:latin typeface="Roboto" panose="02000000000000000000" pitchFamily="2" charset="0"/>
                <a:ea typeface="Roboto" panose="02000000000000000000" pitchFamily="2" charset="0"/>
              </a:rPr>
              <a:t>Northern</a:t>
            </a:r>
            <a:endParaRPr lang="es-CO" sz="1200" b="1" dirty="0">
              <a:latin typeface="Roboto" panose="02000000000000000000" pitchFamily="2" charset="0"/>
              <a:ea typeface="Roboto" panose="02000000000000000000" pitchFamily="2" charset="0"/>
            </a:endParaRPr>
          </a:p>
        </p:txBody>
      </p:sp>
      <p:sp>
        <p:nvSpPr>
          <p:cNvPr id="18" name="Rectángulo 17">
            <a:extLst>
              <a:ext uri="{FF2B5EF4-FFF2-40B4-BE49-F238E27FC236}">
                <a16:creationId xmlns:a16="http://schemas.microsoft.com/office/drawing/2014/main" id="{E7A215DF-4A76-4E09-ADBA-FDFEBA8876D3}"/>
              </a:ext>
            </a:extLst>
          </p:cNvPr>
          <p:cNvSpPr/>
          <p:nvPr/>
        </p:nvSpPr>
        <p:spPr>
          <a:xfrm rot="10800000" flipV="1">
            <a:off x="9228376" y="1571368"/>
            <a:ext cx="683268" cy="2826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latin typeface="Roboto" panose="02000000000000000000" pitchFamily="2" charset="0"/>
                <a:ea typeface="Roboto" panose="02000000000000000000" pitchFamily="2" charset="0"/>
              </a:rPr>
              <a:t>Central</a:t>
            </a:r>
          </a:p>
        </p:txBody>
      </p:sp>
      <p:sp>
        <p:nvSpPr>
          <p:cNvPr id="19" name="Rectángulo 18">
            <a:extLst>
              <a:ext uri="{FF2B5EF4-FFF2-40B4-BE49-F238E27FC236}">
                <a16:creationId xmlns:a16="http://schemas.microsoft.com/office/drawing/2014/main" id="{E0427FD3-C7B5-4410-9472-9B1E2E1513A0}"/>
              </a:ext>
            </a:extLst>
          </p:cNvPr>
          <p:cNvSpPr/>
          <p:nvPr/>
        </p:nvSpPr>
        <p:spPr>
          <a:xfrm rot="10800000" flipV="1">
            <a:off x="10536363" y="1985878"/>
            <a:ext cx="1039831" cy="33382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err="1">
                <a:latin typeface="Roboto" panose="02000000000000000000" pitchFamily="2" charset="0"/>
                <a:ea typeface="Roboto" panose="02000000000000000000" pitchFamily="2" charset="0"/>
              </a:rPr>
              <a:t>Tenderloin</a:t>
            </a:r>
            <a:endParaRPr lang="es-CO" sz="1200" b="1" dirty="0">
              <a:latin typeface="Roboto" panose="02000000000000000000" pitchFamily="2" charset="0"/>
              <a:ea typeface="Roboto" panose="02000000000000000000" pitchFamily="2" charset="0"/>
            </a:endParaRPr>
          </a:p>
        </p:txBody>
      </p:sp>
      <p:sp>
        <p:nvSpPr>
          <p:cNvPr id="20" name="Rectángulo 19">
            <a:extLst>
              <a:ext uri="{FF2B5EF4-FFF2-40B4-BE49-F238E27FC236}">
                <a16:creationId xmlns:a16="http://schemas.microsoft.com/office/drawing/2014/main" id="{BDADAFF7-2C0F-43CC-B7BC-923406B4ACCF}"/>
              </a:ext>
            </a:extLst>
          </p:cNvPr>
          <p:cNvSpPr/>
          <p:nvPr/>
        </p:nvSpPr>
        <p:spPr>
          <a:xfrm rot="10800000" flipV="1">
            <a:off x="9482935" y="2761489"/>
            <a:ext cx="1012024" cy="24574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err="1">
                <a:latin typeface="Roboto" panose="02000000000000000000" pitchFamily="2" charset="0"/>
                <a:ea typeface="Roboto" panose="02000000000000000000" pitchFamily="2" charset="0"/>
              </a:rPr>
              <a:t>Southern</a:t>
            </a:r>
            <a:endParaRPr lang="es-CO" sz="1200" b="1" dirty="0">
              <a:latin typeface="Roboto" panose="02000000000000000000" pitchFamily="2" charset="0"/>
              <a:ea typeface="Roboto" panose="02000000000000000000" pitchFamily="2" charset="0"/>
            </a:endParaRPr>
          </a:p>
        </p:txBody>
      </p:sp>
      <p:cxnSp>
        <p:nvCxnSpPr>
          <p:cNvPr id="21" name="Conector recto de flecha 20">
            <a:extLst>
              <a:ext uri="{FF2B5EF4-FFF2-40B4-BE49-F238E27FC236}">
                <a16:creationId xmlns:a16="http://schemas.microsoft.com/office/drawing/2014/main" id="{83AE174E-744B-4CA7-BC6E-A5F5458CA328}"/>
              </a:ext>
            </a:extLst>
          </p:cNvPr>
          <p:cNvCxnSpPr/>
          <p:nvPr/>
        </p:nvCxnSpPr>
        <p:spPr>
          <a:xfrm flipV="1">
            <a:off x="9482935" y="2318147"/>
            <a:ext cx="1039832" cy="362576"/>
          </a:xfrm>
          <a:prstGeom prst="straightConnector1">
            <a:avLst/>
          </a:prstGeom>
          <a:ln w="444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739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10" name="CuadroTexto 9">
            <a:extLst>
              <a:ext uri="{FF2B5EF4-FFF2-40B4-BE49-F238E27FC236}">
                <a16:creationId xmlns:a16="http://schemas.microsoft.com/office/drawing/2014/main" id="{8DA4BCD0-D475-4122-9C23-79DB768E5874}"/>
              </a:ext>
            </a:extLst>
          </p:cNvPr>
          <p:cNvSpPr txBox="1"/>
          <p:nvPr/>
        </p:nvSpPr>
        <p:spPr>
          <a:xfrm>
            <a:off x="599783" y="5894754"/>
            <a:ext cx="10684240" cy="2062103"/>
          </a:xfrm>
          <a:prstGeom prst="rect">
            <a:avLst/>
          </a:prstGeom>
          <a:noFill/>
        </p:spPr>
        <p:txBody>
          <a:bodyPr wrap="square">
            <a:spAutoFit/>
          </a:bodyPr>
          <a:lstStyle/>
          <a:p>
            <a:endParaRPr lang="es-CO" sz="1600" dirty="0">
              <a:latin typeface="Roboto" panose="02000000000000000000" pitchFamily="2" charset="0"/>
              <a:ea typeface="Roboto" panose="02000000000000000000" pitchFamily="2" charset="0"/>
            </a:endParaRPr>
          </a:p>
          <a:p>
            <a:r>
              <a:rPr lang="en-US" sz="1600" dirty="0">
                <a:latin typeface="Roboto" panose="02000000000000000000" pitchFamily="2" charset="0"/>
                <a:ea typeface="Roboto" panose="02000000000000000000" pitchFamily="2" charset="0"/>
              </a:rPr>
              <a:t>We can check the Districts safest are: Park and </a:t>
            </a:r>
            <a:r>
              <a:rPr lang="en-US" sz="1600" dirty="0" err="1">
                <a:latin typeface="Roboto" panose="02000000000000000000" pitchFamily="2" charset="0"/>
                <a:ea typeface="Roboto" panose="02000000000000000000" pitchFamily="2" charset="0"/>
              </a:rPr>
              <a:t>RichMond</a:t>
            </a:r>
            <a:r>
              <a:rPr lang="en-US" sz="1600" dirty="0">
                <a:latin typeface="Roboto" panose="02000000000000000000" pitchFamily="2" charset="0"/>
                <a:ea typeface="Roboto" panose="02000000000000000000" pitchFamily="2" charset="0"/>
              </a:rPr>
              <a:t>, because their crime rates are lower than the rest. in deed, if the area is safe, the business is more likely to be </a:t>
            </a:r>
            <a:r>
              <a:rPr lang="en-US" sz="1600" dirty="0" err="1">
                <a:latin typeface="Roboto" panose="02000000000000000000" pitchFamily="2" charset="0"/>
                <a:ea typeface="Roboto" panose="02000000000000000000" pitchFamily="2" charset="0"/>
              </a:rPr>
              <a:t>sAccording</a:t>
            </a:r>
            <a:r>
              <a:rPr lang="en-US" sz="1600" dirty="0">
                <a:latin typeface="Roboto" panose="02000000000000000000" pitchFamily="2" charset="0"/>
                <a:ea typeface="Roboto" panose="02000000000000000000" pitchFamily="2" charset="0"/>
              </a:rPr>
              <a:t> to the incident report from 2018 to date, the safest districts and neighborhoods are Park and Richmond (with rates 23219 and 30103). For its part, the most insecure are Central an Northern with rates 71731 and 65588.</a:t>
            </a:r>
          </a:p>
          <a:p>
            <a:endParaRPr lang="en-US" sz="1600" dirty="0">
              <a:latin typeface="Roboto" panose="02000000000000000000" pitchFamily="2" charset="0"/>
              <a:ea typeface="Roboto" panose="02000000000000000000" pitchFamily="2" charset="0"/>
            </a:endParaRPr>
          </a:p>
          <a:p>
            <a:r>
              <a:rPr lang="en-US" sz="1600" dirty="0">
                <a:latin typeface="Roboto" panose="02000000000000000000" pitchFamily="2" charset="0"/>
                <a:ea typeface="Roboto" panose="02000000000000000000" pitchFamily="2" charset="0"/>
              </a:rPr>
              <a:t>In fact, with these statistics the ideal places to have a "coffee shop" are: Park and Richmond for safety </a:t>
            </a:r>
            <a:r>
              <a:rPr lang="en-US" sz="1600" dirty="0" err="1">
                <a:latin typeface="Roboto" panose="02000000000000000000" pitchFamily="2" charset="0"/>
                <a:ea typeface="Roboto" panose="02000000000000000000" pitchFamily="2" charset="0"/>
              </a:rPr>
              <a:t>aspectsuccessful</a:t>
            </a:r>
            <a:r>
              <a:rPr lang="en-US" sz="1600" dirty="0">
                <a:latin typeface="Roboto" panose="02000000000000000000" pitchFamily="2" charset="0"/>
                <a:ea typeface="Roboto" panose="02000000000000000000" pitchFamily="2" charset="0"/>
              </a:rPr>
              <a:t>.</a:t>
            </a:r>
            <a:endParaRPr lang="es-CO" sz="1600" dirty="0">
              <a:latin typeface="Roboto" panose="02000000000000000000" pitchFamily="2" charset="0"/>
              <a:ea typeface="Roboto" panose="02000000000000000000" pitchFamily="2" charset="0"/>
            </a:endParaRPr>
          </a:p>
        </p:txBody>
      </p:sp>
      <p:sp>
        <p:nvSpPr>
          <p:cNvPr id="8" name="Google Shape;27;p4">
            <a:extLst>
              <a:ext uri="{FF2B5EF4-FFF2-40B4-BE49-F238E27FC236}">
                <a16:creationId xmlns:a16="http://schemas.microsoft.com/office/drawing/2014/main" id="{D5A0B37E-ED9E-4A60-987C-C3D08315AD0F}"/>
              </a:ext>
            </a:extLst>
          </p:cNvPr>
          <p:cNvSpPr txBox="1"/>
          <p:nvPr/>
        </p:nvSpPr>
        <p:spPr>
          <a:xfrm>
            <a:off x="1842403" y="-48762"/>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Distribution Crime</a:t>
            </a:r>
            <a:endParaRPr dirty="0"/>
          </a:p>
        </p:txBody>
      </p:sp>
      <p:pic>
        <p:nvPicPr>
          <p:cNvPr id="5" name="Imagen 4">
            <a:extLst>
              <a:ext uri="{FF2B5EF4-FFF2-40B4-BE49-F238E27FC236}">
                <a16:creationId xmlns:a16="http://schemas.microsoft.com/office/drawing/2014/main" id="{8A25211A-95A4-4406-B524-918C4EC153E8}"/>
              </a:ext>
            </a:extLst>
          </p:cNvPr>
          <p:cNvPicPr>
            <a:picLocks noChangeAspect="1"/>
          </p:cNvPicPr>
          <p:nvPr/>
        </p:nvPicPr>
        <p:blipFill>
          <a:blip r:embed="rId2"/>
          <a:stretch>
            <a:fillRect/>
          </a:stretch>
        </p:blipFill>
        <p:spPr>
          <a:xfrm>
            <a:off x="1842403" y="461238"/>
            <a:ext cx="8317378" cy="5589329"/>
          </a:xfrm>
          <a:prstGeom prst="rect">
            <a:avLst/>
          </a:prstGeom>
        </p:spPr>
      </p:pic>
    </p:spTree>
    <p:extLst>
      <p:ext uri="{BB962C8B-B14F-4D97-AF65-F5344CB8AC3E}">
        <p14:creationId xmlns:p14="http://schemas.microsoft.com/office/powerpoint/2010/main" val="294193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706936" y="4313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Conclusion about Crime</a:t>
            </a:r>
            <a:endParaRPr dirty="0"/>
          </a:p>
        </p:txBody>
      </p:sp>
      <p:sp>
        <p:nvSpPr>
          <p:cNvPr id="8" name="CuadroTexto 7">
            <a:extLst>
              <a:ext uri="{FF2B5EF4-FFF2-40B4-BE49-F238E27FC236}">
                <a16:creationId xmlns:a16="http://schemas.microsoft.com/office/drawing/2014/main" id="{DEB141F3-45A4-4C36-AE18-FD2EDBA10DC4}"/>
              </a:ext>
            </a:extLst>
          </p:cNvPr>
          <p:cNvSpPr txBox="1"/>
          <p:nvPr/>
        </p:nvSpPr>
        <p:spPr>
          <a:xfrm>
            <a:off x="1394085" y="1648918"/>
            <a:ext cx="9998440" cy="3108543"/>
          </a:xfrm>
          <a:prstGeom prst="rect">
            <a:avLst/>
          </a:prstGeom>
          <a:noFill/>
        </p:spPr>
        <p:txBody>
          <a:bodyPr wrap="square">
            <a:spAutoFit/>
          </a:bodyPr>
          <a:lstStyle/>
          <a:p>
            <a:pPr algn="just"/>
            <a:r>
              <a:rPr lang="es-CO" sz="2800" dirty="0" err="1">
                <a:latin typeface="Roboto" panose="02000000000000000000" pitchFamily="2" charset="0"/>
                <a:ea typeface="Roboto" panose="02000000000000000000" pitchFamily="2" charset="0"/>
              </a:rPr>
              <a:t>According</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to</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the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incident</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report</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from</a:t>
            </a:r>
            <a:r>
              <a:rPr lang="es-CO" sz="2800" dirty="0">
                <a:latin typeface="Roboto" panose="02000000000000000000" pitchFamily="2" charset="0"/>
                <a:ea typeface="Roboto" panose="02000000000000000000" pitchFamily="2" charset="0"/>
              </a:rPr>
              <a:t> 2018 </a:t>
            </a:r>
            <a:r>
              <a:rPr lang="es-CO" sz="2800" dirty="0" err="1">
                <a:latin typeface="Roboto" panose="02000000000000000000" pitchFamily="2" charset="0"/>
                <a:ea typeface="Roboto" panose="02000000000000000000" pitchFamily="2" charset="0"/>
              </a:rPr>
              <a:t>to</a:t>
            </a:r>
            <a:r>
              <a:rPr lang="es-CO" sz="2800" dirty="0">
                <a:latin typeface="Roboto" panose="02000000000000000000" pitchFamily="2" charset="0"/>
                <a:ea typeface="Roboto" panose="02000000000000000000" pitchFamily="2" charset="0"/>
              </a:rPr>
              <a:t> date, </a:t>
            </a:r>
            <a:r>
              <a:rPr lang="es-CO" sz="2800" dirty="0" err="1">
                <a:latin typeface="Roboto" panose="02000000000000000000" pitchFamily="2" charset="0"/>
                <a:ea typeface="Roboto" panose="02000000000000000000" pitchFamily="2" charset="0"/>
              </a:rPr>
              <a:t>the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safest</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districts</a:t>
            </a:r>
            <a:r>
              <a:rPr lang="es-CO" sz="2800" dirty="0">
                <a:latin typeface="Roboto" panose="02000000000000000000" pitchFamily="2" charset="0"/>
                <a:ea typeface="Roboto" panose="02000000000000000000" pitchFamily="2" charset="0"/>
              </a:rPr>
              <a:t> and </a:t>
            </a:r>
            <a:r>
              <a:rPr lang="es-CO" sz="2800" dirty="0" err="1">
                <a:latin typeface="Roboto" panose="02000000000000000000" pitchFamily="2" charset="0"/>
                <a:ea typeface="Roboto" panose="02000000000000000000" pitchFamily="2" charset="0"/>
              </a:rPr>
              <a:t>neighborhoods</a:t>
            </a:r>
            <a:r>
              <a:rPr lang="es-CO" sz="2800" dirty="0">
                <a:latin typeface="Roboto" panose="02000000000000000000" pitchFamily="2" charset="0"/>
                <a:ea typeface="Roboto" panose="02000000000000000000" pitchFamily="2" charset="0"/>
              </a:rPr>
              <a:t> are </a:t>
            </a:r>
            <a:r>
              <a:rPr lang="es-CO" sz="2800" dirty="0">
                <a:highlight>
                  <a:srgbClr val="FFFF00"/>
                </a:highlight>
                <a:latin typeface="Roboto" panose="02000000000000000000" pitchFamily="2" charset="0"/>
                <a:ea typeface="Roboto" panose="02000000000000000000" pitchFamily="2" charset="0"/>
              </a:rPr>
              <a:t>Park and Richmond </a:t>
            </a:r>
            <a:r>
              <a:rPr lang="es-CO" sz="2800" dirty="0">
                <a:latin typeface="Roboto" panose="02000000000000000000" pitchFamily="2" charset="0"/>
                <a:ea typeface="Roboto" panose="02000000000000000000" pitchFamily="2" charset="0"/>
              </a:rPr>
              <a:t>(</a:t>
            </a:r>
            <a:r>
              <a:rPr lang="es-CO" sz="2800" dirty="0" err="1">
                <a:latin typeface="Roboto" panose="02000000000000000000" pitchFamily="2" charset="0"/>
                <a:ea typeface="Roboto" panose="02000000000000000000" pitchFamily="2" charset="0"/>
              </a:rPr>
              <a:t>with</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rates</a:t>
            </a:r>
            <a:r>
              <a:rPr lang="es-CO" sz="2800" dirty="0">
                <a:latin typeface="Roboto" panose="02000000000000000000" pitchFamily="2" charset="0"/>
                <a:ea typeface="Roboto" panose="02000000000000000000" pitchFamily="2" charset="0"/>
              </a:rPr>
              <a:t> 23219 and 30103). </a:t>
            </a:r>
            <a:r>
              <a:rPr lang="es-CO" sz="2800" dirty="0" err="1">
                <a:latin typeface="Roboto" panose="02000000000000000000" pitchFamily="2" charset="0"/>
                <a:ea typeface="Roboto" panose="02000000000000000000" pitchFamily="2" charset="0"/>
              </a:rPr>
              <a:t>For</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its</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part</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the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most</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insecure</a:t>
            </a:r>
            <a:r>
              <a:rPr lang="es-CO" sz="2800" dirty="0">
                <a:latin typeface="Roboto" panose="02000000000000000000" pitchFamily="2" charset="0"/>
                <a:ea typeface="Roboto" panose="02000000000000000000" pitchFamily="2" charset="0"/>
              </a:rPr>
              <a:t> are Central </a:t>
            </a:r>
            <a:r>
              <a:rPr lang="es-CO" sz="2800" dirty="0" err="1">
                <a:latin typeface="Roboto" panose="02000000000000000000" pitchFamily="2" charset="0"/>
                <a:ea typeface="Roboto" panose="02000000000000000000" pitchFamily="2" charset="0"/>
              </a:rPr>
              <a:t>an</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Northern</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with</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rates</a:t>
            </a:r>
            <a:r>
              <a:rPr lang="es-CO" sz="2800" dirty="0">
                <a:latin typeface="Roboto" panose="02000000000000000000" pitchFamily="2" charset="0"/>
                <a:ea typeface="Roboto" panose="02000000000000000000" pitchFamily="2" charset="0"/>
              </a:rPr>
              <a:t> 71731 and 65588.</a:t>
            </a:r>
          </a:p>
          <a:p>
            <a:pPr algn="just"/>
            <a:endParaRPr lang="es-CO" sz="2800" dirty="0">
              <a:latin typeface="Roboto" panose="02000000000000000000" pitchFamily="2" charset="0"/>
              <a:ea typeface="Roboto" panose="02000000000000000000" pitchFamily="2" charset="0"/>
            </a:endParaRPr>
          </a:p>
          <a:p>
            <a:pPr algn="just"/>
            <a:r>
              <a:rPr lang="es-CO" sz="2800" dirty="0">
                <a:latin typeface="Roboto" panose="02000000000000000000" pitchFamily="2" charset="0"/>
                <a:ea typeface="Roboto" panose="02000000000000000000" pitchFamily="2" charset="0"/>
              </a:rPr>
              <a:t>In </a:t>
            </a:r>
            <a:r>
              <a:rPr lang="es-CO" sz="2800" dirty="0" err="1">
                <a:latin typeface="Roboto" panose="02000000000000000000" pitchFamily="2" charset="0"/>
                <a:ea typeface="Roboto" panose="02000000000000000000" pitchFamily="2" charset="0"/>
              </a:rPr>
              <a:t>fact</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with</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these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statistics</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the</a:t>
            </a:r>
            <a:r>
              <a:rPr lang="es-CO" sz="2800" dirty="0">
                <a:latin typeface="Roboto" panose="02000000000000000000" pitchFamily="2" charset="0"/>
                <a:ea typeface="Roboto" panose="02000000000000000000" pitchFamily="2" charset="0"/>
              </a:rPr>
              <a:t> ideal places </a:t>
            </a:r>
            <a:r>
              <a:rPr lang="es-CO" sz="2800" dirty="0" err="1">
                <a:latin typeface="Roboto" panose="02000000000000000000" pitchFamily="2" charset="0"/>
                <a:ea typeface="Roboto" panose="02000000000000000000" pitchFamily="2" charset="0"/>
              </a:rPr>
              <a:t>to</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have</a:t>
            </a:r>
            <a:r>
              <a:rPr lang="es-CO" sz="2800" dirty="0">
                <a:latin typeface="Roboto" panose="02000000000000000000" pitchFamily="2" charset="0"/>
                <a:ea typeface="Roboto" panose="02000000000000000000" pitchFamily="2" charset="0"/>
              </a:rPr>
              <a:t> a "</a:t>
            </a:r>
            <a:r>
              <a:rPr lang="es-CO" sz="2800" dirty="0" err="1">
                <a:latin typeface="Roboto" panose="02000000000000000000" pitchFamily="2" charset="0"/>
                <a:ea typeface="Roboto" panose="02000000000000000000" pitchFamily="2" charset="0"/>
              </a:rPr>
              <a:t>coffee</a:t>
            </a:r>
            <a:r>
              <a:rPr lang="es-CO" sz="2800" dirty="0">
                <a:latin typeface="Roboto" panose="02000000000000000000" pitchFamily="2" charset="0"/>
                <a:ea typeface="Roboto" panose="02000000000000000000" pitchFamily="2" charset="0"/>
              </a:rPr>
              <a:t> shop" are: Park and Richmond </a:t>
            </a:r>
            <a:r>
              <a:rPr lang="es-CO" sz="2800" dirty="0" err="1">
                <a:latin typeface="Roboto" panose="02000000000000000000" pitchFamily="2" charset="0"/>
                <a:ea typeface="Roboto" panose="02000000000000000000" pitchFamily="2" charset="0"/>
              </a:rPr>
              <a:t>for</a:t>
            </a:r>
            <a:r>
              <a:rPr lang="es-CO" sz="2800" dirty="0">
                <a:latin typeface="Roboto" panose="02000000000000000000" pitchFamily="2" charset="0"/>
                <a:ea typeface="Roboto" panose="02000000000000000000" pitchFamily="2" charset="0"/>
              </a:rPr>
              <a:t> safety </a:t>
            </a:r>
            <a:r>
              <a:rPr lang="es-CO" sz="2800" dirty="0" err="1">
                <a:latin typeface="Roboto" panose="02000000000000000000" pitchFamily="2" charset="0"/>
                <a:ea typeface="Roboto" panose="02000000000000000000" pitchFamily="2" charset="0"/>
              </a:rPr>
              <a:t>aspects</a:t>
            </a:r>
            <a:endParaRPr lang="es-CO" sz="2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14438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706936" y="4313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Results about locations business </a:t>
            </a:r>
          </a:p>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in Neighborhoods</a:t>
            </a:r>
            <a:endParaRPr dirty="0"/>
          </a:p>
        </p:txBody>
      </p:sp>
      <p:pic>
        <p:nvPicPr>
          <p:cNvPr id="3" name="Imagen 2">
            <a:extLst>
              <a:ext uri="{FF2B5EF4-FFF2-40B4-BE49-F238E27FC236}">
                <a16:creationId xmlns:a16="http://schemas.microsoft.com/office/drawing/2014/main" id="{D84E8F45-773E-464A-913A-FAB9016FA62F}"/>
              </a:ext>
            </a:extLst>
          </p:cNvPr>
          <p:cNvPicPr>
            <a:picLocks noChangeAspect="1"/>
          </p:cNvPicPr>
          <p:nvPr/>
        </p:nvPicPr>
        <p:blipFill>
          <a:blip r:embed="rId2"/>
          <a:stretch>
            <a:fillRect/>
          </a:stretch>
        </p:blipFill>
        <p:spPr>
          <a:xfrm>
            <a:off x="2418920" y="2000603"/>
            <a:ext cx="3049697" cy="3452088"/>
          </a:xfrm>
          <a:prstGeom prst="rect">
            <a:avLst/>
          </a:prstGeom>
        </p:spPr>
      </p:pic>
      <p:pic>
        <p:nvPicPr>
          <p:cNvPr id="33794" name="Picture 2" descr="6 Tips for Managing Multiple Business Locations | SCORE">
            <a:extLst>
              <a:ext uri="{FF2B5EF4-FFF2-40B4-BE49-F238E27FC236}">
                <a16:creationId xmlns:a16="http://schemas.microsoft.com/office/drawing/2014/main" id="{E4F0EC0C-76ED-4AD6-9F62-2748985D8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936" y="2388130"/>
            <a:ext cx="3770664" cy="2509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24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What does a yellow triangle with an exclamation mark mean? - Quora">
            <a:extLst>
              <a:ext uri="{FF2B5EF4-FFF2-40B4-BE49-F238E27FC236}">
                <a16:creationId xmlns:a16="http://schemas.microsoft.com/office/drawing/2014/main" id="{B39E2773-68B8-4152-8012-FE8CD70A1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9303" y="6144076"/>
            <a:ext cx="969786" cy="671667"/>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n 13">
            <a:extLst>
              <a:ext uri="{FF2B5EF4-FFF2-40B4-BE49-F238E27FC236}">
                <a16:creationId xmlns:a16="http://schemas.microsoft.com/office/drawing/2014/main" id="{55DF3306-3356-4321-A258-FB1273874BF0}"/>
              </a:ext>
            </a:extLst>
          </p:cNvPr>
          <p:cNvPicPr>
            <a:picLocks noChangeAspect="1"/>
          </p:cNvPicPr>
          <p:nvPr/>
        </p:nvPicPr>
        <p:blipFill>
          <a:blip r:embed="rId3"/>
          <a:stretch>
            <a:fillRect/>
          </a:stretch>
        </p:blipFill>
        <p:spPr>
          <a:xfrm>
            <a:off x="3702571" y="983417"/>
            <a:ext cx="8396518" cy="5147559"/>
          </a:xfrm>
          <a:prstGeom prst="rect">
            <a:avLst/>
          </a:prstGeom>
        </p:spPr>
      </p:pic>
      <p:pic>
        <p:nvPicPr>
          <p:cNvPr id="3" name="Imagen 2">
            <a:extLst>
              <a:ext uri="{FF2B5EF4-FFF2-40B4-BE49-F238E27FC236}">
                <a16:creationId xmlns:a16="http://schemas.microsoft.com/office/drawing/2014/main" id="{99B86B0E-4C3D-4F98-AD7C-B79D71EE999C}"/>
              </a:ext>
            </a:extLst>
          </p:cNvPr>
          <p:cNvPicPr>
            <a:picLocks noChangeAspect="1"/>
          </p:cNvPicPr>
          <p:nvPr/>
        </p:nvPicPr>
        <p:blipFill>
          <a:blip r:embed="rId4"/>
          <a:stretch>
            <a:fillRect/>
          </a:stretch>
        </p:blipFill>
        <p:spPr>
          <a:xfrm>
            <a:off x="192591" y="727023"/>
            <a:ext cx="2498694" cy="5752888"/>
          </a:xfrm>
          <a:prstGeom prst="rect">
            <a:avLst/>
          </a:prstGeom>
        </p:spPr>
      </p:pic>
      <p:pic>
        <p:nvPicPr>
          <p:cNvPr id="7" name="Imagen 6">
            <a:extLst>
              <a:ext uri="{FF2B5EF4-FFF2-40B4-BE49-F238E27FC236}">
                <a16:creationId xmlns:a16="http://schemas.microsoft.com/office/drawing/2014/main" id="{98C5FC52-AC6D-410B-A6E4-D6379418249C}"/>
              </a:ext>
            </a:extLst>
          </p:cNvPr>
          <p:cNvPicPr>
            <a:picLocks noChangeAspect="1"/>
          </p:cNvPicPr>
          <p:nvPr/>
        </p:nvPicPr>
        <p:blipFill>
          <a:blip r:embed="rId5"/>
          <a:stretch>
            <a:fillRect/>
          </a:stretch>
        </p:blipFill>
        <p:spPr>
          <a:xfrm>
            <a:off x="1911053" y="794041"/>
            <a:ext cx="2571750" cy="304800"/>
          </a:xfrm>
          <a:prstGeom prst="rect">
            <a:avLst/>
          </a:prstGeom>
        </p:spPr>
      </p:pic>
      <p:sp>
        <p:nvSpPr>
          <p:cNvPr id="10" name="CuadroTexto 9">
            <a:extLst>
              <a:ext uri="{FF2B5EF4-FFF2-40B4-BE49-F238E27FC236}">
                <a16:creationId xmlns:a16="http://schemas.microsoft.com/office/drawing/2014/main" id="{ACF6E11D-CBC0-4C76-BA10-4C75850E1765}"/>
              </a:ext>
            </a:extLst>
          </p:cNvPr>
          <p:cNvSpPr txBox="1"/>
          <p:nvPr/>
        </p:nvSpPr>
        <p:spPr>
          <a:xfrm>
            <a:off x="2691285" y="6254541"/>
            <a:ext cx="9451840" cy="584775"/>
          </a:xfrm>
          <a:prstGeom prst="rect">
            <a:avLst/>
          </a:prstGeom>
          <a:noFill/>
        </p:spPr>
        <p:txBody>
          <a:bodyPr wrap="square">
            <a:spAutoFit/>
          </a:bodyPr>
          <a:lstStyle/>
          <a:p>
            <a:r>
              <a:rPr lang="es-CO" sz="1600" b="1" dirty="0" err="1">
                <a:latin typeface="Roboto" panose="02000000000000000000" pitchFamily="2" charset="0"/>
                <a:ea typeface="Roboto" panose="02000000000000000000" pitchFamily="2" charset="0"/>
              </a:rPr>
              <a:t>The</a:t>
            </a:r>
            <a:r>
              <a:rPr lang="es-CO" sz="1600" b="1" dirty="0">
                <a:latin typeface="Roboto" panose="02000000000000000000" pitchFamily="2" charset="0"/>
                <a:ea typeface="Roboto" panose="02000000000000000000" pitchFamily="2" charset="0"/>
              </a:rPr>
              <a:t> </a:t>
            </a:r>
            <a:r>
              <a:rPr lang="es-CO" sz="1600" b="1" dirty="0" err="1">
                <a:latin typeface="Roboto" panose="02000000000000000000" pitchFamily="2" charset="0"/>
                <a:ea typeface="Roboto" panose="02000000000000000000" pitchFamily="2" charset="0"/>
              </a:rPr>
              <a:t>above</a:t>
            </a:r>
            <a:r>
              <a:rPr lang="es-CO" sz="1600" b="1" dirty="0">
                <a:latin typeface="Roboto" panose="02000000000000000000" pitchFamily="2" charset="0"/>
                <a:ea typeface="Roboto" panose="02000000000000000000" pitchFamily="2" charset="0"/>
              </a:rPr>
              <a:t> table has </a:t>
            </a:r>
            <a:r>
              <a:rPr lang="es-CO" sz="1600" b="1" dirty="0" err="1">
                <a:latin typeface="Roboto" panose="02000000000000000000" pitchFamily="2" charset="0"/>
                <a:ea typeface="Roboto" panose="02000000000000000000" pitchFamily="2" charset="0"/>
              </a:rPr>
              <a:t>counting</a:t>
            </a:r>
            <a:r>
              <a:rPr lang="es-CO" sz="1600" b="1" dirty="0">
                <a:latin typeface="Roboto" panose="02000000000000000000" pitchFamily="2" charset="0"/>
                <a:ea typeface="Roboto" panose="02000000000000000000" pitchFamily="2" charset="0"/>
              </a:rPr>
              <a:t> </a:t>
            </a:r>
            <a:r>
              <a:rPr lang="es-CO" sz="1600" b="1" dirty="0" err="1">
                <a:latin typeface="Roboto" panose="02000000000000000000" pitchFamily="2" charset="0"/>
                <a:ea typeface="Roboto" panose="02000000000000000000" pitchFamily="2" charset="0"/>
              </a:rPr>
              <a:t>about</a:t>
            </a:r>
            <a:r>
              <a:rPr lang="es-CO" sz="1600" b="1" dirty="0">
                <a:latin typeface="Roboto" panose="02000000000000000000" pitchFamily="2" charset="0"/>
                <a:ea typeface="Roboto" panose="02000000000000000000" pitchFamily="2" charset="0"/>
              </a:rPr>
              <a:t> </a:t>
            </a:r>
            <a:r>
              <a:rPr lang="es-CO" sz="1600" b="1" dirty="0" err="1">
                <a:latin typeface="Roboto" panose="02000000000000000000" pitchFamily="2" charset="0"/>
                <a:ea typeface="Roboto" panose="02000000000000000000" pitchFamily="2" charset="0"/>
              </a:rPr>
              <a:t>Neighborhoods</a:t>
            </a:r>
            <a:r>
              <a:rPr lang="es-CO" sz="1600" b="1" dirty="0">
                <a:latin typeface="Roboto" panose="02000000000000000000" pitchFamily="2" charset="0"/>
                <a:ea typeface="Roboto" panose="02000000000000000000" pitchFamily="2" charset="0"/>
              </a:rPr>
              <a:t> and </a:t>
            </a:r>
            <a:r>
              <a:rPr lang="es-CO" sz="1600" b="1" dirty="0" err="1">
                <a:latin typeface="Roboto" panose="02000000000000000000" pitchFamily="2" charset="0"/>
                <a:ea typeface="Roboto" panose="02000000000000000000" pitchFamily="2" charset="0"/>
              </a:rPr>
              <a:t>business</a:t>
            </a:r>
            <a:r>
              <a:rPr lang="es-CO" sz="1600" b="1" dirty="0">
                <a:latin typeface="Roboto" panose="02000000000000000000" pitchFamily="2" charset="0"/>
                <a:ea typeface="Roboto" panose="02000000000000000000" pitchFamily="2" charset="0"/>
              </a:rPr>
              <a:t> </a:t>
            </a:r>
            <a:r>
              <a:rPr lang="es-CO" sz="1600" b="1" dirty="0" err="1">
                <a:latin typeface="Roboto" panose="02000000000000000000" pitchFamily="2" charset="0"/>
                <a:ea typeface="Roboto" panose="02000000000000000000" pitchFamily="2" charset="0"/>
              </a:rPr>
              <a:t>locations</a:t>
            </a:r>
            <a:r>
              <a:rPr lang="es-CO" sz="1600" b="1" dirty="0">
                <a:latin typeface="Roboto" panose="02000000000000000000" pitchFamily="2" charset="0"/>
                <a:ea typeface="Roboto" panose="02000000000000000000" pitchFamily="2" charset="0"/>
              </a:rPr>
              <a:t> in san francisco</a:t>
            </a:r>
          </a:p>
          <a:p>
            <a:r>
              <a:rPr lang="en-US" sz="1600" b="1" dirty="0">
                <a:latin typeface="Roboto" panose="02000000000000000000" pitchFamily="2" charset="0"/>
                <a:ea typeface="Roboto" panose="02000000000000000000" pitchFamily="2" charset="0"/>
              </a:rPr>
              <a:t>More red means more quantity, while yellow means less</a:t>
            </a:r>
            <a:endParaRPr lang="es-CO" sz="1600" b="1" dirty="0">
              <a:latin typeface="Roboto" panose="02000000000000000000" pitchFamily="2" charset="0"/>
              <a:ea typeface="Roboto" panose="02000000000000000000" pitchFamily="2" charset="0"/>
            </a:endParaRPr>
          </a:p>
        </p:txBody>
      </p:sp>
      <p:sp>
        <p:nvSpPr>
          <p:cNvPr id="12" name="Google Shape;27;p4">
            <a:extLst>
              <a:ext uri="{FF2B5EF4-FFF2-40B4-BE49-F238E27FC236}">
                <a16:creationId xmlns:a16="http://schemas.microsoft.com/office/drawing/2014/main" id="{AEAF4C08-85B4-45A6-B16C-C8245F964860}"/>
              </a:ext>
            </a:extLst>
          </p:cNvPr>
          <p:cNvSpPr txBox="1"/>
          <p:nvPr/>
        </p:nvSpPr>
        <p:spPr>
          <a:xfrm>
            <a:off x="1911053" y="-1"/>
            <a:ext cx="9239275" cy="1165859"/>
          </a:xfrm>
          <a:prstGeom prst="rect">
            <a:avLst/>
          </a:prstGeom>
          <a:solidFill>
            <a:schemeClr val="bg1"/>
          </a:solidFill>
          <a:ln>
            <a:noFill/>
          </a:ln>
        </p:spPr>
        <p:txBody>
          <a:bodyPr spcFirstLastPara="1" wrap="square" lIns="0" tIns="0" rIns="0" bIns="0" anchor="t" anchorCtr="0">
            <a:noAutofit/>
          </a:bodyPr>
          <a:lstStyle/>
          <a:p>
            <a:pPr algn="ctr">
              <a:lnSpc>
                <a:spcPct val="104166"/>
              </a:lnSpc>
            </a:pPr>
            <a:r>
              <a:rPr lang="en-US" sz="3600" dirty="0">
                <a:solidFill>
                  <a:srgbClr val="2A3990"/>
                </a:solidFill>
                <a:latin typeface="Roboto"/>
                <a:ea typeface="Roboto"/>
                <a:cs typeface="Roboto"/>
                <a:sym typeface="Roboto"/>
              </a:rPr>
              <a:t>Map about counting </a:t>
            </a:r>
            <a:r>
              <a:rPr lang="en-US" sz="3600" dirty="0" err="1">
                <a:solidFill>
                  <a:srgbClr val="2A3990"/>
                </a:solidFill>
                <a:latin typeface="Roboto"/>
                <a:ea typeface="Roboto"/>
                <a:cs typeface="Roboto"/>
                <a:sym typeface="Roboto"/>
              </a:rPr>
              <a:t>Neigborhoods</a:t>
            </a:r>
            <a:r>
              <a:rPr lang="en-US" sz="3600" dirty="0">
                <a:solidFill>
                  <a:srgbClr val="2A3990"/>
                </a:solidFill>
                <a:latin typeface="Roboto"/>
                <a:ea typeface="Roboto"/>
                <a:cs typeface="Roboto"/>
                <a:sym typeface="Roboto"/>
              </a:rPr>
              <a:t> and locations business</a:t>
            </a:r>
            <a:endParaRPr lang="en-US" sz="3600" dirty="0"/>
          </a:p>
        </p:txBody>
      </p:sp>
      <p:pic>
        <p:nvPicPr>
          <p:cNvPr id="9" name="Imagen 8">
            <a:extLst>
              <a:ext uri="{FF2B5EF4-FFF2-40B4-BE49-F238E27FC236}">
                <a16:creationId xmlns:a16="http://schemas.microsoft.com/office/drawing/2014/main" id="{E3166F48-C634-4AAB-8E1B-560891CC2CCD}"/>
              </a:ext>
            </a:extLst>
          </p:cNvPr>
          <p:cNvPicPr>
            <a:picLocks noChangeAspect="1"/>
          </p:cNvPicPr>
          <p:nvPr/>
        </p:nvPicPr>
        <p:blipFill>
          <a:blip r:embed="rId6"/>
          <a:stretch>
            <a:fillRect/>
          </a:stretch>
        </p:blipFill>
        <p:spPr>
          <a:xfrm>
            <a:off x="2118379" y="1069878"/>
            <a:ext cx="2364424" cy="3321351"/>
          </a:xfrm>
          <a:prstGeom prst="rect">
            <a:avLst/>
          </a:prstGeom>
        </p:spPr>
      </p:pic>
    </p:spTree>
    <p:extLst>
      <p:ext uri="{BB962C8B-B14F-4D97-AF65-F5344CB8AC3E}">
        <p14:creationId xmlns:p14="http://schemas.microsoft.com/office/powerpoint/2010/main" val="418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ACF6E11D-CBC0-4C76-BA10-4C75850E1765}"/>
              </a:ext>
            </a:extLst>
          </p:cNvPr>
          <p:cNvSpPr txBox="1"/>
          <p:nvPr/>
        </p:nvSpPr>
        <p:spPr>
          <a:xfrm>
            <a:off x="753880" y="6543380"/>
            <a:ext cx="10684240" cy="400110"/>
          </a:xfrm>
          <a:prstGeom prst="rect">
            <a:avLst/>
          </a:prstGeom>
          <a:noFill/>
        </p:spPr>
        <p:txBody>
          <a:bodyPr wrap="square">
            <a:spAutoFit/>
          </a:bodyPr>
          <a:lstStyle/>
          <a:p>
            <a:r>
              <a:rPr lang="es-CO" sz="2000" b="1" dirty="0" err="1">
                <a:latin typeface="Roboto" panose="02000000000000000000" pitchFamily="2" charset="0"/>
                <a:ea typeface="Roboto" panose="02000000000000000000" pitchFamily="2" charset="0"/>
              </a:rPr>
              <a:t>The</a:t>
            </a:r>
            <a:r>
              <a:rPr lang="es-CO" sz="2000" b="1" dirty="0">
                <a:latin typeface="Roboto" panose="02000000000000000000" pitchFamily="2" charset="0"/>
                <a:ea typeface="Roboto" panose="02000000000000000000" pitchFamily="2" charset="0"/>
              </a:rPr>
              <a:t> </a:t>
            </a:r>
            <a:r>
              <a:rPr lang="es-CO" sz="2000" b="1" dirty="0" err="1">
                <a:latin typeface="Roboto" panose="02000000000000000000" pitchFamily="2" charset="0"/>
                <a:ea typeface="Roboto" panose="02000000000000000000" pitchFamily="2" charset="0"/>
              </a:rPr>
              <a:t>above</a:t>
            </a:r>
            <a:r>
              <a:rPr lang="es-CO" sz="2000" b="1" dirty="0">
                <a:latin typeface="Roboto" panose="02000000000000000000" pitchFamily="2" charset="0"/>
                <a:ea typeface="Roboto" panose="02000000000000000000" pitchFamily="2" charset="0"/>
              </a:rPr>
              <a:t> table has </a:t>
            </a:r>
            <a:r>
              <a:rPr lang="es-CO" sz="2000" b="1" dirty="0" err="1">
                <a:latin typeface="Roboto" panose="02000000000000000000" pitchFamily="2" charset="0"/>
                <a:ea typeface="Roboto" panose="02000000000000000000" pitchFamily="2" charset="0"/>
              </a:rPr>
              <a:t>counting</a:t>
            </a:r>
            <a:r>
              <a:rPr lang="es-CO" sz="2000" b="1" dirty="0">
                <a:latin typeface="Roboto" panose="02000000000000000000" pitchFamily="2" charset="0"/>
                <a:ea typeface="Roboto" panose="02000000000000000000" pitchFamily="2" charset="0"/>
              </a:rPr>
              <a:t> </a:t>
            </a:r>
            <a:r>
              <a:rPr lang="es-CO" sz="2000" b="1" dirty="0" err="1">
                <a:latin typeface="Roboto" panose="02000000000000000000" pitchFamily="2" charset="0"/>
                <a:ea typeface="Roboto" panose="02000000000000000000" pitchFamily="2" charset="0"/>
              </a:rPr>
              <a:t>about</a:t>
            </a:r>
            <a:r>
              <a:rPr lang="es-CO" sz="2000" b="1" dirty="0">
                <a:latin typeface="Roboto" panose="02000000000000000000" pitchFamily="2" charset="0"/>
                <a:ea typeface="Roboto" panose="02000000000000000000" pitchFamily="2" charset="0"/>
              </a:rPr>
              <a:t> </a:t>
            </a:r>
            <a:r>
              <a:rPr lang="es-CO" sz="2000" b="1" dirty="0" err="1">
                <a:latin typeface="Roboto" panose="02000000000000000000" pitchFamily="2" charset="0"/>
                <a:ea typeface="Roboto" panose="02000000000000000000" pitchFamily="2" charset="0"/>
              </a:rPr>
              <a:t>Neighborhoods</a:t>
            </a:r>
            <a:r>
              <a:rPr lang="es-CO" sz="2000" b="1" dirty="0">
                <a:latin typeface="Roboto" panose="02000000000000000000" pitchFamily="2" charset="0"/>
                <a:ea typeface="Roboto" panose="02000000000000000000" pitchFamily="2" charset="0"/>
              </a:rPr>
              <a:t> and </a:t>
            </a:r>
            <a:r>
              <a:rPr lang="es-CO" sz="2000" b="1" dirty="0" err="1">
                <a:latin typeface="Roboto" panose="02000000000000000000" pitchFamily="2" charset="0"/>
                <a:ea typeface="Roboto" panose="02000000000000000000" pitchFamily="2" charset="0"/>
              </a:rPr>
              <a:t>business</a:t>
            </a:r>
            <a:r>
              <a:rPr lang="es-CO" sz="2000" b="1" dirty="0">
                <a:latin typeface="Roboto" panose="02000000000000000000" pitchFamily="2" charset="0"/>
                <a:ea typeface="Roboto" panose="02000000000000000000" pitchFamily="2" charset="0"/>
              </a:rPr>
              <a:t> </a:t>
            </a:r>
            <a:r>
              <a:rPr lang="es-CO" sz="2000" b="1" dirty="0" err="1">
                <a:latin typeface="Roboto" panose="02000000000000000000" pitchFamily="2" charset="0"/>
                <a:ea typeface="Roboto" panose="02000000000000000000" pitchFamily="2" charset="0"/>
              </a:rPr>
              <a:t>locations</a:t>
            </a:r>
            <a:r>
              <a:rPr lang="es-CO" sz="2000" b="1" dirty="0">
                <a:latin typeface="Roboto" panose="02000000000000000000" pitchFamily="2" charset="0"/>
                <a:ea typeface="Roboto" panose="02000000000000000000" pitchFamily="2" charset="0"/>
              </a:rPr>
              <a:t> in san francisco</a:t>
            </a:r>
          </a:p>
        </p:txBody>
      </p:sp>
      <p:sp>
        <p:nvSpPr>
          <p:cNvPr id="12" name="Google Shape;27;p4">
            <a:extLst>
              <a:ext uri="{FF2B5EF4-FFF2-40B4-BE49-F238E27FC236}">
                <a16:creationId xmlns:a16="http://schemas.microsoft.com/office/drawing/2014/main" id="{AEAF4C08-85B4-45A6-B16C-C8245F964860}"/>
              </a:ext>
            </a:extLst>
          </p:cNvPr>
          <p:cNvSpPr txBox="1"/>
          <p:nvPr/>
        </p:nvSpPr>
        <p:spPr>
          <a:xfrm>
            <a:off x="524655" y="-59960"/>
            <a:ext cx="11482465" cy="510000"/>
          </a:xfrm>
          <a:prstGeom prst="rect">
            <a:avLst/>
          </a:prstGeom>
          <a:noFill/>
          <a:ln>
            <a:noFill/>
          </a:ln>
        </p:spPr>
        <p:txBody>
          <a:bodyPr spcFirstLastPara="1" wrap="square" lIns="0" tIns="0" rIns="0" bIns="0" anchor="t" anchorCtr="0">
            <a:noAutofit/>
          </a:bodyPr>
          <a:lstStyle/>
          <a:p>
            <a:pPr algn="ctr">
              <a:lnSpc>
                <a:spcPct val="104166"/>
              </a:lnSpc>
            </a:pPr>
            <a:r>
              <a:rPr lang="en-US" sz="3600" dirty="0">
                <a:solidFill>
                  <a:srgbClr val="2A3990"/>
                </a:solidFill>
                <a:latin typeface="Roboto"/>
                <a:ea typeface="Roboto"/>
                <a:cs typeface="Roboto"/>
                <a:sym typeface="Roboto"/>
              </a:rPr>
              <a:t>Count of locations of businesses and neighborhoods</a:t>
            </a:r>
            <a:endParaRPr lang="en-US" sz="3600" dirty="0"/>
          </a:p>
        </p:txBody>
      </p:sp>
      <p:pic>
        <p:nvPicPr>
          <p:cNvPr id="4" name="Imagen 3">
            <a:extLst>
              <a:ext uri="{FF2B5EF4-FFF2-40B4-BE49-F238E27FC236}">
                <a16:creationId xmlns:a16="http://schemas.microsoft.com/office/drawing/2014/main" id="{73F75560-3B1F-4391-A762-2B0018C55DE9}"/>
              </a:ext>
            </a:extLst>
          </p:cNvPr>
          <p:cNvPicPr>
            <a:picLocks noChangeAspect="1"/>
          </p:cNvPicPr>
          <p:nvPr/>
        </p:nvPicPr>
        <p:blipFill>
          <a:blip r:embed="rId2"/>
          <a:stretch>
            <a:fillRect/>
          </a:stretch>
        </p:blipFill>
        <p:spPr>
          <a:xfrm>
            <a:off x="3206140" y="450040"/>
            <a:ext cx="5488156" cy="6190908"/>
          </a:xfrm>
          <a:prstGeom prst="rect">
            <a:avLst/>
          </a:prstGeom>
        </p:spPr>
      </p:pic>
    </p:spTree>
    <p:extLst>
      <p:ext uri="{BB962C8B-B14F-4D97-AF65-F5344CB8AC3E}">
        <p14:creationId xmlns:p14="http://schemas.microsoft.com/office/powerpoint/2010/main" val="344004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706936" y="4313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Conclusion about locations of business and neighborhoods</a:t>
            </a:r>
            <a:endParaRPr dirty="0"/>
          </a:p>
        </p:txBody>
      </p:sp>
      <p:sp>
        <p:nvSpPr>
          <p:cNvPr id="8" name="CuadroTexto 7">
            <a:extLst>
              <a:ext uri="{FF2B5EF4-FFF2-40B4-BE49-F238E27FC236}">
                <a16:creationId xmlns:a16="http://schemas.microsoft.com/office/drawing/2014/main" id="{DEB141F3-45A4-4C36-AE18-FD2EDBA10DC4}"/>
              </a:ext>
            </a:extLst>
          </p:cNvPr>
          <p:cNvSpPr txBox="1"/>
          <p:nvPr/>
        </p:nvSpPr>
        <p:spPr>
          <a:xfrm>
            <a:off x="1409075" y="2023672"/>
            <a:ext cx="9998440" cy="3108543"/>
          </a:xfrm>
          <a:prstGeom prst="rect">
            <a:avLst/>
          </a:prstGeom>
          <a:noFill/>
        </p:spPr>
        <p:txBody>
          <a:bodyPr wrap="square">
            <a:spAutoFit/>
          </a:bodyPr>
          <a:lstStyle/>
          <a:p>
            <a:pPr algn="just"/>
            <a:r>
              <a:rPr lang="en-US" sz="2800" dirty="0">
                <a:latin typeface="Roboto" panose="02000000000000000000" pitchFamily="2" charset="0"/>
                <a:ea typeface="Roboto" panose="02000000000000000000" pitchFamily="2" charset="0"/>
              </a:rPr>
              <a:t>Despite there being more businesses in Mission, financial District and Bayview. we can appreciate that they are very unsafe areas. consequently, we are going to approach the data from security aspects.</a:t>
            </a:r>
          </a:p>
          <a:p>
            <a:pPr algn="just"/>
            <a:endParaRPr lang="en-US" sz="2800" dirty="0">
              <a:latin typeface="Roboto" panose="02000000000000000000" pitchFamily="2" charset="0"/>
              <a:ea typeface="Roboto" panose="02000000000000000000" pitchFamily="2" charset="0"/>
            </a:endParaRPr>
          </a:p>
          <a:p>
            <a:pPr algn="just"/>
            <a:r>
              <a:rPr lang="en-US" sz="2800" dirty="0">
                <a:latin typeface="Roboto" panose="02000000000000000000" pitchFamily="2" charset="0"/>
                <a:ea typeface="Roboto" panose="02000000000000000000" pitchFamily="2" charset="0"/>
              </a:rPr>
              <a:t>Analyzing on the notebook Part 8.6 and Part 7.6 takes the Safest Neighborhoods by Park and Richmond Districts.</a:t>
            </a:r>
            <a:endParaRPr lang="es-CO" sz="2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75686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Estrella: 32 puntas 25">
            <a:extLst>
              <a:ext uri="{FF2B5EF4-FFF2-40B4-BE49-F238E27FC236}">
                <a16:creationId xmlns:a16="http://schemas.microsoft.com/office/drawing/2014/main" id="{984F486C-2537-4572-BC3E-1563D80FB57F}"/>
              </a:ext>
            </a:extLst>
          </p:cNvPr>
          <p:cNvSpPr/>
          <p:nvPr/>
        </p:nvSpPr>
        <p:spPr>
          <a:xfrm>
            <a:off x="8626596" y="3556000"/>
            <a:ext cx="1815625" cy="1659467"/>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706936" y="4313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Conclusion about Final Dataset</a:t>
            </a:r>
            <a:endParaRPr dirty="0"/>
          </a:p>
        </p:txBody>
      </p:sp>
      <p:sp>
        <p:nvSpPr>
          <p:cNvPr id="8" name="CuadroTexto 7">
            <a:extLst>
              <a:ext uri="{FF2B5EF4-FFF2-40B4-BE49-F238E27FC236}">
                <a16:creationId xmlns:a16="http://schemas.microsoft.com/office/drawing/2014/main" id="{DEB141F3-45A4-4C36-AE18-FD2EDBA10DC4}"/>
              </a:ext>
            </a:extLst>
          </p:cNvPr>
          <p:cNvSpPr txBox="1"/>
          <p:nvPr/>
        </p:nvSpPr>
        <p:spPr>
          <a:xfrm>
            <a:off x="630141" y="1314470"/>
            <a:ext cx="9998440" cy="954107"/>
          </a:xfrm>
          <a:prstGeom prst="rect">
            <a:avLst/>
          </a:prstGeom>
          <a:noFill/>
        </p:spPr>
        <p:txBody>
          <a:bodyPr wrap="square">
            <a:spAutoFit/>
          </a:bodyPr>
          <a:lstStyle/>
          <a:p>
            <a:pPr algn="just"/>
            <a:r>
              <a:rPr lang="en-US" sz="2800" dirty="0">
                <a:latin typeface="Roboto" panose="02000000000000000000" pitchFamily="2" charset="0"/>
                <a:ea typeface="Roboto" panose="02000000000000000000" pitchFamily="2" charset="0"/>
              </a:rPr>
              <a:t>Followed, we will only show results from a single dataset with Park and Richmond data</a:t>
            </a:r>
            <a:endParaRPr lang="es-CO" sz="2800" dirty="0">
              <a:latin typeface="Roboto" panose="02000000000000000000" pitchFamily="2" charset="0"/>
              <a:ea typeface="Roboto" panose="02000000000000000000" pitchFamily="2" charset="0"/>
            </a:endParaRPr>
          </a:p>
        </p:txBody>
      </p:sp>
      <p:sp>
        <p:nvSpPr>
          <p:cNvPr id="10" name="CuadroTexto 9">
            <a:extLst>
              <a:ext uri="{FF2B5EF4-FFF2-40B4-BE49-F238E27FC236}">
                <a16:creationId xmlns:a16="http://schemas.microsoft.com/office/drawing/2014/main" id="{8C945FF3-A46D-41CC-9D72-990A057166F6}"/>
              </a:ext>
            </a:extLst>
          </p:cNvPr>
          <p:cNvSpPr txBox="1"/>
          <p:nvPr/>
        </p:nvSpPr>
        <p:spPr>
          <a:xfrm>
            <a:off x="920044" y="2515324"/>
            <a:ext cx="5311423" cy="830997"/>
          </a:xfrm>
          <a:prstGeom prst="rect">
            <a:avLst/>
          </a:prstGeom>
          <a:noFill/>
        </p:spPr>
        <p:txBody>
          <a:bodyPr wrap="square">
            <a:spAutoFit/>
          </a:bodyPr>
          <a:lstStyle/>
          <a:p>
            <a:pPr algn="just"/>
            <a:endParaRPr lang="en-US" sz="2800" dirty="0">
              <a:latin typeface="Roboto"/>
              <a:ea typeface="Roboto"/>
            </a:endParaRPr>
          </a:p>
          <a:p>
            <a:pPr algn="just"/>
            <a:r>
              <a:rPr lang="en-US" sz="2000" dirty="0">
                <a:latin typeface="Roboto"/>
                <a:ea typeface="Roboto"/>
              </a:rPr>
              <a:t>1- Dataset For Crime Rate in San Francisco</a:t>
            </a:r>
          </a:p>
        </p:txBody>
      </p:sp>
      <p:sp>
        <p:nvSpPr>
          <p:cNvPr id="11" name="CuadroTexto 10">
            <a:extLst>
              <a:ext uri="{FF2B5EF4-FFF2-40B4-BE49-F238E27FC236}">
                <a16:creationId xmlns:a16="http://schemas.microsoft.com/office/drawing/2014/main" id="{7160D073-9AF2-436D-A1F3-CA98E351A97B}"/>
              </a:ext>
            </a:extLst>
          </p:cNvPr>
          <p:cNvSpPr txBox="1"/>
          <p:nvPr/>
        </p:nvSpPr>
        <p:spPr>
          <a:xfrm>
            <a:off x="920043" y="4480675"/>
            <a:ext cx="4927601" cy="1015663"/>
          </a:xfrm>
          <a:prstGeom prst="rect">
            <a:avLst/>
          </a:prstGeom>
          <a:noFill/>
        </p:spPr>
        <p:txBody>
          <a:bodyPr wrap="square">
            <a:spAutoFit/>
          </a:bodyPr>
          <a:lstStyle/>
          <a:p>
            <a:pPr algn="just"/>
            <a:endParaRPr lang="en-US" sz="2000" dirty="0">
              <a:latin typeface="Roboto"/>
              <a:ea typeface="Roboto"/>
            </a:endParaRPr>
          </a:p>
          <a:p>
            <a:pPr algn="just"/>
            <a:r>
              <a:rPr lang="en-US" sz="2000" dirty="0">
                <a:latin typeface="Roboto"/>
                <a:ea typeface="Roboto"/>
              </a:rPr>
              <a:t>2-Data Set with locations of businesses </a:t>
            </a:r>
          </a:p>
          <a:p>
            <a:pPr algn="just"/>
            <a:r>
              <a:rPr lang="en-US" sz="2000" dirty="0">
                <a:latin typeface="Roboto"/>
                <a:ea typeface="Roboto"/>
              </a:rPr>
              <a:t>[San Francisco Registered Business Data]</a:t>
            </a:r>
          </a:p>
        </p:txBody>
      </p:sp>
      <p:cxnSp>
        <p:nvCxnSpPr>
          <p:cNvPr id="3" name="Conector recto 2">
            <a:extLst>
              <a:ext uri="{FF2B5EF4-FFF2-40B4-BE49-F238E27FC236}">
                <a16:creationId xmlns:a16="http://schemas.microsoft.com/office/drawing/2014/main" id="{B6DFBBD2-ECD8-4EFA-8FA5-9DC4E7F45471}"/>
              </a:ext>
            </a:extLst>
          </p:cNvPr>
          <p:cNvCxnSpPr/>
          <p:nvPr/>
        </p:nvCxnSpPr>
        <p:spPr>
          <a:xfrm>
            <a:off x="6366933" y="3127022"/>
            <a:ext cx="361245" cy="196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103A60C5-A61B-4113-AFDE-09F442FFF088}"/>
              </a:ext>
            </a:extLst>
          </p:cNvPr>
          <p:cNvCxnSpPr>
            <a:cxnSpLocks/>
          </p:cNvCxnSpPr>
          <p:nvPr/>
        </p:nvCxnSpPr>
        <p:spPr>
          <a:xfrm flipV="1">
            <a:off x="6344358" y="5328356"/>
            <a:ext cx="372531" cy="215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9C0F5FBD-2778-45DB-AD81-A274BFA7CB45}"/>
              </a:ext>
            </a:extLst>
          </p:cNvPr>
          <p:cNvCxnSpPr>
            <a:cxnSpLocks/>
          </p:cNvCxnSpPr>
          <p:nvPr/>
        </p:nvCxnSpPr>
        <p:spPr>
          <a:xfrm>
            <a:off x="6716889" y="3304405"/>
            <a:ext cx="11289" cy="855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16DDBB21-7A08-45E8-B866-A241C0C30A55}"/>
              </a:ext>
            </a:extLst>
          </p:cNvPr>
          <p:cNvCxnSpPr>
            <a:cxnSpLocks/>
          </p:cNvCxnSpPr>
          <p:nvPr/>
        </p:nvCxnSpPr>
        <p:spPr>
          <a:xfrm>
            <a:off x="6711244" y="4359917"/>
            <a:ext cx="0" cy="952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B33B045D-C38A-4D1E-8432-2E1D3A82E7EA}"/>
              </a:ext>
            </a:extLst>
          </p:cNvPr>
          <p:cNvCxnSpPr>
            <a:cxnSpLocks/>
          </p:cNvCxnSpPr>
          <p:nvPr/>
        </p:nvCxnSpPr>
        <p:spPr>
          <a:xfrm>
            <a:off x="6699956" y="4148668"/>
            <a:ext cx="231422"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877354A6-7290-4807-9004-56E3501195E0}"/>
              </a:ext>
            </a:extLst>
          </p:cNvPr>
          <p:cNvCxnSpPr>
            <a:cxnSpLocks/>
          </p:cNvCxnSpPr>
          <p:nvPr/>
        </p:nvCxnSpPr>
        <p:spPr>
          <a:xfrm flipV="1">
            <a:off x="6722533" y="4301068"/>
            <a:ext cx="208845" cy="58850"/>
          </a:xfrm>
          <a:prstGeom prst="line">
            <a:avLst/>
          </a:prstGeom>
        </p:spPr>
        <p:style>
          <a:lnRef idx="1">
            <a:schemeClr val="accent1"/>
          </a:lnRef>
          <a:fillRef idx="0">
            <a:schemeClr val="accent1"/>
          </a:fillRef>
          <a:effectRef idx="0">
            <a:schemeClr val="accent1"/>
          </a:effectRef>
          <a:fontRef idx="minor">
            <a:schemeClr val="tx1"/>
          </a:fontRef>
        </p:style>
      </p:cxnSp>
      <p:sp>
        <p:nvSpPr>
          <p:cNvPr id="24" name="Google Shape;27;p4">
            <a:extLst>
              <a:ext uri="{FF2B5EF4-FFF2-40B4-BE49-F238E27FC236}">
                <a16:creationId xmlns:a16="http://schemas.microsoft.com/office/drawing/2014/main" id="{D148344F-80DA-47DC-A781-1D5F66D67282}"/>
              </a:ext>
            </a:extLst>
          </p:cNvPr>
          <p:cNvSpPr txBox="1"/>
          <p:nvPr/>
        </p:nvSpPr>
        <p:spPr>
          <a:xfrm>
            <a:off x="6987435" y="3732181"/>
            <a:ext cx="573419"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7200" dirty="0">
                <a:solidFill>
                  <a:srgbClr val="2A3990"/>
                </a:solidFill>
                <a:latin typeface="Roboto"/>
                <a:ea typeface="Roboto"/>
                <a:cs typeface="Roboto"/>
                <a:sym typeface="Roboto"/>
              </a:rPr>
              <a:t>+</a:t>
            </a:r>
            <a:endParaRPr sz="4000" dirty="0"/>
          </a:p>
        </p:txBody>
      </p:sp>
      <p:pic>
        <p:nvPicPr>
          <p:cNvPr id="27" name="Imagen 26">
            <a:extLst>
              <a:ext uri="{FF2B5EF4-FFF2-40B4-BE49-F238E27FC236}">
                <a16:creationId xmlns:a16="http://schemas.microsoft.com/office/drawing/2014/main" id="{0886F1C4-0D70-4F37-B201-A406F482DFAE}"/>
              </a:ext>
            </a:extLst>
          </p:cNvPr>
          <p:cNvPicPr>
            <a:picLocks noChangeAspect="1"/>
          </p:cNvPicPr>
          <p:nvPr/>
        </p:nvPicPr>
        <p:blipFill>
          <a:blip r:embed="rId2"/>
          <a:stretch>
            <a:fillRect/>
          </a:stretch>
        </p:blipFill>
        <p:spPr>
          <a:xfrm>
            <a:off x="3364350" y="5395038"/>
            <a:ext cx="802041" cy="830183"/>
          </a:xfrm>
          <a:prstGeom prst="rect">
            <a:avLst/>
          </a:prstGeom>
        </p:spPr>
      </p:pic>
      <p:pic>
        <p:nvPicPr>
          <p:cNvPr id="28" name="Imagen 27">
            <a:extLst>
              <a:ext uri="{FF2B5EF4-FFF2-40B4-BE49-F238E27FC236}">
                <a16:creationId xmlns:a16="http://schemas.microsoft.com/office/drawing/2014/main" id="{84513567-9386-4033-854E-8CC97C6B7D02}"/>
              </a:ext>
            </a:extLst>
          </p:cNvPr>
          <p:cNvPicPr>
            <a:picLocks noChangeAspect="1"/>
          </p:cNvPicPr>
          <p:nvPr/>
        </p:nvPicPr>
        <p:blipFill>
          <a:blip r:embed="rId2"/>
          <a:stretch>
            <a:fillRect/>
          </a:stretch>
        </p:blipFill>
        <p:spPr>
          <a:xfrm>
            <a:off x="3364351" y="3302614"/>
            <a:ext cx="802041" cy="830183"/>
          </a:xfrm>
          <a:prstGeom prst="rect">
            <a:avLst/>
          </a:prstGeom>
        </p:spPr>
      </p:pic>
      <p:pic>
        <p:nvPicPr>
          <p:cNvPr id="29" name="Imagen 28">
            <a:extLst>
              <a:ext uri="{FF2B5EF4-FFF2-40B4-BE49-F238E27FC236}">
                <a16:creationId xmlns:a16="http://schemas.microsoft.com/office/drawing/2014/main" id="{83F028BD-5412-4F11-A413-DDCF723CEA47}"/>
              </a:ext>
            </a:extLst>
          </p:cNvPr>
          <p:cNvPicPr>
            <a:picLocks noChangeAspect="1"/>
          </p:cNvPicPr>
          <p:nvPr/>
        </p:nvPicPr>
        <p:blipFill>
          <a:blip r:embed="rId2"/>
          <a:stretch>
            <a:fillRect/>
          </a:stretch>
        </p:blipFill>
        <p:spPr>
          <a:xfrm>
            <a:off x="9177209" y="3915401"/>
            <a:ext cx="802041" cy="830183"/>
          </a:xfrm>
          <a:prstGeom prst="rect">
            <a:avLst/>
          </a:prstGeom>
        </p:spPr>
      </p:pic>
      <p:sp>
        <p:nvSpPr>
          <p:cNvPr id="31" name="CuadroTexto 30">
            <a:extLst>
              <a:ext uri="{FF2B5EF4-FFF2-40B4-BE49-F238E27FC236}">
                <a16:creationId xmlns:a16="http://schemas.microsoft.com/office/drawing/2014/main" id="{6896B20F-D9C6-49A0-99C3-56A2ADAD7180}"/>
              </a:ext>
            </a:extLst>
          </p:cNvPr>
          <p:cNvSpPr txBox="1"/>
          <p:nvPr/>
        </p:nvSpPr>
        <p:spPr>
          <a:xfrm>
            <a:off x="7664898" y="5435943"/>
            <a:ext cx="4482076" cy="830997"/>
          </a:xfrm>
          <a:prstGeom prst="rect">
            <a:avLst/>
          </a:prstGeom>
          <a:noFill/>
        </p:spPr>
        <p:txBody>
          <a:bodyPr wrap="square">
            <a:spAutoFit/>
          </a:bodyPr>
          <a:lstStyle/>
          <a:p>
            <a:pPr algn="ctr"/>
            <a:r>
              <a:rPr lang="en-US" sz="2400" dirty="0">
                <a:latin typeface="Roboto"/>
                <a:ea typeface="Roboto"/>
              </a:rPr>
              <a:t>Dataset Safest locations of business in San Francisco</a:t>
            </a:r>
          </a:p>
        </p:txBody>
      </p:sp>
      <p:sp>
        <p:nvSpPr>
          <p:cNvPr id="30" name="Flecha: a la derecha 29">
            <a:extLst>
              <a:ext uri="{FF2B5EF4-FFF2-40B4-BE49-F238E27FC236}">
                <a16:creationId xmlns:a16="http://schemas.microsoft.com/office/drawing/2014/main" id="{B4822B98-E651-435C-90A2-2D7A95838ED1}"/>
              </a:ext>
            </a:extLst>
          </p:cNvPr>
          <p:cNvSpPr/>
          <p:nvPr/>
        </p:nvSpPr>
        <p:spPr>
          <a:xfrm>
            <a:off x="7732889" y="3556000"/>
            <a:ext cx="778931" cy="1600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25819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800277" y="-11525"/>
            <a:ext cx="10283252"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Top 10 Venues X neighborhoods filtered by Park and Richmond Districts - </a:t>
            </a:r>
            <a:r>
              <a:rPr lang="en-US" sz="1800" dirty="0">
                <a:solidFill>
                  <a:srgbClr val="2A3990"/>
                </a:solidFill>
                <a:latin typeface="Roboto"/>
                <a:ea typeface="Roboto"/>
                <a:cs typeface="Roboto"/>
                <a:sym typeface="Roboto"/>
              </a:rPr>
              <a:t>– </a:t>
            </a:r>
            <a:r>
              <a:rPr lang="en-US" sz="1800" dirty="0">
                <a:solidFill>
                  <a:srgbClr val="FF0000"/>
                </a:solidFill>
                <a:latin typeface="Roboto"/>
                <a:ea typeface="Roboto"/>
                <a:cs typeface="Roboto"/>
                <a:sym typeface="Roboto"/>
              </a:rPr>
              <a:t>part [1 -3]</a:t>
            </a:r>
            <a:endParaRPr dirty="0"/>
          </a:p>
        </p:txBody>
      </p:sp>
      <p:pic>
        <p:nvPicPr>
          <p:cNvPr id="4" name="Imagen 3">
            <a:extLst>
              <a:ext uri="{FF2B5EF4-FFF2-40B4-BE49-F238E27FC236}">
                <a16:creationId xmlns:a16="http://schemas.microsoft.com/office/drawing/2014/main" id="{95D38205-DC25-4DE9-8511-DB33EB96DB2A}"/>
              </a:ext>
            </a:extLst>
          </p:cNvPr>
          <p:cNvPicPr>
            <a:picLocks noChangeAspect="1"/>
          </p:cNvPicPr>
          <p:nvPr/>
        </p:nvPicPr>
        <p:blipFill>
          <a:blip r:embed="rId2"/>
          <a:stretch>
            <a:fillRect/>
          </a:stretch>
        </p:blipFill>
        <p:spPr>
          <a:xfrm>
            <a:off x="177695" y="1139252"/>
            <a:ext cx="3644796" cy="5718748"/>
          </a:xfrm>
          <a:prstGeom prst="rect">
            <a:avLst/>
          </a:prstGeom>
        </p:spPr>
      </p:pic>
      <p:pic>
        <p:nvPicPr>
          <p:cNvPr id="8" name="Imagen 7">
            <a:extLst>
              <a:ext uri="{FF2B5EF4-FFF2-40B4-BE49-F238E27FC236}">
                <a16:creationId xmlns:a16="http://schemas.microsoft.com/office/drawing/2014/main" id="{D613D69A-2C7A-4E0C-A38D-6AF3ADD1DF53}"/>
              </a:ext>
            </a:extLst>
          </p:cNvPr>
          <p:cNvPicPr>
            <a:picLocks noChangeAspect="1"/>
          </p:cNvPicPr>
          <p:nvPr/>
        </p:nvPicPr>
        <p:blipFill>
          <a:blip r:embed="rId3"/>
          <a:stretch>
            <a:fillRect/>
          </a:stretch>
        </p:blipFill>
        <p:spPr>
          <a:xfrm>
            <a:off x="3822491" y="1446661"/>
            <a:ext cx="3724275" cy="5411339"/>
          </a:xfrm>
          <a:prstGeom prst="rect">
            <a:avLst/>
          </a:prstGeom>
        </p:spPr>
      </p:pic>
      <p:pic>
        <p:nvPicPr>
          <p:cNvPr id="10" name="Imagen 9">
            <a:extLst>
              <a:ext uri="{FF2B5EF4-FFF2-40B4-BE49-F238E27FC236}">
                <a16:creationId xmlns:a16="http://schemas.microsoft.com/office/drawing/2014/main" id="{F7B2C8BB-6B5C-4360-AA24-EE2B1A01C3BA}"/>
              </a:ext>
            </a:extLst>
          </p:cNvPr>
          <p:cNvPicPr>
            <a:picLocks noChangeAspect="1"/>
          </p:cNvPicPr>
          <p:nvPr/>
        </p:nvPicPr>
        <p:blipFill>
          <a:blip r:embed="rId4"/>
          <a:stretch>
            <a:fillRect/>
          </a:stretch>
        </p:blipFill>
        <p:spPr>
          <a:xfrm>
            <a:off x="7768886" y="1446660"/>
            <a:ext cx="3819525" cy="5411339"/>
          </a:xfrm>
          <a:prstGeom prst="rect">
            <a:avLst/>
          </a:prstGeom>
        </p:spPr>
      </p:pic>
      <p:sp>
        <p:nvSpPr>
          <p:cNvPr id="13" name="Rectángulo 12">
            <a:extLst>
              <a:ext uri="{FF2B5EF4-FFF2-40B4-BE49-F238E27FC236}">
                <a16:creationId xmlns:a16="http://schemas.microsoft.com/office/drawing/2014/main" id="{73783CC9-0D38-496E-81EC-5E91312F56F7}"/>
              </a:ext>
            </a:extLst>
          </p:cNvPr>
          <p:cNvSpPr/>
          <p:nvPr/>
        </p:nvSpPr>
        <p:spPr>
          <a:xfrm>
            <a:off x="2235200" y="3429000"/>
            <a:ext cx="1756229" cy="19957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F5CE57BA-8B36-4BED-BF25-5501348D91BF}"/>
              </a:ext>
            </a:extLst>
          </p:cNvPr>
          <p:cNvSpPr/>
          <p:nvPr/>
        </p:nvSpPr>
        <p:spPr>
          <a:xfrm>
            <a:off x="4917574" y="2950028"/>
            <a:ext cx="2731455" cy="2140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E5E1EE97-DCB2-4286-AA63-3283B170E094}"/>
              </a:ext>
            </a:extLst>
          </p:cNvPr>
          <p:cNvSpPr/>
          <p:nvPr/>
        </p:nvSpPr>
        <p:spPr>
          <a:xfrm>
            <a:off x="8976813" y="1750441"/>
            <a:ext cx="2731455" cy="2140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12D749BA-7348-4E8E-AAAB-778567FF2E0F}"/>
              </a:ext>
            </a:extLst>
          </p:cNvPr>
          <p:cNvSpPr/>
          <p:nvPr/>
        </p:nvSpPr>
        <p:spPr>
          <a:xfrm>
            <a:off x="8856956" y="6643914"/>
            <a:ext cx="2731455" cy="2140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1967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800277" y="-11525"/>
            <a:ext cx="10283252"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Top 10 Venues X neighborhoods filtered by Park and Richmond Districts </a:t>
            </a:r>
            <a:r>
              <a:rPr lang="en-US" sz="1800" dirty="0">
                <a:solidFill>
                  <a:srgbClr val="2A3990"/>
                </a:solidFill>
                <a:latin typeface="Roboto"/>
                <a:ea typeface="Roboto"/>
                <a:cs typeface="Roboto"/>
                <a:sym typeface="Roboto"/>
              </a:rPr>
              <a:t>– </a:t>
            </a:r>
            <a:r>
              <a:rPr lang="en-US" sz="1800" dirty="0">
                <a:solidFill>
                  <a:srgbClr val="FF0000"/>
                </a:solidFill>
                <a:latin typeface="Roboto"/>
                <a:ea typeface="Roboto"/>
                <a:cs typeface="Roboto"/>
                <a:sym typeface="Roboto"/>
              </a:rPr>
              <a:t>part [2 -3]</a:t>
            </a:r>
            <a:endParaRPr dirty="0"/>
          </a:p>
        </p:txBody>
      </p:sp>
      <p:pic>
        <p:nvPicPr>
          <p:cNvPr id="3" name="Imagen 2">
            <a:extLst>
              <a:ext uri="{FF2B5EF4-FFF2-40B4-BE49-F238E27FC236}">
                <a16:creationId xmlns:a16="http://schemas.microsoft.com/office/drawing/2014/main" id="{FFCA1B96-C687-478F-BDB3-2A81DC4A4512}"/>
              </a:ext>
            </a:extLst>
          </p:cNvPr>
          <p:cNvPicPr>
            <a:picLocks noChangeAspect="1"/>
          </p:cNvPicPr>
          <p:nvPr/>
        </p:nvPicPr>
        <p:blipFill>
          <a:blip r:embed="rId2"/>
          <a:stretch>
            <a:fillRect/>
          </a:stretch>
        </p:blipFill>
        <p:spPr>
          <a:xfrm>
            <a:off x="309250" y="1394733"/>
            <a:ext cx="3633163" cy="5463267"/>
          </a:xfrm>
          <a:prstGeom prst="rect">
            <a:avLst/>
          </a:prstGeom>
        </p:spPr>
      </p:pic>
      <p:pic>
        <p:nvPicPr>
          <p:cNvPr id="9" name="Imagen 8">
            <a:extLst>
              <a:ext uri="{FF2B5EF4-FFF2-40B4-BE49-F238E27FC236}">
                <a16:creationId xmlns:a16="http://schemas.microsoft.com/office/drawing/2014/main" id="{4DF456C8-71C0-4A1A-BBEA-EC4177971578}"/>
              </a:ext>
            </a:extLst>
          </p:cNvPr>
          <p:cNvPicPr>
            <a:picLocks noChangeAspect="1"/>
          </p:cNvPicPr>
          <p:nvPr/>
        </p:nvPicPr>
        <p:blipFill>
          <a:blip r:embed="rId3"/>
          <a:stretch>
            <a:fillRect/>
          </a:stretch>
        </p:blipFill>
        <p:spPr>
          <a:xfrm>
            <a:off x="3984515" y="1171575"/>
            <a:ext cx="3914775" cy="5686425"/>
          </a:xfrm>
          <a:prstGeom prst="rect">
            <a:avLst/>
          </a:prstGeom>
        </p:spPr>
      </p:pic>
      <p:pic>
        <p:nvPicPr>
          <p:cNvPr id="12" name="Imagen 11">
            <a:extLst>
              <a:ext uri="{FF2B5EF4-FFF2-40B4-BE49-F238E27FC236}">
                <a16:creationId xmlns:a16="http://schemas.microsoft.com/office/drawing/2014/main" id="{821704EB-AA31-446F-83F1-88FFD978B625}"/>
              </a:ext>
            </a:extLst>
          </p:cNvPr>
          <p:cNvPicPr>
            <a:picLocks noChangeAspect="1"/>
          </p:cNvPicPr>
          <p:nvPr/>
        </p:nvPicPr>
        <p:blipFill>
          <a:blip r:embed="rId4"/>
          <a:stretch>
            <a:fillRect/>
          </a:stretch>
        </p:blipFill>
        <p:spPr>
          <a:xfrm>
            <a:off x="7941392" y="1113293"/>
            <a:ext cx="3829050" cy="5676900"/>
          </a:xfrm>
          <a:prstGeom prst="rect">
            <a:avLst/>
          </a:prstGeom>
        </p:spPr>
      </p:pic>
      <p:sp>
        <p:nvSpPr>
          <p:cNvPr id="14" name="Rectángulo 13">
            <a:extLst>
              <a:ext uri="{FF2B5EF4-FFF2-40B4-BE49-F238E27FC236}">
                <a16:creationId xmlns:a16="http://schemas.microsoft.com/office/drawing/2014/main" id="{5B513B2E-0AF5-41AF-8803-ADF2377AADEF}"/>
              </a:ext>
            </a:extLst>
          </p:cNvPr>
          <p:cNvSpPr/>
          <p:nvPr/>
        </p:nvSpPr>
        <p:spPr>
          <a:xfrm>
            <a:off x="1454670" y="5076371"/>
            <a:ext cx="2731455" cy="2140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154EBD85-5910-42F2-A70D-260EB4588C90}"/>
              </a:ext>
            </a:extLst>
          </p:cNvPr>
          <p:cNvSpPr/>
          <p:nvPr/>
        </p:nvSpPr>
        <p:spPr>
          <a:xfrm>
            <a:off x="5167835" y="3574143"/>
            <a:ext cx="2731455" cy="2140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D4B31C63-C21A-40B3-80E6-18C835B4D123}"/>
              </a:ext>
            </a:extLst>
          </p:cNvPr>
          <p:cNvSpPr/>
          <p:nvPr/>
        </p:nvSpPr>
        <p:spPr>
          <a:xfrm>
            <a:off x="5146063" y="4336143"/>
            <a:ext cx="2731455" cy="2140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a:extLst>
              <a:ext uri="{FF2B5EF4-FFF2-40B4-BE49-F238E27FC236}">
                <a16:creationId xmlns:a16="http://schemas.microsoft.com/office/drawing/2014/main" id="{7D3688F0-3B8A-4345-8B83-87997A101924}"/>
              </a:ext>
            </a:extLst>
          </p:cNvPr>
          <p:cNvSpPr/>
          <p:nvPr/>
        </p:nvSpPr>
        <p:spPr>
          <a:xfrm>
            <a:off x="9057665" y="3516088"/>
            <a:ext cx="2731455" cy="2140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C7F4B0A0-F8AF-431B-996E-088DF3A3818D}"/>
              </a:ext>
            </a:extLst>
          </p:cNvPr>
          <p:cNvSpPr/>
          <p:nvPr/>
        </p:nvSpPr>
        <p:spPr>
          <a:xfrm>
            <a:off x="9108467" y="4757056"/>
            <a:ext cx="2731455" cy="2140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6119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706936" y="4313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Introduction</a:t>
            </a:r>
            <a:endParaRPr dirty="0"/>
          </a:p>
        </p:txBody>
      </p:sp>
      <p:sp>
        <p:nvSpPr>
          <p:cNvPr id="10" name="CuadroTexto 9">
            <a:extLst>
              <a:ext uri="{FF2B5EF4-FFF2-40B4-BE49-F238E27FC236}">
                <a16:creationId xmlns:a16="http://schemas.microsoft.com/office/drawing/2014/main" id="{63060416-78FA-4D37-9394-E5A1845BEEB3}"/>
              </a:ext>
            </a:extLst>
          </p:cNvPr>
          <p:cNvSpPr txBox="1"/>
          <p:nvPr/>
        </p:nvSpPr>
        <p:spPr>
          <a:xfrm>
            <a:off x="1062249" y="1426772"/>
            <a:ext cx="9759308" cy="4401205"/>
          </a:xfrm>
          <a:prstGeom prst="rect">
            <a:avLst/>
          </a:prstGeom>
          <a:noFill/>
        </p:spPr>
        <p:txBody>
          <a:bodyPr wrap="square">
            <a:spAutoFit/>
          </a:bodyPr>
          <a:lstStyle>
            <a:defPPr>
              <a:defRPr lang="en-US"/>
            </a:defPPr>
          </a:lstStyle>
          <a:p>
            <a:pPr algn="just"/>
            <a:r>
              <a:rPr lang="en-US" sz="2800" dirty="0">
                <a:latin typeface="Roboto"/>
                <a:ea typeface="Roboto"/>
              </a:rPr>
              <a:t>San Francisco is a cultural, commercial, and financial center in Northern California. San Francisco is the 16th most populous city in the United States, and the fourth most populous in California, with 881,549 residents as of 2019.</a:t>
            </a:r>
          </a:p>
          <a:p>
            <a:pPr algn="just"/>
            <a:r>
              <a:rPr lang="en-US" sz="2800" dirty="0">
                <a:latin typeface="Roboto"/>
                <a:ea typeface="Roboto"/>
              </a:rPr>
              <a:t>With its diverse culture , comes diverse alternatives business relationship with food </a:t>
            </a:r>
            <a:r>
              <a:rPr lang="en-US" sz="2800" dirty="0" err="1">
                <a:latin typeface="Roboto"/>
                <a:ea typeface="Roboto"/>
              </a:rPr>
              <a:t>items,beverages</a:t>
            </a:r>
            <a:r>
              <a:rPr lang="en-US" sz="2800" dirty="0">
                <a:latin typeface="Roboto"/>
                <a:ea typeface="Roboto"/>
              </a:rPr>
              <a:t> and cafe in safest Neighborhoods.</a:t>
            </a:r>
          </a:p>
          <a:p>
            <a:pPr algn="just"/>
            <a:r>
              <a:rPr lang="en-US" sz="2800" dirty="0">
                <a:latin typeface="Roboto"/>
                <a:ea typeface="Roboto"/>
              </a:rPr>
              <a:t>So as part of this project , we will list and visualize all options to create "</a:t>
            </a:r>
            <a:r>
              <a:rPr lang="en-US" sz="2800" dirty="0" err="1">
                <a:latin typeface="Roboto"/>
                <a:ea typeface="Roboto"/>
              </a:rPr>
              <a:t>businnes</a:t>
            </a:r>
            <a:r>
              <a:rPr lang="en-US" sz="2800" dirty="0">
                <a:latin typeface="Roboto"/>
                <a:ea typeface="Roboto"/>
              </a:rPr>
              <a:t> </a:t>
            </a:r>
            <a:r>
              <a:rPr lang="en-US" sz="2800" dirty="0" err="1">
                <a:latin typeface="Roboto"/>
                <a:ea typeface="Roboto"/>
              </a:rPr>
              <a:t>altenative</a:t>
            </a:r>
            <a:r>
              <a:rPr lang="en-US" sz="2800" dirty="0">
                <a:latin typeface="Roboto"/>
                <a:ea typeface="Roboto"/>
              </a:rPr>
              <a:t> safest" relations with cafe in San Francisco (CA).</a:t>
            </a:r>
          </a:p>
        </p:txBody>
      </p:sp>
      <p:pic>
        <p:nvPicPr>
          <p:cNvPr id="2050" name="Picture 2" descr="Download Ltspice Tutorial An Introduction To Analog Circuit - Data Analysis  Logo - Full Size PNG Image - PNGkit">
            <a:extLst>
              <a:ext uri="{FF2B5EF4-FFF2-40B4-BE49-F238E27FC236}">
                <a16:creationId xmlns:a16="http://schemas.microsoft.com/office/drawing/2014/main" id="{1558D225-EE94-4983-B2D0-1685C84CF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7430" y="5170311"/>
            <a:ext cx="1561631" cy="156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443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800277" y="-11525"/>
            <a:ext cx="10283252"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Top 10 Venues X neighborhoods filtered by Park and Richmond Districts  –</a:t>
            </a:r>
            <a:r>
              <a:rPr lang="en-US" dirty="0">
                <a:solidFill>
                  <a:srgbClr val="2A3990"/>
                </a:solidFill>
                <a:latin typeface="Roboto"/>
                <a:ea typeface="Roboto"/>
                <a:cs typeface="Roboto"/>
                <a:sym typeface="Roboto"/>
              </a:rPr>
              <a:t> </a:t>
            </a:r>
            <a:r>
              <a:rPr lang="en-US" dirty="0">
                <a:solidFill>
                  <a:srgbClr val="FF0000"/>
                </a:solidFill>
                <a:latin typeface="Roboto"/>
                <a:ea typeface="Roboto"/>
                <a:cs typeface="Roboto"/>
                <a:sym typeface="Roboto"/>
              </a:rPr>
              <a:t>part [3 -3]</a:t>
            </a:r>
            <a:endParaRPr sz="1000" dirty="0">
              <a:solidFill>
                <a:srgbClr val="FF0000"/>
              </a:solidFill>
            </a:endParaRPr>
          </a:p>
        </p:txBody>
      </p:sp>
      <p:pic>
        <p:nvPicPr>
          <p:cNvPr id="4" name="Imagen 3">
            <a:extLst>
              <a:ext uri="{FF2B5EF4-FFF2-40B4-BE49-F238E27FC236}">
                <a16:creationId xmlns:a16="http://schemas.microsoft.com/office/drawing/2014/main" id="{CCB2A7E5-47C6-4EFA-80E6-31412323DD20}"/>
              </a:ext>
            </a:extLst>
          </p:cNvPr>
          <p:cNvPicPr>
            <a:picLocks noChangeAspect="1"/>
          </p:cNvPicPr>
          <p:nvPr/>
        </p:nvPicPr>
        <p:blipFill>
          <a:blip r:embed="rId2"/>
          <a:stretch>
            <a:fillRect/>
          </a:stretch>
        </p:blipFill>
        <p:spPr>
          <a:xfrm>
            <a:off x="4055953" y="1716139"/>
            <a:ext cx="3771900" cy="2886075"/>
          </a:xfrm>
          <a:prstGeom prst="rect">
            <a:avLst/>
          </a:prstGeom>
        </p:spPr>
      </p:pic>
      <p:sp>
        <p:nvSpPr>
          <p:cNvPr id="10" name="Rectángulo 9">
            <a:extLst>
              <a:ext uri="{FF2B5EF4-FFF2-40B4-BE49-F238E27FC236}">
                <a16:creationId xmlns:a16="http://schemas.microsoft.com/office/drawing/2014/main" id="{125EB5D2-E71F-4EA7-962A-16204909DF35}"/>
              </a:ext>
            </a:extLst>
          </p:cNvPr>
          <p:cNvSpPr/>
          <p:nvPr/>
        </p:nvSpPr>
        <p:spPr>
          <a:xfrm>
            <a:off x="5008178" y="2833917"/>
            <a:ext cx="2731455" cy="2140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8434" name="Picture 2" descr="The Ultimate Guide To Ranking a Business with Multiple Locations">
            <a:extLst>
              <a:ext uri="{FF2B5EF4-FFF2-40B4-BE49-F238E27FC236}">
                <a16:creationId xmlns:a16="http://schemas.microsoft.com/office/drawing/2014/main" id="{A9A01BCB-346A-4ED7-AA0E-D5559F495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680" y="4686822"/>
            <a:ext cx="2882320" cy="2086511"/>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6AD5BCCC-89CB-4387-871E-8A72B235F5B9}"/>
              </a:ext>
            </a:extLst>
          </p:cNvPr>
          <p:cNvSpPr txBox="1"/>
          <p:nvPr/>
        </p:nvSpPr>
        <p:spPr>
          <a:xfrm>
            <a:off x="287928" y="4686822"/>
            <a:ext cx="9021752" cy="1384995"/>
          </a:xfrm>
          <a:prstGeom prst="rect">
            <a:avLst/>
          </a:prstGeom>
          <a:noFill/>
        </p:spPr>
        <p:txBody>
          <a:bodyPr wrap="square">
            <a:spAutoFit/>
          </a:bodyPr>
          <a:lstStyle/>
          <a:p>
            <a:pPr algn="just"/>
            <a:r>
              <a:rPr lang="en-US" sz="2800" dirty="0">
                <a:latin typeface="Roboto" panose="02000000000000000000" pitchFamily="2" charset="0"/>
                <a:ea typeface="Roboto" panose="02000000000000000000" pitchFamily="2" charset="0"/>
              </a:rPr>
              <a:t>Analyzing the top 10 reports by neighborhood can be determined the coffee shop is a frequent and common business in the majority the venues.</a:t>
            </a:r>
          </a:p>
        </p:txBody>
      </p:sp>
    </p:spTree>
    <p:extLst>
      <p:ext uri="{BB962C8B-B14F-4D97-AF65-F5344CB8AC3E}">
        <p14:creationId xmlns:p14="http://schemas.microsoft.com/office/powerpoint/2010/main" val="2569636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572679" y="40884"/>
            <a:ext cx="8199000" cy="1866938"/>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400" dirty="0">
                <a:solidFill>
                  <a:srgbClr val="2A3990"/>
                </a:solidFill>
                <a:latin typeface="Roboto"/>
                <a:ea typeface="Roboto"/>
                <a:cs typeface="Roboto"/>
                <a:sym typeface="Roboto"/>
              </a:rPr>
              <a:t>Clustering </a:t>
            </a:r>
          </a:p>
          <a:p>
            <a:pPr marL="0" marR="0" lvl="0" indent="0" algn="ctr" rtl="0">
              <a:lnSpc>
                <a:spcPct val="104166"/>
              </a:lnSpc>
              <a:spcBef>
                <a:spcPts val="0"/>
              </a:spcBef>
              <a:spcAft>
                <a:spcPts val="0"/>
              </a:spcAft>
              <a:buNone/>
            </a:pPr>
            <a:r>
              <a:rPr lang="en-US" sz="4400" dirty="0">
                <a:solidFill>
                  <a:srgbClr val="2A3990"/>
                </a:solidFill>
                <a:latin typeface="Roboto"/>
                <a:ea typeface="Roboto"/>
                <a:sym typeface="Roboto"/>
              </a:rPr>
              <a:t>K means</a:t>
            </a:r>
            <a:endParaRPr dirty="0"/>
          </a:p>
        </p:txBody>
      </p:sp>
      <p:pic>
        <p:nvPicPr>
          <p:cNvPr id="20484" name="Picture 4" descr="Transparent Power Icon Png - Data Modelling Icon Png, Png Download ,  Transparent Png Image - PNGitem">
            <a:extLst>
              <a:ext uri="{FF2B5EF4-FFF2-40B4-BE49-F238E27FC236}">
                <a16:creationId xmlns:a16="http://schemas.microsoft.com/office/drawing/2014/main" id="{519F707A-8534-4E25-A1AA-DA96F9B69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534658"/>
            <a:ext cx="7064728" cy="5027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357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pic>
        <p:nvPicPr>
          <p:cNvPr id="4" name="Imagen 3">
            <a:extLst>
              <a:ext uri="{FF2B5EF4-FFF2-40B4-BE49-F238E27FC236}">
                <a16:creationId xmlns:a16="http://schemas.microsoft.com/office/drawing/2014/main" id="{397A6275-F1EB-41EF-B265-8DDA35C7ABB6}"/>
              </a:ext>
            </a:extLst>
          </p:cNvPr>
          <p:cNvPicPr>
            <a:picLocks noChangeAspect="1"/>
          </p:cNvPicPr>
          <p:nvPr/>
        </p:nvPicPr>
        <p:blipFill>
          <a:blip r:embed="rId2"/>
          <a:stretch>
            <a:fillRect/>
          </a:stretch>
        </p:blipFill>
        <p:spPr>
          <a:xfrm>
            <a:off x="174625" y="805885"/>
            <a:ext cx="4194175" cy="5756232"/>
          </a:xfrm>
          <a:prstGeom prst="rect">
            <a:avLst/>
          </a:prstGeom>
        </p:spPr>
      </p:pic>
      <p:sp>
        <p:nvSpPr>
          <p:cNvPr id="7" name="Google Shape;27;p4">
            <a:extLst>
              <a:ext uri="{FF2B5EF4-FFF2-40B4-BE49-F238E27FC236}">
                <a16:creationId xmlns:a16="http://schemas.microsoft.com/office/drawing/2014/main" id="{0009B499-8012-4A77-9B34-70E0AA49F066}"/>
              </a:ext>
            </a:extLst>
          </p:cNvPr>
          <p:cNvSpPr txBox="1"/>
          <p:nvPr/>
        </p:nvSpPr>
        <p:spPr>
          <a:xfrm>
            <a:off x="1572679" y="40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400" dirty="0">
                <a:solidFill>
                  <a:srgbClr val="2A3990"/>
                </a:solidFill>
                <a:latin typeface="Roboto"/>
                <a:ea typeface="Roboto"/>
                <a:cs typeface="Roboto"/>
                <a:sym typeface="Roboto"/>
              </a:rPr>
              <a:t>Clustering</a:t>
            </a:r>
            <a:endParaRPr dirty="0"/>
          </a:p>
        </p:txBody>
      </p:sp>
      <p:sp>
        <p:nvSpPr>
          <p:cNvPr id="8" name="CuadroTexto 7">
            <a:extLst>
              <a:ext uri="{FF2B5EF4-FFF2-40B4-BE49-F238E27FC236}">
                <a16:creationId xmlns:a16="http://schemas.microsoft.com/office/drawing/2014/main" id="{F1FC0D36-BA63-43CF-AD08-5604B2B1C24D}"/>
              </a:ext>
            </a:extLst>
          </p:cNvPr>
          <p:cNvSpPr txBox="1"/>
          <p:nvPr/>
        </p:nvSpPr>
        <p:spPr>
          <a:xfrm>
            <a:off x="4814660" y="5731119"/>
            <a:ext cx="7202715" cy="830997"/>
          </a:xfrm>
          <a:prstGeom prst="rect">
            <a:avLst/>
          </a:prstGeom>
          <a:noFill/>
        </p:spPr>
        <p:txBody>
          <a:bodyPr wrap="square">
            <a:spAutoFit/>
          </a:bodyPr>
          <a:lstStyle/>
          <a:p>
            <a:r>
              <a:rPr lang="es-CO" sz="2000" b="1" dirty="0">
                <a:latin typeface="Roboto" panose="02000000000000000000" pitchFamily="2" charset="0"/>
                <a:ea typeface="Roboto" panose="02000000000000000000" pitchFamily="2" charset="0"/>
              </a:rPr>
              <a:t>In </a:t>
            </a:r>
            <a:r>
              <a:rPr lang="es-CO" sz="2400" b="1" dirty="0" err="1">
                <a:latin typeface="Roboto" panose="02000000000000000000" pitchFamily="2" charset="0"/>
                <a:ea typeface="Roboto" panose="02000000000000000000" pitchFamily="2" charset="0"/>
              </a:rPr>
              <a:t>cluster</a:t>
            </a:r>
            <a:r>
              <a:rPr lang="es-CO" sz="2400" b="1" dirty="0">
                <a:latin typeface="Roboto" panose="02000000000000000000" pitchFamily="2" charset="0"/>
                <a:ea typeface="Roboto" panose="02000000000000000000" pitchFamily="2" charset="0"/>
              </a:rPr>
              <a:t> </a:t>
            </a:r>
            <a:r>
              <a:rPr lang="es-CO" sz="2400" b="1" dirty="0" err="1">
                <a:latin typeface="Roboto" panose="02000000000000000000" pitchFamily="2" charset="0"/>
                <a:ea typeface="Roboto" panose="02000000000000000000" pitchFamily="2" charset="0"/>
              </a:rPr>
              <a:t>analysis</a:t>
            </a:r>
            <a:r>
              <a:rPr lang="es-CO" sz="2400" b="1" dirty="0">
                <a:latin typeface="Roboto" panose="02000000000000000000" pitchFamily="2" charset="0"/>
                <a:ea typeface="Roboto" panose="02000000000000000000" pitchFamily="2" charset="0"/>
              </a:rPr>
              <a:t>, </a:t>
            </a:r>
            <a:r>
              <a:rPr lang="es-CO" sz="2400" b="1" dirty="0" err="1">
                <a:latin typeface="Roboto" panose="02000000000000000000" pitchFamily="2" charset="0"/>
                <a:ea typeface="Roboto" panose="02000000000000000000" pitchFamily="2" charset="0"/>
              </a:rPr>
              <a:t>the</a:t>
            </a:r>
            <a:r>
              <a:rPr lang="es-CO" sz="2400" b="1" dirty="0">
                <a:latin typeface="Roboto" panose="02000000000000000000" pitchFamily="2" charset="0"/>
                <a:ea typeface="Roboto" panose="02000000000000000000" pitchFamily="2" charset="0"/>
              </a:rPr>
              <a:t> </a:t>
            </a:r>
            <a:r>
              <a:rPr lang="es-CO" sz="2400" b="1" dirty="0" err="1">
                <a:latin typeface="Roboto" panose="02000000000000000000" pitchFamily="2" charset="0"/>
                <a:ea typeface="Roboto" panose="02000000000000000000" pitchFamily="2" charset="0"/>
              </a:rPr>
              <a:t>elbow</a:t>
            </a:r>
            <a:r>
              <a:rPr lang="es-CO" sz="2400" b="1" dirty="0">
                <a:latin typeface="Roboto" panose="02000000000000000000" pitchFamily="2" charset="0"/>
                <a:ea typeface="Roboto" panose="02000000000000000000" pitchFamily="2" charset="0"/>
              </a:rPr>
              <a:t> </a:t>
            </a:r>
            <a:r>
              <a:rPr lang="es-CO" sz="2400" b="1" dirty="0" err="1">
                <a:latin typeface="Roboto" panose="02000000000000000000" pitchFamily="2" charset="0"/>
                <a:ea typeface="Roboto" panose="02000000000000000000" pitchFamily="2" charset="0"/>
              </a:rPr>
              <a:t>method</a:t>
            </a:r>
            <a:r>
              <a:rPr lang="es-CO" sz="2400" b="1" dirty="0">
                <a:latin typeface="Roboto" panose="02000000000000000000" pitchFamily="2" charset="0"/>
                <a:ea typeface="Roboto" panose="02000000000000000000" pitchFamily="2" charset="0"/>
              </a:rPr>
              <a:t> shows a </a:t>
            </a:r>
          </a:p>
          <a:p>
            <a:r>
              <a:rPr lang="es-CO" sz="2400" b="1" dirty="0" err="1">
                <a:latin typeface="Roboto" panose="02000000000000000000" pitchFamily="2" charset="0"/>
                <a:ea typeface="Roboto" panose="02000000000000000000" pitchFamily="2" charset="0"/>
              </a:rPr>
              <a:t>good</a:t>
            </a:r>
            <a:r>
              <a:rPr lang="es-CO" sz="2400" b="1" dirty="0">
                <a:latin typeface="Roboto" panose="02000000000000000000" pitchFamily="2" charset="0"/>
                <a:ea typeface="Roboto" panose="02000000000000000000" pitchFamily="2" charset="0"/>
              </a:rPr>
              <a:t> candidate k= 4</a:t>
            </a:r>
          </a:p>
        </p:txBody>
      </p:sp>
      <p:pic>
        <p:nvPicPr>
          <p:cNvPr id="9" name="Imagen 8">
            <a:extLst>
              <a:ext uri="{FF2B5EF4-FFF2-40B4-BE49-F238E27FC236}">
                <a16:creationId xmlns:a16="http://schemas.microsoft.com/office/drawing/2014/main" id="{E7D2E12E-E7B8-49F6-A4F0-FDCF49DCC412}"/>
              </a:ext>
            </a:extLst>
          </p:cNvPr>
          <p:cNvPicPr>
            <a:picLocks noChangeAspect="1"/>
          </p:cNvPicPr>
          <p:nvPr/>
        </p:nvPicPr>
        <p:blipFill>
          <a:blip r:embed="rId3"/>
          <a:stretch>
            <a:fillRect/>
          </a:stretch>
        </p:blipFill>
        <p:spPr>
          <a:xfrm>
            <a:off x="5672179" y="805884"/>
            <a:ext cx="4493939" cy="4540508"/>
          </a:xfrm>
          <a:prstGeom prst="rect">
            <a:avLst/>
          </a:prstGeom>
        </p:spPr>
      </p:pic>
    </p:spTree>
    <p:extLst>
      <p:ext uri="{BB962C8B-B14F-4D97-AF65-F5344CB8AC3E}">
        <p14:creationId xmlns:p14="http://schemas.microsoft.com/office/powerpoint/2010/main" val="2627019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572679" y="40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400" dirty="0">
                <a:solidFill>
                  <a:srgbClr val="2A3990"/>
                </a:solidFill>
                <a:latin typeface="Roboto"/>
                <a:ea typeface="Roboto"/>
                <a:cs typeface="Roboto"/>
                <a:sym typeface="Roboto"/>
              </a:rPr>
              <a:t>Cluster 0</a:t>
            </a:r>
            <a:endParaRPr dirty="0"/>
          </a:p>
        </p:txBody>
      </p:sp>
      <p:sp>
        <p:nvSpPr>
          <p:cNvPr id="5" name="CuadroTexto 4">
            <a:extLst>
              <a:ext uri="{FF2B5EF4-FFF2-40B4-BE49-F238E27FC236}">
                <a16:creationId xmlns:a16="http://schemas.microsoft.com/office/drawing/2014/main" id="{74B32C3D-6A65-4544-8C27-DCCCEA94CD9F}"/>
              </a:ext>
            </a:extLst>
          </p:cNvPr>
          <p:cNvSpPr txBox="1"/>
          <p:nvPr/>
        </p:nvSpPr>
        <p:spPr>
          <a:xfrm>
            <a:off x="1572679" y="827997"/>
            <a:ext cx="9998440" cy="5262979"/>
          </a:xfrm>
          <a:prstGeom prst="rect">
            <a:avLst/>
          </a:prstGeom>
          <a:noFill/>
        </p:spPr>
        <p:txBody>
          <a:bodyPr wrap="square">
            <a:spAutoFit/>
          </a:bodyPr>
          <a:lstStyle/>
          <a:p>
            <a:pPr algn="just"/>
            <a:r>
              <a:rPr lang="es-CO" sz="2800" dirty="0" err="1">
                <a:latin typeface="Roboto" panose="02000000000000000000" pitchFamily="2" charset="0"/>
                <a:ea typeface="Roboto" panose="02000000000000000000" pitchFamily="2" charset="0"/>
              </a:rPr>
              <a:t>According</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to</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the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results</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for</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the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first</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group</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labels</a:t>
            </a:r>
            <a:r>
              <a:rPr lang="es-CO" sz="2800" dirty="0">
                <a:latin typeface="Roboto" panose="02000000000000000000" pitchFamily="2" charset="0"/>
                <a:ea typeface="Roboto" panose="02000000000000000000" pitchFamily="2" charset="0"/>
              </a:rPr>
              <a:t>=0)</a:t>
            </a:r>
          </a:p>
          <a:p>
            <a:pPr algn="just"/>
            <a:r>
              <a:rPr lang="es-CO" sz="2800" dirty="0" err="1">
                <a:latin typeface="Roboto" panose="02000000000000000000" pitchFamily="2" charset="0"/>
                <a:ea typeface="Roboto" panose="02000000000000000000" pitchFamily="2" charset="0"/>
              </a:rPr>
              <a:t>The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most</a:t>
            </a:r>
            <a:r>
              <a:rPr lang="es-CO" sz="2800" dirty="0">
                <a:latin typeface="Roboto" panose="02000000000000000000" pitchFamily="2" charset="0"/>
                <a:ea typeface="Roboto" panose="02000000000000000000" pitchFamily="2" charset="0"/>
              </a:rPr>
              <a:t> popular </a:t>
            </a:r>
            <a:r>
              <a:rPr lang="es-CO" sz="2800" dirty="0" err="1">
                <a:latin typeface="Roboto" panose="02000000000000000000" pitchFamily="2" charset="0"/>
                <a:ea typeface="Roboto" panose="02000000000000000000" pitchFamily="2" charset="0"/>
              </a:rPr>
              <a:t>categories</a:t>
            </a:r>
            <a:r>
              <a:rPr lang="es-CO" sz="2800" dirty="0">
                <a:latin typeface="Roboto" panose="02000000000000000000" pitchFamily="2" charset="0"/>
                <a:ea typeface="Roboto" panose="02000000000000000000" pitchFamily="2" charset="0"/>
              </a:rPr>
              <a:t> are:</a:t>
            </a:r>
          </a:p>
          <a:p>
            <a:pPr algn="just"/>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Boutique</a:t>
            </a:r>
          </a:p>
          <a:p>
            <a:pPr marL="457200" indent="-457200" algn="just">
              <a:buFont typeface="Arial" panose="020B0604020202020204" pitchFamily="34" charset="0"/>
              <a:buChar char="•"/>
            </a:pPr>
            <a:r>
              <a:rPr lang="es-CO" sz="2800" dirty="0" err="1">
                <a:highlight>
                  <a:srgbClr val="FFFF00"/>
                </a:highlight>
                <a:latin typeface="Roboto" panose="02000000000000000000" pitchFamily="2" charset="0"/>
                <a:ea typeface="Roboto" panose="02000000000000000000" pitchFamily="2" charset="0"/>
              </a:rPr>
              <a:t>Coffee</a:t>
            </a:r>
            <a:r>
              <a:rPr lang="es-CO" sz="2800" dirty="0">
                <a:highlight>
                  <a:srgbClr val="FFFF00"/>
                </a:highlight>
                <a:latin typeface="Roboto" panose="02000000000000000000" pitchFamily="2" charset="0"/>
                <a:ea typeface="Roboto" panose="02000000000000000000" pitchFamily="2" charset="0"/>
              </a:rPr>
              <a:t> Shop</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Thrift</a:t>
            </a:r>
            <a:r>
              <a:rPr lang="es-CO" sz="2800" dirty="0">
                <a:latin typeface="Roboto" panose="02000000000000000000" pitchFamily="2" charset="0"/>
                <a:ea typeface="Roboto" panose="02000000000000000000" pitchFamily="2" charset="0"/>
              </a:rPr>
              <a:t> / Vintage Store</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Clothing</a:t>
            </a:r>
            <a:r>
              <a:rPr lang="es-CO" sz="2800" dirty="0">
                <a:latin typeface="Roboto" panose="02000000000000000000" pitchFamily="2" charset="0"/>
                <a:ea typeface="Roboto" panose="02000000000000000000" pitchFamily="2" charset="0"/>
              </a:rPr>
              <a:t> Store</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Chinese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Rest</a:t>
            </a:r>
            <a:r>
              <a:rPr lang="es-CO" sz="2800" dirty="0">
                <a:latin typeface="Roboto" panose="02000000000000000000" pitchFamily="2" charset="0"/>
                <a:ea typeface="Roboto" panose="02000000000000000000" pitchFamily="2" charset="0"/>
              </a:rPr>
              <a:t>.</a:t>
            </a: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Garden</a:t>
            </a: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Park</a:t>
            </a:r>
          </a:p>
          <a:p>
            <a:pPr marL="457200" indent="-457200" algn="just">
              <a:buFont typeface="Arial" panose="020B0604020202020204" pitchFamily="34" charset="0"/>
              <a:buChar char="•"/>
            </a:pPr>
            <a:r>
              <a:rPr lang="es-CO" sz="2800" dirty="0">
                <a:highlight>
                  <a:srgbClr val="FFFF00"/>
                </a:highlight>
                <a:latin typeface="Roboto" panose="02000000000000000000" pitchFamily="2" charset="0"/>
                <a:ea typeface="Roboto" panose="02000000000000000000" pitchFamily="2" charset="0"/>
              </a:rPr>
              <a:t>Café</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Bakery</a:t>
            </a:r>
            <a:endParaRPr lang="es-CO" sz="2800" dirty="0">
              <a:latin typeface="Roboto" panose="02000000000000000000" pitchFamily="2" charset="0"/>
              <a:ea typeface="Roboto" panose="02000000000000000000" pitchFamily="2" charset="0"/>
            </a:endParaRPr>
          </a:p>
        </p:txBody>
      </p:sp>
      <p:pic>
        <p:nvPicPr>
          <p:cNvPr id="8" name="Imagen 7">
            <a:extLst>
              <a:ext uri="{FF2B5EF4-FFF2-40B4-BE49-F238E27FC236}">
                <a16:creationId xmlns:a16="http://schemas.microsoft.com/office/drawing/2014/main" id="{0C028284-B750-429D-B50E-4FB684265873}"/>
              </a:ext>
            </a:extLst>
          </p:cNvPr>
          <p:cNvPicPr>
            <a:picLocks noChangeAspect="1"/>
          </p:cNvPicPr>
          <p:nvPr/>
        </p:nvPicPr>
        <p:blipFill>
          <a:blip r:embed="rId2"/>
          <a:stretch>
            <a:fillRect/>
          </a:stretch>
        </p:blipFill>
        <p:spPr>
          <a:xfrm>
            <a:off x="6096000" y="1814285"/>
            <a:ext cx="5761025" cy="4139859"/>
          </a:xfrm>
          <a:prstGeom prst="rect">
            <a:avLst/>
          </a:prstGeom>
        </p:spPr>
      </p:pic>
      <p:sp>
        <p:nvSpPr>
          <p:cNvPr id="9" name="Google Shape;94;p16">
            <a:extLst>
              <a:ext uri="{FF2B5EF4-FFF2-40B4-BE49-F238E27FC236}">
                <a16:creationId xmlns:a16="http://schemas.microsoft.com/office/drawing/2014/main" id="{96DA1CE8-824A-4302-9B87-CC18DCACD549}"/>
              </a:ext>
            </a:extLst>
          </p:cNvPr>
          <p:cNvSpPr txBox="1"/>
          <p:nvPr/>
        </p:nvSpPr>
        <p:spPr>
          <a:xfrm>
            <a:off x="2189175" y="6113064"/>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chemeClr val="accent1">
                    <a:lumMod val="75000"/>
                  </a:schemeClr>
                </a:solidFill>
                <a:highlight>
                  <a:srgbClr val="C0C0C0"/>
                </a:highlight>
                <a:latin typeface="Roboto" panose="02000000000000000000" pitchFamily="2" charset="0"/>
                <a:ea typeface="Roboto" panose="02000000000000000000" pitchFamily="2" charset="0"/>
                <a:cs typeface="Georgia"/>
                <a:sym typeface="Georgia"/>
              </a:rPr>
              <a:t>It is recommended to open a coffee shop</a:t>
            </a:r>
            <a:endParaRPr sz="3600" b="1" dirty="0">
              <a:solidFill>
                <a:schemeClr val="accent1">
                  <a:lumMod val="75000"/>
                </a:schemeClr>
              </a:solidFill>
              <a:highlight>
                <a:srgbClr val="C0C0C0"/>
              </a:highlight>
              <a:latin typeface="Roboto" panose="02000000000000000000" pitchFamily="2" charset="0"/>
              <a:ea typeface="Roboto" panose="02000000000000000000" pitchFamily="2" charset="0"/>
            </a:endParaRPr>
          </a:p>
        </p:txBody>
      </p:sp>
      <p:pic>
        <p:nvPicPr>
          <p:cNvPr id="10" name="Imagen 9">
            <a:extLst>
              <a:ext uri="{FF2B5EF4-FFF2-40B4-BE49-F238E27FC236}">
                <a16:creationId xmlns:a16="http://schemas.microsoft.com/office/drawing/2014/main" id="{2745F283-2BB3-4ABA-B40E-CC9B999E4B29}"/>
              </a:ext>
            </a:extLst>
          </p:cNvPr>
          <p:cNvPicPr>
            <a:picLocks noChangeAspect="1"/>
          </p:cNvPicPr>
          <p:nvPr/>
        </p:nvPicPr>
        <p:blipFill>
          <a:blip r:embed="rId3"/>
          <a:stretch>
            <a:fillRect/>
          </a:stretch>
        </p:blipFill>
        <p:spPr>
          <a:xfrm>
            <a:off x="-9377" y="0"/>
            <a:ext cx="1387016" cy="1378857"/>
          </a:xfrm>
          <a:prstGeom prst="rect">
            <a:avLst/>
          </a:prstGeom>
        </p:spPr>
      </p:pic>
    </p:spTree>
    <p:extLst>
      <p:ext uri="{BB962C8B-B14F-4D97-AF65-F5344CB8AC3E}">
        <p14:creationId xmlns:p14="http://schemas.microsoft.com/office/powerpoint/2010/main" val="3233564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572679" y="40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400" dirty="0">
                <a:solidFill>
                  <a:srgbClr val="2A3990"/>
                </a:solidFill>
                <a:latin typeface="Roboto"/>
                <a:ea typeface="Roboto"/>
                <a:cs typeface="Roboto"/>
                <a:sym typeface="Roboto"/>
              </a:rPr>
              <a:t>Cluster 0</a:t>
            </a:r>
          </a:p>
          <a:p>
            <a:pPr marL="0" marR="0" lvl="0" indent="0" algn="ctr" rtl="0">
              <a:lnSpc>
                <a:spcPct val="104166"/>
              </a:lnSpc>
              <a:spcBef>
                <a:spcPts val="0"/>
              </a:spcBef>
              <a:spcAft>
                <a:spcPts val="0"/>
              </a:spcAft>
              <a:buNone/>
            </a:pPr>
            <a:r>
              <a:rPr lang="en-US" sz="4400" dirty="0">
                <a:solidFill>
                  <a:srgbClr val="2A3990"/>
                </a:solidFill>
                <a:latin typeface="Roboto"/>
                <a:ea typeface="Roboto"/>
                <a:sym typeface="Roboto"/>
              </a:rPr>
              <a:t>Graphic and Table</a:t>
            </a:r>
            <a:endParaRPr dirty="0"/>
          </a:p>
        </p:txBody>
      </p:sp>
      <p:pic>
        <p:nvPicPr>
          <p:cNvPr id="3" name="Imagen 2">
            <a:extLst>
              <a:ext uri="{FF2B5EF4-FFF2-40B4-BE49-F238E27FC236}">
                <a16:creationId xmlns:a16="http://schemas.microsoft.com/office/drawing/2014/main" id="{049BE659-62AF-49C3-8074-4DA59AE76979}"/>
              </a:ext>
            </a:extLst>
          </p:cNvPr>
          <p:cNvPicPr>
            <a:picLocks noChangeAspect="1"/>
          </p:cNvPicPr>
          <p:nvPr/>
        </p:nvPicPr>
        <p:blipFill>
          <a:blip r:embed="rId2"/>
          <a:stretch>
            <a:fillRect/>
          </a:stretch>
        </p:blipFill>
        <p:spPr>
          <a:xfrm>
            <a:off x="769452" y="1530058"/>
            <a:ext cx="4633844" cy="3847366"/>
          </a:xfrm>
          <a:prstGeom prst="rect">
            <a:avLst/>
          </a:prstGeom>
        </p:spPr>
      </p:pic>
      <p:sp>
        <p:nvSpPr>
          <p:cNvPr id="10" name="Google Shape;94;p16">
            <a:extLst>
              <a:ext uri="{FF2B5EF4-FFF2-40B4-BE49-F238E27FC236}">
                <a16:creationId xmlns:a16="http://schemas.microsoft.com/office/drawing/2014/main" id="{1FE21A16-857D-44E4-A51C-ACA731C2FB47}"/>
              </a:ext>
            </a:extLst>
          </p:cNvPr>
          <p:cNvSpPr txBox="1"/>
          <p:nvPr/>
        </p:nvSpPr>
        <p:spPr>
          <a:xfrm>
            <a:off x="252721" y="623735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chemeClr val="accent1">
                    <a:lumMod val="75000"/>
                  </a:schemeClr>
                </a:solidFill>
                <a:highlight>
                  <a:srgbClr val="C0C0C0"/>
                </a:highlight>
                <a:latin typeface="Roboto" panose="02000000000000000000" pitchFamily="2" charset="0"/>
                <a:ea typeface="Roboto" panose="02000000000000000000" pitchFamily="2" charset="0"/>
                <a:cs typeface="Georgia"/>
                <a:sym typeface="Georgia"/>
              </a:rPr>
              <a:t>It is recommended to open a coffee shop</a:t>
            </a:r>
            <a:endParaRPr sz="3600" b="1" dirty="0">
              <a:solidFill>
                <a:schemeClr val="accent1">
                  <a:lumMod val="75000"/>
                </a:schemeClr>
              </a:solidFill>
              <a:highlight>
                <a:srgbClr val="C0C0C0"/>
              </a:highlight>
              <a:latin typeface="Roboto" panose="02000000000000000000" pitchFamily="2" charset="0"/>
              <a:ea typeface="Roboto" panose="02000000000000000000" pitchFamily="2" charset="0"/>
            </a:endParaRPr>
          </a:p>
        </p:txBody>
      </p:sp>
      <p:pic>
        <p:nvPicPr>
          <p:cNvPr id="9" name="Imagen 8">
            <a:extLst>
              <a:ext uri="{FF2B5EF4-FFF2-40B4-BE49-F238E27FC236}">
                <a16:creationId xmlns:a16="http://schemas.microsoft.com/office/drawing/2014/main" id="{8D3F80D7-9EA9-4F2D-A7D8-D44BEC8B03AC}"/>
              </a:ext>
            </a:extLst>
          </p:cNvPr>
          <p:cNvPicPr>
            <a:picLocks noChangeAspect="1"/>
          </p:cNvPicPr>
          <p:nvPr/>
        </p:nvPicPr>
        <p:blipFill>
          <a:blip r:embed="rId3"/>
          <a:stretch>
            <a:fillRect/>
          </a:stretch>
        </p:blipFill>
        <p:spPr>
          <a:xfrm>
            <a:off x="6788706" y="1308241"/>
            <a:ext cx="5216031" cy="5119053"/>
          </a:xfrm>
          <a:prstGeom prst="rect">
            <a:avLst/>
          </a:prstGeom>
        </p:spPr>
      </p:pic>
      <p:sp>
        <p:nvSpPr>
          <p:cNvPr id="11" name="Rectángulo 10">
            <a:extLst>
              <a:ext uri="{FF2B5EF4-FFF2-40B4-BE49-F238E27FC236}">
                <a16:creationId xmlns:a16="http://schemas.microsoft.com/office/drawing/2014/main" id="{F2074F62-7BAA-4132-8FEB-F04E8CF61C38}"/>
              </a:ext>
            </a:extLst>
          </p:cNvPr>
          <p:cNvSpPr/>
          <p:nvPr/>
        </p:nvSpPr>
        <p:spPr>
          <a:xfrm>
            <a:off x="10041403" y="1750440"/>
            <a:ext cx="641111" cy="18491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11">
            <a:extLst>
              <a:ext uri="{FF2B5EF4-FFF2-40B4-BE49-F238E27FC236}">
                <a16:creationId xmlns:a16="http://schemas.microsoft.com/office/drawing/2014/main" id="{47B8F1D6-378B-41D6-ABB4-01ACAC0C3124}"/>
              </a:ext>
            </a:extLst>
          </p:cNvPr>
          <p:cNvSpPr/>
          <p:nvPr/>
        </p:nvSpPr>
        <p:spPr>
          <a:xfrm>
            <a:off x="11543632" y="1750440"/>
            <a:ext cx="641111" cy="18491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A81A19F2-1CAC-4E48-A626-43A6407C9964}"/>
              </a:ext>
            </a:extLst>
          </p:cNvPr>
          <p:cNvSpPr/>
          <p:nvPr/>
        </p:nvSpPr>
        <p:spPr>
          <a:xfrm>
            <a:off x="9720847" y="4215330"/>
            <a:ext cx="526239" cy="71952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27AC4196-A655-4D5A-B3F6-E28D46817872}"/>
              </a:ext>
            </a:extLst>
          </p:cNvPr>
          <p:cNvSpPr/>
          <p:nvPr/>
        </p:nvSpPr>
        <p:spPr>
          <a:xfrm>
            <a:off x="10571264" y="5466829"/>
            <a:ext cx="526239" cy="5140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Rectángulo 14">
            <a:extLst>
              <a:ext uri="{FF2B5EF4-FFF2-40B4-BE49-F238E27FC236}">
                <a16:creationId xmlns:a16="http://schemas.microsoft.com/office/drawing/2014/main" id="{5B813D8D-B5FC-405A-A5DA-DBA3D227A832}"/>
              </a:ext>
            </a:extLst>
          </p:cNvPr>
          <p:cNvSpPr/>
          <p:nvPr/>
        </p:nvSpPr>
        <p:spPr>
          <a:xfrm>
            <a:off x="10143093" y="5024144"/>
            <a:ext cx="526239" cy="379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313F083F-D0D4-4513-9A7D-C08CDF7884B7}"/>
              </a:ext>
            </a:extLst>
          </p:cNvPr>
          <p:cNvSpPr/>
          <p:nvPr/>
        </p:nvSpPr>
        <p:spPr>
          <a:xfrm>
            <a:off x="11587261" y="5060432"/>
            <a:ext cx="526239" cy="379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Rectángulo 16">
            <a:extLst>
              <a:ext uri="{FF2B5EF4-FFF2-40B4-BE49-F238E27FC236}">
                <a16:creationId xmlns:a16="http://schemas.microsoft.com/office/drawing/2014/main" id="{08E1B350-06A1-4EF0-A94D-95B02F675A49}"/>
              </a:ext>
            </a:extLst>
          </p:cNvPr>
          <p:cNvSpPr/>
          <p:nvPr/>
        </p:nvSpPr>
        <p:spPr>
          <a:xfrm>
            <a:off x="9720847" y="6040148"/>
            <a:ext cx="440482" cy="379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Rectángulo 17">
            <a:extLst>
              <a:ext uri="{FF2B5EF4-FFF2-40B4-BE49-F238E27FC236}">
                <a16:creationId xmlns:a16="http://schemas.microsoft.com/office/drawing/2014/main" id="{9AC1199D-68AC-49F6-BFD8-B489B2EBB80F}"/>
              </a:ext>
            </a:extLst>
          </p:cNvPr>
          <p:cNvSpPr/>
          <p:nvPr/>
        </p:nvSpPr>
        <p:spPr>
          <a:xfrm>
            <a:off x="10251947" y="6047407"/>
            <a:ext cx="319318" cy="3798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0" name="Imagen 19">
            <a:extLst>
              <a:ext uri="{FF2B5EF4-FFF2-40B4-BE49-F238E27FC236}">
                <a16:creationId xmlns:a16="http://schemas.microsoft.com/office/drawing/2014/main" id="{0C177493-DFC3-444E-9135-86009791E298}"/>
              </a:ext>
            </a:extLst>
          </p:cNvPr>
          <p:cNvPicPr>
            <a:picLocks noChangeAspect="1"/>
          </p:cNvPicPr>
          <p:nvPr/>
        </p:nvPicPr>
        <p:blipFill>
          <a:blip r:embed="rId4"/>
          <a:stretch>
            <a:fillRect/>
          </a:stretch>
        </p:blipFill>
        <p:spPr>
          <a:xfrm>
            <a:off x="-9378" y="1"/>
            <a:ext cx="1402051" cy="1393804"/>
          </a:xfrm>
          <a:prstGeom prst="rect">
            <a:avLst/>
          </a:prstGeom>
        </p:spPr>
      </p:pic>
    </p:spTree>
    <p:extLst>
      <p:ext uri="{BB962C8B-B14F-4D97-AF65-F5344CB8AC3E}">
        <p14:creationId xmlns:p14="http://schemas.microsoft.com/office/powerpoint/2010/main" val="2973424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572679" y="40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400" dirty="0">
                <a:solidFill>
                  <a:srgbClr val="2A3990"/>
                </a:solidFill>
                <a:latin typeface="Roboto"/>
                <a:ea typeface="Roboto"/>
                <a:cs typeface="Roboto"/>
                <a:sym typeface="Roboto"/>
              </a:rPr>
              <a:t>Cluster 1</a:t>
            </a:r>
            <a:endParaRPr dirty="0"/>
          </a:p>
        </p:txBody>
      </p:sp>
      <p:sp>
        <p:nvSpPr>
          <p:cNvPr id="5" name="CuadroTexto 4">
            <a:extLst>
              <a:ext uri="{FF2B5EF4-FFF2-40B4-BE49-F238E27FC236}">
                <a16:creationId xmlns:a16="http://schemas.microsoft.com/office/drawing/2014/main" id="{74B32C3D-6A65-4544-8C27-DCCCEA94CD9F}"/>
              </a:ext>
            </a:extLst>
          </p:cNvPr>
          <p:cNvSpPr txBox="1"/>
          <p:nvPr/>
        </p:nvSpPr>
        <p:spPr>
          <a:xfrm>
            <a:off x="783771" y="1648918"/>
            <a:ext cx="10608754" cy="3539430"/>
          </a:xfrm>
          <a:prstGeom prst="rect">
            <a:avLst/>
          </a:prstGeom>
          <a:noFill/>
        </p:spPr>
        <p:txBody>
          <a:bodyPr wrap="square">
            <a:spAutoFit/>
          </a:bodyPr>
          <a:lstStyle/>
          <a:p>
            <a:pPr algn="just"/>
            <a:r>
              <a:rPr lang="es-CO" sz="2800" dirty="0" err="1">
                <a:latin typeface="Roboto" panose="02000000000000000000" pitchFamily="2" charset="0"/>
                <a:ea typeface="Roboto" panose="02000000000000000000" pitchFamily="2" charset="0"/>
              </a:rPr>
              <a:t>According</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to</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labels</a:t>
            </a:r>
            <a:r>
              <a:rPr lang="es-CO" sz="2800" dirty="0">
                <a:latin typeface="Roboto" panose="02000000000000000000" pitchFamily="2" charset="0"/>
                <a:ea typeface="Roboto" panose="02000000000000000000" pitchFamily="2" charset="0"/>
              </a:rPr>
              <a:t>=1 </a:t>
            </a:r>
            <a:r>
              <a:rPr lang="es-CO" sz="2800" dirty="0" err="1">
                <a:latin typeface="Roboto" panose="02000000000000000000" pitchFamily="2" charset="0"/>
                <a:ea typeface="Roboto" panose="02000000000000000000" pitchFamily="2" charset="0"/>
              </a:rPr>
              <a:t>The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most</a:t>
            </a:r>
            <a:r>
              <a:rPr lang="es-CO" sz="2800" dirty="0">
                <a:latin typeface="Roboto" panose="02000000000000000000" pitchFamily="2" charset="0"/>
                <a:ea typeface="Roboto" panose="02000000000000000000" pitchFamily="2" charset="0"/>
              </a:rPr>
              <a:t> popular </a:t>
            </a:r>
            <a:r>
              <a:rPr lang="es-CO" sz="2800" dirty="0" err="1">
                <a:latin typeface="Roboto" panose="02000000000000000000" pitchFamily="2" charset="0"/>
                <a:ea typeface="Roboto" panose="02000000000000000000" pitchFamily="2" charset="0"/>
              </a:rPr>
              <a:t>categories</a:t>
            </a:r>
            <a:r>
              <a:rPr lang="es-CO" sz="2800" dirty="0">
                <a:latin typeface="Roboto" panose="02000000000000000000" pitchFamily="2" charset="0"/>
                <a:ea typeface="Roboto" panose="02000000000000000000" pitchFamily="2" charset="0"/>
              </a:rPr>
              <a:t> are:</a:t>
            </a:r>
          </a:p>
          <a:p>
            <a:pPr algn="just"/>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Trail</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Scenic</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Lookout</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Prak</a:t>
            </a:r>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Park</a:t>
            </a: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Hill</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Tennis</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Court</a:t>
            </a:r>
            <a:endParaRPr lang="es-CO" sz="2800" dirty="0">
              <a:latin typeface="Roboto" panose="02000000000000000000" pitchFamily="2" charset="0"/>
              <a:ea typeface="Roboto" panose="02000000000000000000" pitchFamily="2" charset="0"/>
            </a:endParaRPr>
          </a:p>
        </p:txBody>
      </p:sp>
      <p:sp>
        <p:nvSpPr>
          <p:cNvPr id="8" name="Google Shape;94;p16">
            <a:extLst>
              <a:ext uri="{FF2B5EF4-FFF2-40B4-BE49-F238E27FC236}">
                <a16:creationId xmlns:a16="http://schemas.microsoft.com/office/drawing/2014/main" id="{E63E4815-8B74-49B0-BBEC-3D8441908C74}"/>
              </a:ext>
            </a:extLst>
          </p:cNvPr>
          <p:cNvSpPr txBox="1"/>
          <p:nvPr/>
        </p:nvSpPr>
        <p:spPr>
          <a:xfrm>
            <a:off x="2248525" y="5893800"/>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chemeClr val="accent1">
                    <a:lumMod val="75000"/>
                  </a:schemeClr>
                </a:solidFill>
                <a:highlight>
                  <a:srgbClr val="C0C0C0"/>
                </a:highlight>
                <a:latin typeface="Roboto" panose="02000000000000000000" pitchFamily="2" charset="0"/>
                <a:ea typeface="Roboto" panose="02000000000000000000" pitchFamily="2" charset="0"/>
                <a:cs typeface="Georgia"/>
                <a:sym typeface="Georgia"/>
              </a:rPr>
              <a:t>It is not recommended to open a coffee shop</a:t>
            </a:r>
            <a:endParaRPr sz="3600" b="1" dirty="0">
              <a:solidFill>
                <a:schemeClr val="accent1">
                  <a:lumMod val="75000"/>
                </a:schemeClr>
              </a:solidFill>
              <a:highlight>
                <a:srgbClr val="C0C0C0"/>
              </a:highlight>
              <a:latin typeface="Roboto" panose="02000000000000000000" pitchFamily="2" charset="0"/>
              <a:ea typeface="Roboto" panose="02000000000000000000" pitchFamily="2" charset="0"/>
            </a:endParaRPr>
          </a:p>
        </p:txBody>
      </p:sp>
      <p:pic>
        <p:nvPicPr>
          <p:cNvPr id="9" name="Imagen 8">
            <a:extLst>
              <a:ext uri="{FF2B5EF4-FFF2-40B4-BE49-F238E27FC236}">
                <a16:creationId xmlns:a16="http://schemas.microsoft.com/office/drawing/2014/main" id="{C865FFBA-6253-435A-B720-41F341E20578}"/>
              </a:ext>
            </a:extLst>
          </p:cNvPr>
          <p:cNvPicPr>
            <a:picLocks noChangeAspect="1"/>
          </p:cNvPicPr>
          <p:nvPr/>
        </p:nvPicPr>
        <p:blipFill>
          <a:blip r:embed="rId2"/>
          <a:stretch>
            <a:fillRect/>
          </a:stretch>
        </p:blipFill>
        <p:spPr>
          <a:xfrm>
            <a:off x="4532993" y="3767496"/>
            <a:ext cx="6667500" cy="1590675"/>
          </a:xfrm>
          <a:prstGeom prst="rect">
            <a:avLst/>
          </a:prstGeom>
        </p:spPr>
      </p:pic>
      <p:pic>
        <p:nvPicPr>
          <p:cNvPr id="11" name="Imagen 10">
            <a:extLst>
              <a:ext uri="{FF2B5EF4-FFF2-40B4-BE49-F238E27FC236}">
                <a16:creationId xmlns:a16="http://schemas.microsoft.com/office/drawing/2014/main" id="{3BE40F1E-BDA8-4507-B269-3DEB5FB24301}"/>
              </a:ext>
            </a:extLst>
          </p:cNvPr>
          <p:cNvPicPr>
            <a:picLocks noChangeAspect="1"/>
          </p:cNvPicPr>
          <p:nvPr/>
        </p:nvPicPr>
        <p:blipFill>
          <a:blip r:embed="rId3"/>
          <a:stretch>
            <a:fillRect/>
          </a:stretch>
        </p:blipFill>
        <p:spPr>
          <a:xfrm>
            <a:off x="102503" y="0"/>
            <a:ext cx="1335314" cy="1480051"/>
          </a:xfrm>
          <a:prstGeom prst="rect">
            <a:avLst/>
          </a:prstGeom>
        </p:spPr>
      </p:pic>
    </p:spTree>
    <p:extLst>
      <p:ext uri="{BB962C8B-B14F-4D97-AF65-F5344CB8AC3E}">
        <p14:creationId xmlns:p14="http://schemas.microsoft.com/office/powerpoint/2010/main" val="1791044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572679" y="40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400" dirty="0">
                <a:solidFill>
                  <a:srgbClr val="2A3990"/>
                </a:solidFill>
                <a:latin typeface="Roboto"/>
                <a:ea typeface="Roboto"/>
                <a:cs typeface="Roboto"/>
                <a:sym typeface="Roboto"/>
              </a:rPr>
              <a:t>Cluster 1</a:t>
            </a:r>
          </a:p>
          <a:p>
            <a:pPr algn="ctr">
              <a:lnSpc>
                <a:spcPct val="104166"/>
              </a:lnSpc>
            </a:pPr>
            <a:r>
              <a:rPr lang="en-US" sz="4400" dirty="0">
                <a:solidFill>
                  <a:srgbClr val="2A3990"/>
                </a:solidFill>
                <a:latin typeface="Roboto"/>
                <a:ea typeface="Roboto"/>
                <a:sym typeface="Roboto"/>
              </a:rPr>
              <a:t>Graphic and Table</a:t>
            </a:r>
            <a:endParaRPr lang="en-US" sz="4400" dirty="0"/>
          </a:p>
          <a:p>
            <a:pPr marL="0" marR="0" lvl="0" indent="0" algn="ctr" rtl="0">
              <a:lnSpc>
                <a:spcPct val="104166"/>
              </a:lnSpc>
              <a:spcBef>
                <a:spcPts val="0"/>
              </a:spcBef>
              <a:spcAft>
                <a:spcPts val="0"/>
              </a:spcAft>
              <a:buNone/>
            </a:pPr>
            <a:endParaRPr dirty="0"/>
          </a:p>
        </p:txBody>
      </p:sp>
      <p:pic>
        <p:nvPicPr>
          <p:cNvPr id="4" name="Imagen 3">
            <a:extLst>
              <a:ext uri="{FF2B5EF4-FFF2-40B4-BE49-F238E27FC236}">
                <a16:creationId xmlns:a16="http://schemas.microsoft.com/office/drawing/2014/main" id="{BEC835BB-E049-4597-85E9-BE285B225982}"/>
              </a:ext>
            </a:extLst>
          </p:cNvPr>
          <p:cNvPicPr>
            <a:picLocks noChangeAspect="1"/>
          </p:cNvPicPr>
          <p:nvPr/>
        </p:nvPicPr>
        <p:blipFill>
          <a:blip r:embed="rId2"/>
          <a:stretch>
            <a:fillRect/>
          </a:stretch>
        </p:blipFill>
        <p:spPr>
          <a:xfrm>
            <a:off x="316408" y="1643346"/>
            <a:ext cx="5355771" cy="4441483"/>
          </a:xfrm>
          <a:prstGeom prst="rect">
            <a:avLst/>
          </a:prstGeom>
        </p:spPr>
      </p:pic>
      <p:pic>
        <p:nvPicPr>
          <p:cNvPr id="9" name="Imagen 8">
            <a:extLst>
              <a:ext uri="{FF2B5EF4-FFF2-40B4-BE49-F238E27FC236}">
                <a16:creationId xmlns:a16="http://schemas.microsoft.com/office/drawing/2014/main" id="{FB1BB8BD-8C66-4790-9B79-A6FF9D2AEBC9}"/>
              </a:ext>
            </a:extLst>
          </p:cNvPr>
          <p:cNvPicPr>
            <a:picLocks noChangeAspect="1"/>
          </p:cNvPicPr>
          <p:nvPr/>
        </p:nvPicPr>
        <p:blipFill>
          <a:blip r:embed="rId3"/>
          <a:stretch>
            <a:fillRect/>
          </a:stretch>
        </p:blipFill>
        <p:spPr>
          <a:xfrm>
            <a:off x="4998126" y="4085091"/>
            <a:ext cx="7029681" cy="1677081"/>
          </a:xfrm>
          <a:prstGeom prst="rect">
            <a:avLst/>
          </a:prstGeom>
        </p:spPr>
      </p:pic>
      <p:sp>
        <p:nvSpPr>
          <p:cNvPr id="11" name="CuadroTexto 10">
            <a:extLst>
              <a:ext uri="{FF2B5EF4-FFF2-40B4-BE49-F238E27FC236}">
                <a16:creationId xmlns:a16="http://schemas.microsoft.com/office/drawing/2014/main" id="{9BCD60E7-265E-47E6-81F5-EAF7E6A4A143}"/>
              </a:ext>
            </a:extLst>
          </p:cNvPr>
          <p:cNvSpPr txBox="1"/>
          <p:nvPr/>
        </p:nvSpPr>
        <p:spPr>
          <a:xfrm>
            <a:off x="1842403" y="6269728"/>
            <a:ext cx="8564340" cy="584775"/>
          </a:xfrm>
          <a:prstGeom prst="rect">
            <a:avLst/>
          </a:prstGeom>
          <a:noFill/>
        </p:spPr>
        <p:txBody>
          <a:bodyPr wrap="square">
            <a:spAutoFit/>
          </a:bodyPr>
          <a:lstStyle/>
          <a:p>
            <a:pPr marL="0" lvl="0" indent="0" algn="l" rtl="0">
              <a:spcBef>
                <a:spcPts val="0"/>
              </a:spcBef>
              <a:spcAft>
                <a:spcPts val="0"/>
              </a:spcAft>
              <a:buNone/>
            </a:pPr>
            <a:r>
              <a:rPr lang="en-US" sz="3200" b="1" dirty="0">
                <a:solidFill>
                  <a:schemeClr val="accent1">
                    <a:lumMod val="75000"/>
                  </a:schemeClr>
                </a:solidFill>
                <a:highlight>
                  <a:srgbClr val="C0C0C0"/>
                </a:highlight>
                <a:latin typeface="Roboto" panose="02000000000000000000" pitchFamily="2" charset="0"/>
                <a:ea typeface="Roboto" panose="02000000000000000000" pitchFamily="2" charset="0"/>
                <a:cs typeface="Georgia"/>
                <a:sym typeface="Georgia"/>
              </a:rPr>
              <a:t>It is not recommended to open a coffee shop</a:t>
            </a:r>
            <a:endParaRPr lang="en-US" sz="3600" b="1" dirty="0">
              <a:solidFill>
                <a:schemeClr val="accent1">
                  <a:lumMod val="75000"/>
                </a:schemeClr>
              </a:solidFill>
              <a:highlight>
                <a:srgbClr val="C0C0C0"/>
              </a:highlight>
              <a:latin typeface="Roboto" panose="02000000000000000000" pitchFamily="2" charset="0"/>
              <a:ea typeface="Roboto" panose="02000000000000000000" pitchFamily="2" charset="0"/>
            </a:endParaRPr>
          </a:p>
        </p:txBody>
      </p:sp>
      <p:pic>
        <p:nvPicPr>
          <p:cNvPr id="13" name="Imagen 12">
            <a:extLst>
              <a:ext uri="{FF2B5EF4-FFF2-40B4-BE49-F238E27FC236}">
                <a16:creationId xmlns:a16="http://schemas.microsoft.com/office/drawing/2014/main" id="{23DDFE7A-58D0-4927-9784-4DE66F616529}"/>
              </a:ext>
            </a:extLst>
          </p:cNvPr>
          <p:cNvPicPr>
            <a:picLocks noChangeAspect="1"/>
          </p:cNvPicPr>
          <p:nvPr/>
        </p:nvPicPr>
        <p:blipFill>
          <a:blip r:embed="rId4"/>
          <a:stretch>
            <a:fillRect/>
          </a:stretch>
        </p:blipFill>
        <p:spPr>
          <a:xfrm>
            <a:off x="102503" y="0"/>
            <a:ext cx="1335314" cy="1480051"/>
          </a:xfrm>
          <a:prstGeom prst="rect">
            <a:avLst/>
          </a:prstGeom>
        </p:spPr>
      </p:pic>
    </p:spTree>
    <p:extLst>
      <p:ext uri="{BB962C8B-B14F-4D97-AF65-F5344CB8AC3E}">
        <p14:creationId xmlns:p14="http://schemas.microsoft.com/office/powerpoint/2010/main" val="68252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572679" y="40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400" dirty="0">
                <a:solidFill>
                  <a:srgbClr val="2A3990"/>
                </a:solidFill>
                <a:latin typeface="Roboto"/>
                <a:ea typeface="Roboto"/>
                <a:cs typeface="Roboto"/>
                <a:sym typeface="Roboto"/>
              </a:rPr>
              <a:t>Cluster 2</a:t>
            </a:r>
            <a:endParaRPr dirty="0"/>
          </a:p>
        </p:txBody>
      </p:sp>
      <p:sp>
        <p:nvSpPr>
          <p:cNvPr id="5" name="CuadroTexto 4">
            <a:extLst>
              <a:ext uri="{FF2B5EF4-FFF2-40B4-BE49-F238E27FC236}">
                <a16:creationId xmlns:a16="http://schemas.microsoft.com/office/drawing/2014/main" id="{74B32C3D-6A65-4544-8C27-DCCCEA94CD9F}"/>
              </a:ext>
            </a:extLst>
          </p:cNvPr>
          <p:cNvSpPr txBox="1"/>
          <p:nvPr/>
        </p:nvSpPr>
        <p:spPr>
          <a:xfrm>
            <a:off x="1394085" y="1648918"/>
            <a:ext cx="9998440" cy="4401205"/>
          </a:xfrm>
          <a:prstGeom prst="rect">
            <a:avLst/>
          </a:prstGeom>
          <a:noFill/>
        </p:spPr>
        <p:txBody>
          <a:bodyPr wrap="square">
            <a:spAutoFit/>
          </a:bodyPr>
          <a:lstStyle/>
          <a:p>
            <a:pPr algn="just"/>
            <a:r>
              <a:rPr lang="es-CO" sz="2800" dirty="0" err="1">
                <a:latin typeface="Roboto" panose="02000000000000000000" pitchFamily="2" charset="0"/>
                <a:ea typeface="Roboto" panose="02000000000000000000" pitchFamily="2" charset="0"/>
              </a:rPr>
              <a:t>According</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to</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labels</a:t>
            </a:r>
            <a:r>
              <a:rPr lang="es-CO" sz="2800" dirty="0">
                <a:latin typeface="Roboto" panose="02000000000000000000" pitchFamily="2" charset="0"/>
                <a:ea typeface="Roboto" panose="02000000000000000000" pitchFamily="2" charset="0"/>
              </a:rPr>
              <a:t>=2 </a:t>
            </a:r>
            <a:r>
              <a:rPr lang="es-CO" sz="2800" dirty="0" err="1">
                <a:latin typeface="Roboto" panose="02000000000000000000" pitchFamily="2" charset="0"/>
                <a:ea typeface="Roboto" panose="02000000000000000000" pitchFamily="2" charset="0"/>
              </a:rPr>
              <a:t>The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most</a:t>
            </a:r>
            <a:r>
              <a:rPr lang="es-CO" sz="2800" dirty="0">
                <a:latin typeface="Roboto" panose="02000000000000000000" pitchFamily="2" charset="0"/>
                <a:ea typeface="Roboto" panose="02000000000000000000" pitchFamily="2" charset="0"/>
              </a:rPr>
              <a:t> popular </a:t>
            </a:r>
            <a:r>
              <a:rPr lang="es-CO" sz="2800" dirty="0" err="1">
                <a:latin typeface="Roboto" panose="02000000000000000000" pitchFamily="2" charset="0"/>
                <a:ea typeface="Roboto" panose="02000000000000000000" pitchFamily="2" charset="0"/>
              </a:rPr>
              <a:t>categories</a:t>
            </a:r>
            <a:r>
              <a:rPr lang="es-CO" sz="2800" dirty="0">
                <a:latin typeface="Roboto" panose="02000000000000000000" pitchFamily="2" charset="0"/>
                <a:ea typeface="Roboto" panose="02000000000000000000" pitchFamily="2" charset="0"/>
              </a:rPr>
              <a:t> are:</a:t>
            </a:r>
          </a:p>
          <a:p>
            <a:pPr algn="just"/>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Cosmetic</a:t>
            </a:r>
            <a:r>
              <a:rPr lang="es-CO" sz="2800" dirty="0">
                <a:latin typeface="Roboto" panose="02000000000000000000" pitchFamily="2" charset="0"/>
                <a:ea typeface="Roboto" panose="02000000000000000000" pitchFamily="2" charset="0"/>
              </a:rPr>
              <a:t> Shop</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Gym</a:t>
            </a:r>
            <a:r>
              <a:rPr lang="es-CO" sz="2800" dirty="0">
                <a:latin typeface="Roboto" panose="02000000000000000000" pitchFamily="2" charset="0"/>
                <a:ea typeface="Roboto" panose="02000000000000000000" pitchFamily="2" charset="0"/>
              </a:rPr>
              <a:t> / Fitness Center</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Sandwich</a:t>
            </a:r>
            <a:r>
              <a:rPr lang="es-CO" sz="2800" dirty="0">
                <a:latin typeface="Roboto" panose="02000000000000000000" pitchFamily="2" charset="0"/>
                <a:ea typeface="Roboto" panose="02000000000000000000" pitchFamily="2" charset="0"/>
              </a:rPr>
              <a:t> Place</a:t>
            </a: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Deli / Bodega</a:t>
            </a: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Park</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Sports</a:t>
            </a:r>
            <a:r>
              <a:rPr lang="es-CO" sz="2800" dirty="0">
                <a:latin typeface="Roboto" panose="02000000000000000000" pitchFamily="2" charset="0"/>
                <a:ea typeface="Roboto" panose="02000000000000000000" pitchFamily="2" charset="0"/>
              </a:rPr>
              <a:t> Bar</a:t>
            </a: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Yoga Studio</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Chinese</a:t>
            </a:r>
            <a:r>
              <a:rPr lang="es-CO" sz="2800" dirty="0">
                <a:latin typeface="Roboto" panose="02000000000000000000" pitchFamily="2" charset="0"/>
                <a:ea typeface="Roboto" panose="02000000000000000000" pitchFamily="2" charset="0"/>
              </a:rPr>
              <a:t> Restaurant</a:t>
            </a:r>
          </a:p>
        </p:txBody>
      </p:sp>
      <p:pic>
        <p:nvPicPr>
          <p:cNvPr id="8" name="Imagen 7">
            <a:extLst>
              <a:ext uri="{FF2B5EF4-FFF2-40B4-BE49-F238E27FC236}">
                <a16:creationId xmlns:a16="http://schemas.microsoft.com/office/drawing/2014/main" id="{40CCE183-6C0A-48B2-97FB-322075950AB0}"/>
              </a:ext>
            </a:extLst>
          </p:cNvPr>
          <p:cNvPicPr>
            <a:picLocks noChangeAspect="1"/>
          </p:cNvPicPr>
          <p:nvPr/>
        </p:nvPicPr>
        <p:blipFill>
          <a:blip r:embed="rId2"/>
          <a:stretch>
            <a:fillRect/>
          </a:stretch>
        </p:blipFill>
        <p:spPr>
          <a:xfrm>
            <a:off x="4848850" y="3588657"/>
            <a:ext cx="6543675" cy="1724025"/>
          </a:xfrm>
          <a:prstGeom prst="rect">
            <a:avLst/>
          </a:prstGeom>
        </p:spPr>
      </p:pic>
      <p:sp>
        <p:nvSpPr>
          <p:cNvPr id="9" name="CuadroTexto 8">
            <a:extLst>
              <a:ext uri="{FF2B5EF4-FFF2-40B4-BE49-F238E27FC236}">
                <a16:creationId xmlns:a16="http://schemas.microsoft.com/office/drawing/2014/main" id="{108DC836-C8EB-414D-8120-23FBFD20647C}"/>
              </a:ext>
            </a:extLst>
          </p:cNvPr>
          <p:cNvSpPr txBox="1"/>
          <p:nvPr/>
        </p:nvSpPr>
        <p:spPr>
          <a:xfrm>
            <a:off x="1842403" y="6269728"/>
            <a:ext cx="8564340" cy="584775"/>
          </a:xfrm>
          <a:prstGeom prst="rect">
            <a:avLst/>
          </a:prstGeom>
          <a:noFill/>
        </p:spPr>
        <p:txBody>
          <a:bodyPr wrap="square">
            <a:spAutoFit/>
          </a:bodyPr>
          <a:lstStyle/>
          <a:p>
            <a:pPr marL="0" lvl="0" indent="0" algn="l" rtl="0">
              <a:spcBef>
                <a:spcPts val="0"/>
              </a:spcBef>
              <a:spcAft>
                <a:spcPts val="0"/>
              </a:spcAft>
              <a:buNone/>
            </a:pPr>
            <a:r>
              <a:rPr lang="en-US" sz="3200" b="1" dirty="0">
                <a:solidFill>
                  <a:schemeClr val="accent1">
                    <a:lumMod val="75000"/>
                  </a:schemeClr>
                </a:solidFill>
                <a:highlight>
                  <a:srgbClr val="C0C0C0"/>
                </a:highlight>
                <a:latin typeface="Roboto" panose="02000000000000000000" pitchFamily="2" charset="0"/>
                <a:ea typeface="Roboto" panose="02000000000000000000" pitchFamily="2" charset="0"/>
                <a:cs typeface="Georgia"/>
                <a:sym typeface="Georgia"/>
              </a:rPr>
              <a:t>It is not recommended to open a coffee shop</a:t>
            </a:r>
            <a:endParaRPr lang="en-US" sz="3600" b="1" dirty="0">
              <a:solidFill>
                <a:schemeClr val="accent1">
                  <a:lumMod val="75000"/>
                </a:schemeClr>
              </a:solidFill>
              <a:highlight>
                <a:srgbClr val="C0C0C0"/>
              </a:highlight>
              <a:latin typeface="Roboto" panose="02000000000000000000" pitchFamily="2" charset="0"/>
              <a:ea typeface="Roboto" panose="02000000000000000000" pitchFamily="2" charset="0"/>
            </a:endParaRPr>
          </a:p>
        </p:txBody>
      </p:sp>
      <p:pic>
        <p:nvPicPr>
          <p:cNvPr id="10" name="Imagen 9">
            <a:extLst>
              <a:ext uri="{FF2B5EF4-FFF2-40B4-BE49-F238E27FC236}">
                <a16:creationId xmlns:a16="http://schemas.microsoft.com/office/drawing/2014/main" id="{BDAF6456-DC8E-4A06-8996-3365E15FE797}"/>
              </a:ext>
            </a:extLst>
          </p:cNvPr>
          <p:cNvPicPr>
            <a:picLocks noChangeAspect="1"/>
          </p:cNvPicPr>
          <p:nvPr/>
        </p:nvPicPr>
        <p:blipFill>
          <a:blip r:embed="rId3"/>
          <a:stretch>
            <a:fillRect/>
          </a:stretch>
        </p:blipFill>
        <p:spPr>
          <a:xfrm>
            <a:off x="102503" y="0"/>
            <a:ext cx="1335314" cy="1480051"/>
          </a:xfrm>
          <a:prstGeom prst="rect">
            <a:avLst/>
          </a:prstGeom>
        </p:spPr>
      </p:pic>
    </p:spTree>
    <p:extLst>
      <p:ext uri="{BB962C8B-B14F-4D97-AF65-F5344CB8AC3E}">
        <p14:creationId xmlns:p14="http://schemas.microsoft.com/office/powerpoint/2010/main" val="4263017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572679" y="40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400" dirty="0">
                <a:solidFill>
                  <a:srgbClr val="2A3990"/>
                </a:solidFill>
                <a:latin typeface="Roboto"/>
                <a:ea typeface="Roboto"/>
                <a:cs typeface="Roboto"/>
                <a:sym typeface="Roboto"/>
              </a:rPr>
              <a:t>Cluster 2</a:t>
            </a:r>
          </a:p>
          <a:p>
            <a:pPr algn="ctr">
              <a:lnSpc>
                <a:spcPct val="104166"/>
              </a:lnSpc>
            </a:pPr>
            <a:r>
              <a:rPr lang="en-US" sz="4000" dirty="0">
                <a:solidFill>
                  <a:srgbClr val="2A3990"/>
                </a:solidFill>
                <a:latin typeface="Roboto"/>
                <a:ea typeface="Roboto"/>
                <a:sym typeface="Roboto"/>
              </a:rPr>
              <a:t>Graphic and Table</a:t>
            </a:r>
            <a:endParaRPr lang="en-US" sz="4000" dirty="0"/>
          </a:p>
          <a:p>
            <a:pPr marL="0" marR="0" lvl="0" indent="0" algn="ctr" rtl="0">
              <a:lnSpc>
                <a:spcPct val="104166"/>
              </a:lnSpc>
              <a:spcBef>
                <a:spcPts val="0"/>
              </a:spcBef>
              <a:spcAft>
                <a:spcPts val="0"/>
              </a:spcAft>
              <a:buNone/>
            </a:pPr>
            <a:endParaRPr dirty="0"/>
          </a:p>
        </p:txBody>
      </p:sp>
      <p:pic>
        <p:nvPicPr>
          <p:cNvPr id="4" name="Imagen 3">
            <a:extLst>
              <a:ext uri="{FF2B5EF4-FFF2-40B4-BE49-F238E27FC236}">
                <a16:creationId xmlns:a16="http://schemas.microsoft.com/office/drawing/2014/main" id="{44E4725D-ACDC-46D4-A7CB-217D12D465D0}"/>
              </a:ext>
            </a:extLst>
          </p:cNvPr>
          <p:cNvPicPr>
            <a:picLocks noChangeAspect="1"/>
          </p:cNvPicPr>
          <p:nvPr/>
        </p:nvPicPr>
        <p:blipFill>
          <a:blip r:embed="rId2"/>
          <a:stretch>
            <a:fillRect/>
          </a:stretch>
        </p:blipFill>
        <p:spPr>
          <a:xfrm>
            <a:off x="5428279" y="2732582"/>
            <a:ext cx="4343400" cy="2476500"/>
          </a:xfrm>
          <a:prstGeom prst="rect">
            <a:avLst/>
          </a:prstGeom>
        </p:spPr>
      </p:pic>
      <p:sp>
        <p:nvSpPr>
          <p:cNvPr id="8" name="CuadroTexto 7">
            <a:extLst>
              <a:ext uri="{FF2B5EF4-FFF2-40B4-BE49-F238E27FC236}">
                <a16:creationId xmlns:a16="http://schemas.microsoft.com/office/drawing/2014/main" id="{45D97382-C444-470B-BE70-D4F03CA21848}"/>
              </a:ext>
            </a:extLst>
          </p:cNvPr>
          <p:cNvSpPr txBox="1"/>
          <p:nvPr/>
        </p:nvSpPr>
        <p:spPr>
          <a:xfrm>
            <a:off x="1394085" y="1648918"/>
            <a:ext cx="9998440" cy="4401205"/>
          </a:xfrm>
          <a:prstGeom prst="rect">
            <a:avLst/>
          </a:prstGeom>
          <a:noFill/>
        </p:spPr>
        <p:txBody>
          <a:bodyPr wrap="square">
            <a:spAutoFit/>
          </a:bodyPr>
          <a:lstStyle/>
          <a:p>
            <a:pPr algn="just"/>
            <a:r>
              <a:rPr lang="es-CO" sz="2800" dirty="0" err="1">
                <a:latin typeface="Roboto" panose="02000000000000000000" pitchFamily="2" charset="0"/>
                <a:ea typeface="Roboto" panose="02000000000000000000" pitchFamily="2" charset="0"/>
              </a:rPr>
              <a:t>According</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to</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labels</a:t>
            </a:r>
            <a:r>
              <a:rPr lang="es-CO" sz="2800" dirty="0">
                <a:latin typeface="Roboto" panose="02000000000000000000" pitchFamily="2" charset="0"/>
                <a:ea typeface="Roboto" panose="02000000000000000000" pitchFamily="2" charset="0"/>
              </a:rPr>
              <a:t>=2 </a:t>
            </a:r>
            <a:r>
              <a:rPr lang="es-CO" sz="2800" dirty="0" err="1">
                <a:latin typeface="Roboto" panose="02000000000000000000" pitchFamily="2" charset="0"/>
                <a:ea typeface="Roboto" panose="02000000000000000000" pitchFamily="2" charset="0"/>
              </a:rPr>
              <a:t>The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most</a:t>
            </a:r>
            <a:r>
              <a:rPr lang="es-CO" sz="2800" dirty="0">
                <a:latin typeface="Roboto" panose="02000000000000000000" pitchFamily="2" charset="0"/>
                <a:ea typeface="Roboto" panose="02000000000000000000" pitchFamily="2" charset="0"/>
              </a:rPr>
              <a:t> popular </a:t>
            </a:r>
            <a:r>
              <a:rPr lang="es-CO" sz="2800" dirty="0" err="1">
                <a:latin typeface="Roboto" panose="02000000000000000000" pitchFamily="2" charset="0"/>
                <a:ea typeface="Roboto" panose="02000000000000000000" pitchFamily="2" charset="0"/>
              </a:rPr>
              <a:t>categories</a:t>
            </a:r>
            <a:r>
              <a:rPr lang="es-CO" sz="2800" dirty="0">
                <a:latin typeface="Roboto" panose="02000000000000000000" pitchFamily="2" charset="0"/>
                <a:ea typeface="Roboto" panose="02000000000000000000" pitchFamily="2" charset="0"/>
              </a:rPr>
              <a:t> are:</a:t>
            </a:r>
          </a:p>
          <a:p>
            <a:pPr algn="just"/>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Cosmetic</a:t>
            </a:r>
            <a:r>
              <a:rPr lang="es-CO" sz="2800" dirty="0">
                <a:latin typeface="Roboto" panose="02000000000000000000" pitchFamily="2" charset="0"/>
                <a:ea typeface="Roboto" panose="02000000000000000000" pitchFamily="2" charset="0"/>
              </a:rPr>
              <a:t> Shop</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Gym</a:t>
            </a:r>
            <a:r>
              <a:rPr lang="es-CO" sz="2800" dirty="0">
                <a:latin typeface="Roboto" panose="02000000000000000000" pitchFamily="2" charset="0"/>
                <a:ea typeface="Roboto" panose="02000000000000000000" pitchFamily="2" charset="0"/>
              </a:rPr>
              <a:t> / Fitness Center</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Sandwich</a:t>
            </a:r>
            <a:r>
              <a:rPr lang="es-CO" sz="2800" dirty="0">
                <a:latin typeface="Roboto" panose="02000000000000000000" pitchFamily="2" charset="0"/>
                <a:ea typeface="Roboto" panose="02000000000000000000" pitchFamily="2" charset="0"/>
              </a:rPr>
              <a:t> Place</a:t>
            </a: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Deli / Bodega</a:t>
            </a: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Park</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Sports</a:t>
            </a:r>
            <a:r>
              <a:rPr lang="es-CO" sz="2800" dirty="0">
                <a:latin typeface="Roboto" panose="02000000000000000000" pitchFamily="2" charset="0"/>
                <a:ea typeface="Roboto" panose="02000000000000000000" pitchFamily="2" charset="0"/>
              </a:rPr>
              <a:t> Bar</a:t>
            </a: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Yoga Studio</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Chinese</a:t>
            </a:r>
            <a:r>
              <a:rPr lang="es-CO" sz="2800" dirty="0">
                <a:latin typeface="Roboto" panose="02000000000000000000" pitchFamily="2" charset="0"/>
                <a:ea typeface="Roboto" panose="02000000000000000000" pitchFamily="2" charset="0"/>
              </a:rPr>
              <a:t> Restaurant</a:t>
            </a:r>
          </a:p>
        </p:txBody>
      </p:sp>
      <p:sp>
        <p:nvSpPr>
          <p:cNvPr id="9" name="CuadroTexto 8">
            <a:extLst>
              <a:ext uri="{FF2B5EF4-FFF2-40B4-BE49-F238E27FC236}">
                <a16:creationId xmlns:a16="http://schemas.microsoft.com/office/drawing/2014/main" id="{B4CB196F-A92D-4802-994B-0479C4C7EBA0}"/>
              </a:ext>
            </a:extLst>
          </p:cNvPr>
          <p:cNvSpPr txBox="1"/>
          <p:nvPr/>
        </p:nvSpPr>
        <p:spPr>
          <a:xfrm>
            <a:off x="1842403" y="6269728"/>
            <a:ext cx="8564340" cy="584775"/>
          </a:xfrm>
          <a:prstGeom prst="rect">
            <a:avLst/>
          </a:prstGeom>
          <a:noFill/>
        </p:spPr>
        <p:txBody>
          <a:bodyPr wrap="square">
            <a:spAutoFit/>
          </a:bodyPr>
          <a:lstStyle/>
          <a:p>
            <a:pPr marL="0" lvl="0" indent="0" algn="l" rtl="0">
              <a:spcBef>
                <a:spcPts val="0"/>
              </a:spcBef>
              <a:spcAft>
                <a:spcPts val="0"/>
              </a:spcAft>
              <a:buNone/>
            </a:pPr>
            <a:r>
              <a:rPr lang="en-US" sz="3200" b="1" dirty="0">
                <a:solidFill>
                  <a:schemeClr val="accent1">
                    <a:lumMod val="75000"/>
                  </a:schemeClr>
                </a:solidFill>
                <a:highlight>
                  <a:srgbClr val="C0C0C0"/>
                </a:highlight>
                <a:latin typeface="Roboto" panose="02000000000000000000" pitchFamily="2" charset="0"/>
                <a:ea typeface="Roboto" panose="02000000000000000000" pitchFamily="2" charset="0"/>
                <a:cs typeface="Georgia"/>
                <a:sym typeface="Georgia"/>
              </a:rPr>
              <a:t>It is not recommended to open a coffee shop</a:t>
            </a:r>
            <a:endParaRPr lang="en-US" sz="3600" b="1" dirty="0">
              <a:solidFill>
                <a:schemeClr val="accent1">
                  <a:lumMod val="75000"/>
                </a:schemeClr>
              </a:solidFill>
              <a:highlight>
                <a:srgbClr val="C0C0C0"/>
              </a:highlight>
              <a:latin typeface="Roboto" panose="02000000000000000000" pitchFamily="2" charset="0"/>
              <a:ea typeface="Roboto" panose="02000000000000000000" pitchFamily="2" charset="0"/>
            </a:endParaRPr>
          </a:p>
        </p:txBody>
      </p:sp>
      <p:pic>
        <p:nvPicPr>
          <p:cNvPr id="10" name="Imagen 9">
            <a:extLst>
              <a:ext uri="{FF2B5EF4-FFF2-40B4-BE49-F238E27FC236}">
                <a16:creationId xmlns:a16="http://schemas.microsoft.com/office/drawing/2014/main" id="{F737142D-A738-4DE0-8B99-12E202D9B0CA}"/>
              </a:ext>
            </a:extLst>
          </p:cNvPr>
          <p:cNvPicPr>
            <a:picLocks noChangeAspect="1"/>
          </p:cNvPicPr>
          <p:nvPr/>
        </p:nvPicPr>
        <p:blipFill>
          <a:blip r:embed="rId3"/>
          <a:stretch>
            <a:fillRect/>
          </a:stretch>
        </p:blipFill>
        <p:spPr>
          <a:xfrm>
            <a:off x="102503" y="0"/>
            <a:ext cx="1335314" cy="1480051"/>
          </a:xfrm>
          <a:prstGeom prst="rect">
            <a:avLst/>
          </a:prstGeom>
        </p:spPr>
      </p:pic>
    </p:spTree>
    <p:extLst>
      <p:ext uri="{BB962C8B-B14F-4D97-AF65-F5344CB8AC3E}">
        <p14:creationId xmlns:p14="http://schemas.microsoft.com/office/powerpoint/2010/main" val="3783423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572679" y="40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400" dirty="0">
                <a:solidFill>
                  <a:srgbClr val="2A3990"/>
                </a:solidFill>
                <a:latin typeface="Roboto"/>
                <a:ea typeface="Roboto"/>
                <a:cs typeface="Roboto"/>
                <a:sym typeface="Roboto"/>
              </a:rPr>
              <a:t>Cluster 3</a:t>
            </a:r>
            <a:endParaRPr dirty="0"/>
          </a:p>
        </p:txBody>
      </p:sp>
      <p:sp>
        <p:nvSpPr>
          <p:cNvPr id="5" name="CuadroTexto 4">
            <a:extLst>
              <a:ext uri="{FF2B5EF4-FFF2-40B4-BE49-F238E27FC236}">
                <a16:creationId xmlns:a16="http://schemas.microsoft.com/office/drawing/2014/main" id="{74B32C3D-6A65-4544-8C27-DCCCEA94CD9F}"/>
              </a:ext>
            </a:extLst>
          </p:cNvPr>
          <p:cNvSpPr txBox="1"/>
          <p:nvPr/>
        </p:nvSpPr>
        <p:spPr>
          <a:xfrm>
            <a:off x="1394085" y="1648918"/>
            <a:ext cx="9998440" cy="3539430"/>
          </a:xfrm>
          <a:prstGeom prst="rect">
            <a:avLst/>
          </a:prstGeom>
          <a:noFill/>
        </p:spPr>
        <p:txBody>
          <a:bodyPr wrap="square">
            <a:spAutoFit/>
          </a:bodyPr>
          <a:lstStyle/>
          <a:p>
            <a:pPr algn="just"/>
            <a:r>
              <a:rPr lang="es-CO" sz="2800" dirty="0" err="1">
                <a:latin typeface="Roboto" panose="02000000000000000000" pitchFamily="2" charset="0"/>
                <a:ea typeface="Roboto" panose="02000000000000000000" pitchFamily="2" charset="0"/>
              </a:rPr>
              <a:t>According</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to</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labels</a:t>
            </a:r>
            <a:r>
              <a:rPr lang="es-CO" sz="2800" dirty="0">
                <a:latin typeface="Roboto" panose="02000000000000000000" pitchFamily="2" charset="0"/>
                <a:ea typeface="Roboto" panose="02000000000000000000" pitchFamily="2" charset="0"/>
              </a:rPr>
              <a:t>=3 </a:t>
            </a:r>
            <a:r>
              <a:rPr lang="es-CO" sz="2800" dirty="0" err="1">
                <a:latin typeface="Roboto" panose="02000000000000000000" pitchFamily="2" charset="0"/>
                <a:ea typeface="Roboto" panose="02000000000000000000" pitchFamily="2" charset="0"/>
              </a:rPr>
              <a:t>The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most</a:t>
            </a:r>
            <a:r>
              <a:rPr lang="es-CO" sz="2800" dirty="0">
                <a:latin typeface="Roboto" panose="02000000000000000000" pitchFamily="2" charset="0"/>
                <a:ea typeface="Roboto" panose="02000000000000000000" pitchFamily="2" charset="0"/>
              </a:rPr>
              <a:t> popular </a:t>
            </a:r>
            <a:r>
              <a:rPr lang="es-CO" sz="2800" dirty="0" err="1">
                <a:latin typeface="Roboto" panose="02000000000000000000" pitchFamily="2" charset="0"/>
                <a:ea typeface="Roboto" panose="02000000000000000000" pitchFamily="2" charset="0"/>
              </a:rPr>
              <a:t>categories</a:t>
            </a:r>
            <a:r>
              <a:rPr lang="es-CO" sz="2800" dirty="0">
                <a:latin typeface="Roboto" panose="02000000000000000000" pitchFamily="2" charset="0"/>
                <a:ea typeface="Roboto" panose="02000000000000000000" pitchFamily="2" charset="0"/>
              </a:rPr>
              <a:t> are:</a:t>
            </a:r>
          </a:p>
          <a:p>
            <a:pPr algn="just"/>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Pharmacy</a:t>
            </a:r>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Park</a:t>
            </a: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Gold </a:t>
            </a:r>
            <a:r>
              <a:rPr lang="es-CO" sz="2800" dirty="0" err="1">
                <a:latin typeface="Roboto" panose="02000000000000000000" pitchFamily="2" charset="0"/>
                <a:ea typeface="Roboto" panose="02000000000000000000" pitchFamily="2" charset="0"/>
              </a:rPr>
              <a:t>Course</a:t>
            </a:r>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Café</a:t>
            </a: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Cafeteria</a:t>
            </a:r>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Bus Stop</a:t>
            </a:r>
          </a:p>
        </p:txBody>
      </p:sp>
      <p:pic>
        <p:nvPicPr>
          <p:cNvPr id="3" name="Imagen 2">
            <a:extLst>
              <a:ext uri="{FF2B5EF4-FFF2-40B4-BE49-F238E27FC236}">
                <a16:creationId xmlns:a16="http://schemas.microsoft.com/office/drawing/2014/main" id="{3792CDDF-9244-4B23-A397-8655475F4607}"/>
              </a:ext>
            </a:extLst>
          </p:cNvPr>
          <p:cNvPicPr>
            <a:picLocks noChangeAspect="1"/>
          </p:cNvPicPr>
          <p:nvPr/>
        </p:nvPicPr>
        <p:blipFill>
          <a:blip r:embed="rId2"/>
          <a:stretch>
            <a:fillRect/>
          </a:stretch>
        </p:blipFill>
        <p:spPr>
          <a:xfrm>
            <a:off x="4610725" y="3556454"/>
            <a:ext cx="6781800" cy="1428750"/>
          </a:xfrm>
          <a:prstGeom prst="rect">
            <a:avLst/>
          </a:prstGeom>
        </p:spPr>
      </p:pic>
      <p:sp>
        <p:nvSpPr>
          <p:cNvPr id="8" name="Rectángulo 7">
            <a:extLst>
              <a:ext uri="{FF2B5EF4-FFF2-40B4-BE49-F238E27FC236}">
                <a16:creationId xmlns:a16="http://schemas.microsoft.com/office/drawing/2014/main" id="{225D6922-5C44-4761-89FA-FE23414F789D}"/>
              </a:ext>
            </a:extLst>
          </p:cNvPr>
          <p:cNvSpPr/>
          <p:nvPr/>
        </p:nvSpPr>
        <p:spPr>
          <a:xfrm>
            <a:off x="10290629" y="4397829"/>
            <a:ext cx="1291771" cy="3918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Google Shape;94;p16">
            <a:extLst>
              <a:ext uri="{FF2B5EF4-FFF2-40B4-BE49-F238E27FC236}">
                <a16:creationId xmlns:a16="http://schemas.microsoft.com/office/drawing/2014/main" id="{DAA090B9-F14A-4985-ABF1-25060F25F5BF}"/>
              </a:ext>
            </a:extLst>
          </p:cNvPr>
          <p:cNvSpPr txBox="1"/>
          <p:nvPr/>
        </p:nvSpPr>
        <p:spPr>
          <a:xfrm>
            <a:off x="2189175" y="6113064"/>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chemeClr val="accent1">
                    <a:lumMod val="75000"/>
                  </a:schemeClr>
                </a:solidFill>
                <a:highlight>
                  <a:srgbClr val="C0C0C0"/>
                </a:highlight>
                <a:latin typeface="Roboto" panose="02000000000000000000" pitchFamily="2" charset="0"/>
                <a:ea typeface="Roboto" panose="02000000000000000000" pitchFamily="2" charset="0"/>
                <a:cs typeface="Georgia"/>
                <a:sym typeface="Georgia"/>
              </a:rPr>
              <a:t>It is recommended to open a coffee shop</a:t>
            </a:r>
            <a:endParaRPr sz="3600" b="1" dirty="0">
              <a:solidFill>
                <a:schemeClr val="accent1">
                  <a:lumMod val="75000"/>
                </a:schemeClr>
              </a:solidFill>
              <a:highlight>
                <a:srgbClr val="C0C0C0"/>
              </a:highlight>
              <a:latin typeface="Roboto" panose="02000000000000000000" pitchFamily="2" charset="0"/>
              <a:ea typeface="Roboto" panose="02000000000000000000" pitchFamily="2" charset="0"/>
            </a:endParaRPr>
          </a:p>
        </p:txBody>
      </p:sp>
      <p:pic>
        <p:nvPicPr>
          <p:cNvPr id="10" name="Imagen 9">
            <a:extLst>
              <a:ext uri="{FF2B5EF4-FFF2-40B4-BE49-F238E27FC236}">
                <a16:creationId xmlns:a16="http://schemas.microsoft.com/office/drawing/2014/main" id="{56B76EBB-38B2-426E-9166-5AE782CF3D7E}"/>
              </a:ext>
            </a:extLst>
          </p:cNvPr>
          <p:cNvPicPr>
            <a:picLocks noChangeAspect="1"/>
          </p:cNvPicPr>
          <p:nvPr/>
        </p:nvPicPr>
        <p:blipFill>
          <a:blip r:embed="rId3"/>
          <a:stretch>
            <a:fillRect/>
          </a:stretch>
        </p:blipFill>
        <p:spPr>
          <a:xfrm>
            <a:off x="-9377" y="0"/>
            <a:ext cx="1387016" cy="1378857"/>
          </a:xfrm>
          <a:prstGeom prst="rect">
            <a:avLst/>
          </a:prstGeom>
        </p:spPr>
      </p:pic>
    </p:spTree>
    <p:extLst>
      <p:ext uri="{BB962C8B-B14F-4D97-AF65-F5344CB8AC3E}">
        <p14:creationId xmlns:p14="http://schemas.microsoft.com/office/powerpoint/2010/main" val="393663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706936" y="4313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Objective</a:t>
            </a:r>
            <a:endParaRPr dirty="0"/>
          </a:p>
        </p:txBody>
      </p:sp>
      <p:sp>
        <p:nvSpPr>
          <p:cNvPr id="10" name="CuadroTexto 9">
            <a:extLst>
              <a:ext uri="{FF2B5EF4-FFF2-40B4-BE49-F238E27FC236}">
                <a16:creationId xmlns:a16="http://schemas.microsoft.com/office/drawing/2014/main" id="{63060416-78FA-4D37-9394-E5A1845BEEB3}"/>
              </a:ext>
            </a:extLst>
          </p:cNvPr>
          <p:cNvSpPr txBox="1"/>
          <p:nvPr/>
        </p:nvSpPr>
        <p:spPr>
          <a:xfrm>
            <a:off x="1062249" y="1397816"/>
            <a:ext cx="9759308" cy="3600986"/>
          </a:xfrm>
          <a:prstGeom prst="rect">
            <a:avLst/>
          </a:prstGeom>
          <a:noFill/>
        </p:spPr>
        <p:txBody>
          <a:bodyPr wrap="square">
            <a:spAutoFit/>
          </a:bodyPr>
          <a:lstStyle>
            <a:defPPr>
              <a:defRPr lang="en-US"/>
            </a:defPPr>
          </a:lstStyle>
          <a:p>
            <a:pPr algn="just"/>
            <a:endParaRPr lang="es-CO" sz="3200" dirty="0">
              <a:solidFill>
                <a:srgbClr val="2A3990"/>
              </a:solidFill>
              <a:latin typeface="Roboto"/>
              <a:ea typeface="Roboto"/>
            </a:endParaRPr>
          </a:p>
          <a:p>
            <a:pPr algn="just"/>
            <a:r>
              <a:rPr lang="es-CO" sz="3200" dirty="0">
                <a:latin typeface="Roboto"/>
                <a:ea typeface="Roboto"/>
              </a:rPr>
              <a:t>As a </a:t>
            </a:r>
            <a:r>
              <a:rPr lang="es-CO" sz="3200" dirty="0" err="1">
                <a:latin typeface="Roboto"/>
                <a:ea typeface="Roboto"/>
              </a:rPr>
              <a:t>business</a:t>
            </a:r>
            <a:r>
              <a:rPr lang="es-CO" sz="3200" dirty="0">
                <a:latin typeface="Roboto"/>
                <a:ea typeface="Roboto"/>
              </a:rPr>
              <a:t> idea, </a:t>
            </a:r>
            <a:r>
              <a:rPr lang="es-CO" sz="3200" dirty="0" err="1">
                <a:latin typeface="Roboto"/>
                <a:ea typeface="Roboto"/>
              </a:rPr>
              <a:t>the</a:t>
            </a:r>
            <a:r>
              <a:rPr lang="es-CO" sz="3200" dirty="0">
                <a:latin typeface="Roboto"/>
                <a:ea typeface="Roboto"/>
              </a:rPr>
              <a:t> </a:t>
            </a:r>
            <a:r>
              <a:rPr lang="es-CO" sz="3200" dirty="0" err="1">
                <a:latin typeface="Roboto"/>
                <a:ea typeface="Roboto"/>
              </a:rPr>
              <a:t>goal</a:t>
            </a:r>
            <a:r>
              <a:rPr lang="es-CO" sz="3200" dirty="0">
                <a:latin typeface="Roboto"/>
                <a:ea typeface="Roboto"/>
              </a:rPr>
              <a:t> </a:t>
            </a:r>
            <a:r>
              <a:rPr lang="es-CO" sz="3200" dirty="0" err="1">
                <a:latin typeface="Roboto"/>
                <a:ea typeface="Roboto"/>
              </a:rPr>
              <a:t>is</a:t>
            </a:r>
            <a:r>
              <a:rPr lang="es-CO" sz="3200" dirty="0">
                <a:latin typeface="Roboto"/>
                <a:ea typeface="Roboto"/>
              </a:rPr>
              <a:t> </a:t>
            </a:r>
            <a:r>
              <a:rPr lang="es-CO" sz="3200" dirty="0" err="1">
                <a:latin typeface="Roboto"/>
                <a:ea typeface="Roboto"/>
              </a:rPr>
              <a:t>to</a:t>
            </a:r>
            <a:r>
              <a:rPr lang="es-CO" sz="3200" dirty="0">
                <a:latin typeface="Roboto"/>
                <a:ea typeface="Roboto"/>
              </a:rPr>
              <a:t> open a </a:t>
            </a:r>
            <a:r>
              <a:rPr lang="es-CO" sz="3200" dirty="0" err="1">
                <a:latin typeface="Roboto"/>
                <a:ea typeface="Roboto"/>
              </a:rPr>
              <a:t>coffee</a:t>
            </a:r>
            <a:r>
              <a:rPr lang="es-CO" sz="3200" dirty="0">
                <a:latin typeface="Roboto"/>
                <a:ea typeface="Roboto"/>
              </a:rPr>
              <a:t> shop in a </a:t>
            </a:r>
            <a:r>
              <a:rPr lang="es-CO" sz="3200" dirty="0" err="1">
                <a:latin typeface="Roboto"/>
                <a:ea typeface="Roboto"/>
              </a:rPr>
              <a:t>safe</a:t>
            </a:r>
            <a:r>
              <a:rPr lang="es-CO" sz="3200" dirty="0">
                <a:latin typeface="Roboto"/>
                <a:ea typeface="Roboto"/>
              </a:rPr>
              <a:t> and central place in san francisco. </a:t>
            </a:r>
            <a:r>
              <a:rPr lang="es-CO" sz="3200" dirty="0" err="1">
                <a:latin typeface="Roboto"/>
                <a:ea typeface="Roboto"/>
              </a:rPr>
              <a:t>Based</a:t>
            </a:r>
            <a:r>
              <a:rPr lang="es-CO" sz="3200" dirty="0">
                <a:latin typeface="Roboto"/>
                <a:ea typeface="Roboto"/>
              </a:rPr>
              <a:t> </a:t>
            </a:r>
            <a:r>
              <a:rPr lang="es-CO" sz="3200" dirty="0" err="1">
                <a:latin typeface="Roboto"/>
                <a:ea typeface="Roboto"/>
              </a:rPr>
              <a:t>on</a:t>
            </a:r>
            <a:r>
              <a:rPr lang="es-CO" sz="3200" dirty="0">
                <a:latin typeface="Roboto"/>
                <a:ea typeface="Roboto"/>
              </a:rPr>
              <a:t> data </a:t>
            </a:r>
            <a:r>
              <a:rPr lang="es-CO" sz="3200" dirty="0" err="1">
                <a:latin typeface="Roboto"/>
                <a:ea typeface="Roboto"/>
              </a:rPr>
              <a:t>science</a:t>
            </a:r>
            <a:r>
              <a:rPr lang="es-CO" sz="3200" dirty="0">
                <a:latin typeface="Roboto"/>
                <a:ea typeface="Roboto"/>
              </a:rPr>
              <a:t> and data </a:t>
            </a:r>
            <a:r>
              <a:rPr lang="es-CO" sz="3200" dirty="0" err="1">
                <a:latin typeface="Roboto"/>
                <a:ea typeface="Roboto"/>
              </a:rPr>
              <a:t>provided</a:t>
            </a:r>
            <a:r>
              <a:rPr lang="es-CO" sz="3200" dirty="0">
                <a:latin typeface="Roboto"/>
                <a:ea typeface="Roboto"/>
              </a:rPr>
              <a:t> </a:t>
            </a:r>
            <a:r>
              <a:rPr lang="es-CO" sz="3200" dirty="0" err="1">
                <a:latin typeface="Roboto"/>
                <a:ea typeface="Roboto"/>
              </a:rPr>
              <a:t>by</a:t>
            </a:r>
            <a:r>
              <a:rPr lang="es-CO" sz="3200" dirty="0">
                <a:latin typeface="Roboto"/>
                <a:ea typeface="Roboto"/>
              </a:rPr>
              <a:t> </a:t>
            </a:r>
            <a:r>
              <a:rPr lang="es-CO" sz="3200" dirty="0" err="1">
                <a:latin typeface="Roboto"/>
                <a:ea typeface="Roboto"/>
              </a:rPr>
              <a:t>the</a:t>
            </a:r>
            <a:r>
              <a:rPr lang="es-CO" sz="3200" dirty="0">
                <a:latin typeface="Roboto"/>
                <a:ea typeface="Roboto"/>
              </a:rPr>
              <a:t> </a:t>
            </a:r>
            <a:r>
              <a:rPr lang="es-CO" sz="3200" dirty="0" err="1">
                <a:latin typeface="Roboto"/>
                <a:ea typeface="Roboto"/>
              </a:rPr>
              <a:t>police</a:t>
            </a:r>
            <a:r>
              <a:rPr lang="es-CO" sz="3200" dirty="0">
                <a:latin typeface="Roboto"/>
                <a:ea typeface="Roboto"/>
              </a:rPr>
              <a:t> </a:t>
            </a:r>
            <a:r>
              <a:rPr lang="es-CO" sz="3200" dirty="0" err="1">
                <a:latin typeface="Roboto"/>
                <a:ea typeface="Roboto"/>
              </a:rPr>
              <a:t>department</a:t>
            </a:r>
            <a:r>
              <a:rPr lang="es-CO" sz="3200" dirty="0">
                <a:latin typeface="Roboto"/>
                <a:ea typeface="Roboto"/>
              </a:rPr>
              <a:t> </a:t>
            </a:r>
            <a:r>
              <a:rPr lang="es-CO" sz="3200" dirty="0" err="1">
                <a:latin typeface="Roboto"/>
                <a:ea typeface="Roboto"/>
              </a:rPr>
              <a:t>along</a:t>
            </a:r>
            <a:r>
              <a:rPr lang="es-CO" sz="3200" dirty="0">
                <a:latin typeface="Roboto"/>
                <a:ea typeface="Roboto"/>
              </a:rPr>
              <a:t> </a:t>
            </a:r>
            <a:r>
              <a:rPr lang="es-CO" sz="3200" dirty="0" err="1">
                <a:latin typeface="Roboto"/>
                <a:ea typeface="Roboto"/>
              </a:rPr>
              <a:t>with</a:t>
            </a:r>
            <a:r>
              <a:rPr lang="es-CO" sz="3200" dirty="0">
                <a:latin typeface="Roboto"/>
                <a:ea typeface="Roboto"/>
              </a:rPr>
              <a:t> </a:t>
            </a:r>
            <a:r>
              <a:rPr lang="es-CO" sz="3200" dirty="0" err="1">
                <a:latin typeface="Roboto"/>
                <a:ea typeface="Roboto"/>
              </a:rPr>
              <a:t>current</a:t>
            </a:r>
            <a:r>
              <a:rPr lang="es-CO" sz="3200" dirty="0">
                <a:latin typeface="Roboto"/>
                <a:ea typeface="Roboto"/>
              </a:rPr>
              <a:t> </a:t>
            </a:r>
            <a:r>
              <a:rPr lang="es-CO" sz="3200" dirty="0" err="1">
                <a:latin typeface="Roboto"/>
                <a:ea typeface="Roboto"/>
              </a:rPr>
              <a:t>business</a:t>
            </a:r>
            <a:r>
              <a:rPr lang="es-CO" sz="3200" dirty="0">
                <a:latin typeface="Roboto"/>
                <a:ea typeface="Roboto"/>
              </a:rPr>
              <a:t> </a:t>
            </a:r>
            <a:r>
              <a:rPr lang="es-CO" sz="3200" dirty="0" err="1">
                <a:latin typeface="Roboto"/>
                <a:ea typeface="Roboto"/>
              </a:rPr>
              <a:t>locations</a:t>
            </a:r>
            <a:r>
              <a:rPr lang="es-CO" sz="3200" dirty="0">
                <a:latin typeface="Roboto"/>
                <a:ea typeface="Roboto"/>
              </a:rPr>
              <a:t>, </a:t>
            </a:r>
            <a:r>
              <a:rPr lang="es-CO" sz="3200" dirty="0" err="1">
                <a:latin typeface="Roboto"/>
                <a:ea typeface="Roboto"/>
              </a:rPr>
              <a:t>optimal</a:t>
            </a:r>
            <a:r>
              <a:rPr lang="es-CO" sz="3200" dirty="0">
                <a:latin typeface="Roboto"/>
                <a:ea typeface="Roboto"/>
              </a:rPr>
              <a:t> </a:t>
            </a:r>
            <a:r>
              <a:rPr lang="es-CO" sz="3200" dirty="0" err="1">
                <a:latin typeface="Roboto"/>
                <a:ea typeface="Roboto"/>
              </a:rPr>
              <a:t>recommendations</a:t>
            </a:r>
            <a:r>
              <a:rPr lang="es-CO" sz="3200" dirty="0">
                <a:latin typeface="Roboto"/>
                <a:ea typeface="Roboto"/>
              </a:rPr>
              <a:t> </a:t>
            </a:r>
            <a:r>
              <a:rPr lang="es-CO" sz="3200" dirty="0" err="1">
                <a:latin typeface="Roboto"/>
                <a:ea typeface="Roboto"/>
              </a:rPr>
              <a:t>should</a:t>
            </a:r>
            <a:r>
              <a:rPr lang="es-CO" sz="3200" dirty="0">
                <a:latin typeface="Roboto"/>
                <a:ea typeface="Roboto"/>
              </a:rPr>
              <a:t> be </a:t>
            </a:r>
            <a:r>
              <a:rPr lang="es-CO" sz="3200" dirty="0" err="1">
                <a:latin typeface="Roboto"/>
                <a:ea typeface="Roboto"/>
              </a:rPr>
              <a:t>indicated</a:t>
            </a:r>
            <a:r>
              <a:rPr lang="es-CO" sz="3200" dirty="0">
                <a:latin typeface="Roboto"/>
                <a:ea typeface="Roboto"/>
              </a:rPr>
              <a:t> </a:t>
            </a:r>
            <a:r>
              <a:rPr lang="es-CO" sz="3200" dirty="0" err="1">
                <a:latin typeface="Roboto"/>
                <a:ea typeface="Roboto"/>
              </a:rPr>
              <a:t>to</a:t>
            </a:r>
            <a:r>
              <a:rPr lang="es-CO" sz="3200" dirty="0">
                <a:latin typeface="Roboto"/>
                <a:ea typeface="Roboto"/>
              </a:rPr>
              <a:t> a set </a:t>
            </a:r>
            <a:r>
              <a:rPr lang="es-CO" sz="3200" dirty="0" err="1">
                <a:latin typeface="Roboto"/>
                <a:ea typeface="Roboto"/>
              </a:rPr>
              <a:t>of</a:t>
            </a:r>
            <a:r>
              <a:rPr lang="es-CO" sz="3200" dirty="0">
                <a:latin typeface="Roboto"/>
                <a:ea typeface="Roboto"/>
              </a:rPr>
              <a:t> </a:t>
            </a:r>
            <a:r>
              <a:rPr lang="es-CO" sz="3200" dirty="0" err="1">
                <a:latin typeface="Roboto"/>
                <a:ea typeface="Roboto"/>
              </a:rPr>
              <a:t>investors</a:t>
            </a:r>
            <a:r>
              <a:rPr lang="es-CO" sz="3200" dirty="0">
                <a:latin typeface="Roboto"/>
                <a:ea typeface="Roboto"/>
              </a:rPr>
              <a:t> </a:t>
            </a:r>
            <a:r>
              <a:rPr lang="es-CO" sz="3200" dirty="0" err="1">
                <a:latin typeface="Roboto"/>
                <a:ea typeface="Roboto"/>
              </a:rPr>
              <a:t>before</a:t>
            </a:r>
            <a:r>
              <a:rPr lang="es-CO" sz="3200" dirty="0">
                <a:latin typeface="Roboto"/>
                <a:ea typeface="Roboto"/>
              </a:rPr>
              <a:t> </a:t>
            </a:r>
            <a:r>
              <a:rPr lang="es-CO" sz="3200" dirty="0" err="1">
                <a:latin typeface="Roboto"/>
                <a:ea typeface="Roboto"/>
              </a:rPr>
              <a:t>opening</a:t>
            </a:r>
            <a:r>
              <a:rPr lang="es-CO" sz="3200" dirty="0">
                <a:latin typeface="Roboto"/>
                <a:ea typeface="Roboto"/>
              </a:rPr>
              <a:t> </a:t>
            </a:r>
            <a:r>
              <a:rPr lang="es-CO" sz="3200" dirty="0" err="1">
                <a:latin typeface="Roboto"/>
                <a:ea typeface="Roboto"/>
              </a:rPr>
              <a:t>stores</a:t>
            </a:r>
            <a:r>
              <a:rPr lang="es-CO" sz="3600" dirty="0">
                <a:latin typeface="Roboto"/>
                <a:ea typeface="Roboto"/>
              </a:rPr>
              <a:t>.</a:t>
            </a:r>
          </a:p>
        </p:txBody>
      </p:sp>
      <p:pic>
        <p:nvPicPr>
          <p:cNvPr id="4098" name="Picture 2" descr="Objective Logos">
            <a:extLst>
              <a:ext uri="{FF2B5EF4-FFF2-40B4-BE49-F238E27FC236}">
                <a16:creationId xmlns:a16="http://schemas.microsoft.com/office/drawing/2014/main" id="{B20D0C7A-1E4A-4EEC-9AB6-B1FA555AD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511" y="4998802"/>
            <a:ext cx="1747802" cy="1747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96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572679" y="40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400" dirty="0">
                <a:solidFill>
                  <a:srgbClr val="2A3990"/>
                </a:solidFill>
                <a:latin typeface="Roboto"/>
                <a:ea typeface="Roboto"/>
                <a:cs typeface="Roboto"/>
                <a:sym typeface="Roboto"/>
              </a:rPr>
              <a:t>Cluster 3</a:t>
            </a:r>
          </a:p>
          <a:p>
            <a:pPr marL="0" marR="0" lvl="0" indent="0" algn="ctr" rtl="0">
              <a:lnSpc>
                <a:spcPct val="104166"/>
              </a:lnSpc>
              <a:spcBef>
                <a:spcPts val="0"/>
              </a:spcBef>
              <a:spcAft>
                <a:spcPts val="0"/>
              </a:spcAft>
              <a:buNone/>
            </a:pPr>
            <a:r>
              <a:rPr lang="en-US" sz="4400" dirty="0">
                <a:solidFill>
                  <a:srgbClr val="2A3990"/>
                </a:solidFill>
                <a:latin typeface="Roboto"/>
                <a:ea typeface="Roboto"/>
                <a:sym typeface="Roboto"/>
              </a:rPr>
              <a:t>Graphic and table</a:t>
            </a:r>
            <a:endParaRPr dirty="0"/>
          </a:p>
        </p:txBody>
      </p:sp>
      <p:sp>
        <p:nvSpPr>
          <p:cNvPr id="5" name="CuadroTexto 4">
            <a:extLst>
              <a:ext uri="{FF2B5EF4-FFF2-40B4-BE49-F238E27FC236}">
                <a16:creationId xmlns:a16="http://schemas.microsoft.com/office/drawing/2014/main" id="{74B32C3D-6A65-4544-8C27-DCCCEA94CD9F}"/>
              </a:ext>
            </a:extLst>
          </p:cNvPr>
          <p:cNvSpPr txBox="1"/>
          <p:nvPr/>
        </p:nvSpPr>
        <p:spPr>
          <a:xfrm>
            <a:off x="1394085" y="1648918"/>
            <a:ext cx="9998440" cy="3970318"/>
          </a:xfrm>
          <a:prstGeom prst="rect">
            <a:avLst/>
          </a:prstGeom>
          <a:noFill/>
        </p:spPr>
        <p:txBody>
          <a:bodyPr wrap="square">
            <a:spAutoFit/>
          </a:bodyPr>
          <a:lstStyle/>
          <a:p>
            <a:pPr algn="just"/>
            <a:r>
              <a:rPr lang="es-CO" sz="2800" dirty="0" err="1">
                <a:latin typeface="Roboto" panose="02000000000000000000" pitchFamily="2" charset="0"/>
                <a:ea typeface="Roboto" panose="02000000000000000000" pitchFamily="2" charset="0"/>
              </a:rPr>
              <a:t>According</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to</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labels</a:t>
            </a:r>
            <a:r>
              <a:rPr lang="es-CO" sz="2800" dirty="0">
                <a:latin typeface="Roboto" panose="02000000000000000000" pitchFamily="2" charset="0"/>
                <a:ea typeface="Roboto" panose="02000000000000000000" pitchFamily="2" charset="0"/>
              </a:rPr>
              <a:t>=3 </a:t>
            </a:r>
            <a:r>
              <a:rPr lang="es-CO" sz="2800" dirty="0" err="1">
                <a:latin typeface="Roboto" panose="02000000000000000000" pitchFamily="2" charset="0"/>
                <a:ea typeface="Roboto" panose="02000000000000000000" pitchFamily="2" charset="0"/>
              </a:rPr>
              <a:t>The</a:t>
            </a:r>
            <a:r>
              <a:rPr lang="es-CO" sz="2800" dirty="0">
                <a:latin typeface="Roboto" panose="02000000000000000000" pitchFamily="2" charset="0"/>
                <a:ea typeface="Roboto" panose="02000000000000000000" pitchFamily="2" charset="0"/>
              </a:rPr>
              <a:t> </a:t>
            </a:r>
            <a:r>
              <a:rPr lang="es-CO" sz="2800" dirty="0" err="1">
                <a:latin typeface="Roboto" panose="02000000000000000000" pitchFamily="2" charset="0"/>
                <a:ea typeface="Roboto" panose="02000000000000000000" pitchFamily="2" charset="0"/>
              </a:rPr>
              <a:t>most</a:t>
            </a:r>
            <a:r>
              <a:rPr lang="es-CO" sz="2800" dirty="0">
                <a:latin typeface="Roboto" panose="02000000000000000000" pitchFamily="2" charset="0"/>
                <a:ea typeface="Roboto" panose="02000000000000000000" pitchFamily="2" charset="0"/>
              </a:rPr>
              <a:t> popular </a:t>
            </a:r>
            <a:r>
              <a:rPr lang="es-CO" sz="2800" dirty="0" err="1">
                <a:latin typeface="Roboto" panose="02000000000000000000" pitchFamily="2" charset="0"/>
                <a:ea typeface="Roboto" panose="02000000000000000000" pitchFamily="2" charset="0"/>
              </a:rPr>
              <a:t>categories</a:t>
            </a:r>
            <a:r>
              <a:rPr lang="es-CO" sz="2800" dirty="0">
                <a:latin typeface="Roboto" panose="02000000000000000000" pitchFamily="2" charset="0"/>
                <a:ea typeface="Roboto" panose="02000000000000000000" pitchFamily="2" charset="0"/>
              </a:rPr>
              <a:t> are:</a:t>
            </a:r>
          </a:p>
          <a:p>
            <a:pPr algn="just"/>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err="1">
                <a:latin typeface="Roboto" panose="02000000000000000000" pitchFamily="2" charset="0"/>
                <a:ea typeface="Roboto" panose="02000000000000000000" pitchFamily="2" charset="0"/>
              </a:rPr>
              <a:t>Pharmacy</a:t>
            </a:r>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Park</a:t>
            </a: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Gold </a:t>
            </a:r>
            <a:r>
              <a:rPr lang="es-CO" sz="2800" dirty="0" err="1">
                <a:latin typeface="Roboto" panose="02000000000000000000" pitchFamily="2" charset="0"/>
                <a:ea typeface="Roboto" panose="02000000000000000000" pitchFamily="2" charset="0"/>
              </a:rPr>
              <a:t>Course</a:t>
            </a:r>
            <a:endParaRPr lang="es-CO" sz="2800" dirty="0">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a:highlight>
                  <a:srgbClr val="FFFF00"/>
                </a:highlight>
                <a:latin typeface="Roboto" panose="02000000000000000000" pitchFamily="2" charset="0"/>
                <a:ea typeface="Roboto" panose="02000000000000000000" pitchFamily="2" charset="0"/>
              </a:rPr>
              <a:t>Café</a:t>
            </a:r>
          </a:p>
          <a:p>
            <a:pPr marL="457200" indent="-457200" algn="just">
              <a:buFont typeface="Arial" panose="020B0604020202020204" pitchFamily="34" charset="0"/>
              <a:buChar char="•"/>
            </a:pPr>
            <a:r>
              <a:rPr lang="es-CO" sz="2800" dirty="0" err="1">
                <a:highlight>
                  <a:srgbClr val="FFFF00"/>
                </a:highlight>
                <a:latin typeface="Roboto" panose="02000000000000000000" pitchFamily="2" charset="0"/>
                <a:ea typeface="Roboto" panose="02000000000000000000" pitchFamily="2" charset="0"/>
              </a:rPr>
              <a:t>Cafeteria</a:t>
            </a:r>
            <a:endParaRPr lang="es-CO" sz="2800" dirty="0">
              <a:highlight>
                <a:srgbClr val="FFFF00"/>
              </a:highlight>
              <a:latin typeface="Roboto" panose="02000000000000000000" pitchFamily="2" charset="0"/>
              <a:ea typeface="Roboto" panose="02000000000000000000" pitchFamily="2" charset="0"/>
            </a:endParaRPr>
          </a:p>
          <a:p>
            <a:pPr marL="457200" indent="-457200" algn="just">
              <a:buFont typeface="Arial" panose="020B0604020202020204" pitchFamily="34" charset="0"/>
              <a:buChar char="•"/>
            </a:pPr>
            <a:r>
              <a:rPr lang="es-CO" sz="2800" dirty="0">
                <a:latin typeface="Roboto" panose="02000000000000000000" pitchFamily="2" charset="0"/>
                <a:ea typeface="Roboto" panose="02000000000000000000" pitchFamily="2" charset="0"/>
              </a:rPr>
              <a:t>Bus Stop</a:t>
            </a:r>
          </a:p>
          <a:p>
            <a:pPr algn="just"/>
            <a:endParaRPr lang="es-CO" sz="2800" dirty="0">
              <a:latin typeface="Roboto" panose="02000000000000000000" pitchFamily="2" charset="0"/>
              <a:ea typeface="Roboto" panose="02000000000000000000" pitchFamily="2" charset="0"/>
            </a:endParaRPr>
          </a:p>
        </p:txBody>
      </p:sp>
      <p:pic>
        <p:nvPicPr>
          <p:cNvPr id="4" name="Imagen 3">
            <a:extLst>
              <a:ext uri="{FF2B5EF4-FFF2-40B4-BE49-F238E27FC236}">
                <a16:creationId xmlns:a16="http://schemas.microsoft.com/office/drawing/2014/main" id="{8E987D70-DBFF-4D92-8F47-A055CEB0DF38}"/>
              </a:ext>
            </a:extLst>
          </p:cNvPr>
          <p:cNvPicPr>
            <a:picLocks noChangeAspect="1"/>
          </p:cNvPicPr>
          <p:nvPr/>
        </p:nvPicPr>
        <p:blipFill>
          <a:blip r:embed="rId2"/>
          <a:stretch>
            <a:fillRect/>
          </a:stretch>
        </p:blipFill>
        <p:spPr>
          <a:xfrm>
            <a:off x="6717165" y="3429000"/>
            <a:ext cx="3895725" cy="1981200"/>
          </a:xfrm>
          <a:prstGeom prst="rect">
            <a:avLst/>
          </a:prstGeom>
        </p:spPr>
      </p:pic>
      <p:sp>
        <p:nvSpPr>
          <p:cNvPr id="8" name="Google Shape;94;p16">
            <a:extLst>
              <a:ext uri="{FF2B5EF4-FFF2-40B4-BE49-F238E27FC236}">
                <a16:creationId xmlns:a16="http://schemas.microsoft.com/office/drawing/2014/main" id="{D38E0022-1A6A-459F-94D5-A3BE600DE460}"/>
              </a:ext>
            </a:extLst>
          </p:cNvPr>
          <p:cNvSpPr txBox="1"/>
          <p:nvPr/>
        </p:nvSpPr>
        <p:spPr>
          <a:xfrm>
            <a:off x="2189175" y="6113064"/>
            <a:ext cx="9144000" cy="9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chemeClr val="accent1">
                    <a:lumMod val="75000"/>
                  </a:schemeClr>
                </a:solidFill>
                <a:highlight>
                  <a:srgbClr val="C0C0C0"/>
                </a:highlight>
                <a:latin typeface="Roboto" panose="02000000000000000000" pitchFamily="2" charset="0"/>
                <a:ea typeface="Roboto" panose="02000000000000000000" pitchFamily="2" charset="0"/>
                <a:cs typeface="Georgia"/>
                <a:sym typeface="Georgia"/>
              </a:rPr>
              <a:t>It is recommended to open a coffee shop</a:t>
            </a:r>
            <a:endParaRPr sz="3600" b="1" dirty="0">
              <a:solidFill>
                <a:schemeClr val="accent1">
                  <a:lumMod val="75000"/>
                </a:schemeClr>
              </a:solidFill>
              <a:highlight>
                <a:srgbClr val="C0C0C0"/>
              </a:highlight>
              <a:latin typeface="Roboto" panose="02000000000000000000" pitchFamily="2" charset="0"/>
              <a:ea typeface="Roboto" panose="02000000000000000000" pitchFamily="2" charset="0"/>
            </a:endParaRPr>
          </a:p>
        </p:txBody>
      </p:sp>
      <p:pic>
        <p:nvPicPr>
          <p:cNvPr id="9" name="Imagen 8">
            <a:extLst>
              <a:ext uri="{FF2B5EF4-FFF2-40B4-BE49-F238E27FC236}">
                <a16:creationId xmlns:a16="http://schemas.microsoft.com/office/drawing/2014/main" id="{36EB2F1F-A044-471C-AD7E-1A9054889D6D}"/>
              </a:ext>
            </a:extLst>
          </p:cNvPr>
          <p:cNvPicPr>
            <a:picLocks noChangeAspect="1"/>
          </p:cNvPicPr>
          <p:nvPr/>
        </p:nvPicPr>
        <p:blipFill>
          <a:blip r:embed="rId3"/>
          <a:stretch>
            <a:fillRect/>
          </a:stretch>
        </p:blipFill>
        <p:spPr>
          <a:xfrm>
            <a:off x="-9377" y="0"/>
            <a:ext cx="1387016" cy="1378857"/>
          </a:xfrm>
          <a:prstGeom prst="rect">
            <a:avLst/>
          </a:prstGeom>
        </p:spPr>
      </p:pic>
    </p:spTree>
    <p:extLst>
      <p:ext uri="{BB962C8B-B14F-4D97-AF65-F5344CB8AC3E}">
        <p14:creationId xmlns:p14="http://schemas.microsoft.com/office/powerpoint/2010/main" val="3059641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pic>
        <p:nvPicPr>
          <p:cNvPr id="3079" name="Picture 7" descr="Tres tareas que la inteligencia artificial hace y quizá no sabías">
            <a:extLst>
              <a:ext uri="{FF2B5EF4-FFF2-40B4-BE49-F238E27FC236}">
                <a16:creationId xmlns:a16="http://schemas.microsoft.com/office/drawing/2014/main" id="{9204D85C-2852-40CD-95C7-E909996A3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29" y="242025"/>
            <a:ext cx="6541557" cy="5486400"/>
          </a:xfrm>
          <a:prstGeom prst="rect">
            <a:avLst/>
          </a:prstGeom>
          <a:noFill/>
          <a:extLst>
            <a:ext uri="{909E8E84-426E-40DD-AFC4-6F175D3DCCD1}">
              <a14:hiddenFill xmlns:a14="http://schemas.microsoft.com/office/drawing/2010/main">
                <a:solidFill>
                  <a:srgbClr val="FFFFFF"/>
                </a:solidFill>
              </a14:hiddenFill>
            </a:ext>
          </a:extLst>
        </p:spPr>
      </p:pic>
      <p:sp>
        <p:nvSpPr>
          <p:cNvPr id="22" name="Google Shape;22;p3"/>
          <p:cNvSpPr txBox="1"/>
          <p:nvPr/>
        </p:nvSpPr>
        <p:spPr>
          <a:xfrm>
            <a:off x="3149601" y="2177"/>
            <a:ext cx="8918222" cy="5975533"/>
          </a:xfrm>
          <a:prstGeom prst="rect">
            <a:avLst/>
          </a:prstGeom>
          <a:solidFill>
            <a:schemeClr val="bg1">
              <a:lumMod val="95000"/>
            </a:schemeClr>
          </a:solidFill>
          <a:ln>
            <a:noFill/>
          </a:ln>
          <a:effectLst>
            <a:outerShdw blurRad="50800" dist="50800" dir="5400000" algn="ctr" rotWithShape="0">
              <a:schemeClr val="accent1">
                <a:lumMod val="20000"/>
                <a:lumOff val="80000"/>
              </a:schemeClr>
            </a:outerShdw>
          </a:effectLst>
        </p:spPr>
        <p:txBody>
          <a:bodyPr spcFirstLastPara="1" wrap="square" lIns="0" tIns="0" rIns="0" bIns="0" anchor="t" anchorCtr="0">
            <a:noAutofit/>
          </a:bodyPr>
          <a:lstStyle/>
          <a:p>
            <a:pPr algn="ctr">
              <a:lnSpc>
                <a:spcPct val="104190"/>
              </a:lnSpc>
              <a:spcBef>
                <a:spcPts val="864"/>
              </a:spcBef>
            </a:pPr>
            <a:r>
              <a:rPr lang="en-US" sz="4000" b="1" dirty="0">
                <a:latin typeface="Roboto" panose="02000000000000000000" pitchFamily="2" charset="0"/>
                <a:ea typeface="Roboto" panose="02000000000000000000" pitchFamily="2" charset="0"/>
              </a:rPr>
              <a:t>Answers to Initial Questions</a:t>
            </a:r>
          </a:p>
          <a:p>
            <a:pPr algn="ctr">
              <a:lnSpc>
                <a:spcPct val="104190"/>
              </a:lnSpc>
              <a:spcBef>
                <a:spcPts val="864"/>
              </a:spcBef>
            </a:pPr>
            <a:endParaRPr lang="en-US" sz="4000" b="1" dirty="0">
              <a:latin typeface="Roboto" panose="02000000000000000000" pitchFamily="2" charset="0"/>
              <a:ea typeface="Roboto" panose="02000000000000000000" pitchFamily="2" charset="0"/>
            </a:endParaRPr>
          </a:p>
          <a:p>
            <a:pPr marL="342900" indent="-342900" algn="just">
              <a:lnSpc>
                <a:spcPct val="104190"/>
              </a:lnSpc>
              <a:spcBef>
                <a:spcPts val="864"/>
              </a:spcBef>
              <a:buFont typeface="Wingdings" panose="05000000000000000000" pitchFamily="2" charset="2"/>
              <a:buChar char="q"/>
            </a:pPr>
            <a:r>
              <a:rPr lang="en-US" sz="1600" dirty="0">
                <a:latin typeface="Roboto" panose="02000000000000000000" pitchFamily="2" charset="0"/>
                <a:ea typeface="Roboto" panose="02000000000000000000" pitchFamily="2" charset="0"/>
              </a:rPr>
              <a:t>Which all areas have more number of coffee shops? </a:t>
            </a:r>
          </a:p>
          <a:p>
            <a:pPr lvl="1" algn="just">
              <a:lnSpc>
                <a:spcPct val="104190"/>
              </a:lnSpc>
              <a:spcBef>
                <a:spcPts val="864"/>
              </a:spcBef>
            </a:pPr>
            <a:r>
              <a:rPr lang="en-US" sz="2000" dirty="0">
                <a:latin typeface="Roboto" panose="02000000000000000000" pitchFamily="2" charset="0"/>
                <a:ea typeface="Roboto" panose="02000000000000000000" pitchFamily="2" charset="0"/>
              </a:rPr>
              <a:t>According to reports are: </a:t>
            </a:r>
            <a:r>
              <a:rPr lang="en-US" sz="2000" b="1" dirty="0">
                <a:latin typeface="Roboto" panose="02000000000000000000" pitchFamily="2" charset="0"/>
                <a:ea typeface="Roboto" panose="02000000000000000000" pitchFamily="2" charset="0"/>
              </a:rPr>
              <a:t>Lincoln</a:t>
            </a:r>
            <a:r>
              <a:rPr lang="en-US" sz="2000" dirty="0">
                <a:latin typeface="Roboto" panose="02000000000000000000" pitchFamily="2" charset="0"/>
                <a:ea typeface="Roboto" panose="02000000000000000000" pitchFamily="2" charset="0"/>
              </a:rPr>
              <a:t> </a:t>
            </a:r>
            <a:r>
              <a:rPr lang="en-US" sz="2000" b="1" dirty="0">
                <a:latin typeface="Roboto" panose="02000000000000000000" pitchFamily="2" charset="0"/>
                <a:ea typeface="Roboto" panose="02000000000000000000" pitchFamily="2" charset="0"/>
              </a:rPr>
              <a:t>Park</a:t>
            </a:r>
            <a:r>
              <a:rPr lang="en-US" sz="2000" dirty="0">
                <a:latin typeface="Roboto" panose="02000000000000000000" pitchFamily="2" charset="0"/>
                <a:ea typeface="Roboto" panose="02000000000000000000" pitchFamily="2" charset="0"/>
              </a:rPr>
              <a:t>, </a:t>
            </a:r>
            <a:r>
              <a:rPr lang="es-CO" sz="2000" b="1" i="0" dirty="0">
                <a:effectLst/>
                <a:latin typeface="Roboto" panose="02000000000000000000" pitchFamily="2" charset="0"/>
                <a:ea typeface="Roboto" panose="02000000000000000000" pitchFamily="2" charset="0"/>
              </a:rPr>
              <a:t>Castro/</a:t>
            </a:r>
            <a:r>
              <a:rPr lang="es-CO" sz="2000" b="1" i="0" dirty="0" err="1">
                <a:effectLst/>
                <a:latin typeface="Roboto" panose="02000000000000000000" pitchFamily="2" charset="0"/>
                <a:ea typeface="Roboto" panose="02000000000000000000" pitchFamily="2" charset="0"/>
              </a:rPr>
              <a:t>Upper</a:t>
            </a:r>
            <a:r>
              <a:rPr lang="es-CO" sz="2000" b="1" i="0" dirty="0">
                <a:effectLst/>
                <a:latin typeface="Roboto" panose="02000000000000000000" pitchFamily="2" charset="0"/>
                <a:ea typeface="Roboto" panose="02000000000000000000" pitchFamily="2" charset="0"/>
              </a:rPr>
              <a:t> </a:t>
            </a:r>
            <a:r>
              <a:rPr lang="es-CO" sz="2000" b="1" i="0" dirty="0" err="1">
                <a:effectLst/>
                <a:latin typeface="Roboto" panose="02000000000000000000" pitchFamily="2" charset="0"/>
                <a:ea typeface="Roboto" panose="02000000000000000000" pitchFamily="2" charset="0"/>
              </a:rPr>
              <a:t>Market</a:t>
            </a:r>
            <a:r>
              <a:rPr lang="es-CO" sz="2000" b="1" i="0" dirty="0">
                <a:effectLst/>
                <a:latin typeface="Roboto" panose="02000000000000000000" pitchFamily="2" charset="0"/>
                <a:ea typeface="Roboto" panose="02000000000000000000" pitchFamily="2" charset="0"/>
              </a:rPr>
              <a:t>, </a:t>
            </a:r>
            <a:r>
              <a:rPr lang="es-CO" sz="2000" b="1" i="0" dirty="0" err="1">
                <a:effectLst/>
                <a:latin typeface="Roboto" panose="02000000000000000000" pitchFamily="2" charset="0"/>
                <a:ea typeface="Roboto" panose="02000000000000000000" pitchFamily="2" charset="0"/>
              </a:rPr>
              <a:t>Haight</a:t>
            </a:r>
            <a:r>
              <a:rPr lang="es-CO" sz="2000" b="1" i="0" dirty="0">
                <a:effectLst/>
                <a:latin typeface="Roboto" panose="02000000000000000000" pitchFamily="2" charset="0"/>
                <a:ea typeface="Roboto" panose="02000000000000000000" pitchFamily="2" charset="0"/>
              </a:rPr>
              <a:t> </a:t>
            </a:r>
            <a:r>
              <a:rPr lang="es-CO" sz="2000" b="1" i="0" dirty="0" err="1">
                <a:effectLst/>
                <a:latin typeface="Roboto" panose="02000000000000000000" pitchFamily="2" charset="0"/>
                <a:ea typeface="Roboto" panose="02000000000000000000" pitchFamily="2" charset="0"/>
              </a:rPr>
              <a:t>Ashbury</a:t>
            </a:r>
            <a:r>
              <a:rPr lang="es-CO" sz="2000" b="1" i="0" dirty="0">
                <a:effectLst/>
                <a:latin typeface="Roboto" panose="02000000000000000000" pitchFamily="2" charset="0"/>
                <a:ea typeface="Roboto" panose="02000000000000000000" pitchFamily="2" charset="0"/>
              </a:rPr>
              <a:t>, Hayes Valley, </a:t>
            </a:r>
            <a:r>
              <a:rPr lang="es-CO" sz="2000" b="1" i="0" dirty="0" err="1">
                <a:effectLst/>
                <a:latin typeface="Roboto" panose="02000000000000000000" pitchFamily="2" charset="0"/>
                <a:ea typeface="Roboto" panose="02000000000000000000" pitchFamily="2" charset="0"/>
              </a:rPr>
              <a:t>Inner</a:t>
            </a:r>
            <a:r>
              <a:rPr lang="es-CO" sz="2000" b="1" i="0" dirty="0">
                <a:effectLst/>
                <a:latin typeface="Roboto" panose="02000000000000000000" pitchFamily="2" charset="0"/>
                <a:ea typeface="Roboto" panose="02000000000000000000" pitchFamily="2" charset="0"/>
              </a:rPr>
              <a:t> </a:t>
            </a:r>
            <a:r>
              <a:rPr lang="es-CO" sz="2000" b="1" i="0" dirty="0" err="1">
                <a:effectLst/>
                <a:latin typeface="Roboto" panose="02000000000000000000" pitchFamily="2" charset="0"/>
                <a:ea typeface="Roboto" panose="02000000000000000000" pitchFamily="2" charset="0"/>
              </a:rPr>
              <a:t>Sunset</a:t>
            </a:r>
            <a:r>
              <a:rPr lang="es-CO" sz="2000" b="1" i="0" dirty="0">
                <a:effectLst/>
                <a:latin typeface="Roboto" panose="02000000000000000000" pitchFamily="2" charset="0"/>
                <a:ea typeface="Roboto" panose="02000000000000000000" pitchFamily="2" charset="0"/>
              </a:rPr>
              <a:t>, </a:t>
            </a:r>
            <a:r>
              <a:rPr lang="es-CO" sz="2000" b="1" i="0" dirty="0" err="1">
                <a:effectLst/>
                <a:latin typeface="Roboto" panose="02000000000000000000" pitchFamily="2" charset="0"/>
                <a:ea typeface="Roboto" panose="02000000000000000000" pitchFamily="2" charset="0"/>
              </a:rPr>
              <a:t>Lone</a:t>
            </a:r>
            <a:r>
              <a:rPr lang="es-CO" sz="2000" b="1" i="0" dirty="0">
                <a:effectLst/>
                <a:latin typeface="Roboto" panose="02000000000000000000" pitchFamily="2" charset="0"/>
                <a:ea typeface="Roboto" panose="02000000000000000000" pitchFamily="2" charset="0"/>
              </a:rPr>
              <a:t> Mountain, </a:t>
            </a:r>
            <a:r>
              <a:rPr lang="es-CO" sz="2000" b="1" i="0" dirty="0" err="1">
                <a:effectLst/>
                <a:latin typeface="Roboto" panose="02000000000000000000" pitchFamily="2" charset="0"/>
                <a:ea typeface="Roboto" panose="02000000000000000000" pitchFamily="2" charset="0"/>
              </a:rPr>
              <a:t>Inner</a:t>
            </a:r>
            <a:r>
              <a:rPr lang="es-CO" sz="2000" b="1" i="0" dirty="0">
                <a:effectLst/>
                <a:latin typeface="Roboto" panose="02000000000000000000" pitchFamily="2" charset="0"/>
                <a:ea typeface="Roboto" panose="02000000000000000000" pitchFamily="2" charset="0"/>
              </a:rPr>
              <a:t> Richmond, </a:t>
            </a:r>
            <a:r>
              <a:rPr lang="es-CO" sz="2000" b="1" i="0" dirty="0" err="1">
                <a:effectLst/>
                <a:latin typeface="Roboto" panose="02000000000000000000" pitchFamily="2" charset="0"/>
                <a:ea typeface="Roboto" panose="02000000000000000000" pitchFamily="2" charset="0"/>
              </a:rPr>
              <a:t>Outer</a:t>
            </a:r>
            <a:r>
              <a:rPr lang="es-CO" sz="2000" b="1" i="0" dirty="0">
                <a:effectLst/>
                <a:latin typeface="Roboto" panose="02000000000000000000" pitchFamily="2" charset="0"/>
                <a:ea typeface="Roboto" panose="02000000000000000000" pitchFamily="2" charset="0"/>
              </a:rPr>
              <a:t> Richmond, Presidio </a:t>
            </a:r>
            <a:r>
              <a:rPr lang="es-CO" sz="2000" b="1" i="0" dirty="0" err="1">
                <a:effectLst/>
                <a:latin typeface="Roboto" panose="02000000000000000000" pitchFamily="2" charset="0"/>
                <a:ea typeface="Roboto" panose="02000000000000000000" pitchFamily="2" charset="0"/>
              </a:rPr>
              <a:t>Heights</a:t>
            </a:r>
            <a:r>
              <a:rPr lang="es-CO" sz="2000" b="1" i="0" dirty="0">
                <a:effectLst/>
                <a:latin typeface="Roboto" panose="02000000000000000000" pitchFamily="2" charset="0"/>
                <a:ea typeface="Roboto" panose="02000000000000000000" pitchFamily="2" charset="0"/>
              </a:rPr>
              <a:t> ,</a:t>
            </a:r>
            <a:r>
              <a:rPr lang="es-CO" sz="2000" b="1" dirty="0">
                <a:latin typeface="Roboto" panose="02000000000000000000" pitchFamily="2" charset="0"/>
                <a:ea typeface="Roboto" panose="02000000000000000000" pitchFamily="2" charset="0"/>
              </a:rPr>
              <a:t> Western </a:t>
            </a:r>
            <a:r>
              <a:rPr lang="es-CO" sz="2000" b="1" dirty="0" err="1">
                <a:latin typeface="Roboto" panose="02000000000000000000" pitchFamily="2" charset="0"/>
                <a:ea typeface="Roboto" panose="02000000000000000000" pitchFamily="2" charset="0"/>
              </a:rPr>
              <a:t>Addition</a:t>
            </a:r>
            <a:endParaRPr lang="en-US" sz="2000" dirty="0">
              <a:latin typeface="Roboto" panose="02000000000000000000" pitchFamily="2" charset="0"/>
              <a:ea typeface="Roboto" panose="02000000000000000000" pitchFamily="2" charset="0"/>
            </a:endParaRPr>
          </a:p>
          <a:p>
            <a:pPr marL="342900" indent="-342900" algn="just">
              <a:lnSpc>
                <a:spcPct val="104190"/>
              </a:lnSpc>
              <a:spcBef>
                <a:spcPts val="864"/>
              </a:spcBef>
              <a:buFont typeface="Wingdings" panose="05000000000000000000" pitchFamily="2" charset="2"/>
              <a:buChar char="q"/>
            </a:pPr>
            <a:r>
              <a:rPr lang="en-US" sz="1600" dirty="0">
                <a:latin typeface="Roboto" panose="02000000000000000000" pitchFamily="2" charset="0"/>
                <a:ea typeface="Roboto" panose="02000000000000000000" pitchFamily="2" charset="0"/>
              </a:rPr>
              <a:t>Which all areas have less number of coffeeshops? </a:t>
            </a:r>
          </a:p>
          <a:p>
            <a:pPr algn="just">
              <a:lnSpc>
                <a:spcPct val="104190"/>
              </a:lnSpc>
              <a:spcBef>
                <a:spcPts val="864"/>
              </a:spcBef>
            </a:pPr>
            <a:r>
              <a:rPr lang="en-US" sz="1600" dirty="0">
                <a:latin typeface="Roboto" panose="02000000000000000000" pitchFamily="2" charset="0"/>
                <a:ea typeface="Roboto" panose="02000000000000000000" pitchFamily="2" charset="0"/>
              </a:rPr>
              <a:t>	</a:t>
            </a:r>
            <a:r>
              <a:rPr lang="en-US" sz="2000" dirty="0">
                <a:latin typeface="Roboto" panose="02000000000000000000" pitchFamily="2" charset="0"/>
                <a:ea typeface="Roboto" panose="02000000000000000000" pitchFamily="2" charset="0"/>
              </a:rPr>
              <a:t>According to reports are: </a:t>
            </a:r>
            <a:r>
              <a:rPr lang="en-US" sz="2000" b="1" dirty="0">
                <a:latin typeface="Roboto" panose="02000000000000000000" pitchFamily="2" charset="0"/>
                <a:ea typeface="Roboto" panose="02000000000000000000" pitchFamily="2" charset="0"/>
              </a:rPr>
              <a:t>Inner</a:t>
            </a:r>
            <a:r>
              <a:rPr lang="en-US" sz="2000" dirty="0">
                <a:latin typeface="Roboto" panose="02000000000000000000" pitchFamily="2" charset="0"/>
                <a:ea typeface="Roboto" panose="02000000000000000000" pitchFamily="2" charset="0"/>
              </a:rPr>
              <a:t> </a:t>
            </a:r>
            <a:r>
              <a:rPr lang="en-US" sz="2000" b="1" dirty="0">
                <a:latin typeface="Roboto" panose="02000000000000000000" pitchFamily="2" charset="0"/>
                <a:ea typeface="Roboto" panose="02000000000000000000" pitchFamily="2" charset="0"/>
              </a:rPr>
              <a:t>Richmond</a:t>
            </a:r>
            <a:r>
              <a:rPr lang="en-US" sz="2000" dirty="0">
                <a:latin typeface="Roboto" panose="02000000000000000000" pitchFamily="2" charset="0"/>
                <a:ea typeface="Roboto" panose="02000000000000000000" pitchFamily="2" charset="0"/>
              </a:rPr>
              <a:t>, </a:t>
            </a:r>
            <a:r>
              <a:rPr lang="es-CO" sz="2000" b="1" dirty="0" err="1">
                <a:latin typeface="Roboto" panose="02000000000000000000" pitchFamily="2" charset="0"/>
                <a:ea typeface="Roboto" panose="02000000000000000000" pitchFamily="2" charset="0"/>
              </a:rPr>
              <a:t>JapanTown</a:t>
            </a:r>
            <a:r>
              <a:rPr lang="es-CO" sz="2000" b="1" dirty="0">
                <a:latin typeface="Roboto" panose="02000000000000000000" pitchFamily="2" charset="0"/>
                <a:ea typeface="Roboto" panose="02000000000000000000" pitchFamily="2" charset="0"/>
              </a:rPr>
              <a:t>, Twin </a:t>
            </a:r>
            <a:r>
              <a:rPr lang="es-CO" sz="2000" b="1" dirty="0" err="1">
                <a:latin typeface="Roboto" panose="02000000000000000000" pitchFamily="2" charset="0"/>
                <a:ea typeface="Roboto" panose="02000000000000000000" pitchFamily="2" charset="0"/>
              </a:rPr>
              <a:t>Peaks</a:t>
            </a:r>
            <a:endParaRPr lang="en-US" sz="2000" b="1" dirty="0">
              <a:latin typeface="Roboto" panose="02000000000000000000" pitchFamily="2" charset="0"/>
              <a:ea typeface="Roboto" panose="02000000000000000000" pitchFamily="2" charset="0"/>
            </a:endParaRPr>
          </a:p>
          <a:p>
            <a:pPr marL="285750" indent="-285750" algn="just">
              <a:lnSpc>
                <a:spcPct val="104190"/>
              </a:lnSpc>
              <a:spcBef>
                <a:spcPts val="864"/>
              </a:spcBef>
              <a:buFont typeface="Wingdings" panose="05000000000000000000" pitchFamily="2" charset="2"/>
              <a:buChar char="q"/>
            </a:pPr>
            <a:r>
              <a:rPr lang="en-US" sz="1600" dirty="0">
                <a:latin typeface="Roboto" panose="02000000000000000000" pitchFamily="2" charset="0"/>
                <a:ea typeface="Roboto" panose="02000000000000000000" pitchFamily="2" charset="0"/>
              </a:rPr>
              <a:t>Which districts have the neighborhoods safest ?</a:t>
            </a:r>
          </a:p>
          <a:p>
            <a:pPr algn="just">
              <a:lnSpc>
                <a:spcPct val="104190"/>
              </a:lnSpc>
              <a:spcBef>
                <a:spcPts val="864"/>
              </a:spcBef>
            </a:pPr>
            <a:r>
              <a:rPr lang="en-US" sz="2000" dirty="0">
                <a:latin typeface="Roboto" panose="02000000000000000000" pitchFamily="2" charset="0"/>
                <a:ea typeface="Roboto" panose="02000000000000000000" pitchFamily="2" charset="0"/>
              </a:rPr>
              <a:t>	According to reports are: </a:t>
            </a:r>
            <a:r>
              <a:rPr lang="es-CO" sz="2000" b="1" dirty="0">
                <a:latin typeface="Roboto" panose="02000000000000000000" pitchFamily="2" charset="0"/>
                <a:ea typeface="Roboto" panose="02000000000000000000" pitchFamily="2" charset="0"/>
              </a:rPr>
              <a:t>Park and Richmond </a:t>
            </a:r>
            <a:endParaRPr lang="en-US" sz="2000" b="1" dirty="0">
              <a:latin typeface="Roboto" panose="02000000000000000000" pitchFamily="2" charset="0"/>
              <a:ea typeface="Roboto" panose="02000000000000000000" pitchFamily="2" charset="0"/>
            </a:endParaRPr>
          </a:p>
          <a:p>
            <a:pPr marL="285750" indent="-285750" algn="just">
              <a:lnSpc>
                <a:spcPct val="104190"/>
              </a:lnSpc>
              <a:spcBef>
                <a:spcPts val="864"/>
              </a:spcBef>
              <a:buFont typeface="Wingdings" panose="05000000000000000000" pitchFamily="2" charset="2"/>
              <a:buChar char="q"/>
            </a:pPr>
            <a:r>
              <a:rPr lang="en-US" dirty="0">
                <a:latin typeface="Roboto" panose="02000000000000000000" pitchFamily="2" charset="0"/>
                <a:ea typeface="Roboto" panose="02000000000000000000" pitchFamily="2" charset="0"/>
              </a:rPr>
              <a:t>Which districts Neighborhoods The Most Unsafe Districts ?</a:t>
            </a:r>
          </a:p>
          <a:p>
            <a:pPr algn="just">
              <a:lnSpc>
                <a:spcPct val="104190"/>
              </a:lnSpc>
              <a:spcBef>
                <a:spcPts val="864"/>
              </a:spcBef>
            </a:pPr>
            <a:r>
              <a:rPr lang="en-US" sz="1600" dirty="0">
                <a:latin typeface="Roboto" panose="02000000000000000000" pitchFamily="2" charset="0"/>
                <a:ea typeface="Roboto" panose="02000000000000000000" pitchFamily="2" charset="0"/>
              </a:rPr>
              <a:t>	According to reports are: </a:t>
            </a:r>
            <a:r>
              <a:rPr lang="es-CO" sz="1600" b="1" dirty="0">
                <a:latin typeface="Roboto" panose="02000000000000000000" pitchFamily="2" charset="0"/>
                <a:ea typeface="Roboto" panose="02000000000000000000" pitchFamily="2" charset="0"/>
              </a:rPr>
              <a:t>Marina, South </a:t>
            </a:r>
            <a:r>
              <a:rPr lang="es-CO" sz="1600" b="1" dirty="0" err="1">
                <a:latin typeface="Roboto" panose="02000000000000000000" pitchFamily="2" charset="0"/>
                <a:ea typeface="Roboto" panose="02000000000000000000" pitchFamily="2" charset="0"/>
              </a:rPr>
              <a:t>of</a:t>
            </a:r>
            <a:r>
              <a:rPr lang="es-CO" sz="1600" b="1" dirty="0">
                <a:latin typeface="Roboto" panose="02000000000000000000" pitchFamily="2" charset="0"/>
                <a:ea typeface="Roboto" panose="02000000000000000000" pitchFamily="2" charset="0"/>
              </a:rPr>
              <a:t> </a:t>
            </a:r>
            <a:r>
              <a:rPr lang="es-CO" sz="1600" b="1" dirty="0" err="1">
                <a:latin typeface="Roboto" panose="02000000000000000000" pitchFamily="2" charset="0"/>
                <a:ea typeface="Roboto" panose="02000000000000000000" pitchFamily="2" charset="0"/>
              </a:rPr>
              <a:t>Market</a:t>
            </a:r>
            <a:r>
              <a:rPr lang="es-CO" sz="1600" b="1" dirty="0">
                <a:latin typeface="Roboto" panose="02000000000000000000" pitchFamily="2" charset="0"/>
                <a:ea typeface="Roboto" panose="02000000000000000000" pitchFamily="2" charset="0"/>
              </a:rPr>
              <a:t>, </a:t>
            </a:r>
            <a:r>
              <a:rPr lang="es-CO" sz="1600" b="1" dirty="0" err="1">
                <a:latin typeface="Roboto" panose="02000000000000000000" pitchFamily="2" charset="0"/>
                <a:ea typeface="Roboto" panose="02000000000000000000" pitchFamily="2" charset="0"/>
              </a:rPr>
              <a:t>Tenderloin</a:t>
            </a:r>
            <a:r>
              <a:rPr lang="es-CO" sz="1600" b="1" dirty="0">
                <a:latin typeface="Roboto" panose="02000000000000000000" pitchFamily="2" charset="0"/>
                <a:ea typeface="Roboto" panose="02000000000000000000" pitchFamily="2" charset="0"/>
              </a:rPr>
              <a:t>, </a:t>
            </a:r>
            <a:r>
              <a:rPr lang="es-CO" sz="1600" b="1" dirty="0" err="1">
                <a:latin typeface="Roboto" panose="02000000000000000000" pitchFamily="2" charset="0"/>
                <a:ea typeface="Roboto" panose="02000000000000000000" pitchFamily="2" charset="0"/>
              </a:rPr>
              <a:t>District</a:t>
            </a:r>
            <a:r>
              <a:rPr lang="es-CO" sz="1600" b="1" dirty="0">
                <a:latin typeface="Roboto" panose="02000000000000000000" pitchFamily="2" charset="0"/>
                <a:ea typeface="Roboto" panose="02000000000000000000" pitchFamily="2" charset="0"/>
              </a:rPr>
              <a:t>/ </a:t>
            </a:r>
            <a:r>
              <a:rPr lang="es-CO" sz="1600" b="1" dirty="0" err="1">
                <a:latin typeface="Roboto" panose="02000000000000000000" pitchFamily="2" charset="0"/>
                <a:ea typeface="Roboto" panose="02000000000000000000" pitchFamily="2" charset="0"/>
              </a:rPr>
              <a:t>south</a:t>
            </a:r>
            <a:r>
              <a:rPr lang="es-CO" sz="1600" b="1" dirty="0">
                <a:latin typeface="Roboto" panose="02000000000000000000" pitchFamily="2" charset="0"/>
                <a:ea typeface="Roboto" panose="02000000000000000000" pitchFamily="2" charset="0"/>
              </a:rPr>
              <a:t> </a:t>
            </a:r>
            <a:r>
              <a:rPr lang="es-CO" sz="1600" b="1" dirty="0" err="1">
                <a:latin typeface="Roboto" panose="02000000000000000000" pitchFamily="2" charset="0"/>
                <a:ea typeface="Roboto" panose="02000000000000000000" pitchFamily="2" charset="0"/>
              </a:rPr>
              <a:t>Beachark</a:t>
            </a:r>
            <a:r>
              <a:rPr lang="es-CO" sz="1600" b="1" dirty="0">
                <a:latin typeface="Roboto" panose="02000000000000000000" pitchFamily="2" charset="0"/>
                <a:ea typeface="Roboto" panose="02000000000000000000" pitchFamily="2" charset="0"/>
              </a:rPr>
              <a:t>, 	</a:t>
            </a:r>
            <a:r>
              <a:rPr lang="es-CO" sz="1600" b="1" dirty="0" err="1">
                <a:latin typeface="Roboto" panose="02000000000000000000" pitchFamily="2" charset="0"/>
                <a:ea typeface="Roboto" panose="02000000000000000000" pitchFamily="2" charset="0"/>
              </a:rPr>
              <a:t>BayView</a:t>
            </a:r>
            <a:r>
              <a:rPr lang="es-CO" sz="1600" b="1" dirty="0">
                <a:latin typeface="Roboto" panose="02000000000000000000" pitchFamily="2" charset="0"/>
                <a:ea typeface="Roboto" panose="02000000000000000000" pitchFamily="2" charset="0"/>
              </a:rPr>
              <a:t> and misión.</a:t>
            </a:r>
            <a:endParaRPr lang="en-US" sz="1600" dirty="0">
              <a:latin typeface="Roboto" panose="02000000000000000000" pitchFamily="2" charset="0"/>
              <a:ea typeface="Roboto" panose="02000000000000000000" pitchFamily="2" charset="0"/>
            </a:endParaRPr>
          </a:p>
        </p:txBody>
      </p:sp>
      <p:sp>
        <p:nvSpPr>
          <p:cNvPr id="3" name="Google Shape;22;p3">
            <a:extLst>
              <a:ext uri="{FF2B5EF4-FFF2-40B4-BE49-F238E27FC236}">
                <a16:creationId xmlns:a16="http://schemas.microsoft.com/office/drawing/2014/main" id="{8F720DF5-4829-42E0-A169-3667B5FB6807}"/>
              </a:ext>
            </a:extLst>
          </p:cNvPr>
          <p:cNvSpPr txBox="1"/>
          <p:nvPr/>
        </p:nvSpPr>
        <p:spPr>
          <a:xfrm>
            <a:off x="1972923" y="6287913"/>
            <a:ext cx="10022800" cy="570278"/>
          </a:xfrm>
          <a:prstGeom prst="rect">
            <a:avLst/>
          </a:prstGeom>
          <a:noFill/>
          <a:ln>
            <a:noFill/>
          </a:ln>
        </p:spPr>
        <p:txBody>
          <a:bodyPr spcFirstLastPara="1" wrap="square" lIns="0" tIns="0" rIns="0" bIns="0" anchor="t" anchorCtr="0">
            <a:noAutofit/>
          </a:bodyPr>
          <a:lstStyle/>
          <a:p>
            <a:pPr algn="r">
              <a:lnSpc>
                <a:spcPct val="104190"/>
              </a:lnSpc>
              <a:spcBef>
                <a:spcPts val="864"/>
              </a:spcBef>
            </a:pPr>
            <a:r>
              <a:rPr lang="es-CO" sz="2400" b="1" dirty="0" err="1"/>
              <a:t>By</a:t>
            </a:r>
            <a:r>
              <a:rPr lang="es-CO" sz="2400" b="1" dirty="0"/>
              <a:t>: Marcos Cifuentes – mrmacisu@hotmail.com</a:t>
            </a:r>
            <a:endParaRPr sz="2400" b="1" dirty="0"/>
          </a:p>
        </p:txBody>
      </p:sp>
      <p:sp>
        <p:nvSpPr>
          <p:cNvPr id="2" name="Rectángulo 1">
            <a:extLst>
              <a:ext uri="{FF2B5EF4-FFF2-40B4-BE49-F238E27FC236}">
                <a16:creationId xmlns:a16="http://schemas.microsoft.com/office/drawing/2014/main" id="{92A69894-4662-4C1D-AC7E-A406D1EE7270}"/>
              </a:ext>
            </a:extLst>
          </p:cNvPr>
          <p:cNvSpPr/>
          <p:nvPr/>
        </p:nvSpPr>
        <p:spPr>
          <a:xfrm>
            <a:off x="245487" y="6233760"/>
            <a:ext cx="1182233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FEFB2BA8-D6E3-43A3-BEC5-F066FB56C958}"/>
              </a:ext>
            </a:extLst>
          </p:cNvPr>
          <p:cNvSpPr/>
          <p:nvPr/>
        </p:nvSpPr>
        <p:spPr>
          <a:xfrm>
            <a:off x="149529" y="6307137"/>
            <a:ext cx="11822336" cy="457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1811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sp>
        <p:nvSpPr>
          <p:cNvPr id="22" name="Google Shape;22;p3"/>
          <p:cNvSpPr txBox="1"/>
          <p:nvPr/>
        </p:nvSpPr>
        <p:spPr>
          <a:xfrm>
            <a:off x="1383184" y="346451"/>
            <a:ext cx="9355026" cy="3263168"/>
          </a:xfrm>
          <a:prstGeom prst="rect">
            <a:avLst/>
          </a:prstGeom>
          <a:solidFill>
            <a:schemeClr val="bg1">
              <a:lumMod val="95000"/>
            </a:schemeClr>
          </a:solidFill>
          <a:ln>
            <a:noFill/>
          </a:ln>
          <a:effectLst>
            <a:outerShdw blurRad="50800" dist="50800" dir="5400000" algn="ctr" rotWithShape="0">
              <a:schemeClr val="accent1">
                <a:lumMod val="20000"/>
                <a:lumOff val="80000"/>
              </a:schemeClr>
            </a:outerShdw>
          </a:effectLst>
        </p:spPr>
        <p:txBody>
          <a:bodyPr spcFirstLastPara="1" wrap="square" lIns="0" tIns="0" rIns="0" bIns="0" anchor="t" anchorCtr="0">
            <a:noAutofit/>
          </a:bodyPr>
          <a:lstStyle/>
          <a:p>
            <a:pPr algn="ctr">
              <a:lnSpc>
                <a:spcPct val="104190"/>
              </a:lnSpc>
              <a:spcBef>
                <a:spcPts val="864"/>
              </a:spcBef>
            </a:pPr>
            <a:r>
              <a:rPr lang="es-CO" sz="4400" dirty="0" err="1"/>
              <a:t>Conclusion</a:t>
            </a:r>
            <a:endParaRPr lang="es-CO" sz="2400" dirty="0"/>
          </a:p>
          <a:p>
            <a:pPr algn="ctr">
              <a:lnSpc>
                <a:spcPct val="104190"/>
              </a:lnSpc>
              <a:spcBef>
                <a:spcPts val="864"/>
              </a:spcBef>
            </a:pPr>
            <a:endParaRPr lang="es-CO" sz="2400" dirty="0"/>
          </a:p>
          <a:p>
            <a:pPr algn="just">
              <a:lnSpc>
                <a:spcPct val="104190"/>
              </a:lnSpc>
              <a:spcBef>
                <a:spcPts val="864"/>
              </a:spcBef>
            </a:pPr>
            <a:r>
              <a:rPr lang="en-US" sz="2400" dirty="0"/>
              <a:t>According to the final clustering </a:t>
            </a:r>
            <a:r>
              <a:rPr lang="en-US" sz="2400" dirty="0" err="1"/>
              <a:t>aplying</a:t>
            </a:r>
            <a:r>
              <a:rPr lang="en-US" sz="2400" dirty="0"/>
              <a:t> modeling with k-means and elbow=4, it is </a:t>
            </a:r>
            <a:r>
              <a:rPr lang="en-US" sz="2400" dirty="0" err="1"/>
              <a:t>recommende</a:t>
            </a:r>
            <a:r>
              <a:rPr lang="en-US" sz="2400" dirty="0"/>
              <a:t> to open a </a:t>
            </a:r>
            <a:r>
              <a:rPr lang="en-US" sz="2800" b="1" u="sng" dirty="0">
                <a:highlight>
                  <a:srgbClr val="FFFF00"/>
                </a:highlight>
              </a:rPr>
              <a:t>Coffee Shop</a:t>
            </a:r>
            <a:r>
              <a:rPr lang="en-US" sz="2400" dirty="0">
                <a:highlight>
                  <a:srgbClr val="FFFF00"/>
                </a:highlight>
              </a:rPr>
              <a:t> </a:t>
            </a:r>
            <a:r>
              <a:rPr lang="en-US" sz="2400" dirty="0"/>
              <a:t>on the venues corresponding to </a:t>
            </a:r>
            <a:r>
              <a:rPr lang="en-US" sz="2400" dirty="0">
                <a:highlight>
                  <a:srgbClr val="FFFF00"/>
                </a:highlight>
              </a:rPr>
              <a:t>Lincoln Park </a:t>
            </a:r>
            <a:r>
              <a:rPr lang="en-US" sz="2400" dirty="0"/>
              <a:t>(corresponding to Richmond) and / or </a:t>
            </a:r>
            <a:r>
              <a:rPr lang="en-US" sz="2400" dirty="0">
                <a:highlight>
                  <a:srgbClr val="FFFF00"/>
                </a:highlight>
              </a:rPr>
              <a:t>Lincoln Park, </a:t>
            </a:r>
            <a:r>
              <a:rPr lang="es-CO" sz="2400" dirty="0">
                <a:highlight>
                  <a:srgbClr val="FFFF00"/>
                </a:highlight>
              </a:rPr>
              <a:t>Castro/</a:t>
            </a:r>
            <a:r>
              <a:rPr lang="es-CO" sz="2400" dirty="0" err="1">
                <a:highlight>
                  <a:srgbClr val="FFFF00"/>
                </a:highlight>
              </a:rPr>
              <a:t>Upper</a:t>
            </a:r>
            <a:r>
              <a:rPr lang="es-CO" sz="2400" dirty="0">
                <a:highlight>
                  <a:srgbClr val="FFFF00"/>
                </a:highlight>
              </a:rPr>
              <a:t> </a:t>
            </a:r>
            <a:r>
              <a:rPr lang="es-CO" sz="2400" dirty="0" err="1">
                <a:highlight>
                  <a:srgbClr val="FFFF00"/>
                </a:highlight>
              </a:rPr>
              <a:t>Market</a:t>
            </a:r>
            <a:r>
              <a:rPr lang="es-CO" sz="2400" dirty="0">
                <a:highlight>
                  <a:srgbClr val="FFFF00"/>
                </a:highlight>
              </a:rPr>
              <a:t>, </a:t>
            </a:r>
            <a:r>
              <a:rPr lang="es-CO" sz="2400" dirty="0" err="1">
                <a:highlight>
                  <a:srgbClr val="FFFF00"/>
                </a:highlight>
              </a:rPr>
              <a:t>Haight</a:t>
            </a:r>
            <a:r>
              <a:rPr lang="es-CO" sz="2400" dirty="0">
                <a:highlight>
                  <a:srgbClr val="FFFF00"/>
                </a:highlight>
              </a:rPr>
              <a:t> </a:t>
            </a:r>
            <a:r>
              <a:rPr lang="es-CO" sz="2400" dirty="0" err="1">
                <a:highlight>
                  <a:srgbClr val="FFFF00"/>
                </a:highlight>
              </a:rPr>
              <a:t>Ashbury</a:t>
            </a:r>
            <a:r>
              <a:rPr lang="es-CO" sz="2400" dirty="0">
                <a:highlight>
                  <a:srgbClr val="FFFF00"/>
                </a:highlight>
              </a:rPr>
              <a:t>, Hayes Valley, </a:t>
            </a:r>
            <a:r>
              <a:rPr lang="es-CO" sz="2400" dirty="0" err="1">
                <a:highlight>
                  <a:srgbClr val="FFFF00"/>
                </a:highlight>
              </a:rPr>
              <a:t>Inner</a:t>
            </a:r>
            <a:r>
              <a:rPr lang="es-CO" sz="2400" dirty="0">
                <a:highlight>
                  <a:srgbClr val="FFFF00"/>
                </a:highlight>
              </a:rPr>
              <a:t> </a:t>
            </a:r>
            <a:r>
              <a:rPr lang="es-CO" sz="2400" dirty="0" err="1">
                <a:highlight>
                  <a:srgbClr val="FFFF00"/>
                </a:highlight>
              </a:rPr>
              <a:t>Sunset</a:t>
            </a:r>
            <a:r>
              <a:rPr lang="es-CO" sz="2400" dirty="0">
                <a:highlight>
                  <a:srgbClr val="FFFF00"/>
                </a:highlight>
              </a:rPr>
              <a:t>, </a:t>
            </a:r>
            <a:r>
              <a:rPr lang="es-CO" sz="2400" dirty="0" err="1">
                <a:highlight>
                  <a:srgbClr val="FFFF00"/>
                </a:highlight>
              </a:rPr>
              <a:t>Lone</a:t>
            </a:r>
            <a:r>
              <a:rPr lang="es-CO" sz="2400" dirty="0">
                <a:highlight>
                  <a:srgbClr val="FFFF00"/>
                </a:highlight>
              </a:rPr>
              <a:t> Mountain, </a:t>
            </a:r>
            <a:r>
              <a:rPr lang="es-CO" sz="2400" dirty="0" err="1">
                <a:highlight>
                  <a:srgbClr val="FFFF00"/>
                </a:highlight>
              </a:rPr>
              <a:t>Inner</a:t>
            </a:r>
            <a:r>
              <a:rPr lang="es-CO" sz="2400" dirty="0">
                <a:highlight>
                  <a:srgbClr val="FFFF00"/>
                </a:highlight>
              </a:rPr>
              <a:t> Richmond, </a:t>
            </a:r>
            <a:r>
              <a:rPr lang="es-CO" sz="2400" dirty="0" err="1">
                <a:highlight>
                  <a:srgbClr val="FFFF00"/>
                </a:highlight>
              </a:rPr>
              <a:t>Outer</a:t>
            </a:r>
            <a:r>
              <a:rPr lang="es-CO" sz="2400" dirty="0">
                <a:highlight>
                  <a:srgbClr val="FFFF00"/>
                </a:highlight>
              </a:rPr>
              <a:t> Richmond, Presidio </a:t>
            </a:r>
            <a:r>
              <a:rPr lang="es-CO" sz="2400" dirty="0" err="1">
                <a:highlight>
                  <a:srgbClr val="FFFF00"/>
                </a:highlight>
              </a:rPr>
              <a:t>Heights</a:t>
            </a:r>
            <a:r>
              <a:rPr lang="es-CO" sz="2400" dirty="0">
                <a:highlight>
                  <a:srgbClr val="FFFF00"/>
                </a:highlight>
              </a:rPr>
              <a:t> , Western </a:t>
            </a:r>
            <a:r>
              <a:rPr lang="es-CO" sz="2400" dirty="0" err="1">
                <a:highlight>
                  <a:srgbClr val="FFFF00"/>
                </a:highlight>
              </a:rPr>
              <a:t>Addition</a:t>
            </a:r>
            <a:r>
              <a:rPr lang="es-CO" sz="2400" dirty="0"/>
              <a:t> </a:t>
            </a:r>
            <a:r>
              <a:rPr lang="en-US" sz="2400" dirty="0"/>
              <a:t>(corresponding to Park).	</a:t>
            </a:r>
          </a:p>
        </p:txBody>
      </p:sp>
      <p:sp>
        <p:nvSpPr>
          <p:cNvPr id="3" name="Google Shape;22;p3">
            <a:extLst>
              <a:ext uri="{FF2B5EF4-FFF2-40B4-BE49-F238E27FC236}">
                <a16:creationId xmlns:a16="http://schemas.microsoft.com/office/drawing/2014/main" id="{8F720DF5-4829-42E0-A169-3667B5FB6807}"/>
              </a:ext>
            </a:extLst>
          </p:cNvPr>
          <p:cNvSpPr txBox="1"/>
          <p:nvPr/>
        </p:nvSpPr>
        <p:spPr>
          <a:xfrm>
            <a:off x="1972923" y="6287913"/>
            <a:ext cx="10022800" cy="570278"/>
          </a:xfrm>
          <a:prstGeom prst="rect">
            <a:avLst/>
          </a:prstGeom>
          <a:noFill/>
          <a:ln>
            <a:noFill/>
          </a:ln>
        </p:spPr>
        <p:txBody>
          <a:bodyPr spcFirstLastPara="1" wrap="square" lIns="0" tIns="0" rIns="0" bIns="0" anchor="t" anchorCtr="0">
            <a:noAutofit/>
          </a:bodyPr>
          <a:lstStyle/>
          <a:p>
            <a:pPr algn="r">
              <a:lnSpc>
                <a:spcPct val="104190"/>
              </a:lnSpc>
              <a:spcBef>
                <a:spcPts val="864"/>
              </a:spcBef>
            </a:pPr>
            <a:r>
              <a:rPr lang="es-CO" sz="2400" b="1" dirty="0" err="1"/>
              <a:t>By</a:t>
            </a:r>
            <a:r>
              <a:rPr lang="es-CO" sz="2400" b="1" dirty="0"/>
              <a:t>: Marcos Cifuentes – mrmacisu@hotmail.com</a:t>
            </a:r>
            <a:endParaRPr sz="2400" b="1" dirty="0"/>
          </a:p>
        </p:txBody>
      </p:sp>
      <p:sp>
        <p:nvSpPr>
          <p:cNvPr id="2" name="Rectángulo 1">
            <a:extLst>
              <a:ext uri="{FF2B5EF4-FFF2-40B4-BE49-F238E27FC236}">
                <a16:creationId xmlns:a16="http://schemas.microsoft.com/office/drawing/2014/main" id="{92A69894-4662-4C1D-AC7E-A406D1EE7270}"/>
              </a:ext>
            </a:extLst>
          </p:cNvPr>
          <p:cNvSpPr/>
          <p:nvPr/>
        </p:nvSpPr>
        <p:spPr>
          <a:xfrm>
            <a:off x="245487" y="6233760"/>
            <a:ext cx="1182233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FEFB2BA8-D6E3-43A3-BEC5-F066FB56C958}"/>
              </a:ext>
            </a:extLst>
          </p:cNvPr>
          <p:cNvSpPr/>
          <p:nvPr/>
        </p:nvSpPr>
        <p:spPr>
          <a:xfrm>
            <a:off x="149529" y="6307137"/>
            <a:ext cx="11822336" cy="4571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8" name="Picture 4" descr="Inteligencia artificial en Colombia: Top 10 características | Avantel">
            <a:extLst>
              <a:ext uri="{FF2B5EF4-FFF2-40B4-BE49-F238E27FC236}">
                <a16:creationId xmlns:a16="http://schemas.microsoft.com/office/drawing/2014/main" id="{7DF515FE-D099-4751-8604-A681C6D36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3114" y="4645647"/>
            <a:ext cx="2357013" cy="13502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teligencia artificial (IA) y automatización inteligente (AI): ¿cuál es la  diferencia?">
            <a:extLst>
              <a:ext uri="{FF2B5EF4-FFF2-40B4-BE49-F238E27FC236}">
                <a16:creationId xmlns:a16="http://schemas.microsoft.com/office/drawing/2014/main" id="{A529A977-3DD8-4924-89C2-36C70EE22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7848" y="4612729"/>
            <a:ext cx="2086770" cy="13715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a inversión en Inteligencia Artificial en Europa en 2021 llegará a los  12.000 millones">
            <a:extLst>
              <a:ext uri="{FF2B5EF4-FFF2-40B4-BE49-F238E27FC236}">
                <a16:creationId xmlns:a16="http://schemas.microsoft.com/office/drawing/2014/main" id="{757EB494-26D7-470F-AB60-506A782847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2145" y="4555499"/>
            <a:ext cx="2086769" cy="136097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90DB461B-DDFC-420E-B7E6-5507F5D90D1F}"/>
              </a:ext>
            </a:extLst>
          </p:cNvPr>
          <p:cNvPicPr>
            <a:picLocks noChangeAspect="1"/>
          </p:cNvPicPr>
          <p:nvPr/>
        </p:nvPicPr>
        <p:blipFill>
          <a:blip r:embed="rId6"/>
          <a:stretch>
            <a:fillRect/>
          </a:stretch>
        </p:blipFill>
        <p:spPr>
          <a:xfrm>
            <a:off x="-29029" y="49894"/>
            <a:ext cx="1343025" cy="1562100"/>
          </a:xfrm>
          <a:prstGeom prst="rect">
            <a:avLst/>
          </a:prstGeom>
        </p:spPr>
      </p:pic>
      <p:pic>
        <p:nvPicPr>
          <p:cNvPr id="12" name="Imagen 11">
            <a:extLst>
              <a:ext uri="{FF2B5EF4-FFF2-40B4-BE49-F238E27FC236}">
                <a16:creationId xmlns:a16="http://schemas.microsoft.com/office/drawing/2014/main" id="{30B69F5F-2BCF-4352-9BDF-8818A32CE712}"/>
              </a:ext>
            </a:extLst>
          </p:cNvPr>
          <p:cNvPicPr>
            <a:picLocks noChangeAspect="1"/>
          </p:cNvPicPr>
          <p:nvPr/>
        </p:nvPicPr>
        <p:blipFill>
          <a:blip r:embed="rId6"/>
          <a:stretch>
            <a:fillRect/>
          </a:stretch>
        </p:blipFill>
        <p:spPr>
          <a:xfrm>
            <a:off x="10738210" y="0"/>
            <a:ext cx="1343025" cy="1562100"/>
          </a:xfrm>
          <a:prstGeom prst="rect">
            <a:avLst/>
          </a:prstGeom>
        </p:spPr>
      </p:pic>
    </p:spTree>
    <p:extLst>
      <p:ext uri="{BB962C8B-B14F-4D97-AF65-F5344CB8AC3E}">
        <p14:creationId xmlns:p14="http://schemas.microsoft.com/office/powerpoint/2010/main" val="52208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706936" y="4313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Objectives</a:t>
            </a:r>
            <a:endParaRPr dirty="0"/>
          </a:p>
        </p:txBody>
      </p:sp>
      <p:pic>
        <p:nvPicPr>
          <p:cNvPr id="4098" name="Picture 2" descr="Objective Logos">
            <a:extLst>
              <a:ext uri="{FF2B5EF4-FFF2-40B4-BE49-F238E27FC236}">
                <a16:creationId xmlns:a16="http://schemas.microsoft.com/office/drawing/2014/main" id="{B20D0C7A-1E4A-4EEC-9AB6-B1FA555AD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3511" y="4998802"/>
            <a:ext cx="1747802" cy="1747802"/>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44571F1A-5F2B-4D05-9A0C-836392B7B21D}"/>
              </a:ext>
            </a:extLst>
          </p:cNvPr>
          <p:cNvSpPr txBox="1"/>
          <p:nvPr/>
        </p:nvSpPr>
        <p:spPr>
          <a:xfrm>
            <a:off x="1106311" y="1993247"/>
            <a:ext cx="10351911" cy="2246769"/>
          </a:xfrm>
          <a:prstGeom prst="rect">
            <a:avLst/>
          </a:prstGeom>
          <a:noFill/>
        </p:spPr>
        <p:txBody>
          <a:bodyPr wrap="square">
            <a:spAutoFit/>
          </a:bodyPr>
          <a:lstStyle/>
          <a:p>
            <a:pPr algn="just"/>
            <a:r>
              <a:rPr lang="es-CO" sz="2800" dirty="0">
                <a:solidFill>
                  <a:srgbClr val="2A3990"/>
                </a:solidFill>
                <a:latin typeface="Roboto"/>
                <a:ea typeface="Roboto"/>
              </a:rPr>
              <a:t>- </a:t>
            </a:r>
            <a:r>
              <a:rPr lang="es-CO" sz="2800" dirty="0" err="1">
                <a:latin typeface="Roboto"/>
                <a:ea typeface="Roboto"/>
              </a:rPr>
              <a:t>Which</a:t>
            </a:r>
            <a:r>
              <a:rPr lang="es-CO" sz="2800" dirty="0">
                <a:latin typeface="Roboto"/>
                <a:ea typeface="Roboto"/>
              </a:rPr>
              <a:t> </a:t>
            </a:r>
            <a:r>
              <a:rPr lang="es-CO" sz="2800" dirty="0" err="1">
                <a:latin typeface="Roboto"/>
                <a:ea typeface="Roboto"/>
              </a:rPr>
              <a:t>all</a:t>
            </a:r>
            <a:r>
              <a:rPr lang="es-CO" sz="2800" dirty="0">
                <a:latin typeface="Roboto"/>
                <a:ea typeface="Roboto"/>
              </a:rPr>
              <a:t> </a:t>
            </a:r>
            <a:r>
              <a:rPr lang="es-CO" sz="2800" dirty="0" err="1">
                <a:latin typeface="Roboto"/>
                <a:ea typeface="Roboto"/>
              </a:rPr>
              <a:t>areas</a:t>
            </a:r>
            <a:r>
              <a:rPr lang="es-CO" sz="2800" dirty="0">
                <a:latin typeface="Roboto"/>
                <a:ea typeface="Roboto"/>
              </a:rPr>
              <a:t> </a:t>
            </a:r>
            <a:r>
              <a:rPr lang="es-CO" sz="2800" dirty="0" err="1">
                <a:latin typeface="Roboto"/>
                <a:ea typeface="Roboto"/>
              </a:rPr>
              <a:t>have</a:t>
            </a:r>
            <a:r>
              <a:rPr lang="es-CO" sz="2800" dirty="0">
                <a:latin typeface="Roboto"/>
                <a:ea typeface="Roboto"/>
              </a:rPr>
              <a:t> more </a:t>
            </a:r>
            <a:r>
              <a:rPr lang="es-CO" sz="2800" dirty="0" err="1">
                <a:latin typeface="Roboto"/>
                <a:ea typeface="Roboto"/>
              </a:rPr>
              <a:t>number</a:t>
            </a:r>
            <a:r>
              <a:rPr lang="es-CO" sz="2800" dirty="0">
                <a:latin typeface="Roboto"/>
                <a:ea typeface="Roboto"/>
              </a:rPr>
              <a:t> </a:t>
            </a:r>
            <a:r>
              <a:rPr lang="es-CO" sz="2800" dirty="0" err="1">
                <a:latin typeface="Roboto"/>
                <a:ea typeface="Roboto"/>
              </a:rPr>
              <a:t>of</a:t>
            </a:r>
            <a:r>
              <a:rPr lang="es-CO" sz="2800" dirty="0">
                <a:latin typeface="Roboto"/>
                <a:ea typeface="Roboto"/>
              </a:rPr>
              <a:t> </a:t>
            </a:r>
            <a:r>
              <a:rPr lang="es-CO" sz="2800" dirty="0" err="1">
                <a:latin typeface="Roboto"/>
                <a:ea typeface="Roboto"/>
              </a:rPr>
              <a:t>coffee</a:t>
            </a:r>
            <a:r>
              <a:rPr lang="es-CO" sz="2800" dirty="0">
                <a:latin typeface="Roboto"/>
                <a:ea typeface="Roboto"/>
              </a:rPr>
              <a:t> shops </a:t>
            </a:r>
            <a:r>
              <a:rPr lang="es-CO" sz="2800" dirty="0" err="1">
                <a:latin typeface="Roboto"/>
                <a:ea typeface="Roboto"/>
              </a:rPr>
              <a:t>or</a:t>
            </a:r>
            <a:r>
              <a:rPr lang="es-CO" sz="2800" dirty="0">
                <a:latin typeface="Roboto"/>
                <a:ea typeface="Roboto"/>
              </a:rPr>
              <a:t> café ? </a:t>
            </a:r>
          </a:p>
          <a:p>
            <a:pPr algn="just"/>
            <a:r>
              <a:rPr lang="es-CO" sz="2800" dirty="0">
                <a:latin typeface="Roboto"/>
                <a:ea typeface="Roboto"/>
              </a:rPr>
              <a:t>- </a:t>
            </a:r>
            <a:r>
              <a:rPr lang="es-CO" sz="2800" dirty="0" err="1">
                <a:latin typeface="Roboto"/>
                <a:ea typeface="Roboto"/>
              </a:rPr>
              <a:t>Which</a:t>
            </a:r>
            <a:r>
              <a:rPr lang="es-CO" sz="2800" dirty="0">
                <a:latin typeface="Roboto"/>
                <a:ea typeface="Roboto"/>
              </a:rPr>
              <a:t> </a:t>
            </a:r>
            <a:r>
              <a:rPr lang="es-CO" sz="2800" dirty="0" err="1">
                <a:latin typeface="Roboto"/>
                <a:ea typeface="Roboto"/>
              </a:rPr>
              <a:t>all</a:t>
            </a:r>
            <a:r>
              <a:rPr lang="es-CO" sz="2800" dirty="0">
                <a:latin typeface="Roboto"/>
                <a:ea typeface="Roboto"/>
              </a:rPr>
              <a:t> </a:t>
            </a:r>
            <a:r>
              <a:rPr lang="es-CO" sz="2800" dirty="0" err="1">
                <a:latin typeface="Roboto"/>
                <a:ea typeface="Roboto"/>
              </a:rPr>
              <a:t>areas</a:t>
            </a:r>
            <a:r>
              <a:rPr lang="es-CO" sz="2800" dirty="0">
                <a:latin typeface="Roboto"/>
                <a:ea typeface="Roboto"/>
              </a:rPr>
              <a:t> </a:t>
            </a:r>
            <a:r>
              <a:rPr lang="es-CO" sz="2800" dirty="0" err="1">
                <a:latin typeface="Roboto"/>
                <a:ea typeface="Roboto"/>
              </a:rPr>
              <a:t>have</a:t>
            </a:r>
            <a:r>
              <a:rPr lang="es-CO" sz="2800" dirty="0">
                <a:latin typeface="Roboto"/>
                <a:ea typeface="Roboto"/>
              </a:rPr>
              <a:t> </a:t>
            </a:r>
            <a:r>
              <a:rPr lang="es-CO" sz="2800" dirty="0" err="1">
                <a:latin typeface="Roboto"/>
                <a:ea typeface="Roboto"/>
              </a:rPr>
              <a:t>less</a:t>
            </a:r>
            <a:r>
              <a:rPr lang="es-CO" sz="2800" dirty="0">
                <a:latin typeface="Roboto"/>
                <a:ea typeface="Roboto"/>
              </a:rPr>
              <a:t> </a:t>
            </a:r>
            <a:r>
              <a:rPr lang="es-CO" sz="2800" dirty="0" err="1">
                <a:latin typeface="Roboto"/>
                <a:ea typeface="Roboto"/>
              </a:rPr>
              <a:t>number</a:t>
            </a:r>
            <a:r>
              <a:rPr lang="es-CO" sz="2800" dirty="0">
                <a:latin typeface="Roboto"/>
                <a:ea typeface="Roboto"/>
              </a:rPr>
              <a:t> </a:t>
            </a:r>
            <a:r>
              <a:rPr lang="es-CO" sz="2800" dirty="0" err="1">
                <a:latin typeface="Roboto"/>
                <a:ea typeface="Roboto"/>
              </a:rPr>
              <a:t>of</a:t>
            </a:r>
            <a:r>
              <a:rPr lang="es-CO" sz="2800" dirty="0">
                <a:latin typeface="Roboto"/>
                <a:ea typeface="Roboto"/>
              </a:rPr>
              <a:t> </a:t>
            </a:r>
            <a:r>
              <a:rPr lang="es-CO" sz="2800" dirty="0" err="1">
                <a:latin typeface="Roboto"/>
                <a:ea typeface="Roboto"/>
              </a:rPr>
              <a:t>coffeeshops</a:t>
            </a:r>
            <a:r>
              <a:rPr lang="es-CO" sz="2800" dirty="0">
                <a:latin typeface="Roboto"/>
                <a:ea typeface="Roboto"/>
              </a:rPr>
              <a:t>? </a:t>
            </a:r>
          </a:p>
          <a:p>
            <a:pPr algn="just"/>
            <a:r>
              <a:rPr lang="es-CO" sz="2800" dirty="0">
                <a:latin typeface="Roboto"/>
                <a:ea typeface="Roboto"/>
              </a:rPr>
              <a:t>- </a:t>
            </a:r>
            <a:r>
              <a:rPr lang="es-CO" sz="2800" dirty="0" err="1">
                <a:latin typeface="Roboto"/>
                <a:ea typeface="Roboto"/>
              </a:rPr>
              <a:t>Which</a:t>
            </a:r>
            <a:r>
              <a:rPr lang="es-CO" sz="2800" dirty="0">
                <a:latin typeface="Roboto"/>
                <a:ea typeface="Roboto"/>
              </a:rPr>
              <a:t> </a:t>
            </a:r>
            <a:r>
              <a:rPr lang="es-CO" sz="2800" dirty="0" err="1">
                <a:latin typeface="Roboto"/>
                <a:ea typeface="Roboto"/>
              </a:rPr>
              <a:t>districts</a:t>
            </a:r>
            <a:r>
              <a:rPr lang="es-CO" sz="2800" dirty="0">
                <a:latin typeface="Roboto"/>
                <a:ea typeface="Roboto"/>
              </a:rPr>
              <a:t> </a:t>
            </a:r>
            <a:r>
              <a:rPr lang="es-CO" sz="2800" dirty="0" err="1">
                <a:latin typeface="Roboto"/>
                <a:ea typeface="Roboto"/>
              </a:rPr>
              <a:t>have</a:t>
            </a:r>
            <a:r>
              <a:rPr lang="es-CO" sz="2800" dirty="0">
                <a:latin typeface="Roboto"/>
                <a:ea typeface="Roboto"/>
              </a:rPr>
              <a:t> </a:t>
            </a:r>
            <a:r>
              <a:rPr lang="es-CO" sz="2800" dirty="0" err="1">
                <a:latin typeface="Roboto"/>
                <a:ea typeface="Roboto"/>
              </a:rPr>
              <a:t>the</a:t>
            </a:r>
            <a:r>
              <a:rPr lang="es-CO" sz="2800" dirty="0">
                <a:latin typeface="Roboto"/>
                <a:ea typeface="Roboto"/>
              </a:rPr>
              <a:t> </a:t>
            </a:r>
            <a:r>
              <a:rPr lang="es-CO" sz="2800" dirty="0" err="1">
                <a:latin typeface="Roboto"/>
                <a:ea typeface="Roboto"/>
              </a:rPr>
              <a:t>neighborhoods</a:t>
            </a:r>
            <a:r>
              <a:rPr lang="es-CO" sz="2800" dirty="0">
                <a:latin typeface="Roboto"/>
                <a:ea typeface="Roboto"/>
              </a:rPr>
              <a:t> </a:t>
            </a:r>
            <a:r>
              <a:rPr lang="es-CO" sz="2800" dirty="0" err="1">
                <a:latin typeface="Roboto"/>
                <a:ea typeface="Roboto"/>
              </a:rPr>
              <a:t>safest</a:t>
            </a:r>
            <a:r>
              <a:rPr lang="es-CO" sz="2800" dirty="0">
                <a:latin typeface="Roboto"/>
                <a:ea typeface="Roboto"/>
              </a:rPr>
              <a:t> ?</a:t>
            </a:r>
          </a:p>
          <a:p>
            <a:pPr algn="just"/>
            <a:r>
              <a:rPr lang="es-CO" sz="2800" dirty="0">
                <a:latin typeface="Roboto"/>
                <a:ea typeface="Roboto"/>
              </a:rPr>
              <a:t>- </a:t>
            </a:r>
            <a:r>
              <a:rPr lang="es-CO" sz="2800" dirty="0" err="1">
                <a:latin typeface="Roboto"/>
                <a:ea typeface="Roboto"/>
              </a:rPr>
              <a:t>Which</a:t>
            </a:r>
            <a:r>
              <a:rPr lang="es-CO" sz="2800" dirty="0">
                <a:latin typeface="Roboto"/>
                <a:ea typeface="Roboto"/>
              </a:rPr>
              <a:t> </a:t>
            </a:r>
            <a:r>
              <a:rPr lang="es-CO" sz="2800" dirty="0" err="1">
                <a:latin typeface="Roboto"/>
                <a:ea typeface="Roboto"/>
              </a:rPr>
              <a:t>districts</a:t>
            </a:r>
            <a:r>
              <a:rPr lang="es-CO" sz="2800" dirty="0">
                <a:latin typeface="Roboto"/>
                <a:ea typeface="Roboto"/>
              </a:rPr>
              <a:t> </a:t>
            </a:r>
            <a:r>
              <a:rPr lang="es-CO" sz="2800" dirty="0" err="1">
                <a:latin typeface="Roboto"/>
                <a:ea typeface="Roboto"/>
              </a:rPr>
              <a:t>Reveals</a:t>
            </a:r>
            <a:r>
              <a:rPr lang="es-CO" sz="2800" dirty="0">
                <a:latin typeface="Roboto"/>
                <a:ea typeface="Roboto"/>
              </a:rPr>
              <a:t> </a:t>
            </a:r>
            <a:r>
              <a:rPr lang="es-CO" sz="2800" dirty="0" err="1">
                <a:latin typeface="Roboto"/>
                <a:ea typeface="Roboto"/>
              </a:rPr>
              <a:t>The</a:t>
            </a:r>
            <a:r>
              <a:rPr lang="es-CO" sz="2800" dirty="0">
                <a:latin typeface="Roboto"/>
                <a:ea typeface="Roboto"/>
              </a:rPr>
              <a:t> </a:t>
            </a:r>
            <a:r>
              <a:rPr lang="es-CO" sz="2800" dirty="0" err="1">
                <a:latin typeface="Roboto"/>
                <a:ea typeface="Roboto"/>
              </a:rPr>
              <a:t>Most</a:t>
            </a:r>
            <a:r>
              <a:rPr lang="es-CO" sz="2800" dirty="0">
                <a:latin typeface="Roboto"/>
                <a:ea typeface="Roboto"/>
              </a:rPr>
              <a:t> </a:t>
            </a:r>
            <a:r>
              <a:rPr lang="es-CO" sz="2800" dirty="0" err="1">
                <a:latin typeface="Roboto"/>
                <a:ea typeface="Roboto"/>
              </a:rPr>
              <a:t>Unsafe</a:t>
            </a:r>
            <a:r>
              <a:rPr lang="es-CO" sz="2800" dirty="0">
                <a:latin typeface="Roboto"/>
                <a:ea typeface="Roboto"/>
              </a:rPr>
              <a:t> </a:t>
            </a:r>
            <a:r>
              <a:rPr lang="es-CO" sz="2800" dirty="0" err="1">
                <a:latin typeface="Roboto"/>
                <a:ea typeface="Roboto"/>
              </a:rPr>
              <a:t>Districts</a:t>
            </a:r>
            <a:r>
              <a:rPr lang="es-CO" sz="2800" dirty="0">
                <a:latin typeface="Roboto"/>
                <a:ea typeface="Roboto"/>
              </a:rPr>
              <a:t> ?</a:t>
            </a:r>
          </a:p>
          <a:p>
            <a:pPr algn="just"/>
            <a:r>
              <a:rPr lang="es-CO" sz="2800" dirty="0">
                <a:latin typeface="Roboto"/>
                <a:ea typeface="Roboto"/>
              </a:rPr>
              <a:t>- </a:t>
            </a:r>
            <a:r>
              <a:rPr lang="es-CO" sz="2800" dirty="0" err="1">
                <a:latin typeface="Roboto"/>
                <a:ea typeface="Roboto"/>
              </a:rPr>
              <a:t>What</a:t>
            </a:r>
            <a:r>
              <a:rPr lang="es-CO" sz="2800" dirty="0">
                <a:latin typeface="Roboto"/>
                <a:ea typeface="Roboto"/>
              </a:rPr>
              <a:t> places are </a:t>
            </a:r>
            <a:r>
              <a:rPr lang="es-CO" sz="2800" dirty="0" err="1">
                <a:latin typeface="Roboto"/>
                <a:ea typeface="Roboto"/>
              </a:rPr>
              <a:t>have</a:t>
            </a:r>
            <a:r>
              <a:rPr lang="es-CO" sz="2800" dirty="0">
                <a:latin typeface="Roboto"/>
                <a:ea typeface="Roboto"/>
              </a:rPr>
              <a:t> </a:t>
            </a:r>
            <a:r>
              <a:rPr lang="es-CO" sz="2800" dirty="0" err="1">
                <a:latin typeface="Roboto"/>
                <a:ea typeface="Roboto"/>
              </a:rPr>
              <a:t>best</a:t>
            </a:r>
            <a:r>
              <a:rPr lang="es-CO" sz="2800" dirty="0">
                <a:latin typeface="Roboto"/>
                <a:ea typeface="Roboto"/>
              </a:rPr>
              <a:t> place </a:t>
            </a:r>
            <a:r>
              <a:rPr lang="es-CO" sz="2800" dirty="0" err="1">
                <a:latin typeface="Roboto"/>
                <a:ea typeface="Roboto"/>
              </a:rPr>
              <a:t>to</a:t>
            </a:r>
            <a:r>
              <a:rPr lang="es-CO" sz="2800" dirty="0">
                <a:latin typeface="Roboto"/>
                <a:ea typeface="Roboto"/>
              </a:rPr>
              <a:t> </a:t>
            </a:r>
            <a:r>
              <a:rPr lang="es-CO" sz="2800" dirty="0" err="1">
                <a:latin typeface="Roboto"/>
                <a:ea typeface="Roboto"/>
              </a:rPr>
              <a:t>stay</a:t>
            </a:r>
            <a:r>
              <a:rPr lang="es-CO" sz="2800" dirty="0">
                <a:latin typeface="Roboto"/>
                <a:ea typeface="Roboto"/>
              </a:rPr>
              <a:t> </a:t>
            </a:r>
            <a:r>
              <a:rPr lang="es-CO" sz="2800" dirty="0" err="1">
                <a:latin typeface="Roboto"/>
                <a:ea typeface="Roboto"/>
              </a:rPr>
              <a:t>if</a:t>
            </a:r>
            <a:r>
              <a:rPr lang="es-CO" sz="2800" dirty="0">
                <a:latin typeface="Roboto"/>
                <a:ea typeface="Roboto"/>
              </a:rPr>
              <a:t> I </a:t>
            </a:r>
            <a:r>
              <a:rPr lang="es-CO" sz="2800" dirty="0" err="1">
                <a:latin typeface="Roboto"/>
                <a:ea typeface="Roboto"/>
              </a:rPr>
              <a:t>want</a:t>
            </a:r>
            <a:r>
              <a:rPr lang="es-CO" sz="2800" dirty="0">
                <a:latin typeface="Roboto"/>
                <a:ea typeface="Roboto"/>
              </a:rPr>
              <a:t> a </a:t>
            </a:r>
            <a:r>
              <a:rPr lang="es-CO" sz="2800" dirty="0" err="1">
                <a:latin typeface="Roboto"/>
                <a:ea typeface="Roboto"/>
              </a:rPr>
              <a:t>coffee</a:t>
            </a:r>
            <a:r>
              <a:rPr lang="es-CO" sz="2800" dirty="0">
                <a:latin typeface="Roboto"/>
                <a:ea typeface="Roboto"/>
              </a:rPr>
              <a:t> ?</a:t>
            </a:r>
          </a:p>
        </p:txBody>
      </p:sp>
      <p:pic>
        <p:nvPicPr>
          <p:cNvPr id="5122" name="Picture 2" descr="Objective Logo Images, Stock Photos &amp; Vectors | Shutterstock">
            <a:extLst>
              <a:ext uri="{FF2B5EF4-FFF2-40B4-BE49-F238E27FC236}">
                <a16:creationId xmlns:a16="http://schemas.microsoft.com/office/drawing/2014/main" id="{B25610B6-FE9C-47A2-AEE4-997D9959A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66233" y="1993247"/>
            <a:ext cx="340078" cy="36684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Objective Logo Images, Stock Photos &amp; Vectors | Shutterstock">
            <a:extLst>
              <a:ext uri="{FF2B5EF4-FFF2-40B4-BE49-F238E27FC236}">
                <a16:creationId xmlns:a16="http://schemas.microsoft.com/office/drawing/2014/main" id="{819C1D9B-3525-43AC-9BEB-7874F9855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66233" y="2405246"/>
            <a:ext cx="340078" cy="3668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Objective Logo Images, Stock Photos &amp; Vectors | Shutterstock">
            <a:extLst>
              <a:ext uri="{FF2B5EF4-FFF2-40B4-BE49-F238E27FC236}">
                <a16:creationId xmlns:a16="http://schemas.microsoft.com/office/drawing/2014/main" id="{E94AED84-B883-46E2-8140-B57EE3099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66233" y="2871232"/>
            <a:ext cx="340078" cy="3668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Objective Logo Images, Stock Photos &amp; Vectors | Shutterstock">
            <a:extLst>
              <a:ext uri="{FF2B5EF4-FFF2-40B4-BE49-F238E27FC236}">
                <a16:creationId xmlns:a16="http://schemas.microsoft.com/office/drawing/2014/main" id="{3740D2C1-D3BB-497E-BA27-CAA4B0AF5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79940" y="3283279"/>
            <a:ext cx="340078" cy="36684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Objective Logo Images, Stock Photos &amp; Vectors | Shutterstock">
            <a:extLst>
              <a:ext uri="{FF2B5EF4-FFF2-40B4-BE49-F238E27FC236}">
                <a16:creationId xmlns:a16="http://schemas.microsoft.com/office/drawing/2014/main" id="{F1271A9A-0229-4267-8BAC-46A6FC05D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26721" y="3765458"/>
            <a:ext cx="340078" cy="366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65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706936" y="4313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Data</a:t>
            </a:r>
            <a:endParaRPr dirty="0"/>
          </a:p>
        </p:txBody>
      </p:sp>
      <p:sp>
        <p:nvSpPr>
          <p:cNvPr id="8" name="CuadroTexto 7">
            <a:extLst>
              <a:ext uri="{FF2B5EF4-FFF2-40B4-BE49-F238E27FC236}">
                <a16:creationId xmlns:a16="http://schemas.microsoft.com/office/drawing/2014/main" id="{44571F1A-5F2B-4D05-9A0C-836392B7B21D}"/>
              </a:ext>
            </a:extLst>
          </p:cNvPr>
          <p:cNvSpPr txBox="1"/>
          <p:nvPr/>
        </p:nvSpPr>
        <p:spPr>
          <a:xfrm>
            <a:off x="1106311" y="1076816"/>
            <a:ext cx="10351911" cy="4154984"/>
          </a:xfrm>
          <a:prstGeom prst="rect">
            <a:avLst/>
          </a:prstGeom>
          <a:noFill/>
        </p:spPr>
        <p:txBody>
          <a:bodyPr wrap="square">
            <a:spAutoFit/>
          </a:bodyPr>
          <a:lstStyle/>
          <a:p>
            <a:pPr algn="just"/>
            <a:endParaRPr lang="en-US" sz="2800" dirty="0">
              <a:latin typeface="Roboto"/>
              <a:ea typeface="Roboto"/>
            </a:endParaRPr>
          </a:p>
          <a:p>
            <a:pPr algn="just"/>
            <a:r>
              <a:rPr lang="en-US" sz="2000" dirty="0">
                <a:latin typeface="Roboto"/>
                <a:ea typeface="Roboto"/>
              </a:rPr>
              <a:t>1- For Crime Rate in San Francisco Section [San Francisco Crime Data]</a:t>
            </a:r>
          </a:p>
          <a:p>
            <a:pPr algn="just"/>
            <a:endParaRPr lang="en-US" sz="2000" dirty="0">
              <a:latin typeface="Roboto"/>
              <a:ea typeface="Roboto"/>
            </a:endParaRPr>
          </a:p>
          <a:p>
            <a:pPr algn="just"/>
            <a:r>
              <a:rPr lang="en-US" sz="2000" dirty="0">
                <a:latin typeface="Roboto"/>
                <a:ea typeface="Roboto"/>
              </a:rPr>
              <a:t>https://data.sfgov.org/Public-Safety/Police-Department-Incident-Reports-2018-to-Present/wg3w-h783</a:t>
            </a:r>
          </a:p>
          <a:p>
            <a:pPr algn="just"/>
            <a:endParaRPr lang="en-US" sz="2000" dirty="0">
              <a:latin typeface="Roboto"/>
              <a:ea typeface="Roboto"/>
            </a:endParaRPr>
          </a:p>
          <a:p>
            <a:pPr algn="just"/>
            <a:r>
              <a:rPr lang="en-US" sz="2000" dirty="0" err="1">
                <a:latin typeface="Roboto"/>
                <a:ea typeface="Roboto"/>
              </a:rPr>
              <a:t>pd.read_csv</a:t>
            </a:r>
            <a:r>
              <a:rPr lang="en-US" sz="2000" dirty="0">
                <a:latin typeface="Roboto"/>
                <a:ea typeface="Roboto"/>
              </a:rPr>
              <a:t>('Police_Department_Incident_Reports__2018_to_Present2.csv')</a:t>
            </a:r>
          </a:p>
          <a:p>
            <a:pPr algn="just"/>
            <a:endParaRPr lang="en-US" sz="2000" dirty="0">
              <a:latin typeface="Roboto"/>
              <a:ea typeface="Roboto"/>
            </a:endParaRPr>
          </a:p>
          <a:p>
            <a:pPr algn="just"/>
            <a:r>
              <a:rPr lang="en-US" sz="2000" dirty="0">
                <a:latin typeface="Roboto"/>
                <a:ea typeface="Roboto"/>
              </a:rPr>
              <a:t>2- For Data Set with locations of businesses [San Francisco Registered Business Data]</a:t>
            </a:r>
          </a:p>
          <a:p>
            <a:pPr algn="just"/>
            <a:endParaRPr lang="en-US" sz="2000" dirty="0">
              <a:latin typeface="Roboto"/>
              <a:ea typeface="Roboto"/>
            </a:endParaRPr>
          </a:p>
          <a:p>
            <a:pPr algn="just"/>
            <a:r>
              <a:rPr lang="en-US" sz="2000" dirty="0">
                <a:latin typeface="Roboto"/>
                <a:ea typeface="Roboto"/>
              </a:rPr>
              <a:t>with </a:t>
            </a:r>
            <a:r>
              <a:rPr lang="en-US" sz="2000" dirty="0" err="1">
                <a:latin typeface="Roboto"/>
                <a:ea typeface="Roboto"/>
              </a:rPr>
              <a:t>urllib.request.urlopen</a:t>
            </a:r>
            <a:r>
              <a:rPr lang="en-US" sz="2000" dirty="0">
                <a:latin typeface="Roboto"/>
                <a:ea typeface="Roboto"/>
              </a:rPr>
              <a:t>("https://data.sfgov.org/resource/wg3w-h783.json") as url:francisco = </a:t>
            </a:r>
            <a:r>
              <a:rPr lang="en-US" sz="2000" dirty="0" err="1">
                <a:latin typeface="Roboto"/>
                <a:ea typeface="Roboto"/>
              </a:rPr>
              <a:t>json.loads</a:t>
            </a:r>
            <a:r>
              <a:rPr lang="en-US" sz="2000" dirty="0">
                <a:latin typeface="Roboto"/>
                <a:ea typeface="Roboto"/>
              </a:rPr>
              <a:t>(</a:t>
            </a:r>
            <a:r>
              <a:rPr lang="en-US" sz="2000" dirty="0" err="1">
                <a:latin typeface="Roboto"/>
                <a:ea typeface="Roboto"/>
              </a:rPr>
              <a:t>url.read</a:t>
            </a:r>
            <a:r>
              <a:rPr lang="en-US" sz="2000" dirty="0">
                <a:latin typeface="Roboto"/>
                <a:ea typeface="Roboto"/>
              </a:rPr>
              <a:t>().decode())</a:t>
            </a:r>
          </a:p>
          <a:p>
            <a:pPr algn="just"/>
            <a:endParaRPr lang="es-CO" sz="1400" dirty="0">
              <a:latin typeface="Roboto"/>
              <a:ea typeface="Roboto"/>
            </a:endParaRPr>
          </a:p>
        </p:txBody>
      </p:sp>
      <p:pic>
        <p:nvPicPr>
          <p:cNvPr id="3" name="Imagen 2">
            <a:extLst>
              <a:ext uri="{FF2B5EF4-FFF2-40B4-BE49-F238E27FC236}">
                <a16:creationId xmlns:a16="http://schemas.microsoft.com/office/drawing/2014/main" id="{45EE1AAF-8698-4F30-8F04-1E405A0686D1}"/>
              </a:ext>
            </a:extLst>
          </p:cNvPr>
          <p:cNvPicPr>
            <a:picLocks noChangeAspect="1"/>
          </p:cNvPicPr>
          <p:nvPr/>
        </p:nvPicPr>
        <p:blipFill>
          <a:blip r:embed="rId2"/>
          <a:stretch>
            <a:fillRect/>
          </a:stretch>
        </p:blipFill>
        <p:spPr>
          <a:xfrm>
            <a:off x="10532533" y="5502732"/>
            <a:ext cx="1659467" cy="1315756"/>
          </a:xfrm>
          <a:prstGeom prst="rect">
            <a:avLst/>
          </a:prstGeom>
        </p:spPr>
      </p:pic>
    </p:spTree>
    <p:extLst>
      <p:ext uri="{BB962C8B-B14F-4D97-AF65-F5344CB8AC3E}">
        <p14:creationId xmlns:p14="http://schemas.microsoft.com/office/powerpoint/2010/main" val="355966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706936" y="4313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Approach</a:t>
            </a:r>
            <a:endParaRPr dirty="0"/>
          </a:p>
        </p:txBody>
      </p:sp>
      <p:pic>
        <p:nvPicPr>
          <p:cNvPr id="7170" name="Picture 2" descr="Approach | Professional Logo Design and Graphic Design Services | Dragyn  Studios">
            <a:extLst>
              <a:ext uri="{FF2B5EF4-FFF2-40B4-BE49-F238E27FC236}">
                <a16:creationId xmlns:a16="http://schemas.microsoft.com/office/drawing/2014/main" id="{170EA474-3E66-4223-AC9A-6321B4F63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328" y="52706"/>
            <a:ext cx="3105150" cy="147637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931DD795-6364-4581-8F06-4F0490C6B024}"/>
              </a:ext>
            </a:extLst>
          </p:cNvPr>
          <p:cNvSpPr txBox="1"/>
          <p:nvPr/>
        </p:nvSpPr>
        <p:spPr>
          <a:xfrm>
            <a:off x="575733" y="1347445"/>
            <a:ext cx="11616267" cy="5262979"/>
          </a:xfrm>
          <a:prstGeom prst="rect">
            <a:avLst/>
          </a:prstGeom>
          <a:noFill/>
        </p:spPr>
        <p:txBody>
          <a:bodyPr wrap="square">
            <a:spAutoFit/>
          </a:bodyPr>
          <a:lstStyle/>
          <a:p>
            <a:r>
              <a:rPr lang="en-US" sz="2400" dirty="0">
                <a:latin typeface="Roboto" panose="02000000000000000000" pitchFamily="2" charset="0"/>
                <a:ea typeface="Roboto" panose="02000000000000000000" pitchFamily="2" charset="0"/>
              </a:rPr>
              <a:t>A) We can pull two datasets:</a:t>
            </a:r>
          </a:p>
          <a:p>
            <a:pPr lvl="1"/>
            <a:r>
              <a:rPr lang="en-US" sz="2400" dirty="0">
                <a:latin typeface="Roboto" panose="02000000000000000000" pitchFamily="2" charset="0"/>
                <a:ea typeface="Roboto" panose="02000000000000000000" pitchFamily="2" charset="0"/>
              </a:rPr>
              <a:t>a) list of every business registered in San Francisco from the last couple of decades from the data SF website. </a:t>
            </a:r>
          </a:p>
          <a:p>
            <a:pPr lvl="1"/>
            <a:r>
              <a:rPr lang="en-US" sz="2400" dirty="0">
                <a:latin typeface="Roboto" panose="02000000000000000000" pitchFamily="2" charset="0"/>
                <a:ea typeface="Roboto" panose="02000000000000000000" pitchFamily="2" charset="0"/>
              </a:rPr>
              <a:t>b) a list of date crime in San </a:t>
            </a:r>
            <a:r>
              <a:rPr lang="en-US" sz="2400" dirty="0" err="1">
                <a:latin typeface="Roboto" panose="02000000000000000000" pitchFamily="2" charset="0"/>
                <a:ea typeface="Roboto" panose="02000000000000000000" pitchFamily="2" charset="0"/>
              </a:rPr>
              <a:t>francisco</a:t>
            </a:r>
            <a:r>
              <a:rPr lang="en-US" sz="2400" dirty="0">
                <a:latin typeface="Roboto" panose="02000000000000000000" pitchFamily="2" charset="0"/>
                <a:ea typeface="Roboto" panose="02000000000000000000" pitchFamily="2" charset="0"/>
              </a:rPr>
              <a:t> (since 2018 - present)</a:t>
            </a:r>
          </a:p>
          <a:p>
            <a:endParaRPr lang="en-US" sz="2400" dirty="0">
              <a:latin typeface="Roboto" panose="02000000000000000000" pitchFamily="2" charset="0"/>
              <a:ea typeface="Roboto" panose="02000000000000000000" pitchFamily="2" charset="0"/>
            </a:endParaRPr>
          </a:p>
          <a:p>
            <a:r>
              <a:rPr lang="en-US" sz="2400" dirty="0">
                <a:latin typeface="Roboto" panose="02000000000000000000" pitchFamily="2" charset="0"/>
                <a:ea typeface="Roboto" panose="02000000000000000000" pitchFamily="2" charset="0"/>
              </a:rPr>
              <a:t>B) Using </a:t>
            </a:r>
            <a:r>
              <a:rPr lang="en-US" sz="2400" dirty="0" err="1">
                <a:latin typeface="Roboto" panose="02000000000000000000" pitchFamily="2" charset="0"/>
                <a:ea typeface="Roboto" panose="02000000000000000000" pitchFamily="2" charset="0"/>
              </a:rPr>
              <a:t>FourSquare</a:t>
            </a:r>
            <a:r>
              <a:rPr lang="en-US" sz="2400" dirty="0">
                <a:latin typeface="Roboto" panose="02000000000000000000" pitchFamily="2" charset="0"/>
                <a:ea typeface="Roboto" panose="02000000000000000000" pitchFamily="2" charset="0"/>
              </a:rPr>
              <a:t> API to find all venues for each safe neighborhood.</a:t>
            </a:r>
          </a:p>
          <a:p>
            <a:endParaRPr lang="en-US" sz="2400" dirty="0">
              <a:latin typeface="Roboto" panose="02000000000000000000" pitchFamily="2" charset="0"/>
              <a:ea typeface="Roboto" panose="02000000000000000000" pitchFamily="2" charset="0"/>
            </a:endParaRPr>
          </a:p>
          <a:p>
            <a:r>
              <a:rPr lang="es-CO" sz="2400" dirty="0">
                <a:latin typeface="Roboto" panose="02000000000000000000" pitchFamily="2" charset="0"/>
                <a:ea typeface="Roboto" panose="02000000000000000000" pitchFamily="2" charset="0"/>
              </a:rPr>
              <a:t>C) </a:t>
            </a:r>
            <a:r>
              <a:rPr lang="es-CO" sz="2400" dirty="0" err="1">
                <a:latin typeface="Roboto" panose="02000000000000000000" pitchFamily="2" charset="0"/>
                <a:ea typeface="Roboto" panose="02000000000000000000" pitchFamily="2" charset="0"/>
              </a:rPr>
              <a:t>Filter</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out</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all</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venues</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that</a:t>
            </a:r>
            <a:r>
              <a:rPr lang="es-CO" sz="2400" dirty="0">
                <a:latin typeface="Roboto" panose="02000000000000000000" pitchFamily="2" charset="0"/>
                <a:ea typeface="Roboto" panose="02000000000000000000" pitchFamily="2" charset="0"/>
              </a:rPr>
              <a:t> are </a:t>
            </a:r>
            <a:r>
              <a:rPr lang="es-CO" sz="2400" dirty="0" err="1">
                <a:latin typeface="Roboto" panose="02000000000000000000" pitchFamily="2" charset="0"/>
                <a:ea typeface="Roboto" panose="02000000000000000000" pitchFamily="2" charset="0"/>
              </a:rPr>
              <a:t>nearby</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by</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locality</a:t>
            </a:r>
            <a:r>
              <a:rPr lang="es-CO" sz="2400" dirty="0">
                <a:latin typeface="Roboto" panose="02000000000000000000" pitchFamily="2" charset="0"/>
                <a:ea typeface="Roboto" panose="02000000000000000000" pitchFamily="2" charset="0"/>
              </a:rPr>
              <a:t>.</a:t>
            </a:r>
          </a:p>
          <a:p>
            <a:endParaRPr lang="es-CO" sz="2400" dirty="0">
              <a:latin typeface="Roboto" panose="02000000000000000000" pitchFamily="2" charset="0"/>
              <a:ea typeface="Roboto" panose="02000000000000000000" pitchFamily="2" charset="0"/>
            </a:endParaRPr>
          </a:p>
          <a:p>
            <a:r>
              <a:rPr lang="es-CO" sz="2400" dirty="0">
                <a:latin typeface="Roboto" panose="02000000000000000000" pitchFamily="2" charset="0"/>
                <a:ea typeface="Roboto" panose="02000000000000000000" pitchFamily="2" charset="0"/>
              </a:rPr>
              <a:t>D) </a:t>
            </a:r>
            <a:r>
              <a:rPr lang="es-CO" sz="2400" dirty="0" err="1">
                <a:latin typeface="Roboto" panose="02000000000000000000" pitchFamily="2" charset="0"/>
                <a:ea typeface="Roboto" panose="02000000000000000000" pitchFamily="2" charset="0"/>
              </a:rPr>
              <a:t>Using</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aggregative</a:t>
            </a:r>
            <a:r>
              <a:rPr lang="es-CO" sz="2400" dirty="0">
                <a:latin typeface="Roboto" panose="02000000000000000000" pitchFamily="2" charset="0"/>
                <a:ea typeface="Roboto" panose="02000000000000000000" pitchFamily="2" charset="0"/>
              </a:rPr>
              <a:t> rating </a:t>
            </a:r>
            <a:r>
              <a:rPr lang="es-CO" sz="2400" dirty="0" err="1">
                <a:latin typeface="Roboto" panose="02000000000000000000" pitchFamily="2" charset="0"/>
                <a:ea typeface="Roboto" panose="02000000000000000000" pitchFamily="2" charset="0"/>
              </a:rPr>
              <a:t>for</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each</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Coffee</a:t>
            </a:r>
            <a:r>
              <a:rPr lang="es-CO" sz="2400" dirty="0">
                <a:latin typeface="Roboto" panose="02000000000000000000" pitchFamily="2" charset="0"/>
                <a:ea typeface="Roboto" panose="02000000000000000000" pitchFamily="2" charset="0"/>
              </a:rPr>
              <a:t> Shop </a:t>
            </a:r>
            <a:r>
              <a:rPr lang="es-CO" sz="2400" dirty="0" err="1">
                <a:latin typeface="Roboto" panose="02000000000000000000" pitchFamily="2" charset="0"/>
                <a:ea typeface="Roboto" panose="02000000000000000000" pitchFamily="2" charset="0"/>
              </a:rPr>
              <a:t>to</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find</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the</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best</a:t>
            </a:r>
            <a:r>
              <a:rPr lang="es-CO" sz="2400" dirty="0">
                <a:latin typeface="Roboto" panose="02000000000000000000" pitchFamily="2" charset="0"/>
                <a:ea typeface="Roboto" panose="02000000000000000000" pitchFamily="2" charset="0"/>
              </a:rPr>
              <a:t> places.</a:t>
            </a:r>
          </a:p>
          <a:p>
            <a:endParaRPr lang="es-CO" sz="2400" dirty="0">
              <a:latin typeface="Roboto" panose="02000000000000000000" pitchFamily="2" charset="0"/>
              <a:ea typeface="Roboto" panose="02000000000000000000" pitchFamily="2" charset="0"/>
            </a:endParaRPr>
          </a:p>
          <a:p>
            <a:r>
              <a:rPr lang="es-CO" sz="2400" dirty="0">
                <a:latin typeface="Roboto" panose="02000000000000000000" pitchFamily="2" charset="0"/>
                <a:ea typeface="Roboto" panose="02000000000000000000" pitchFamily="2" charset="0"/>
              </a:rPr>
              <a:t>E) </a:t>
            </a:r>
            <a:r>
              <a:rPr lang="es-CO" sz="2400" dirty="0" err="1">
                <a:latin typeface="Roboto" panose="02000000000000000000" pitchFamily="2" charset="0"/>
                <a:ea typeface="Roboto" panose="02000000000000000000" pitchFamily="2" charset="0"/>
              </a:rPr>
              <a:t>Visualize</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the</a:t>
            </a:r>
            <a:r>
              <a:rPr lang="es-CO" sz="2400" dirty="0">
                <a:latin typeface="Roboto" panose="02000000000000000000" pitchFamily="2" charset="0"/>
                <a:ea typeface="Roboto" panose="02000000000000000000" pitchFamily="2" charset="0"/>
              </a:rPr>
              <a:t> Ranking </a:t>
            </a:r>
            <a:r>
              <a:rPr lang="es-CO" sz="2400" dirty="0" err="1">
                <a:latin typeface="Roboto" panose="02000000000000000000" pitchFamily="2" charset="0"/>
                <a:ea typeface="Roboto" panose="02000000000000000000" pitchFamily="2" charset="0"/>
              </a:rPr>
              <a:t>of</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neighborhoods</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using</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folium</a:t>
            </a:r>
            <a:r>
              <a:rPr lang="es-CO" sz="2400" dirty="0">
                <a:latin typeface="Roboto" panose="02000000000000000000" pitchFamily="2" charset="0"/>
                <a:ea typeface="Roboto" panose="02000000000000000000" pitchFamily="2" charset="0"/>
              </a:rPr>
              <a:t> </a:t>
            </a:r>
            <a:r>
              <a:rPr lang="es-CO" sz="2400" dirty="0" err="1">
                <a:latin typeface="Roboto" panose="02000000000000000000" pitchFamily="2" charset="0"/>
                <a:ea typeface="Roboto" panose="02000000000000000000" pitchFamily="2" charset="0"/>
              </a:rPr>
              <a:t>library</a:t>
            </a:r>
            <a:r>
              <a:rPr lang="es-CO" sz="2400" dirty="0">
                <a:latin typeface="Roboto" panose="02000000000000000000" pitchFamily="2" charset="0"/>
                <a:ea typeface="Roboto" panose="02000000000000000000" pitchFamily="2" charset="0"/>
              </a:rPr>
              <a:t>(</a:t>
            </a:r>
            <a:r>
              <a:rPr lang="es-CO" sz="2400" dirty="0" err="1">
                <a:latin typeface="Roboto" panose="02000000000000000000" pitchFamily="2" charset="0"/>
                <a:ea typeface="Roboto" panose="02000000000000000000" pitchFamily="2" charset="0"/>
              </a:rPr>
              <a:t>python</a:t>
            </a:r>
            <a:r>
              <a:rPr lang="es-CO" sz="2400" dirty="0">
                <a:latin typeface="Roboto" panose="02000000000000000000" pitchFamily="2" charset="0"/>
                <a:ea typeface="Roboto" panose="02000000000000000000" pitchFamily="2" charset="0"/>
              </a:rPr>
              <a:t>)</a:t>
            </a:r>
          </a:p>
          <a:p>
            <a:endParaRPr lang="en-US" sz="2400" dirty="0">
              <a:latin typeface="Roboto" panose="02000000000000000000" pitchFamily="2" charset="0"/>
              <a:ea typeface="Roboto" panose="02000000000000000000" pitchFamily="2" charset="0"/>
            </a:endParaRPr>
          </a:p>
          <a:p>
            <a:r>
              <a:rPr lang="en-US" sz="2400" dirty="0">
                <a:latin typeface="Roboto" panose="02000000000000000000" pitchFamily="2" charset="0"/>
                <a:ea typeface="Roboto" panose="02000000000000000000" pitchFamily="2" charset="0"/>
              </a:rPr>
              <a:t>f) Apply </a:t>
            </a:r>
            <a:r>
              <a:rPr lang="en-US" sz="2400" dirty="0" err="1">
                <a:latin typeface="Roboto" panose="02000000000000000000" pitchFamily="2" charset="0"/>
                <a:ea typeface="Roboto" panose="02000000000000000000" pitchFamily="2" charset="0"/>
              </a:rPr>
              <a:t>Kmeans</a:t>
            </a:r>
            <a:r>
              <a:rPr lang="en-US" sz="2400" dirty="0">
                <a:latin typeface="Roboto" panose="02000000000000000000" pitchFamily="2" charset="0"/>
                <a:ea typeface="Roboto" panose="02000000000000000000" pitchFamily="2" charset="0"/>
              </a:rPr>
              <a:t> to find best candidates to open a new coffee shop.</a:t>
            </a:r>
            <a:endParaRPr lang="es-CO" sz="2400" dirty="0">
              <a:latin typeface="Roboto" panose="02000000000000000000" pitchFamily="2" charset="0"/>
              <a:ea typeface="Roboto" panose="02000000000000000000" pitchFamily="2" charset="0"/>
            </a:endParaRPr>
          </a:p>
        </p:txBody>
      </p:sp>
      <p:pic>
        <p:nvPicPr>
          <p:cNvPr id="10" name="Imagen 9">
            <a:extLst>
              <a:ext uri="{FF2B5EF4-FFF2-40B4-BE49-F238E27FC236}">
                <a16:creationId xmlns:a16="http://schemas.microsoft.com/office/drawing/2014/main" id="{9C3047DB-571B-4AB3-B01E-80AADD56AFA6}"/>
              </a:ext>
            </a:extLst>
          </p:cNvPr>
          <p:cNvPicPr>
            <a:picLocks noChangeAspect="1"/>
          </p:cNvPicPr>
          <p:nvPr/>
        </p:nvPicPr>
        <p:blipFill>
          <a:blip r:embed="rId3"/>
          <a:stretch>
            <a:fillRect/>
          </a:stretch>
        </p:blipFill>
        <p:spPr>
          <a:xfrm>
            <a:off x="10694703" y="5362237"/>
            <a:ext cx="1152523" cy="1248187"/>
          </a:xfrm>
          <a:prstGeom prst="rect">
            <a:avLst/>
          </a:prstGeom>
        </p:spPr>
      </p:pic>
    </p:spTree>
    <p:extLst>
      <p:ext uri="{BB962C8B-B14F-4D97-AF65-F5344CB8AC3E}">
        <p14:creationId xmlns:p14="http://schemas.microsoft.com/office/powerpoint/2010/main" val="298184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7" name="Google Shape;27;p4">
            <a:extLst>
              <a:ext uri="{FF2B5EF4-FFF2-40B4-BE49-F238E27FC236}">
                <a16:creationId xmlns:a16="http://schemas.microsoft.com/office/drawing/2014/main" id="{0009B499-8012-4A77-9B34-70E0AA49F066}"/>
              </a:ext>
            </a:extLst>
          </p:cNvPr>
          <p:cNvSpPr txBox="1"/>
          <p:nvPr/>
        </p:nvSpPr>
        <p:spPr>
          <a:xfrm>
            <a:off x="1706936" y="431350"/>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Results about Crime in San Francisco</a:t>
            </a:r>
            <a:endParaRPr dirty="0"/>
          </a:p>
        </p:txBody>
      </p:sp>
      <p:pic>
        <p:nvPicPr>
          <p:cNvPr id="3" name="Imagen 2">
            <a:extLst>
              <a:ext uri="{FF2B5EF4-FFF2-40B4-BE49-F238E27FC236}">
                <a16:creationId xmlns:a16="http://schemas.microsoft.com/office/drawing/2014/main" id="{D84E8F45-773E-464A-913A-FAB9016FA62F}"/>
              </a:ext>
            </a:extLst>
          </p:cNvPr>
          <p:cNvPicPr>
            <a:picLocks noChangeAspect="1"/>
          </p:cNvPicPr>
          <p:nvPr/>
        </p:nvPicPr>
        <p:blipFill>
          <a:blip r:embed="rId2"/>
          <a:stretch>
            <a:fillRect/>
          </a:stretch>
        </p:blipFill>
        <p:spPr>
          <a:xfrm>
            <a:off x="2418920" y="2000603"/>
            <a:ext cx="3049697" cy="3452088"/>
          </a:xfrm>
          <a:prstGeom prst="rect">
            <a:avLst/>
          </a:prstGeom>
        </p:spPr>
      </p:pic>
      <p:pic>
        <p:nvPicPr>
          <p:cNvPr id="8196" name="Picture 4" descr="Dinner with a crime">
            <a:extLst>
              <a:ext uri="{FF2B5EF4-FFF2-40B4-BE49-F238E27FC236}">
                <a16:creationId xmlns:a16="http://schemas.microsoft.com/office/drawing/2014/main" id="{30B6B998-26E5-45C2-A29E-105337D3C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772" y="2779792"/>
            <a:ext cx="3301164" cy="1848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08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sp>
        <p:nvSpPr>
          <p:cNvPr id="8" name="Google Shape;27;p4">
            <a:extLst>
              <a:ext uri="{FF2B5EF4-FFF2-40B4-BE49-F238E27FC236}">
                <a16:creationId xmlns:a16="http://schemas.microsoft.com/office/drawing/2014/main" id="{D5A0B37E-ED9E-4A60-987C-C3D08315AD0F}"/>
              </a:ext>
            </a:extLst>
          </p:cNvPr>
          <p:cNvSpPr txBox="1"/>
          <p:nvPr/>
        </p:nvSpPr>
        <p:spPr>
          <a:xfrm>
            <a:off x="1842403" y="-48762"/>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San Francisco Map</a:t>
            </a:r>
            <a:endParaRPr dirty="0"/>
          </a:p>
        </p:txBody>
      </p:sp>
      <p:pic>
        <p:nvPicPr>
          <p:cNvPr id="12290" name="Picture 2" descr="San Francisco Neighborhood Map">
            <a:extLst>
              <a:ext uri="{FF2B5EF4-FFF2-40B4-BE49-F238E27FC236}">
                <a16:creationId xmlns:a16="http://schemas.microsoft.com/office/drawing/2014/main" id="{BE10269E-8951-4B03-AAB5-3BB046B898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399" y="527653"/>
            <a:ext cx="6744874" cy="5316344"/>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4BCFCF03-0DC6-472A-865E-F3DF4A8982FD}"/>
              </a:ext>
            </a:extLst>
          </p:cNvPr>
          <p:cNvSpPr txBox="1"/>
          <p:nvPr/>
        </p:nvSpPr>
        <p:spPr>
          <a:xfrm>
            <a:off x="2991555" y="5534561"/>
            <a:ext cx="6575713" cy="954107"/>
          </a:xfrm>
          <a:prstGeom prst="rect">
            <a:avLst/>
          </a:prstGeom>
          <a:noFill/>
        </p:spPr>
        <p:txBody>
          <a:bodyPr wrap="square">
            <a:spAutoFit/>
          </a:bodyPr>
          <a:lstStyle/>
          <a:p>
            <a:endParaRPr lang="es-CO" sz="1600" dirty="0">
              <a:latin typeface="Roboto" panose="02000000000000000000" pitchFamily="2" charset="0"/>
              <a:ea typeface="Roboto" panose="02000000000000000000" pitchFamily="2" charset="0"/>
            </a:endParaRPr>
          </a:p>
          <a:p>
            <a:endParaRPr lang="es-CO" sz="1600" dirty="0">
              <a:latin typeface="Roboto" panose="02000000000000000000" pitchFamily="2" charset="0"/>
              <a:ea typeface="Roboto" panose="02000000000000000000" pitchFamily="2" charset="0"/>
            </a:endParaRPr>
          </a:p>
          <a:p>
            <a:pPr algn="just"/>
            <a:r>
              <a:rPr lang="es-CO" sz="2400" b="1" dirty="0" err="1">
                <a:latin typeface="Roboto" panose="02000000000000000000" pitchFamily="2" charset="0"/>
                <a:ea typeface="Roboto" panose="02000000000000000000" pitchFamily="2" charset="0"/>
              </a:rPr>
              <a:t>The</a:t>
            </a:r>
            <a:r>
              <a:rPr lang="es-CO" sz="2400" b="1" dirty="0">
                <a:latin typeface="Roboto" panose="02000000000000000000" pitchFamily="2" charset="0"/>
                <a:ea typeface="Roboto" panose="02000000000000000000" pitchFamily="2" charset="0"/>
              </a:rPr>
              <a:t> </a:t>
            </a:r>
            <a:r>
              <a:rPr lang="es-CO" sz="2400" b="1" dirty="0" err="1">
                <a:latin typeface="Roboto" panose="02000000000000000000" pitchFamily="2" charset="0"/>
                <a:ea typeface="Roboto" panose="02000000000000000000" pitchFamily="2" charset="0"/>
              </a:rPr>
              <a:t>above</a:t>
            </a:r>
            <a:r>
              <a:rPr lang="es-CO" sz="2400" b="1" dirty="0">
                <a:latin typeface="Roboto" panose="02000000000000000000" pitchFamily="2" charset="0"/>
                <a:ea typeface="Roboto" panose="02000000000000000000" pitchFamily="2" charset="0"/>
              </a:rPr>
              <a:t> </a:t>
            </a:r>
            <a:r>
              <a:rPr lang="es-CO" sz="2400" b="1" dirty="0" err="1">
                <a:latin typeface="Roboto" panose="02000000000000000000" pitchFamily="2" charset="0"/>
                <a:ea typeface="Roboto" panose="02000000000000000000" pitchFamily="2" charset="0"/>
              </a:rPr>
              <a:t>Map</a:t>
            </a:r>
            <a:r>
              <a:rPr lang="es-CO" sz="2400" b="1" dirty="0">
                <a:latin typeface="Roboto" panose="02000000000000000000" pitchFamily="2" charset="0"/>
                <a:ea typeface="Roboto" panose="02000000000000000000" pitchFamily="2" charset="0"/>
              </a:rPr>
              <a:t> </a:t>
            </a:r>
            <a:r>
              <a:rPr lang="es-CO" sz="2400" b="1" dirty="0" err="1">
                <a:latin typeface="Roboto" panose="02000000000000000000" pitchFamily="2" charset="0"/>
                <a:ea typeface="Roboto" panose="02000000000000000000" pitchFamily="2" charset="0"/>
              </a:rPr>
              <a:t>is</a:t>
            </a:r>
            <a:r>
              <a:rPr lang="es-CO" sz="2400" b="1" dirty="0">
                <a:latin typeface="Roboto" panose="02000000000000000000" pitchFamily="2" charset="0"/>
                <a:ea typeface="Roboto" panose="02000000000000000000" pitchFamily="2" charset="0"/>
              </a:rPr>
              <a:t> </a:t>
            </a:r>
            <a:r>
              <a:rPr lang="en-US" sz="2400" b="1" dirty="0">
                <a:latin typeface="Roboto" panose="02000000000000000000" pitchFamily="2" charset="0"/>
                <a:ea typeface="Roboto" panose="02000000000000000000" pitchFamily="2" charset="0"/>
              </a:rPr>
              <a:t>is for the next references</a:t>
            </a:r>
            <a:endParaRPr lang="es-CO" sz="2400" b="1" dirty="0">
              <a:latin typeface="Roboto" panose="02000000000000000000" pitchFamily="2" charset="0"/>
              <a:ea typeface="Roboto" panose="02000000000000000000" pitchFamily="2" charset="0"/>
            </a:endParaRPr>
          </a:p>
        </p:txBody>
      </p:sp>
      <p:pic>
        <p:nvPicPr>
          <p:cNvPr id="12292" name="Picture 4" descr="Exclamation Mark - Free image on Pixabay">
            <a:extLst>
              <a:ext uri="{FF2B5EF4-FFF2-40B4-BE49-F238E27FC236}">
                <a16:creationId xmlns:a16="http://schemas.microsoft.com/office/drawing/2014/main" id="{C5AFE769-3C62-4CED-AA85-F08EA0B9F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7268" y="739366"/>
            <a:ext cx="2066925"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96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7;p4">
            <a:extLst>
              <a:ext uri="{FF2B5EF4-FFF2-40B4-BE49-F238E27FC236}">
                <a16:creationId xmlns:a16="http://schemas.microsoft.com/office/drawing/2014/main" id="{8F28F4D4-173C-45FC-8C79-185A53CAFA8D}"/>
              </a:ext>
            </a:extLst>
          </p:cNvPr>
          <p:cNvSpPr txBox="1"/>
          <p:nvPr/>
        </p:nvSpPr>
        <p:spPr>
          <a:xfrm>
            <a:off x="1842403" y="295884"/>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3600" b="1" dirty="0">
                <a:solidFill>
                  <a:schemeClr val="bg1"/>
                </a:solidFill>
                <a:latin typeface="Roboto"/>
                <a:ea typeface="Roboto"/>
                <a:cs typeface="Roboto"/>
                <a:sym typeface="Roboto"/>
              </a:rPr>
              <a:t>Introduction</a:t>
            </a:r>
            <a:endParaRPr b="1" dirty="0">
              <a:solidFill>
                <a:schemeClr val="bg1"/>
              </a:solidFill>
            </a:endParaRPr>
          </a:p>
        </p:txBody>
      </p:sp>
      <p:pic>
        <p:nvPicPr>
          <p:cNvPr id="4" name="Imagen 3">
            <a:extLst>
              <a:ext uri="{FF2B5EF4-FFF2-40B4-BE49-F238E27FC236}">
                <a16:creationId xmlns:a16="http://schemas.microsoft.com/office/drawing/2014/main" id="{F7468380-75F0-49A2-811C-4E40AE707F78}"/>
              </a:ext>
            </a:extLst>
          </p:cNvPr>
          <p:cNvPicPr>
            <a:picLocks noChangeAspect="1"/>
          </p:cNvPicPr>
          <p:nvPr/>
        </p:nvPicPr>
        <p:blipFill>
          <a:blip r:embed="rId2"/>
          <a:stretch>
            <a:fillRect/>
          </a:stretch>
        </p:blipFill>
        <p:spPr>
          <a:xfrm>
            <a:off x="753880" y="724205"/>
            <a:ext cx="2417033" cy="3631332"/>
          </a:xfrm>
          <a:prstGeom prst="rect">
            <a:avLst/>
          </a:prstGeom>
        </p:spPr>
      </p:pic>
      <p:sp>
        <p:nvSpPr>
          <p:cNvPr id="8" name="Google Shape;27;p4">
            <a:extLst>
              <a:ext uri="{FF2B5EF4-FFF2-40B4-BE49-F238E27FC236}">
                <a16:creationId xmlns:a16="http://schemas.microsoft.com/office/drawing/2014/main" id="{D5A0B37E-ED9E-4A60-987C-C3D08315AD0F}"/>
              </a:ext>
            </a:extLst>
          </p:cNvPr>
          <p:cNvSpPr txBox="1"/>
          <p:nvPr/>
        </p:nvSpPr>
        <p:spPr>
          <a:xfrm>
            <a:off x="1842403" y="-48762"/>
            <a:ext cx="8199000" cy="510000"/>
          </a:xfrm>
          <a:prstGeom prst="rect">
            <a:avLst/>
          </a:prstGeom>
          <a:noFill/>
          <a:ln>
            <a:noFill/>
          </a:ln>
        </p:spPr>
        <p:txBody>
          <a:bodyPr spcFirstLastPara="1" wrap="square" lIns="0" tIns="0" rIns="0" bIns="0" anchor="t" anchorCtr="0">
            <a:noAutofit/>
          </a:bodyPr>
          <a:lstStyle/>
          <a:p>
            <a:pPr marL="0" marR="0" lvl="0" indent="0" algn="ctr" rtl="0">
              <a:lnSpc>
                <a:spcPct val="104166"/>
              </a:lnSpc>
              <a:spcBef>
                <a:spcPts val="0"/>
              </a:spcBef>
              <a:spcAft>
                <a:spcPts val="0"/>
              </a:spcAft>
              <a:buNone/>
            </a:pPr>
            <a:r>
              <a:rPr lang="en-US" sz="4000" dirty="0">
                <a:solidFill>
                  <a:srgbClr val="2A3990"/>
                </a:solidFill>
                <a:latin typeface="Roboto"/>
                <a:ea typeface="Roboto"/>
                <a:cs typeface="Roboto"/>
                <a:sym typeface="Roboto"/>
              </a:rPr>
              <a:t>Information about Crime</a:t>
            </a:r>
          </a:p>
          <a:p>
            <a:pPr marL="0" marR="0" lvl="0" indent="0" algn="ctr" rtl="0">
              <a:lnSpc>
                <a:spcPct val="104166"/>
              </a:lnSpc>
              <a:spcBef>
                <a:spcPts val="0"/>
              </a:spcBef>
              <a:spcAft>
                <a:spcPts val="0"/>
              </a:spcAft>
              <a:buNone/>
            </a:pPr>
            <a:r>
              <a:rPr lang="en-US" sz="4000" dirty="0">
                <a:solidFill>
                  <a:srgbClr val="2A3990"/>
                </a:solidFill>
                <a:latin typeface="Roboto"/>
                <a:ea typeface="Roboto"/>
                <a:sym typeface="Roboto"/>
              </a:rPr>
              <a:t>Table and graphic</a:t>
            </a:r>
            <a:endParaRPr dirty="0"/>
          </a:p>
        </p:txBody>
      </p:sp>
      <p:pic>
        <p:nvPicPr>
          <p:cNvPr id="9" name="Imagen 8">
            <a:extLst>
              <a:ext uri="{FF2B5EF4-FFF2-40B4-BE49-F238E27FC236}">
                <a16:creationId xmlns:a16="http://schemas.microsoft.com/office/drawing/2014/main" id="{1E17B0F6-004C-40F2-99D5-65EA38DC68A8}"/>
              </a:ext>
            </a:extLst>
          </p:cNvPr>
          <p:cNvPicPr>
            <a:picLocks noChangeAspect="1"/>
          </p:cNvPicPr>
          <p:nvPr/>
        </p:nvPicPr>
        <p:blipFill>
          <a:blip r:embed="rId3"/>
          <a:stretch>
            <a:fillRect/>
          </a:stretch>
        </p:blipFill>
        <p:spPr>
          <a:xfrm>
            <a:off x="3507140" y="1216795"/>
            <a:ext cx="8066447" cy="4238945"/>
          </a:xfrm>
          <a:prstGeom prst="rect">
            <a:avLst/>
          </a:prstGeom>
        </p:spPr>
      </p:pic>
      <p:sp>
        <p:nvSpPr>
          <p:cNvPr id="12" name="CuadroTexto 11">
            <a:extLst>
              <a:ext uri="{FF2B5EF4-FFF2-40B4-BE49-F238E27FC236}">
                <a16:creationId xmlns:a16="http://schemas.microsoft.com/office/drawing/2014/main" id="{44679C5C-6303-4D8C-954D-6CB0FA10868F}"/>
              </a:ext>
            </a:extLst>
          </p:cNvPr>
          <p:cNvSpPr txBox="1"/>
          <p:nvPr/>
        </p:nvSpPr>
        <p:spPr>
          <a:xfrm>
            <a:off x="753880" y="4958710"/>
            <a:ext cx="10684240" cy="1815882"/>
          </a:xfrm>
          <a:prstGeom prst="rect">
            <a:avLst/>
          </a:prstGeom>
          <a:noFill/>
        </p:spPr>
        <p:txBody>
          <a:bodyPr wrap="square">
            <a:spAutoFit/>
          </a:bodyPr>
          <a:lstStyle/>
          <a:p>
            <a:endParaRPr lang="es-CO" sz="1600" dirty="0">
              <a:latin typeface="Roboto" panose="02000000000000000000" pitchFamily="2" charset="0"/>
              <a:ea typeface="Roboto" panose="02000000000000000000" pitchFamily="2" charset="0"/>
            </a:endParaRPr>
          </a:p>
          <a:p>
            <a:endParaRPr lang="es-CO" sz="1600" dirty="0">
              <a:latin typeface="Roboto" panose="02000000000000000000" pitchFamily="2" charset="0"/>
              <a:ea typeface="Roboto" panose="02000000000000000000" pitchFamily="2" charset="0"/>
            </a:endParaRPr>
          </a:p>
          <a:p>
            <a:pPr algn="just"/>
            <a:r>
              <a:rPr lang="es-CO" sz="1600" dirty="0" err="1">
                <a:latin typeface="Roboto" panose="02000000000000000000" pitchFamily="2" charset="0"/>
                <a:ea typeface="Roboto" panose="02000000000000000000" pitchFamily="2" charset="0"/>
              </a:rPr>
              <a:t>The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above</a:t>
            </a:r>
            <a:r>
              <a:rPr lang="es-CO" sz="1600" dirty="0">
                <a:latin typeface="Roboto" panose="02000000000000000000" pitchFamily="2" charset="0"/>
                <a:ea typeface="Roboto" panose="02000000000000000000" pitchFamily="2" charset="0"/>
              </a:rPr>
              <a:t> table has a </a:t>
            </a:r>
            <a:r>
              <a:rPr lang="es-CO" sz="1600" dirty="0" err="1">
                <a:latin typeface="Roboto" panose="02000000000000000000" pitchFamily="2" charset="0"/>
                <a:ea typeface="Roboto" panose="02000000000000000000" pitchFamily="2" charset="0"/>
              </a:rPr>
              <a:t>classification</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between</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districts</a:t>
            </a:r>
            <a:r>
              <a:rPr lang="es-CO" sz="1600" dirty="0">
                <a:latin typeface="Roboto" panose="02000000000000000000" pitchFamily="2" charset="0"/>
                <a:ea typeface="Roboto" panose="02000000000000000000" pitchFamily="2" charset="0"/>
              </a:rPr>
              <a:t> and </a:t>
            </a:r>
            <a:r>
              <a:rPr lang="es-CO" sz="1600" dirty="0" err="1">
                <a:latin typeface="Roboto" panose="02000000000000000000" pitchFamily="2" charset="0"/>
                <a:ea typeface="Roboto" panose="02000000000000000000" pitchFamily="2" charset="0"/>
              </a:rPr>
              <a:t>neighborhoods</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We</a:t>
            </a:r>
            <a:r>
              <a:rPr lang="es-CO" sz="1600" dirty="0">
                <a:latin typeface="Roboto" panose="02000000000000000000" pitchFamily="2" charset="0"/>
                <a:ea typeface="Roboto" panose="02000000000000000000" pitchFamily="2" charset="0"/>
              </a:rPr>
              <a:t> can </a:t>
            </a:r>
            <a:r>
              <a:rPr lang="es-CO" sz="1600" dirty="0" err="1">
                <a:latin typeface="Roboto" panose="02000000000000000000" pitchFamily="2" charset="0"/>
                <a:ea typeface="Roboto" panose="02000000000000000000" pitchFamily="2" charset="0"/>
              </a:rPr>
              <a:t>see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the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least</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safe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areas</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according</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to</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the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statistics</a:t>
            </a:r>
            <a:r>
              <a:rPr lang="es-CO" sz="1600" dirty="0">
                <a:latin typeface="Roboto" panose="02000000000000000000" pitchFamily="2" charset="0"/>
                <a:ea typeface="Roboto" panose="02000000000000000000" pitchFamily="2" charset="0"/>
              </a:rPr>
              <a:t>.</a:t>
            </a:r>
          </a:p>
          <a:p>
            <a:pPr algn="just"/>
            <a:r>
              <a:rPr lang="es-CO" sz="1600" dirty="0" err="1">
                <a:latin typeface="Roboto" panose="02000000000000000000" pitchFamily="2" charset="0"/>
                <a:ea typeface="Roboto" panose="02000000000000000000" pitchFamily="2" charset="0"/>
              </a:rPr>
              <a:t>superimponing</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the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locations</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of</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the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crimes</a:t>
            </a:r>
            <a:r>
              <a:rPr lang="es-CO" sz="1600" dirty="0">
                <a:latin typeface="Roboto" panose="02000000000000000000" pitchFamily="2" charset="0"/>
                <a:ea typeface="Roboto" panose="02000000000000000000" pitchFamily="2" charset="0"/>
              </a:rPr>
              <a:t> onto </a:t>
            </a:r>
            <a:r>
              <a:rPr lang="es-CO" sz="1600" dirty="0" err="1">
                <a:latin typeface="Roboto" panose="02000000000000000000" pitchFamily="2" charset="0"/>
                <a:ea typeface="Roboto" panose="02000000000000000000" pitchFamily="2" charset="0"/>
              </a:rPr>
              <a:t>the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map</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Notice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how</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the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most</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dangerous</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areas</a:t>
            </a:r>
            <a:r>
              <a:rPr lang="es-CO" sz="1600" dirty="0">
                <a:latin typeface="Roboto" panose="02000000000000000000" pitchFamily="2" charset="0"/>
                <a:ea typeface="Roboto" panose="02000000000000000000" pitchFamily="2" charset="0"/>
              </a:rPr>
              <a:t> are Central, </a:t>
            </a:r>
            <a:r>
              <a:rPr lang="es-CO" sz="1600" dirty="0" err="1">
                <a:latin typeface="Roboto" panose="02000000000000000000" pitchFamily="2" charset="0"/>
                <a:ea typeface="Roboto" panose="02000000000000000000" pitchFamily="2" charset="0"/>
              </a:rPr>
              <a:t>Northern</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Mission</a:t>
            </a:r>
            <a:r>
              <a:rPr lang="es-CO" sz="1600" dirty="0">
                <a:latin typeface="Roboto" panose="02000000000000000000" pitchFamily="2" charset="0"/>
                <a:ea typeface="Roboto" panose="02000000000000000000" pitchFamily="2" charset="0"/>
              </a:rPr>
              <a:t> and </a:t>
            </a:r>
            <a:r>
              <a:rPr lang="es-CO" sz="1600" dirty="0" err="1">
                <a:latin typeface="Roboto" panose="02000000000000000000" pitchFamily="2" charset="0"/>
                <a:ea typeface="Roboto" panose="02000000000000000000" pitchFamily="2" charset="0"/>
              </a:rPr>
              <a:t>Southern</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likewise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the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safest</a:t>
            </a:r>
            <a:r>
              <a:rPr lang="es-CO" sz="1600" dirty="0">
                <a:latin typeface="Roboto" panose="02000000000000000000" pitchFamily="2" charset="0"/>
                <a:ea typeface="Roboto" panose="02000000000000000000" pitchFamily="2" charset="0"/>
              </a:rPr>
              <a:t> are Richmond and Park. </a:t>
            </a:r>
            <a:r>
              <a:rPr lang="es-CO" sz="1600" dirty="0" err="1">
                <a:latin typeface="Roboto" panose="02000000000000000000" pitchFamily="2" charset="0"/>
                <a:ea typeface="Roboto" panose="02000000000000000000" pitchFamily="2" charset="0"/>
              </a:rPr>
              <a:t>Consequently</a:t>
            </a:r>
            <a:r>
              <a:rPr lang="es-CO" sz="1600" dirty="0">
                <a:latin typeface="Roboto" panose="02000000000000000000" pitchFamily="2" charset="0"/>
                <a:ea typeface="Roboto" panose="02000000000000000000" pitchFamily="2" charset="0"/>
              </a:rPr>
              <a:t>, in </a:t>
            </a:r>
            <a:r>
              <a:rPr lang="es-CO" sz="1600" dirty="0" err="1">
                <a:latin typeface="Roboto" panose="02000000000000000000" pitchFamily="2" charset="0"/>
                <a:ea typeface="Roboto" panose="02000000000000000000" pitchFamily="2" charset="0"/>
              </a:rPr>
              <a:t>these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last</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two</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areas</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we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will</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concentrate</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our</a:t>
            </a:r>
            <a:r>
              <a:rPr lang="es-CO" sz="1600" dirty="0">
                <a:latin typeface="Roboto" panose="02000000000000000000" pitchFamily="2" charset="0"/>
                <a:ea typeface="Roboto" panose="02000000000000000000" pitchFamily="2" charset="0"/>
              </a:rPr>
              <a:t> </a:t>
            </a:r>
            <a:r>
              <a:rPr lang="es-CO" sz="1600" dirty="0" err="1">
                <a:latin typeface="Roboto" panose="02000000000000000000" pitchFamily="2" charset="0"/>
                <a:ea typeface="Roboto" panose="02000000000000000000" pitchFamily="2" charset="0"/>
              </a:rPr>
              <a:t>exploration</a:t>
            </a:r>
            <a:r>
              <a:rPr lang="es-CO" sz="1600" dirty="0">
                <a:latin typeface="Roboto" panose="02000000000000000000" pitchFamily="2" charset="0"/>
                <a:ea typeface="Roboto" panose="02000000000000000000" pitchFamily="2" charset="0"/>
              </a:rPr>
              <a:t>.</a:t>
            </a:r>
          </a:p>
        </p:txBody>
      </p:sp>
    </p:spTree>
    <p:extLst>
      <p:ext uri="{BB962C8B-B14F-4D97-AF65-F5344CB8AC3E}">
        <p14:creationId xmlns:p14="http://schemas.microsoft.com/office/powerpoint/2010/main" val="1782441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1496</TotalTime>
  <Words>1502</Words>
  <Application>Microsoft Office PowerPoint</Application>
  <PresentationFormat>Panorámica</PresentationFormat>
  <Paragraphs>221</Paragraphs>
  <Slides>32</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32</vt:i4>
      </vt:variant>
    </vt:vector>
  </HeadingPairs>
  <TitlesOfParts>
    <vt:vector size="41" baseType="lpstr">
      <vt:lpstr>-apple-system</vt:lpstr>
      <vt:lpstr>Arial</vt:lpstr>
      <vt:lpstr>Calibri</vt:lpstr>
      <vt:lpstr>Roboto</vt:lpstr>
      <vt:lpstr>Tw Cen MT</vt:lpstr>
      <vt:lpstr>Tw Cen MT Condensed</vt:lpstr>
      <vt:lpstr>Wingdings</vt:lpstr>
      <vt:lpstr>Wingdings 3</vt:lpstr>
      <vt:lpstr>Integral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Marcos Cifuentes</dc:creator>
  <cp:lastModifiedBy>Marcos Cifuentes</cp:lastModifiedBy>
  <cp:revision>113</cp:revision>
  <dcterms:created xsi:type="dcterms:W3CDTF">2021-07-23T00:19:25Z</dcterms:created>
  <dcterms:modified xsi:type="dcterms:W3CDTF">2021-07-26T23:01:10Z</dcterms:modified>
</cp:coreProperties>
</file>