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C099-D893-4B3C-B46B-CCE9215B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AC4426-BD18-49A9-90DE-F681027D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44EDB-61D3-4C32-891C-D35F4359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D954A-4683-491D-8706-9318A8B1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26316-8B97-4B34-AD85-214B8788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50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859C-501B-470A-AEFC-B0F9D903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5AD98F-D9C1-4EFF-984C-A6A380F2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1D499-D399-401E-8E5A-5135D0A7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91975-EA0D-4D95-9025-AFA8FF6D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E9753-A59C-4583-9155-0FDEFBE6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77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5FBF4F-590C-46CA-A3A7-FC9EDC6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02811A-5865-4B0D-9EA2-CAC21D85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D54EC-F91C-4BD9-A952-4CA96B10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7A17F-9A7E-480D-8C21-D0D929F0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B1FC3-0224-48A7-BD13-D0CAFB9A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9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A199B-43AC-4B66-9AF4-EED26EA1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513F-D83A-49B6-96EA-B886B213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195D6-D29F-482E-9331-BCE02280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2A7832-42C4-45FA-A137-74EEA252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E7A55-5DC4-49B1-BA69-8406C50A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3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C5385-AB1D-4F08-B31D-026F8841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1DD255-9B9A-4808-B56E-B56FD68B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1188C-F195-4E21-9964-44B8A83D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B9A13-7146-49FF-BF7A-D6B645F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5098-BA10-434D-8E96-AC433546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6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32FF-0F63-4976-8380-E5282CBB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66A7D-C1C9-4395-9A66-8AE98B3D4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FCEAD1-AE46-4F8E-867B-B9E3FCD53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678EB-2D8F-45AB-ACF8-79750629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3CE9F9-3BC9-4FB4-90E2-CA81351B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53A3F-94DA-4C93-BEBE-CCBCA71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40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3FACA-5F75-49C2-9462-4D9265CA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EB6A7-7891-4810-BD52-3548A59F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778F60-EE9C-47BE-AE8D-9C866C63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45E664-E34B-4871-A0B0-EC9BDC0EE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2D754F-187C-48C5-BCA2-14ADD48C0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EB4BB6-B137-4A55-824C-71E927EE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725EE5-D551-41FE-B486-030DD65B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5430E7-863C-4FE8-A46C-BF7B783B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829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2647B-4FFA-4B8A-B80C-BF77A706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04ED4E-DD14-4760-9499-934C06F0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0676B-DC9C-477F-81C8-770DA24F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1E4DCC-41CB-454F-A045-21302BF6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4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28EB16-1802-4246-B9DA-E12B87CC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A62FA-992C-4617-8954-0D10B6CA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68FC5-EAE5-48ED-A2BC-E83C6107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8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03564-A7BD-408F-AF57-FD7974E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9DAB2-052D-4F1F-8209-A51FEA05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701E5F-A6F8-4D00-A115-3571D1987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0524E-6F93-42C6-BB5F-91C9FCE0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C23F6C-3B7B-425D-89FA-548BB377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FF0E8-ECF3-4B41-B4D3-B231B92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107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8A7CD-005A-48E5-9EFC-4FBA0799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5DD3D8-53E4-4E56-A6BF-7E9B5B1FF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6A95F8-450D-478F-A811-D4C5AA745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E657F-FE9B-40C3-BDB1-8F91A5B3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E0D81-050D-4973-A4F1-20AD1454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D3702C-1C25-489D-B323-C0F2F1A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8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6F4EB8-9C79-4274-A6EC-8387FF3A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294252-CDA0-48BD-BE7C-3AA57366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1FA35-2CAF-46E1-A765-D39FA0FEB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746-38CB-4DDF-B0B3-E66C88C087AA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5C68B-0A0F-41DC-8B06-C2DE1F5FF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49D94-7D53-419D-858C-F84FAA17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D60A-ECF6-47B2-8213-C9F9B8FC90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92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Download Database Icon .Simple Element Illustration. Data Download Concept  Symbol Design. Can Be Used For Web And Mobile. Stock Vector - Illustration  of download, outline: 160964713">
            <a:extLst>
              <a:ext uri="{FF2B5EF4-FFF2-40B4-BE49-F238E27FC236}">
                <a16:creationId xmlns:a16="http://schemas.microsoft.com/office/drawing/2014/main" id="{7EABCA26-535F-4165-B5BA-7004B63E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704" y="25770"/>
            <a:ext cx="633229" cy="3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6C6A5BDA-497D-4539-A57C-A234D518BF00}"/>
              </a:ext>
            </a:extLst>
          </p:cNvPr>
          <p:cNvSpPr txBox="1"/>
          <p:nvPr/>
        </p:nvSpPr>
        <p:spPr>
          <a:xfrm>
            <a:off x="3587778" y="2115365"/>
            <a:ext cx="3781051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 2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Dataset with locations of business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FABA75F-FC6A-4BD5-B0DE-A69E8FFDB5E6}"/>
              </a:ext>
            </a:extLst>
          </p:cNvPr>
          <p:cNvSpPr/>
          <p:nvPr/>
        </p:nvSpPr>
        <p:spPr>
          <a:xfrm>
            <a:off x="8321625" y="2292191"/>
            <a:ext cx="1724243" cy="1327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E8465F-3748-452A-92F8-079DBCEA225E}"/>
              </a:ext>
            </a:extLst>
          </p:cNvPr>
          <p:cNvSpPr txBox="1"/>
          <p:nvPr/>
        </p:nvSpPr>
        <p:spPr>
          <a:xfrm>
            <a:off x="5322646" y="101251"/>
            <a:ext cx="5737541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 1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Crime Rate in San Francisco Section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3815B2-48D0-4795-AFA5-C453B3385479}"/>
              </a:ext>
            </a:extLst>
          </p:cNvPr>
          <p:cNvSpPr/>
          <p:nvPr/>
        </p:nvSpPr>
        <p:spPr>
          <a:xfrm>
            <a:off x="3160552" y="404058"/>
            <a:ext cx="1943306" cy="1327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56F6D3-5433-4755-929D-EBAA87203CA1}"/>
              </a:ext>
            </a:extLst>
          </p:cNvPr>
          <p:cNvSpPr txBox="1"/>
          <p:nvPr/>
        </p:nvSpPr>
        <p:spPr>
          <a:xfrm>
            <a:off x="62961" y="937800"/>
            <a:ext cx="132740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1"/>
                </a:solidFill>
              </a:rPr>
              <a:t>Business</a:t>
            </a:r>
            <a:r>
              <a:rPr lang="es-CO" sz="1200" dirty="0"/>
              <a:t> </a:t>
            </a:r>
          </a:p>
          <a:p>
            <a:pPr algn="ctr"/>
            <a:r>
              <a:rPr lang="es-CO" sz="1400" b="1" dirty="0" err="1">
                <a:solidFill>
                  <a:schemeClr val="bg1"/>
                </a:solidFill>
              </a:rPr>
              <a:t>Understanding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3214B1-5B25-497F-B396-2AE9AD7809E5}"/>
              </a:ext>
            </a:extLst>
          </p:cNvPr>
          <p:cNvSpPr txBox="1"/>
          <p:nvPr/>
        </p:nvSpPr>
        <p:spPr>
          <a:xfrm>
            <a:off x="1715234" y="968479"/>
            <a:ext cx="85074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err="1">
                <a:solidFill>
                  <a:schemeClr val="bg1"/>
                </a:solidFill>
              </a:rPr>
              <a:t>Getting</a:t>
            </a:r>
            <a:r>
              <a:rPr lang="es-CO" sz="1400" b="1" dirty="0">
                <a:solidFill>
                  <a:schemeClr val="bg1"/>
                </a:solidFill>
              </a:rPr>
              <a:t> Data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58F31A3-EF5E-4163-A354-352061BD7166}"/>
              </a:ext>
            </a:extLst>
          </p:cNvPr>
          <p:cNvSpPr/>
          <p:nvPr/>
        </p:nvSpPr>
        <p:spPr>
          <a:xfrm>
            <a:off x="1443783" y="823534"/>
            <a:ext cx="256863" cy="78735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C490639-EC3F-460A-82F2-305F1CD73986}"/>
              </a:ext>
            </a:extLst>
          </p:cNvPr>
          <p:cNvSpPr/>
          <p:nvPr/>
        </p:nvSpPr>
        <p:spPr>
          <a:xfrm rot="10800000">
            <a:off x="8014661" y="1065477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4CED31-3B95-4759-B87D-2BF885671629}"/>
              </a:ext>
            </a:extLst>
          </p:cNvPr>
          <p:cNvSpPr txBox="1"/>
          <p:nvPr/>
        </p:nvSpPr>
        <p:spPr>
          <a:xfrm>
            <a:off x="5522063" y="739549"/>
            <a:ext cx="99256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Loan </a:t>
            </a:r>
            <a:r>
              <a:rPr lang="es-CO" sz="1200" b="1" dirty="0" err="1">
                <a:solidFill>
                  <a:schemeClr val="bg1"/>
                </a:solidFill>
              </a:rPr>
              <a:t>Incidents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F3CC52-C67C-42BC-A92A-F781589ED425}"/>
              </a:ext>
            </a:extLst>
          </p:cNvPr>
          <p:cNvSpPr txBox="1"/>
          <p:nvPr/>
        </p:nvSpPr>
        <p:spPr>
          <a:xfrm>
            <a:off x="6859188" y="769938"/>
            <a:ext cx="112719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Clean</a:t>
            </a:r>
            <a:r>
              <a:rPr lang="es-CO" sz="1200" b="1" dirty="0">
                <a:solidFill>
                  <a:schemeClr val="bg1"/>
                </a:solidFill>
              </a:rPr>
              <a:t> Data</a:t>
            </a:r>
          </a:p>
          <a:p>
            <a:pPr algn="ctr"/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94AEE0-3E2A-42D2-91B2-B8385CAFC540}"/>
              </a:ext>
            </a:extLst>
          </p:cNvPr>
          <p:cNvSpPr txBox="1"/>
          <p:nvPr/>
        </p:nvSpPr>
        <p:spPr>
          <a:xfrm>
            <a:off x="8366760" y="749835"/>
            <a:ext cx="112719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Display</a:t>
            </a:r>
            <a:r>
              <a:rPr lang="es-CO" sz="1200" b="1" dirty="0">
                <a:solidFill>
                  <a:schemeClr val="bg1"/>
                </a:solidFill>
              </a:rPr>
              <a:t> Data </a:t>
            </a:r>
            <a:r>
              <a:rPr lang="es-CO" sz="1200" b="1" dirty="0" err="1">
                <a:solidFill>
                  <a:schemeClr val="bg1"/>
                </a:solidFill>
              </a:rPr>
              <a:t>understanding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5F4B067-58ED-4943-B194-5FF9391EA169}"/>
              </a:ext>
            </a:extLst>
          </p:cNvPr>
          <p:cNvSpPr txBox="1"/>
          <p:nvPr/>
        </p:nvSpPr>
        <p:spPr>
          <a:xfrm>
            <a:off x="2140445" y="4977140"/>
            <a:ext cx="1505506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Apply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err="1">
                <a:solidFill>
                  <a:schemeClr val="bg1"/>
                </a:solidFill>
              </a:rPr>
              <a:t>Elbow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CCCE8DE-F294-41F3-9155-A97DB2B9B106}"/>
              </a:ext>
            </a:extLst>
          </p:cNvPr>
          <p:cNvSpPr/>
          <p:nvPr/>
        </p:nvSpPr>
        <p:spPr>
          <a:xfrm>
            <a:off x="5147655" y="851744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045159-9F89-4995-B74F-D692495D116D}"/>
              </a:ext>
            </a:extLst>
          </p:cNvPr>
          <p:cNvSpPr txBox="1"/>
          <p:nvPr/>
        </p:nvSpPr>
        <p:spPr>
          <a:xfrm>
            <a:off x="3224585" y="773090"/>
            <a:ext cx="1781298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Crime Rate in San Francisco Section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3C2B1F8-ACEB-4B4F-A584-60711E7BEBD2}"/>
              </a:ext>
            </a:extLst>
          </p:cNvPr>
          <p:cNvSpPr txBox="1"/>
          <p:nvPr/>
        </p:nvSpPr>
        <p:spPr>
          <a:xfrm>
            <a:off x="8112556" y="2758151"/>
            <a:ext cx="1781298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locations of businesses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0CFADC6-C85E-4F2B-8E9F-49374D919556}"/>
              </a:ext>
            </a:extLst>
          </p:cNvPr>
          <p:cNvSpPr txBox="1"/>
          <p:nvPr/>
        </p:nvSpPr>
        <p:spPr>
          <a:xfrm>
            <a:off x="3706887" y="516207"/>
            <a:ext cx="96752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/>
              <a:t>Dataset</a:t>
            </a:r>
            <a:endParaRPr lang="es-CO" sz="1600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531DCF3-90A3-4ADD-847B-8CB436551C25}"/>
              </a:ext>
            </a:extLst>
          </p:cNvPr>
          <p:cNvSpPr txBox="1"/>
          <p:nvPr/>
        </p:nvSpPr>
        <p:spPr>
          <a:xfrm>
            <a:off x="8538296" y="2499102"/>
            <a:ext cx="967526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/>
              <a:t>Dataset</a:t>
            </a:r>
            <a:endParaRPr lang="es-CO" sz="1600" b="1" dirty="0"/>
          </a:p>
        </p:txBody>
      </p:sp>
      <p:pic>
        <p:nvPicPr>
          <p:cNvPr id="37" name="Picture 2" descr="Datasets">
            <a:extLst>
              <a:ext uri="{FF2B5EF4-FFF2-40B4-BE49-F238E27FC236}">
                <a16:creationId xmlns:a16="http://schemas.microsoft.com/office/drawing/2014/main" id="{4C2BEFC2-CC50-4B53-AEE2-65357B32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440" y="2708982"/>
            <a:ext cx="649185" cy="6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37BD3F-7C19-45C3-ABA0-03B7CFA1D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5" y="195652"/>
            <a:ext cx="518531" cy="687259"/>
          </a:xfrm>
          <a:prstGeom prst="rect">
            <a:avLst/>
          </a:prstGeom>
        </p:spPr>
      </p:pic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D512CEEF-EB1E-4F2E-8823-FA95CF764CF6}"/>
              </a:ext>
            </a:extLst>
          </p:cNvPr>
          <p:cNvSpPr/>
          <p:nvPr/>
        </p:nvSpPr>
        <p:spPr>
          <a:xfrm>
            <a:off x="6557931" y="749835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DC01733D-EE0C-4405-8A17-C45A7C823025}"/>
              </a:ext>
            </a:extLst>
          </p:cNvPr>
          <p:cNvSpPr/>
          <p:nvPr/>
        </p:nvSpPr>
        <p:spPr>
          <a:xfrm>
            <a:off x="8101058" y="762368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FB77A9E7-8F5F-4BC8-93A7-105564E4CDEF}"/>
              </a:ext>
            </a:extLst>
          </p:cNvPr>
          <p:cNvSpPr/>
          <p:nvPr/>
        </p:nvSpPr>
        <p:spPr>
          <a:xfrm rot="10800000">
            <a:off x="6527219" y="1056066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A0CB1FF3-51B6-437F-BED6-FB4C4F56B471}"/>
              </a:ext>
            </a:extLst>
          </p:cNvPr>
          <p:cNvSpPr/>
          <p:nvPr/>
        </p:nvSpPr>
        <p:spPr>
          <a:xfrm rot="10800000">
            <a:off x="9492890" y="1055191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BB14263-F1FD-42C2-858E-1B9B67D1F428}"/>
              </a:ext>
            </a:extLst>
          </p:cNvPr>
          <p:cNvSpPr txBox="1"/>
          <p:nvPr/>
        </p:nvSpPr>
        <p:spPr>
          <a:xfrm>
            <a:off x="9844989" y="739549"/>
            <a:ext cx="112719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Data </a:t>
            </a:r>
            <a:r>
              <a:rPr lang="es-CO" sz="1200" b="1" dirty="0" err="1">
                <a:solidFill>
                  <a:schemeClr val="bg1"/>
                </a:solidFill>
              </a:rPr>
              <a:t>Preparation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57" name="Flecha: a la derecha 56">
            <a:extLst>
              <a:ext uri="{FF2B5EF4-FFF2-40B4-BE49-F238E27FC236}">
                <a16:creationId xmlns:a16="http://schemas.microsoft.com/office/drawing/2014/main" id="{F7890F44-6618-4B01-98BD-43572DAC198E}"/>
              </a:ext>
            </a:extLst>
          </p:cNvPr>
          <p:cNvSpPr/>
          <p:nvPr/>
        </p:nvSpPr>
        <p:spPr>
          <a:xfrm>
            <a:off x="9579287" y="752082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Flecha: a la derecha con bandas 57">
            <a:extLst>
              <a:ext uri="{FF2B5EF4-FFF2-40B4-BE49-F238E27FC236}">
                <a16:creationId xmlns:a16="http://schemas.microsoft.com/office/drawing/2014/main" id="{895ABFA8-2E30-474D-9EA1-DD170CEC85D4}"/>
              </a:ext>
            </a:extLst>
          </p:cNvPr>
          <p:cNvSpPr/>
          <p:nvPr/>
        </p:nvSpPr>
        <p:spPr>
          <a:xfrm rot="5400000">
            <a:off x="10639274" y="1752383"/>
            <a:ext cx="1013331" cy="628338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EDBCFA5-7154-4532-B7B5-C609FDEC3074}"/>
              </a:ext>
            </a:extLst>
          </p:cNvPr>
          <p:cNvSpPr txBox="1"/>
          <p:nvPr/>
        </p:nvSpPr>
        <p:spPr>
          <a:xfrm>
            <a:off x="10589962" y="2656631"/>
            <a:ext cx="112719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DataSet</a:t>
            </a:r>
            <a:r>
              <a:rPr lang="es-CO" sz="1200" b="1" dirty="0">
                <a:solidFill>
                  <a:schemeClr val="bg1"/>
                </a:solidFill>
              </a:rPr>
              <a:t> </a:t>
            </a:r>
            <a:r>
              <a:rPr lang="es-CO" sz="1200" b="1" dirty="0" err="1">
                <a:solidFill>
                  <a:schemeClr val="bg1"/>
                </a:solidFill>
              </a:rPr>
              <a:t>Crime’s</a:t>
            </a:r>
            <a:r>
              <a:rPr lang="es-CO" sz="1200" b="1" dirty="0">
                <a:solidFill>
                  <a:schemeClr val="bg1"/>
                </a:solidFill>
              </a:rPr>
              <a:t> San francisco </a:t>
            </a:r>
            <a:r>
              <a:rPr lang="es-CO" sz="1200" b="1" dirty="0" err="1">
                <a:solidFill>
                  <a:schemeClr val="bg1"/>
                </a:solidFill>
              </a:rPr>
              <a:t>Clasification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63" name="Flecha: a la derecha con bandas 62">
            <a:extLst>
              <a:ext uri="{FF2B5EF4-FFF2-40B4-BE49-F238E27FC236}">
                <a16:creationId xmlns:a16="http://schemas.microsoft.com/office/drawing/2014/main" id="{6AA967DA-CB7B-4126-A4DB-BC93E2EA7AB0}"/>
              </a:ext>
            </a:extLst>
          </p:cNvPr>
          <p:cNvSpPr/>
          <p:nvPr/>
        </p:nvSpPr>
        <p:spPr>
          <a:xfrm flipH="1">
            <a:off x="7393545" y="2861047"/>
            <a:ext cx="320681" cy="510046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044AFD5F-D8D5-491B-982F-B08E964336BB}"/>
              </a:ext>
            </a:extLst>
          </p:cNvPr>
          <p:cNvSpPr/>
          <p:nvPr/>
        </p:nvSpPr>
        <p:spPr>
          <a:xfrm>
            <a:off x="3387740" y="-60611"/>
            <a:ext cx="520811" cy="649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1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0A021B5-A0A1-47EA-A062-2B43D5B42886}"/>
              </a:ext>
            </a:extLst>
          </p:cNvPr>
          <p:cNvSpPr txBox="1"/>
          <p:nvPr/>
        </p:nvSpPr>
        <p:spPr>
          <a:xfrm>
            <a:off x="6228306" y="2847661"/>
            <a:ext cx="992569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Loan </a:t>
            </a:r>
            <a:r>
              <a:rPr lang="es-CO" sz="1200" b="1" dirty="0" err="1">
                <a:solidFill>
                  <a:schemeClr val="bg1"/>
                </a:solidFill>
              </a:rPr>
              <a:t>dataset</a:t>
            </a:r>
            <a:endParaRPr lang="es-CO" sz="1200" b="1" dirty="0">
              <a:solidFill>
                <a:schemeClr val="bg1"/>
              </a:solidFill>
            </a:endParaRPr>
          </a:p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With</a:t>
            </a:r>
            <a:r>
              <a:rPr lang="es-CO" sz="1200" b="1" dirty="0">
                <a:solidFill>
                  <a:schemeClr val="bg1"/>
                </a:solidFill>
              </a:rPr>
              <a:t> </a:t>
            </a:r>
            <a:r>
              <a:rPr lang="es-CO" sz="1200" b="1" dirty="0" err="1">
                <a:solidFill>
                  <a:schemeClr val="bg1"/>
                </a:solidFill>
              </a:rPr>
              <a:t>locations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71" name="Flecha: a la derecha con bandas 70">
            <a:extLst>
              <a:ext uri="{FF2B5EF4-FFF2-40B4-BE49-F238E27FC236}">
                <a16:creationId xmlns:a16="http://schemas.microsoft.com/office/drawing/2014/main" id="{B8777023-00F4-42BF-AB54-A84FF24B8255}"/>
              </a:ext>
            </a:extLst>
          </p:cNvPr>
          <p:cNvSpPr/>
          <p:nvPr/>
        </p:nvSpPr>
        <p:spPr>
          <a:xfrm flipH="1">
            <a:off x="10067909" y="2750382"/>
            <a:ext cx="447187" cy="510046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Flecha: a la derecha 72">
            <a:extLst>
              <a:ext uri="{FF2B5EF4-FFF2-40B4-BE49-F238E27FC236}">
                <a16:creationId xmlns:a16="http://schemas.microsoft.com/office/drawing/2014/main" id="{F04C7ED1-DB24-4140-B05B-14C7F00839BD}"/>
              </a:ext>
            </a:extLst>
          </p:cNvPr>
          <p:cNvSpPr/>
          <p:nvPr/>
        </p:nvSpPr>
        <p:spPr>
          <a:xfrm>
            <a:off x="5891883" y="2930444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4" name="Flecha: a la derecha 73">
            <a:extLst>
              <a:ext uri="{FF2B5EF4-FFF2-40B4-BE49-F238E27FC236}">
                <a16:creationId xmlns:a16="http://schemas.microsoft.com/office/drawing/2014/main" id="{831311D1-AF9B-4E38-9356-D91188E36877}"/>
              </a:ext>
            </a:extLst>
          </p:cNvPr>
          <p:cNvSpPr/>
          <p:nvPr/>
        </p:nvSpPr>
        <p:spPr>
          <a:xfrm rot="10800000">
            <a:off x="5861171" y="3236675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E0F78EB-BF7D-41F7-A466-6AA619C17178}"/>
              </a:ext>
            </a:extLst>
          </p:cNvPr>
          <p:cNvSpPr txBox="1"/>
          <p:nvPr/>
        </p:nvSpPr>
        <p:spPr>
          <a:xfrm>
            <a:off x="5097730" y="2645668"/>
            <a:ext cx="722168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Clean</a:t>
            </a:r>
            <a:r>
              <a:rPr lang="es-CO" sz="1200" b="1" dirty="0">
                <a:solidFill>
                  <a:schemeClr val="bg1"/>
                </a:solidFill>
              </a:rPr>
              <a:t> ,</a:t>
            </a:r>
          </a:p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Removing</a:t>
            </a:r>
            <a:endParaRPr lang="es-CO" sz="1200" b="1" dirty="0">
              <a:solidFill>
                <a:schemeClr val="bg1"/>
              </a:solidFill>
            </a:endParaRPr>
          </a:p>
          <a:p>
            <a:pPr algn="ctr"/>
            <a:r>
              <a:rPr lang="es-CO" sz="12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7E40C39E-0645-4127-826D-0A6559C096D2}"/>
              </a:ext>
            </a:extLst>
          </p:cNvPr>
          <p:cNvSpPr/>
          <p:nvPr/>
        </p:nvSpPr>
        <p:spPr>
          <a:xfrm>
            <a:off x="4819597" y="2858224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Flecha: a la derecha 76">
            <a:extLst>
              <a:ext uri="{FF2B5EF4-FFF2-40B4-BE49-F238E27FC236}">
                <a16:creationId xmlns:a16="http://schemas.microsoft.com/office/drawing/2014/main" id="{295B8940-3ABF-41EE-B725-0CC617577226}"/>
              </a:ext>
            </a:extLst>
          </p:cNvPr>
          <p:cNvSpPr/>
          <p:nvPr/>
        </p:nvSpPr>
        <p:spPr>
          <a:xfrm rot="10800000">
            <a:off x="4788885" y="3164455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9F94E69-EFEA-4536-AE4D-FAF364E5591E}"/>
              </a:ext>
            </a:extLst>
          </p:cNvPr>
          <p:cNvSpPr txBox="1"/>
          <p:nvPr/>
        </p:nvSpPr>
        <p:spPr>
          <a:xfrm>
            <a:off x="3645655" y="2823297"/>
            <a:ext cx="112719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Visualize</a:t>
            </a:r>
            <a:r>
              <a:rPr lang="es-CO" sz="1200" b="1" dirty="0">
                <a:solidFill>
                  <a:schemeClr val="bg1"/>
                </a:solidFill>
              </a:rPr>
              <a:t> Data </a:t>
            </a:r>
            <a:r>
              <a:rPr lang="es-CO" sz="1200" b="1" dirty="0" err="1">
                <a:solidFill>
                  <a:schemeClr val="bg1"/>
                </a:solidFill>
              </a:rPr>
              <a:t>understanding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14D9F94C-8154-4C0F-9CB3-ED0DFF8AB8EE}"/>
              </a:ext>
            </a:extLst>
          </p:cNvPr>
          <p:cNvSpPr txBox="1"/>
          <p:nvPr/>
        </p:nvSpPr>
        <p:spPr>
          <a:xfrm>
            <a:off x="2101186" y="2916792"/>
            <a:ext cx="1127192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s-CO" sz="1200" b="1" dirty="0">
              <a:solidFill>
                <a:schemeClr val="bg1"/>
              </a:solidFill>
            </a:endParaRPr>
          </a:p>
          <a:p>
            <a:pPr algn="ctr"/>
            <a:r>
              <a:rPr lang="es-CO" sz="1200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Preparation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80" name="Flecha: a la derecha 79">
            <a:extLst>
              <a:ext uri="{FF2B5EF4-FFF2-40B4-BE49-F238E27FC236}">
                <a16:creationId xmlns:a16="http://schemas.microsoft.com/office/drawing/2014/main" id="{2BBA1E72-82A1-47DA-B963-5CA3D53D5951}"/>
              </a:ext>
            </a:extLst>
          </p:cNvPr>
          <p:cNvSpPr/>
          <p:nvPr/>
        </p:nvSpPr>
        <p:spPr>
          <a:xfrm>
            <a:off x="3300036" y="2845590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Flecha: a la derecha 80">
            <a:extLst>
              <a:ext uri="{FF2B5EF4-FFF2-40B4-BE49-F238E27FC236}">
                <a16:creationId xmlns:a16="http://schemas.microsoft.com/office/drawing/2014/main" id="{6CFF440A-EB30-4EE8-BDFA-F8CCB680986F}"/>
              </a:ext>
            </a:extLst>
          </p:cNvPr>
          <p:cNvSpPr/>
          <p:nvPr/>
        </p:nvSpPr>
        <p:spPr>
          <a:xfrm rot="10800000">
            <a:off x="3269324" y="3151821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Flecha: a la derecha 82">
            <a:extLst>
              <a:ext uri="{FF2B5EF4-FFF2-40B4-BE49-F238E27FC236}">
                <a16:creationId xmlns:a16="http://schemas.microsoft.com/office/drawing/2014/main" id="{B98E1CDC-A2E2-450E-A977-1A084C678B1A}"/>
              </a:ext>
            </a:extLst>
          </p:cNvPr>
          <p:cNvSpPr/>
          <p:nvPr/>
        </p:nvSpPr>
        <p:spPr>
          <a:xfrm>
            <a:off x="1864629" y="2876366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C8DE76E6-A358-4E85-B5B5-C0C432B12F47}"/>
              </a:ext>
            </a:extLst>
          </p:cNvPr>
          <p:cNvSpPr/>
          <p:nvPr/>
        </p:nvSpPr>
        <p:spPr>
          <a:xfrm rot="10800000">
            <a:off x="1786782" y="3182597"/>
            <a:ext cx="263273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4" name="Picture 10" descr="CAIDA Catalog Details - Anonymized Internet Traces 2016">
            <a:extLst>
              <a:ext uri="{FF2B5EF4-FFF2-40B4-BE49-F238E27FC236}">
                <a16:creationId xmlns:a16="http://schemas.microsoft.com/office/drawing/2014/main" id="{B87EFB94-3979-4F28-A90D-C49230AA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935" y="2215059"/>
            <a:ext cx="642140" cy="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sets">
            <a:extLst>
              <a:ext uri="{FF2B5EF4-FFF2-40B4-BE49-F238E27FC236}">
                <a16:creationId xmlns:a16="http://schemas.microsoft.com/office/drawing/2014/main" id="{C82BF703-6AE4-4B69-88C2-91931E5C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0120" y="3194072"/>
            <a:ext cx="649185" cy="6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Flecha: a la derecha con bandas 114">
            <a:extLst>
              <a:ext uri="{FF2B5EF4-FFF2-40B4-BE49-F238E27FC236}">
                <a16:creationId xmlns:a16="http://schemas.microsoft.com/office/drawing/2014/main" id="{3CE7D7BE-0077-46B0-B837-F75CA7372D7C}"/>
              </a:ext>
            </a:extLst>
          </p:cNvPr>
          <p:cNvSpPr/>
          <p:nvPr/>
        </p:nvSpPr>
        <p:spPr>
          <a:xfrm rot="5400000">
            <a:off x="672976" y="4082157"/>
            <a:ext cx="698270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846DCA8E-19EA-45DA-8368-676AABE04433}"/>
              </a:ext>
            </a:extLst>
          </p:cNvPr>
          <p:cNvSpPr txBox="1"/>
          <p:nvPr/>
        </p:nvSpPr>
        <p:spPr>
          <a:xfrm>
            <a:off x="5509120" y="1287936"/>
            <a:ext cx="992569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7.1</a:t>
            </a:r>
          </a:p>
        </p:txBody>
      </p:sp>
      <p:sp>
        <p:nvSpPr>
          <p:cNvPr id="121" name="Flecha: a la derecha 120">
            <a:extLst>
              <a:ext uri="{FF2B5EF4-FFF2-40B4-BE49-F238E27FC236}">
                <a16:creationId xmlns:a16="http://schemas.microsoft.com/office/drawing/2014/main" id="{22453CA9-B290-44E6-88C9-81954CB9AB37}"/>
              </a:ext>
            </a:extLst>
          </p:cNvPr>
          <p:cNvSpPr/>
          <p:nvPr/>
        </p:nvSpPr>
        <p:spPr>
          <a:xfrm>
            <a:off x="2601530" y="823534"/>
            <a:ext cx="256863" cy="78735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C63E8108-E82E-48B1-AD5C-8B79B53298F4}"/>
              </a:ext>
            </a:extLst>
          </p:cNvPr>
          <p:cNvSpPr txBox="1"/>
          <p:nvPr/>
        </p:nvSpPr>
        <p:spPr>
          <a:xfrm>
            <a:off x="6934596" y="1287936"/>
            <a:ext cx="992569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7.2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A764596F-B01E-4F20-BD1B-00ECC71694E8}"/>
              </a:ext>
            </a:extLst>
          </p:cNvPr>
          <p:cNvSpPr txBox="1"/>
          <p:nvPr/>
        </p:nvSpPr>
        <p:spPr>
          <a:xfrm>
            <a:off x="8306215" y="1273221"/>
            <a:ext cx="1273072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7.3 – 7.4 – 7.5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1D9E6994-0438-4BC0-981D-020817FE0DFA}"/>
              </a:ext>
            </a:extLst>
          </p:cNvPr>
          <p:cNvSpPr txBox="1"/>
          <p:nvPr/>
        </p:nvSpPr>
        <p:spPr>
          <a:xfrm>
            <a:off x="9877734" y="1273221"/>
            <a:ext cx="96622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7.6</a:t>
            </a:r>
          </a:p>
        </p:txBody>
      </p:sp>
      <p:pic>
        <p:nvPicPr>
          <p:cNvPr id="109" name="Imagen 108">
            <a:extLst>
              <a:ext uri="{FF2B5EF4-FFF2-40B4-BE49-F238E27FC236}">
                <a16:creationId xmlns:a16="http://schemas.microsoft.com/office/drawing/2014/main" id="{A8A65BAE-B176-43B2-9880-0DA2661D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2907" y="2012686"/>
            <a:ext cx="559093" cy="680008"/>
          </a:xfrm>
          <a:prstGeom prst="rect">
            <a:avLst/>
          </a:prstGeom>
        </p:spPr>
      </p:pic>
      <p:pic>
        <p:nvPicPr>
          <p:cNvPr id="112" name="Imagen 111">
            <a:extLst>
              <a:ext uri="{FF2B5EF4-FFF2-40B4-BE49-F238E27FC236}">
                <a16:creationId xmlns:a16="http://schemas.microsoft.com/office/drawing/2014/main" id="{612A0516-85E1-4377-8DE1-4EF6145A8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10" y="1833250"/>
            <a:ext cx="716045" cy="812418"/>
          </a:xfrm>
          <a:prstGeom prst="rect">
            <a:avLst/>
          </a:prstGeom>
        </p:spPr>
      </p:pic>
      <p:pic>
        <p:nvPicPr>
          <p:cNvPr id="134" name="Imagen 133">
            <a:extLst>
              <a:ext uri="{FF2B5EF4-FFF2-40B4-BE49-F238E27FC236}">
                <a16:creationId xmlns:a16="http://schemas.microsoft.com/office/drawing/2014/main" id="{F6F0BD7E-1CCF-4BA0-AAA7-5F2656E0A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60" y="5716260"/>
            <a:ext cx="572842" cy="619945"/>
          </a:xfrm>
          <a:prstGeom prst="rect">
            <a:avLst/>
          </a:prstGeom>
        </p:spPr>
      </p:pic>
      <p:sp>
        <p:nvSpPr>
          <p:cNvPr id="135" name="Flecha: a la derecha 134">
            <a:extLst>
              <a:ext uri="{FF2B5EF4-FFF2-40B4-BE49-F238E27FC236}">
                <a16:creationId xmlns:a16="http://schemas.microsoft.com/office/drawing/2014/main" id="{27D19A7D-815E-4566-B5E1-91B15E996212}"/>
              </a:ext>
            </a:extLst>
          </p:cNvPr>
          <p:cNvSpPr/>
          <p:nvPr/>
        </p:nvSpPr>
        <p:spPr>
          <a:xfrm>
            <a:off x="1375758" y="5959735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87A26F8-0161-4F76-A131-9C1A82F6294E}"/>
              </a:ext>
            </a:extLst>
          </p:cNvPr>
          <p:cNvSpPr txBox="1"/>
          <p:nvPr/>
        </p:nvSpPr>
        <p:spPr>
          <a:xfrm>
            <a:off x="1740282" y="5949003"/>
            <a:ext cx="573754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/>
                </a:solidFill>
              </a:rPr>
              <a:t>Dataframe</a:t>
            </a:r>
            <a:r>
              <a:rPr lang="en-US" sz="1600" b="1" dirty="0">
                <a:solidFill>
                  <a:schemeClr val="accent1"/>
                </a:solidFill>
              </a:rPr>
              <a:t> :: Crime Rate in San Francisco Section</a:t>
            </a:r>
            <a:endParaRPr lang="es-CO" sz="1200" b="1" dirty="0">
              <a:solidFill>
                <a:schemeClr val="bg1"/>
              </a:solidFill>
            </a:endParaRPr>
          </a:p>
        </p:txBody>
      </p:sp>
      <p:pic>
        <p:nvPicPr>
          <p:cNvPr id="141" name="Imagen 140">
            <a:extLst>
              <a:ext uri="{FF2B5EF4-FFF2-40B4-BE49-F238E27FC236}">
                <a16:creationId xmlns:a16="http://schemas.microsoft.com/office/drawing/2014/main" id="{799E8015-C664-4F67-A089-78F38E600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33" y="6336205"/>
            <a:ext cx="535560" cy="652285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A27E9434-FEE0-4613-A13A-25C9CB8D011E}"/>
              </a:ext>
            </a:extLst>
          </p:cNvPr>
          <p:cNvSpPr txBox="1"/>
          <p:nvPr/>
        </p:nvSpPr>
        <p:spPr>
          <a:xfrm>
            <a:off x="1763889" y="6509088"/>
            <a:ext cx="573754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1"/>
                </a:solidFill>
              </a:rPr>
              <a:t>Dataframe</a:t>
            </a:r>
            <a:r>
              <a:rPr lang="en-US" sz="1600" b="1" dirty="0">
                <a:solidFill>
                  <a:schemeClr val="accent1"/>
                </a:solidFill>
              </a:rPr>
              <a:t> :: Business Locations + Safest Districts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143" name="Flecha: a la derecha 142">
            <a:extLst>
              <a:ext uri="{FF2B5EF4-FFF2-40B4-BE49-F238E27FC236}">
                <a16:creationId xmlns:a16="http://schemas.microsoft.com/office/drawing/2014/main" id="{E742C11A-C3D2-47AE-A0E5-8BAD9E74EFF0}"/>
              </a:ext>
            </a:extLst>
          </p:cNvPr>
          <p:cNvSpPr/>
          <p:nvPr/>
        </p:nvSpPr>
        <p:spPr>
          <a:xfrm>
            <a:off x="1351005" y="6509088"/>
            <a:ext cx="265702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71B03C2A-CBBE-4586-9799-4586CA4772B4}"/>
              </a:ext>
            </a:extLst>
          </p:cNvPr>
          <p:cNvSpPr/>
          <p:nvPr/>
        </p:nvSpPr>
        <p:spPr>
          <a:xfrm>
            <a:off x="8059558" y="2043508"/>
            <a:ext cx="520811" cy="649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/>
              <a:t>2</a:t>
            </a:r>
          </a:p>
        </p:txBody>
      </p:sp>
      <p:pic>
        <p:nvPicPr>
          <p:cNvPr id="144" name="Picture 14" descr="Download Database Icon .Simple Element Illustration. Data Download Concept  Symbol Design. Can Be Used For Web And Mobile. Stock Vector - Illustration  of download, outline: 160964713">
            <a:extLst>
              <a:ext uri="{FF2B5EF4-FFF2-40B4-BE49-F238E27FC236}">
                <a16:creationId xmlns:a16="http://schemas.microsoft.com/office/drawing/2014/main" id="{B092F72A-4966-4D99-8955-B59050D0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81" y="1907893"/>
            <a:ext cx="633229" cy="3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CuadroTexto 146">
            <a:extLst>
              <a:ext uri="{FF2B5EF4-FFF2-40B4-BE49-F238E27FC236}">
                <a16:creationId xmlns:a16="http://schemas.microsoft.com/office/drawing/2014/main" id="{C7C61919-29B7-43FB-8E26-FE5440CE0596}"/>
              </a:ext>
            </a:extLst>
          </p:cNvPr>
          <p:cNvSpPr txBox="1"/>
          <p:nvPr/>
        </p:nvSpPr>
        <p:spPr>
          <a:xfrm>
            <a:off x="6251213" y="3625791"/>
            <a:ext cx="992569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8.1 – 8.2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3AE5C877-2054-4AA2-B0F3-4308222AAE38}"/>
              </a:ext>
            </a:extLst>
          </p:cNvPr>
          <p:cNvSpPr txBox="1"/>
          <p:nvPr/>
        </p:nvSpPr>
        <p:spPr>
          <a:xfrm>
            <a:off x="5093126" y="3638606"/>
            <a:ext cx="722168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8.3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AE5AD34D-08D8-4535-A4C7-F2FE8CD2159B}"/>
              </a:ext>
            </a:extLst>
          </p:cNvPr>
          <p:cNvSpPr txBox="1"/>
          <p:nvPr/>
        </p:nvSpPr>
        <p:spPr>
          <a:xfrm>
            <a:off x="3632191" y="3650581"/>
            <a:ext cx="1187406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8.4 – 8.5  - 8,6</a:t>
            </a:r>
          </a:p>
        </p:txBody>
      </p:sp>
      <p:sp>
        <p:nvSpPr>
          <p:cNvPr id="116" name="Flecha: a la derecha con bandas 115">
            <a:extLst>
              <a:ext uri="{FF2B5EF4-FFF2-40B4-BE49-F238E27FC236}">
                <a16:creationId xmlns:a16="http://schemas.microsoft.com/office/drawing/2014/main" id="{EBD3DE6B-7604-4220-B490-AC58E17775F7}"/>
              </a:ext>
            </a:extLst>
          </p:cNvPr>
          <p:cNvSpPr/>
          <p:nvPr/>
        </p:nvSpPr>
        <p:spPr>
          <a:xfrm>
            <a:off x="1727823" y="4695479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3F3C493D-B3A2-46A7-B4E8-FB80D634A060}"/>
              </a:ext>
            </a:extLst>
          </p:cNvPr>
          <p:cNvSpPr txBox="1"/>
          <p:nvPr/>
        </p:nvSpPr>
        <p:spPr>
          <a:xfrm>
            <a:off x="2149775" y="3695203"/>
            <a:ext cx="979373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8.7 – 8.8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CC87DAA1-59BF-4176-A8E2-57D33E2508D0}"/>
              </a:ext>
            </a:extLst>
          </p:cNvPr>
          <p:cNvSpPr txBox="1"/>
          <p:nvPr/>
        </p:nvSpPr>
        <p:spPr>
          <a:xfrm>
            <a:off x="610654" y="3756849"/>
            <a:ext cx="979373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8.9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E7F2BAA8-B227-4644-BB18-40756F32F610}"/>
              </a:ext>
            </a:extLst>
          </p:cNvPr>
          <p:cNvSpPr txBox="1"/>
          <p:nvPr/>
        </p:nvSpPr>
        <p:spPr>
          <a:xfrm>
            <a:off x="565337" y="2595604"/>
            <a:ext cx="1127192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Neighborhood Visualization – top 5 venues category and Freq.</a:t>
            </a:r>
            <a:endParaRPr lang="es-CO" sz="1200" b="1" dirty="0">
              <a:solidFill>
                <a:schemeClr val="bg1"/>
              </a:solidFill>
            </a:endParaRPr>
          </a:p>
        </p:txBody>
      </p:sp>
      <p:pic>
        <p:nvPicPr>
          <p:cNvPr id="137" name="Picture 10" descr="CAIDA Catalog Details - Anonymized Internet Traces 2016">
            <a:extLst>
              <a:ext uri="{FF2B5EF4-FFF2-40B4-BE49-F238E27FC236}">
                <a16:creationId xmlns:a16="http://schemas.microsoft.com/office/drawing/2014/main" id="{986F1C6E-B7F7-428F-A5B6-D729649B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7" y="2252148"/>
            <a:ext cx="642140" cy="64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CuadroTexto 152">
            <a:extLst>
              <a:ext uri="{FF2B5EF4-FFF2-40B4-BE49-F238E27FC236}">
                <a16:creationId xmlns:a16="http://schemas.microsoft.com/office/drawing/2014/main" id="{D0D10AC1-4567-47BD-84A0-AE6EA7309B4F}"/>
              </a:ext>
            </a:extLst>
          </p:cNvPr>
          <p:cNvSpPr txBox="1"/>
          <p:nvPr/>
        </p:nvSpPr>
        <p:spPr>
          <a:xfrm>
            <a:off x="487389" y="4915660"/>
            <a:ext cx="120203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err="1">
                <a:solidFill>
                  <a:schemeClr val="bg1"/>
                </a:solidFill>
              </a:rPr>
              <a:t>Clustering</a:t>
            </a:r>
            <a:r>
              <a:rPr lang="es-CO" sz="1200" b="1" dirty="0">
                <a:solidFill>
                  <a:schemeClr val="bg1"/>
                </a:solidFill>
              </a:rPr>
              <a:t> </a:t>
            </a:r>
            <a:r>
              <a:rPr lang="es-CO" sz="1200" b="1" dirty="0" err="1">
                <a:solidFill>
                  <a:schemeClr val="bg1"/>
                </a:solidFill>
              </a:rPr>
              <a:t>Neighborhoods</a:t>
            </a:r>
            <a:endParaRPr lang="es-CO" sz="1200" b="1" dirty="0">
              <a:solidFill>
                <a:schemeClr val="bg1"/>
              </a:solidFill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0BD071A4-61F2-49C5-B42B-D59305186091}"/>
              </a:ext>
            </a:extLst>
          </p:cNvPr>
          <p:cNvSpPr txBox="1"/>
          <p:nvPr/>
        </p:nvSpPr>
        <p:spPr>
          <a:xfrm>
            <a:off x="598721" y="5352819"/>
            <a:ext cx="979373" cy="27699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>
                <a:solidFill>
                  <a:schemeClr val="bg1"/>
                </a:solidFill>
              </a:rPr>
              <a:t>8.10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C3406977-B10C-4DD0-A81B-B044FCF3317F}"/>
              </a:ext>
            </a:extLst>
          </p:cNvPr>
          <p:cNvSpPr txBox="1"/>
          <p:nvPr/>
        </p:nvSpPr>
        <p:spPr>
          <a:xfrm>
            <a:off x="4091590" y="4869320"/>
            <a:ext cx="8378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Display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CO" sz="16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56" name="Flecha: a la derecha con bandas 155">
            <a:extLst>
              <a:ext uri="{FF2B5EF4-FFF2-40B4-BE49-F238E27FC236}">
                <a16:creationId xmlns:a16="http://schemas.microsoft.com/office/drawing/2014/main" id="{E5ED2446-115F-447D-A4EA-42EB59B2B731}"/>
              </a:ext>
            </a:extLst>
          </p:cNvPr>
          <p:cNvSpPr/>
          <p:nvPr/>
        </p:nvSpPr>
        <p:spPr>
          <a:xfrm>
            <a:off x="3667684" y="4752740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439843FB-5609-4BEC-8499-6FB8B98C5CEB}"/>
              </a:ext>
            </a:extLst>
          </p:cNvPr>
          <p:cNvSpPr txBox="1"/>
          <p:nvPr/>
        </p:nvSpPr>
        <p:spPr>
          <a:xfrm>
            <a:off x="5365825" y="4900494"/>
            <a:ext cx="1221990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Add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err="1">
                <a:solidFill>
                  <a:schemeClr val="bg1"/>
                </a:solidFill>
              </a:rPr>
              <a:t>cluster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labels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8" name="Flecha: a la derecha con bandas 157">
            <a:extLst>
              <a:ext uri="{FF2B5EF4-FFF2-40B4-BE49-F238E27FC236}">
                <a16:creationId xmlns:a16="http://schemas.microsoft.com/office/drawing/2014/main" id="{09BF9596-9B7D-4214-BFA4-674F2FF49783}"/>
              </a:ext>
            </a:extLst>
          </p:cNvPr>
          <p:cNvSpPr/>
          <p:nvPr/>
        </p:nvSpPr>
        <p:spPr>
          <a:xfrm>
            <a:off x="4953593" y="4768624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D1C5F6E9-165F-4D5D-90CD-B23D22CB4425}"/>
              </a:ext>
            </a:extLst>
          </p:cNvPr>
          <p:cNvSpPr txBox="1"/>
          <p:nvPr/>
        </p:nvSpPr>
        <p:spPr>
          <a:xfrm>
            <a:off x="6998241" y="4803467"/>
            <a:ext cx="122199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Create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Map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Clusters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0" name="Flecha: a la derecha con bandas 159">
            <a:extLst>
              <a:ext uri="{FF2B5EF4-FFF2-40B4-BE49-F238E27FC236}">
                <a16:creationId xmlns:a16="http://schemas.microsoft.com/office/drawing/2014/main" id="{B93E0E81-4878-41C9-90D3-86D91F1EB55A}"/>
              </a:ext>
            </a:extLst>
          </p:cNvPr>
          <p:cNvSpPr/>
          <p:nvPr/>
        </p:nvSpPr>
        <p:spPr>
          <a:xfrm>
            <a:off x="8233909" y="4768624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1" name="Flecha: a la derecha con bandas 160">
            <a:extLst>
              <a:ext uri="{FF2B5EF4-FFF2-40B4-BE49-F238E27FC236}">
                <a16:creationId xmlns:a16="http://schemas.microsoft.com/office/drawing/2014/main" id="{1A57C191-F75F-4E4A-A99E-3515542C816E}"/>
              </a:ext>
            </a:extLst>
          </p:cNvPr>
          <p:cNvSpPr/>
          <p:nvPr/>
        </p:nvSpPr>
        <p:spPr>
          <a:xfrm>
            <a:off x="6650739" y="4768624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0979B4E8-89BA-4D2E-B4FC-363E71B49022}"/>
              </a:ext>
            </a:extLst>
          </p:cNvPr>
          <p:cNvSpPr txBox="1"/>
          <p:nvPr/>
        </p:nvSpPr>
        <p:spPr>
          <a:xfrm>
            <a:off x="8638476" y="4824279"/>
            <a:ext cx="122199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Visualize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Clusters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3" name="Flecha: a la derecha con bandas 162">
            <a:extLst>
              <a:ext uri="{FF2B5EF4-FFF2-40B4-BE49-F238E27FC236}">
                <a16:creationId xmlns:a16="http://schemas.microsoft.com/office/drawing/2014/main" id="{4DA7CCF1-1993-4E89-A6FE-B5F7E89179EE}"/>
              </a:ext>
            </a:extLst>
          </p:cNvPr>
          <p:cNvSpPr/>
          <p:nvPr/>
        </p:nvSpPr>
        <p:spPr>
          <a:xfrm>
            <a:off x="9845744" y="4805826"/>
            <a:ext cx="390889" cy="787353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3EB0831C-85FE-4F4E-901D-FCB02B7D3D9E}"/>
              </a:ext>
            </a:extLst>
          </p:cNvPr>
          <p:cNvSpPr txBox="1"/>
          <p:nvPr/>
        </p:nvSpPr>
        <p:spPr>
          <a:xfrm>
            <a:off x="10238119" y="4839275"/>
            <a:ext cx="122199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600" b="1" dirty="0">
                <a:solidFill>
                  <a:schemeClr val="bg1"/>
                </a:solidFill>
              </a:rPr>
              <a:t>Examine</a:t>
            </a:r>
          </a:p>
          <a:p>
            <a:pPr algn="ctr"/>
            <a:r>
              <a:rPr lang="es-CO" sz="1600" b="1" dirty="0" err="1">
                <a:solidFill>
                  <a:schemeClr val="bg1"/>
                </a:solidFill>
              </a:rPr>
              <a:t>Clusters</a:t>
            </a:r>
            <a:endParaRPr lang="es-CO" sz="1600" b="1" dirty="0">
              <a:solidFill>
                <a:schemeClr val="bg1"/>
              </a:solidFill>
            </a:endParaRPr>
          </a:p>
          <a:p>
            <a:pPr algn="ctr"/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5" name="Flecha: a la derecha con bandas 164">
            <a:extLst>
              <a:ext uri="{FF2B5EF4-FFF2-40B4-BE49-F238E27FC236}">
                <a16:creationId xmlns:a16="http://schemas.microsoft.com/office/drawing/2014/main" id="{212AA72F-7C63-40D9-B8AE-B3A62AABAA52}"/>
              </a:ext>
            </a:extLst>
          </p:cNvPr>
          <p:cNvSpPr/>
          <p:nvPr/>
        </p:nvSpPr>
        <p:spPr>
          <a:xfrm rot="5400000">
            <a:off x="10525418" y="5559968"/>
            <a:ext cx="488634" cy="628338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F5112FDB-911E-45F7-845E-D23FE9FF6819}"/>
              </a:ext>
            </a:extLst>
          </p:cNvPr>
          <p:cNvSpPr txBox="1"/>
          <p:nvPr/>
        </p:nvSpPr>
        <p:spPr>
          <a:xfrm>
            <a:off x="10230000" y="6118280"/>
            <a:ext cx="12219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bg1"/>
                </a:solidFill>
              </a:rPr>
              <a:t>Conclusion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8" name="Estrella: 6 puntas 167">
            <a:extLst>
              <a:ext uri="{FF2B5EF4-FFF2-40B4-BE49-F238E27FC236}">
                <a16:creationId xmlns:a16="http://schemas.microsoft.com/office/drawing/2014/main" id="{9FB498DC-CFF9-4A03-9701-03DDD423CFC9}"/>
              </a:ext>
            </a:extLst>
          </p:cNvPr>
          <p:cNvSpPr/>
          <p:nvPr/>
        </p:nvSpPr>
        <p:spPr>
          <a:xfrm>
            <a:off x="9770606" y="6043938"/>
            <a:ext cx="390889" cy="487237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9" name="Estrella: 6 puntas 168">
            <a:extLst>
              <a:ext uri="{FF2B5EF4-FFF2-40B4-BE49-F238E27FC236}">
                <a16:creationId xmlns:a16="http://schemas.microsoft.com/office/drawing/2014/main" id="{98BC4783-5139-4F2C-A6A1-86C515AB21EC}"/>
              </a:ext>
            </a:extLst>
          </p:cNvPr>
          <p:cNvSpPr/>
          <p:nvPr/>
        </p:nvSpPr>
        <p:spPr>
          <a:xfrm>
            <a:off x="11550616" y="6028230"/>
            <a:ext cx="390889" cy="487237"/>
          </a:xfrm>
          <a:prstGeom prst="star6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54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56F6D3-5433-4755-929D-EBAA87203CA1}"/>
              </a:ext>
            </a:extLst>
          </p:cNvPr>
          <p:cNvSpPr txBox="1"/>
          <p:nvPr/>
        </p:nvSpPr>
        <p:spPr>
          <a:xfrm>
            <a:off x="2485904" y="800705"/>
            <a:ext cx="17812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Business</a:t>
            </a:r>
            <a:r>
              <a:rPr lang="es-CO" sz="1600" dirty="0"/>
              <a:t> </a:t>
            </a:r>
          </a:p>
          <a:p>
            <a:pPr algn="ctr"/>
            <a:r>
              <a:rPr lang="es-CO" b="1" dirty="0" err="1">
                <a:solidFill>
                  <a:schemeClr val="bg1"/>
                </a:solidFill>
              </a:rPr>
              <a:t>Understanding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3214B1-5B25-497F-B396-2AE9AD7809E5}"/>
              </a:ext>
            </a:extLst>
          </p:cNvPr>
          <p:cNvSpPr txBox="1"/>
          <p:nvPr/>
        </p:nvSpPr>
        <p:spPr>
          <a:xfrm>
            <a:off x="5205352" y="807523"/>
            <a:ext cx="17812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bg1"/>
                </a:solidFill>
              </a:rPr>
              <a:t>Analytic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Approach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3CD21FD7-29FA-4D2A-B829-DE3C26CB7547}"/>
              </a:ext>
            </a:extLst>
          </p:cNvPr>
          <p:cNvSpPr/>
          <p:nvPr/>
        </p:nvSpPr>
        <p:spPr>
          <a:xfrm>
            <a:off x="7081653" y="1001763"/>
            <a:ext cx="649185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58F31A3-EF5E-4163-A354-352061BD7166}"/>
              </a:ext>
            </a:extLst>
          </p:cNvPr>
          <p:cNvSpPr/>
          <p:nvPr/>
        </p:nvSpPr>
        <p:spPr>
          <a:xfrm>
            <a:off x="4461164" y="956788"/>
            <a:ext cx="649185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8D0E47-393E-4BCE-B4BA-6AD8C8E27EC3}"/>
              </a:ext>
            </a:extLst>
          </p:cNvPr>
          <p:cNvSpPr txBox="1"/>
          <p:nvPr/>
        </p:nvSpPr>
        <p:spPr>
          <a:xfrm>
            <a:off x="7825841" y="807523"/>
            <a:ext cx="17812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Data </a:t>
            </a:r>
            <a:r>
              <a:rPr lang="es-CO" b="1" dirty="0" err="1">
                <a:solidFill>
                  <a:schemeClr val="bg1"/>
                </a:solidFill>
              </a:rPr>
              <a:t>Requirements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C490639-EC3F-460A-82F2-305F1CD73986}"/>
              </a:ext>
            </a:extLst>
          </p:cNvPr>
          <p:cNvSpPr/>
          <p:nvPr/>
        </p:nvSpPr>
        <p:spPr>
          <a:xfrm rot="5400000">
            <a:off x="8756074" y="1768275"/>
            <a:ext cx="649185" cy="25784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4CED31-3B95-4759-B87D-2BF885671629}"/>
              </a:ext>
            </a:extLst>
          </p:cNvPr>
          <p:cNvSpPr txBox="1"/>
          <p:nvPr/>
        </p:nvSpPr>
        <p:spPr>
          <a:xfrm>
            <a:off x="7825841" y="2328669"/>
            <a:ext cx="17812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Data </a:t>
            </a:r>
            <a:r>
              <a:rPr lang="es-CO" b="1" dirty="0" err="1">
                <a:solidFill>
                  <a:schemeClr val="bg1"/>
                </a:solidFill>
              </a:rPr>
              <a:t>Collection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DEF3530-5844-498A-B6DF-4AC56EEE3C96}"/>
              </a:ext>
            </a:extLst>
          </p:cNvPr>
          <p:cNvSpPr/>
          <p:nvPr/>
        </p:nvSpPr>
        <p:spPr>
          <a:xfrm rot="5400000">
            <a:off x="8756073" y="3038821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F3CC52-C67C-42BC-A92A-F781589ED425}"/>
              </a:ext>
            </a:extLst>
          </p:cNvPr>
          <p:cNvSpPr txBox="1"/>
          <p:nvPr/>
        </p:nvSpPr>
        <p:spPr>
          <a:xfrm>
            <a:off x="7825841" y="3638591"/>
            <a:ext cx="17812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Data </a:t>
            </a:r>
            <a:r>
              <a:rPr lang="es-CO" b="1" dirty="0" err="1">
                <a:solidFill>
                  <a:schemeClr val="bg1"/>
                </a:solidFill>
              </a:rPr>
              <a:t>Cleaning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94AEE0-3E2A-42D2-91B2-B8385CAFC540}"/>
              </a:ext>
            </a:extLst>
          </p:cNvPr>
          <p:cNvSpPr txBox="1"/>
          <p:nvPr/>
        </p:nvSpPr>
        <p:spPr>
          <a:xfrm>
            <a:off x="7532869" y="4989485"/>
            <a:ext cx="17812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Data </a:t>
            </a:r>
            <a:r>
              <a:rPr lang="es-CO" b="1" dirty="0" err="1">
                <a:solidFill>
                  <a:schemeClr val="bg1"/>
                </a:solidFill>
              </a:rPr>
              <a:t>understanding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84CB39-5D79-4D2A-B091-E8478F723CCB}"/>
              </a:ext>
            </a:extLst>
          </p:cNvPr>
          <p:cNvSpPr txBox="1"/>
          <p:nvPr/>
        </p:nvSpPr>
        <p:spPr>
          <a:xfrm>
            <a:off x="5300355" y="5932868"/>
            <a:ext cx="178129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Data </a:t>
            </a:r>
            <a:r>
              <a:rPr lang="es-CO" b="1" dirty="0" err="1">
                <a:solidFill>
                  <a:schemeClr val="bg1"/>
                </a:solidFill>
              </a:rPr>
              <a:t>preparation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CABEE0-4D1C-4E24-A875-410326648ABF}"/>
              </a:ext>
            </a:extLst>
          </p:cNvPr>
          <p:cNvSpPr txBox="1"/>
          <p:nvPr/>
        </p:nvSpPr>
        <p:spPr>
          <a:xfrm>
            <a:off x="2532416" y="6029477"/>
            <a:ext cx="17812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bg1"/>
                </a:solidFill>
              </a:rPr>
              <a:t>Modeling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60D563-52B0-491C-BB74-D7C196F52248}"/>
              </a:ext>
            </a:extLst>
          </p:cNvPr>
          <p:cNvSpPr txBox="1"/>
          <p:nvPr/>
        </p:nvSpPr>
        <p:spPr>
          <a:xfrm>
            <a:off x="486889" y="4739203"/>
            <a:ext cx="17812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bg1"/>
                </a:solidFill>
              </a:rPr>
              <a:t>Evaluation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5F4B067-58ED-4943-B194-5FF9391EA169}"/>
              </a:ext>
            </a:extLst>
          </p:cNvPr>
          <p:cNvSpPr txBox="1"/>
          <p:nvPr/>
        </p:nvSpPr>
        <p:spPr>
          <a:xfrm>
            <a:off x="338610" y="3500829"/>
            <a:ext cx="178129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b="1" dirty="0" err="1">
                <a:solidFill>
                  <a:schemeClr val="bg1"/>
                </a:solidFill>
              </a:rPr>
              <a:t>Conclusion</a:t>
            </a:r>
            <a:endParaRPr lang="es-CO" sz="1600" b="1" dirty="0">
              <a:solidFill>
                <a:schemeClr val="bg1"/>
              </a:solidFill>
            </a:endParaRP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655C0919-6013-476F-A3C6-D25CF2AADDA0}"/>
              </a:ext>
            </a:extLst>
          </p:cNvPr>
          <p:cNvSpPr/>
          <p:nvPr/>
        </p:nvSpPr>
        <p:spPr>
          <a:xfrm rot="5400000">
            <a:off x="8756073" y="4357837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B688951-2A2A-4243-8563-45CE5F93C6B5}"/>
              </a:ext>
            </a:extLst>
          </p:cNvPr>
          <p:cNvSpPr/>
          <p:nvPr/>
        </p:nvSpPr>
        <p:spPr>
          <a:xfrm rot="8488365">
            <a:off x="7574731" y="6030356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E7C7E33F-D652-4053-AAD7-4C6DF6584985}"/>
              </a:ext>
            </a:extLst>
          </p:cNvPr>
          <p:cNvSpPr/>
          <p:nvPr/>
        </p:nvSpPr>
        <p:spPr>
          <a:xfrm rot="10800000">
            <a:off x="4459186" y="6204476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B238931E-DEF6-4FAD-9E0D-5E25F9162DF1}"/>
              </a:ext>
            </a:extLst>
          </p:cNvPr>
          <p:cNvSpPr/>
          <p:nvPr/>
        </p:nvSpPr>
        <p:spPr>
          <a:xfrm rot="12695598">
            <a:off x="1451290" y="5573078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31382FD1-29C9-4CEA-8744-B0DB7EB25934}"/>
              </a:ext>
            </a:extLst>
          </p:cNvPr>
          <p:cNvSpPr/>
          <p:nvPr/>
        </p:nvSpPr>
        <p:spPr>
          <a:xfrm rot="16200000">
            <a:off x="848438" y="4175758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84B4C448-E60E-44A2-B1A6-677A69C9B09A}"/>
              </a:ext>
            </a:extLst>
          </p:cNvPr>
          <p:cNvSpPr/>
          <p:nvPr/>
        </p:nvSpPr>
        <p:spPr>
          <a:xfrm>
            <a:off x="4406600" y="5877411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C52AF2D-599C-4405-A887-992207629137}"/>
              </a:ext>
            </a:extLst>
          </p:cNvPr>
          <p:cNvSpPr/>
          <p:nvPr/>
        </p:nvSpPr>
        <p:spPr>
          <a:xfrm rot="16200000">
            <a:off x="8227849" y="4361116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6AC13BC7-2CAB-4A65-8CA0-772DD83F1068}"/>
              </a:ext>
            </a:extLst>
          </p:cNvPr>
          <p:cNvSpPr/>
          <p:nvPr/>
        </p:nvSpPr>
        <p:spPr>
          <a:xfrm rot="16200000">
            <a:off x="8037891" y="3018887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7CCCE8DE-F294-41F3-9155-A97DB2B9B106}"/>
              </a:ext>
            </a:extLst>
          </p:cNvPr>
          <p:cNvSpPr/>
          <p:nvPr/>
        </p:nvSpPr>
        <p:spPr>
          <a:xfrm rot="16200000">
            <a:off x="7970003" y="1786087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04EADB43-A12E-4F7C-9EDA-7F18B8F7CBF8}"/>
              </a:ext>
            </a:extLst>
          </p:cNvPr>
          <p:cNvSpPr/>
          <p:nvPr/>
        </p:nvSpPr>
        <p:spPr>
          <a:xfrm rot="19746870">
            <a:off x="7198322" y="5784156"/>
            <a:ext cx="649185" cy="2578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768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140</Words>
  <Application>Microsoft Office PowerPoint</Application>
  <PresentationFormat>Panorámica</PresentationFormat>
  <Paragraphs>76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Cifuentes</dc:creator>
  <cp:lastModifiedBy>Marcos Cifuentes</cp:lastModifiedBy>
  <cp:revision>29</cp:revision>
  <dcterms:created xsi:type="dcterms:W3CDTF">2021-07-23T00:19:25Z</dcterms:created>
  <dcterms:modified xsi:type="dcterms:W3CDTF">2021-07-23T17:49:07Z</dcterms:modified>
</cp:coreProperties>
</file>