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22" Type="http://schemas.openxmlformats.org/officeDocument/2006/relationships/font" Target="fonts/FranklinGothic-bold.fntdata"/><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AIR TICKET ANALYSIS</a:t>
            </a:r>
            <a:endParaRPr/>
          </a:p>
        </p:txBody>
      </p:sp>
      <p:sp>
        <p:nvSpPr>
          <p:cNvPr id="97" name="Google Shape;97;p13"/>
          <p:cNvSpPr txBox="1"/>
          <p:nvPr/>
        </p:nvSpPr>
        <p:spPr>
          <a:xfrm>
            <a:off x="-267552" y="1016541"/>
            <a:ext cx="12726600" cy="583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482AB"/>
              </a:buClr>
              <a:buSzPts val="3200"/>
              <a:buFont typeface="Arial"/>
              <a:buNone/>
            </a:pPr>
            <a:r>
              <a:rPr b="1" i="0" lang="en-US" sz="3200" u="none" cap="none" strike="noStrike">
                <a:solidFill>
                  <a:srgbClr val="1482AB"/>
                </a:solidFill>
                <a:latin typeface="Arial"/>
                <a:ea typeface="Arial"/>
                <a:cs typeface="Arial"/>
                <a:sym typeface="Arial"/>
              </a:rPr>
              <a:t>DATA SCIENCE AND FUNDAMENDALS PROJECT</a:t>
            </a:r>
            <a:endParaRPr b="0" i="0" sz="1800" u="none" cap="none" strike="noStrike">
              <a:solidFill>
                <a:schemeClr val="dk1"/>
              </a:solidFill>
              <a:latin typeface="Libre Franklin"/>
              <a:ea typeface="Libre Franklin"/>
              <a:cs typeface="Libre Franklin"/>
              <a:sym typeface="Libre Franklin"/>
            </a:endParaRPr>
          </a:p>
        </p:txBody>
      </p:sp>
      <p:sp>
        <p:nvSpPr>
          <p:cNvPr id="98" name="Google Shape;98;p13"/>
          <p:cNvSpPr txBox="1"/>
          <p:nvPr/>
        </p:nvSpPr>
        <p:spPr>
          <a:xfrm>
            <a:off x="2800180" y="4325894"/>
            <a:ext cx="7980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482AB"/>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8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1482AB"/>
              </a:buClr>
              <a:buSzPts val="2000"/>
              <a:buFont typeface="Arial"/>
              <a:buNone/>
            </a:pPr>
            <a:r>
              <a:rPr b="0" i="0" lang="en-US" sz="1800" u="none" cap="none" strike="noStrike">
                <a:solidFill>
                  <a:schemeClr val="dk1"/>
                </a:solidFill>
                <a:latin typeface="Libre Franklin"/>
                <a:ea typeface="Libre Franklin"/>
                <a:cs typeface="Libre Franklin"/>
                <a:sym typeface="Libre Franklin"/>
              </a:rPr>
              <a:t>D.S.MADHAN</a:t>
            </a:r>
            <a:r>
              <a:rPr b="1" i="0" lang="en-US" sz="2000" u="none" cap="none" strike="noStrike">
                <a:solidFill>
                  <a:srgbClr val="1482AB"/>
                </a:solidFill>
                <a:latin typeface="Arial"/>
                <a:ea typeface="Arial"/>
                <a:cs typeface="Arial"/>
                <a:sym typeface="Arial"/>
              </a:rPr>
              <a:t>-KINGS COLLEGE-8211-CIVIL</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latin typeface="Calibri"/>
                <a:ea typeface="Calibri"/>
                <a:cs typeface="Calibri"/>
                <a:sym typeface="Calibri"/>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t/>
            </a:r>
            <a:endParaRPr b="1"/>
          </a:p>
          <a:p>
            <a:pPr indent="-305435" lvl="0" marL="305435" rtl="0" algn="l">
              <a:lnSpc>
                <a:spcPct val="110000"/>
              </a:lnSpc>
              <a:spcBef>
                <a:spcPts val="980"/>
              </a:spcBef>
              <a:spcAft>
                <a:spcPts val="0"/>
              </a:spcAft>
              <a:buSzPts val="1748"/>
              <a:buChar char="◼"/>
            </a:pPr>
            <a:r>
              <a:rPr b="1" lang="en-US" sz="1900">
                <a:latin typeface="Calibri"/>
                <a:ea typeface="Calibri"/>
                <a:cs typeface="Calibri"/>
                <a:sym typeface="Calibri"/>
              </a:rPr>
              <a:t>Personalization and Customer Experience</a:t>
            </a:r>
            <a:r>
              <a:rPr lang="en-US" sz="1900">
                <a:latin typeface="Calibri"/>
                <a:ea typeface="Calibri"/>
                <a:cs typeface="Calibri"/>
                <a:sym typeface="Calibri"/>
              </a:rPr>
              <a:t>: Enhance personalization efforts by leveraging advanced analytics and machine learning to tailor travel recommendations, pricing options, and marketing messages based on individual preferences, behaviors, and demographics.</a:t>
            </a:r>
            <a:endParaRPr/>
          </a:p>
          <a:p>
            <a:pPr indent="-194437" lvl="0" marL="305435" rtl="0" algn="l">
              <a:lnSpc>
                <a:spcPct val="110000"/>
              </a:lnSpc>
              <a:spcBef>
                <a:spcPts val="980"/>
              </a:spcBef>
              <a:spcAft>
                <a:spcPts val="0"/>
              </a:spcAft>
              <a:buSzPts val="1748"/>
              <a:buNone/>
            </a:pPr>
            <a:r>
              <a:t/>
            </a:r>
            <a:endParaRPr sz="1900">
              <a:latin typeface="Calibri"/>
              <a:ea typeface="Calibri"/>
              <a:cs typeface="Calibri"/>
              <a:sym typeface="Calibri"/>
            </a:endParaRPr>
          </a:p>
          <a:p>
            <a:pPr indent="-305435" lvl="0" marL="305435" rtl="0" algn="l">
              <a:lnSpc>
                <a:spcPct val="110000"/>
              </a:lnSpc>
              <a:spcBef>
                <a:spcPts val="980"/>
              </a:spcBef>
              <a:spcAft>
                <a:spcPts val="0"/>
              </a:spcAft>
              <a:buSzPts val="1748"/>
              <a:buChar char="◼"/>
            </a:pPr>
            <a:r>
              <a:rPr b="1" lang="en-US" sz="1900">
                <a:latin typeface="Calibri"/>
                <a:ea typeface="Calibri"/>
                <a:cs typeface="Calibri"/>
                <a:sym typeface="Calibri"/>
              </a:rPr>
              <a:t>Real-Time Dynamic Pricing: </a:t>
            </a:r>
            <a:r>
              <a:rPr lang="en-US" sz="1900">
                <a:latin typeface="Calibri"/>
                <a:ea typeface="Calibri"/>
                <a:cs typeface="Calibri"/>
                <a:sym typeface="Calibri"/>
              </a:rPr>
              <a:t>Implement real-time dynamic pricing algorithms that consider factors such as demand fluctuations, competitor pricing, inventory levels, and customer segments to optimize ticket pricing and maximize revenue in a dynamic market environment.</a:t>
            </a:r>
            <a:endParaRPr/>
          </a:p>
          <a:p>
            <a:pPr indent="-194437" lvl="0" marL="305435" rtl="0" algn="l">
              <a:lnSpc>
                <a:spcPct val="110000"/>
              </a:lnSpc>
              <a:spcBef>
                <a:spcPts val="980"/>
              </a:spcBef>
              <a:spcAft>
                <a:spcPts val="0"/>
              </a:spcAft>
              <a:buSzPts val="1748"/>
              <a:buNone/>
            </a:pPr>
            <a:r>
              <a:t/>
            </a:r>
            <a:endParaRPr sz="1900">
              <a:latin typeface="Calibri"/>
              <a:ea typeface="Calibri"/>
              <a:cs typeface="Calibri"/>
              <a:sym typeface="Calibri"/>
            </a:endParaRPr>
          </a:p>
          <a:p>
            <a:pPr indent="-305435" lvl="0" marL="305435" rtl="0" algn="l">
              <a:lnSpc>
                <a:spcPct val="110000"/>
              </a:lnSpc>
              <a:spcBef>
                <a:spcPts val="980"/>
              </a:spcBef>
              <a:spcAft>
                <a:spcPts val="0"/>
              </a:spcAft>
              <a:buSzPts val="1748"/>
              <a:buChar char="◼"/>
            </a:pPr>
            <a:r>
              <a:rPr b="1" lang="en-US" sz="1900">
                <a:latin typeface="Calibri"/>
                <a:ea typeface="Calibri"/>
                <a:cs typeface="Calibri"/>
                <a:sym typeface="Calibri"/>
              </a:rPr>
              <a:t>Predictive Maintenance</a:t>
            </a:r>
            <a:r>
              <a:rPr lang="en-US" sz="1900">
                <a:latin typeface="Calibri"/>
                <a:ea typeface="Calibri"/>
                <a:cs typeface="Calibri"/>
                <a:sym typeface="Calibri"/>
              </a:rPr>
              <a:t>: Extend analysis beyond ticket sales to include predictive maintenance of aircraft and infrastructure. By analyzing maintenance data and historical performance metrics, airlines can optimize maintenance schedules, reduce downtime, and enhance operational efficiency.</a:t>
            </a:r>
            <a:endParaRPr/>
          </a:p>
        </p:txBody>
      </p:sp>
      <p:sp>
        <p:nvSpPr>
          <p:cNvPr id="158" name="Google Shape;158;p23"/>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64" name="Google Shape;164;p2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t>https://youtu.be/uOezVhTUIFQ?si=Do7DmHf7xAddOZdu</a:t>
            </a:r>
            <a:endParaRPr/>
          </a:p>
          <a:p>
            <a:pPr indent="-305435" lvl="0" marL="305435" rtl="0" algn="l">
              <a:lnSpc>
                <a:spcPct val="110000"/>
              </a:lnSpc>
              <a:spcBef>
                <a:spcPts val="1080"/>
              </a:spcBef>
              <a:spcAft>
                <a:spcPts val="0"/>
              </a:spcAft>
              <a:buSzPts val="2208"/>
              <a:buChar char="◼"/>
            </a:pPr>
            <a:r>
              <a:rPr lang="en-US" sz="2400"/>
              <a:t>https://youtu.be/D_tIiYLWErI?si=Y1dIPMwKUaj1vH7D</a:t>
            </a:r>
            <a:endParaRPr/>
          </a:p>
          <a:p>
            <a:pPr indent="-305435" lvl="0" marL="305435" rtl="0" algn="l">
              <a:lnSpc>
                <a:spcPct val="110000"/>
              </a:lnSpc>
              <a:spcBef>
                <a:spcPts val="1080"/>
              </a:spcBef>
              <a:spcAft>
                <a:spcPts val="0"/>
              </a:spcAft>
              <a:buSzPts val="2208"/>
              <a:buChar char="◼"/>
            </a:pPr>
            <a:r>
              <a:rPr lang="en-US" sz="2400"/>
              <a:t>https://www.altexsoft.com/blog/airline-ticketing/</a:t>
            </a:r>
            <a:endParaRPr/>
          </a:p>
          <a:p>
            <a:pPr indent="-305435" lvl="0" marL="305435" rtl="0" algn="l">
              <a:lnSpc>
                <a:spcPct val="110000"/>
              </a:lnSpc>
              <a:spcBef>
                <a:spcPts val="1080"/>
              </a:spcBef>
              <a:spcAft>
                <a:spcPts val="0"/>
              </a:spcAft>
              <a:buSzPts val="2208"/>
              <a:buChar char="◼"/>
            </a:pPr>
            <a:r>
              <a:rPr lang="en-US" sz="2400"/>
              <a:t>https://en.m.wikipedia.org/wiki/Airline_ticket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latin typeface="Calibri"/>
                <a:ea typeface="Calibri"/>
                <a:cs typeface="Calibri"/>
                <a:sym typeface="Calibri"/>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581025" y="1635125"/>
            <a:ext cx="11474450" cy="5015865"/>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288"/>
              <a:buChar char="◼"/>
            </a:pPr>
            <a:r>
              <a:rPr lang="en-US" sz="1400">
                <a:latin typeface="Calibri"/>
                <a:ea typeface="Calibri"/>
                <a:cs typeface="Calibri"/>
                <a:sym typeface="Calibri"/>
              </a:rPr>
              <a:t>Data Collection: Gather comprehensive data on air ticket sales, including ticket prices, booking dates, departure and arrival locations, passenger demographics, travel dates, flight durations, and any other relevant information.</a:t>
            </a:r>
            <a:endParaRPr/>
          </a:p>
          <a:p>
            <a:pPr indent="-223645" lvl="0" marL="305435" rtl="0" algn="l">
              <a:lnSpc>
                <a:spcPct val="110000"/>
              </a:lnSpc>
              <a:spcBef>
                <a:spcPts val="880"/>
              </a:spcBef>
              <a:spcAft>
                <a:spcPts val="0"/>
              </a:spcAft>
              <a:buSzPts val="1288"/>
              <a:buNone/>
            </a:pPr>
            <a:r>
              <a:t/>
            </a:r>
            <a:endParaRPr sz="1400">
              <a:latin typeface="Calibri"/>
              <a:ea typeface="Calibri"/>
              <a:cs typeface="Calibri"/>
              <a:sym typeface="Calibri"/>
            </a:endParaRPr>
          </a:p>
          <a:p>
            <a:pPr indent="-305435" lvl="0" marL="305435" rtl="0" algn="l">
              <a:lnSpc>
                <a:spcPct val="110000"/>
              </a:lnSpc>
              <a:spcBef>
                <a:spcPts val="880"/>
              </a:spcBef>
              <a:spcAft>
                <a:spcPts val="0"/>
              </a:spcAft>
              <a:buSzPts val="1288"/>
              <a:buChar char="◼"/>
            </a:pPr>
            <a:r>
              <a:rPr lang="en-US" sz="1400">
                <a:latin typeface="Calibri"/>
                <a:ea typeface="Calibri"/>
                <a:cs typeface="Calibri"/>
                <a:sym typeface="Calibri"/>
              </a:rPr>
              <a:t>Data Cleaning and Preprocessing: Clean the dataset to remove any inconsistencies, errors, or missing values. Preprocess the data by standardizing formats, handling outliers, and encoding categorical variables.</a:t>
            </a:r>
            <a:endParaRPr/>
          </a:p>
          <a:p>
            <a:pPr indent="-223645" lvl="0" marL="305435" rtl="0" algn="l">
              <a:lnSpc>
                <a:spcPct val="110000"/>
              </a:lnSpc>
              <a:spcBef>
                <a:spcPts val="880"/>
              </a:spcBef>
              <a:spcAft>
                <a:spcPts val="0"/>
              </a:spcAft>
              <a:buSzPts val="1288"/>
              <a:buNone/>
            </a:pPr>
            <a:r>
              <a:t/>
            </a:r>
            <a:endParaRPr sz="1400">
              <a:latin typeface="Calibri"/>
              <a:ea typeface="Calibri"/>
              <a:cs typeface="Calibri"/>
              <a:sym typeface="Calibri"/>
            </a:endParaRPr>
          </a:p>
          <a:p>
            <a:pPr indent="-305435" lvl="0" marL="305435" rtl="0" algn="l">
              <a:lnSpc>
                <a:spcPct val="110000"/>
              </a:lnSpc>
              <a:spcBef>
                <a:spcPts val="880"/>
              </a:spcBef>
              <a:spcAft>
                <a:spcPts val="0"/>
              </a:spcAft>
              <a:buSzPts val="1288"/>
              <a:buChar char="◼"/>
            </a:pPr>
            <a:r>
              <a:rPr lang="en-US" sz="1400">
                <a:latin typeface="Calibri"/>
                <a:ea typeface="Calibri"/>
                <a:cs typeface="Calibri"/>
                <a:sym typeface="Calibri"/>
              </a:rPr>
              <a:t>Exploratory Data Analysis (EDA): Conduct exploratory data analysis to uncover patterns, correlations, and insights within the dataset. Visualize key metrics such as ticket prices over time, popular routes, peak travel periods, and customer preferences.</a:t>
            </a:r>
            <a:endParaRPr/>
          </a:p>
          <a:p>
            <a:pPr indent="-223645" lvl="0" marL="305435" rtl="0" algn="l">
              <a:lnSpc>
                <a:spcPct val="110000"/>
              </a:lnSpc>
              <a:spcBef>
                <a:spcPts val="880"/>
              </a:spcBef>
              <a:spcAft>
                <a:spcPts val="0"/>
              </a:spcAft>
              <a:buSzPts val="1288"/>
              <a:buNone/>
            </a:pPr>
            <a:r>
              <a:t/>
            </a:r>
            <a:endParaRPr sz="1400">
              <a:latin typeface="Calibri"/>
              <a:ea typeface="Calibri"/>
              <a:cs typeface="Calibri"/>
              <a:sym typeface="Calibri"/>
            </a:endParaRPr>
          </a:p>
          <a:p>
            <a:pPr indent="-305435" lvl="0" marL="305435" rtl="0" algn="l">
              <a:lnSpc>
                <a:spcPct val="110000"/>
              </a:lnSpc>
              <a:spcBef>
                <a:spcPts val="880"/>
              </a:spcBef>
              <a:spcAft>
                <a:spcPts val="0"/>
              </a:spcAft>
              <a:buSzPts val="1288"/>
              <a:buChar char="◼"/>
            </a:pPr>
            <a:r>
              <a:rPr lang="en-US" sz="1400">
                <a:latin typeface="Calibri"/>
                <a:ea typeface="Calibri"/>
                <a:cs typeface="Calibri"/>
                <a:sym typeface="Calibri"/>
              </a:rPr>
              <a:t>Feature Engineering: Extract relevant features from the data that can enhance predictive modeling and analysis. This may include creating new variables such as travel distance, flight duration categories, or customer loyalty status.</a:t>
            </a:r>
            <a:endParaRPr/>
          </a:p>
          <a:p>
            <a:pPr indent="-223645" lvl="0" marL="305435" rtl="0" algn="l">
              <a:lnSpc>
                <a:spcPct val="110000"/>
              </a:lnSpc>
              <a:spcBef>
                <a:spcPts val="880"/>
              </a:spcBef>
              <a:spcAft>
                <a:spcPts val="0"/>
              </a:spcAft>
              <a:buSzPts val="1288"/>
              <a:buNone/>
            </a:pPr>
            <a:r>
              <a:t/>
            </a:r>
            <a:endParaRPr sz="1400">
              <a:latin typeface="Calibri"/>
              <a:ea typeface="Calibri"/>
              <a:cs typeface="Calibri"/>
              <a:sym typeface="Calibri"/>
            </a:endParaRPr>
          </a:p>
          <a:p>
            <a:pPr indent="-305435" lvl="0" marL="305435" rtl="0" algn="l">
              <a:lnSpc>
                <a:spcPct val="110000"/>
              </a:lnSpc>
              <a:spcBef>
                <a:spcPts val="880"/>
              </a:spcBef>
              <a:spcAft>
                <a:spcPts val="0"/>
              </a:spcAft>
              <a:buSzPts val="1288"/>
              <a:buChar char="◼"/>
            </a:pPr>
            <a:r>
              <a:rPr lang="en-US" sz="1400">
                <a:latin typeface="Calibri"/>
                <a:ea typeface="Calibri"/>
                <a:cs typeface="Calibri"/>
                <a:sym typeface="Calibri"/>
              </a:rPr>
              <a:t>Predictive Modeling: Develop predictive models to forecast ticket demand, optimize pricing strategies, and predict customer behavior. Utilize machine learning algorithms such as regression, classification, or clustering to build accurate models based on historical data.</a:t>
            </a:r>
            <a:endParaRPr/>
          </a:p>
          <a:p>
            <a:pPr indent="-223645" lvl="0" marL="305435" rtl="0" algn="l">
              <a:lnSpc>
                <a:spcPct val="110000"/>
              </a:lnSpc>
              <a:spcBef>
                <a:spcPts val="880"/>
              </a:spcBef>
              <a:spcAft>
                <a:spcPts val="0"/>
              </a:spcAft>
              <a:buSzPts val="1288"/>
              <a:buNone/>
            </a:pPr>
            <a:r>
              <a:t/>
            </a:r>
            <a:endParaRPr sz="1400">
              <a:latin typeface="Calibri"/>
              <a:ea typeface="Calibri"/>
              <a:cs typeface="Calibri"/>
              <a:sym typeface="Calibri"/>
            </a:endParaRPr>
          </a:p>
          <a:p>
            <a:pPr indent="-305435" lvl="0" marL="305435" rtl="0" algn="l">
              <a:lnSpc>
                <a:spcPct val="110000"/>
              </a:lnSpc>
              <a:spcBef>
                <a:spcPts val="880"/>
              </a:spcBef>
              <a:spcAft>
                <a:spcPts val="0"/>
              </a:spcAft>
              <a:buSzPts val="1288"/>
              <a:buChar char="◼"/>
            </a:pPr>
            <a:r>
              <a:rPr lang="en-US" sz="1400">
                <a:latin typeface="Calibri"/>
                <a:ea typeface="Calibri"/>
                <a:cs typeface="Calibri"/>
                <a:sym typeface="Calibri"/>
              </a:rPr>
              <a:t>Performance Evaluation: Evaluate the performance of the predictive models using appropriate metrics such as mean absolute error (MAE), root mean squared error (RMSE), or accuracy. Fine-tune the models and validate their robustness using cross-validation techniques.</a:t>
            </a:r>
            <a:endParaRPr/>
          </a:p>
          <a:p>
            <a:pPr indent="0" lvl="0" marL="0" rtl="0" algn="l">
              <a:lnSpc>
                <a:spcPct val="110000"/>
              </a:lnSpc>
              <a:spcBef>
                <a:spcPts val="880"/>
              </a:spcBef>
              <a:spcAft>
                <a:spcPts val="0"/>
              </a:spcAft>
              <a:buSzPts val="1288"/>
              <a:buNone/>
            </a:pPr>
            <a:r>
              <a:t/>
            </a:r>
            <a:endParaRPr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rPr lang="en-US">
                <a:solidFill>
                  <a:srgbClr val="0F0F0F"/>
                </a:solidFill>
                <a:latin typeface="Calibri"/>
                <a:ea typeface="Calibri"/>
                <a:cs typeface="Calibri"/>
                <a:sym typeface="Calibri"/>
              </a:rPr>
              <a:t>A systems approach for air ticket analysis involves considering the entire ecosystem surrounding air travel, including various stakeholders, processes, and interactions. Here's a breakdown of the system approach:</a:t>
            </a:r>
            <a:endParaRPr/>
          </a:p>
          <a:p>
            <a:pPr indent="0" lvl="0" marL="0" rtl="0" algn="l">
              <a:lnSpc>
                <a:spcPct val="110000"/>
              </a:lnSpc>
              <a:spcBef>
                <a:spcPts val="940"/>
              </a:spcBef>
              <a:spcAft>
                <a:spcPts val="0"/>
              </a:spcAft>
              <a:buSzPts val="1564"/>
              <a:buNone/>
            </a:pPr>
            <a:r>
              <a:t/>
            </a:r>
            <a:endParaRPr>
              <a:solidFill>
                <a:srgbClr val="0F0F0F"/>
              </a:solidFill>
              <a:latin typeface="Calibri"/>
              <a:ea typeface="Calibri"/>
              <a:cs typeface="Calibri"/>
              <a:sym typeface="Calibri"/>
            </a:endParaRPr>
          </a:p>
          <a:p>
            <a:pPr indent="0" lvl="0" marL="0" rtl="0" algn="l">
              <a:lnSpc>
                <a:spcPct val="110000"/>
              </a:lnSpc>
              <a:spcBef>
                <a:spcPts val="940"/>
              </a:spcBef>
              <a:spcAft>
                <a:spcPts val="0"/>
              </a:spcAft>
              <a:buSzPts val="1564"/>
              <a:buNone/>
            </a:pPr>
            <a:r>
              <a:rPr lang="en-US">
                <a:solidFill>
                  <a:srgbClr val="0F0F0F"/>
                </a:solidFill>
                <a:latin typeface="Calibri"/>
                <a:ea typeface="Calibri"/>
                <a:cs typeface="Calibri"/>
                <a:sym typeface="Calibri"/>
              </a:rPr>
              <a:t>Stakeholder Identification: Identify all stakeholders involved in air ticket analysis, including airlines, travel agencies, passengers, regulatory bodies, and third-party service providers.</a:t>
            </a:r>
            <a:endParaRPr/>
          </a:p>
          <a:p>
            <a:pPr indent="0" lvl="0" marL="0" rtl="0" algn="l">
              <a:lnSpc>
                <a:spcPct val="110000"/>
              </a:lnSpc>
              <a:spcBef>
                <a:spcPts val="940"/>
              </a:spcBef>
              <a:spcAft>
                <a:spcPts val="0"/>
              </a:spcAft>
              <a:buSzPts val="1564"/>
              <a:buNone/>
            </a:pPr>
            <a:r>
              <a:t/>
            </a:r>
            <a:endParaRPr>
              <a:solidFill>
                <a:srgbClr val="0F0F0F"/>
              </a:solidFill>
              <a:latin typeface="Calibri"/>
              <a:ea typeface="Calibri"/>
              <a:cs typeface="Calibri"/>
              <a:sym typeface="Calibri"/>
            </a:endParaRPr>
          </a:p>
          <a:p>
            <a:pPr indent="0" lvl="0" marL="0" rtl="0" algn="l">
              <a:lnSpc>
                <a:spcPct val="110000"/>
              </a:lnSpc>
              <a:spcBef>
                <a:spcPts val="940"/>
              </a:spcBef>
              <a:spcAft>
                <a:spcPts val="0"/>
              </a:spcAft>
              <a:buSzPts val="1564"/>
              <a:buNone/>
            </a:pPr>
            <a:r>
              <a:rPr lang="en-US">
                <a:solidFill>
                  <a:srgbClr val="0F0F0F"/>
                </a:solidFill>
                <a:latin typeface="Calibri"/>
                <a:ea typeface="Calibri"/>
                <a:cs typeface="Calibri"/>
                <a:sym typeface="Calibri"/>
              </a:rPr>
              <a:t>Understanding Requirements: Gather requirements from each stakeholder group to understand their specific needs, goals, and challenges related to air ticket analysis. This step ensures that the analysis addresses the diverse interests and objectives of all stakeholders.</a:t>
            </a:r>
            <a:endParaRPr/>
          </a:p>
          <a:p>
            <a:pPr indent="0" lvl="0" marL="0" rtl="0" algn="l">
              <a:lnSpc>
                <a:spcPct val="110000"/>
              </a:lnSpc>
              <a:spcBef>
                <a:spcPts val="940"/>
              </a:spcBef>
              <a:spcAft>
                <a:spcPts val="0"/>
              </a:spcAft>
              <a:buSzPts val="1564"/>
              <a:buNone/>
            </a:pPr>
            <a:r>
              <a:t/>
            </a:r>
            <a:endParaRPr>
              <a:solidFill>
                <a:srgbClr val="0F0F0F"/>
              </a:solidFill>
              <a:latin typeface="Calibri"/>
              <a:ea typeface="Calibri"/>
              <a:cs typeface="Calibri"/>
              <a:sym typeface="Calibri"/>
            </a:endParaRPr>
          </a:p>
          <a:p>
            <a:pPr indent="0" lvl="0" marL="0" rtl="0" algn="l">
              <a:lnSpc>
                <a:spcPct val="110000"/>
              </a:lnSpc>
              <a:spcBef>
                <a:spcPts val="940"/>
              </a:spcBef>
              <a:spcAft>
                <a:spcPts val="0"/>
              </a:spcAft>
              <a:buSzPts val="1564"/>
              <a:buNone/>
            </a:pPr>
            <a:r>
              <a:rPr lang="en-US">
                <a:solidFill>
                  <a:srgbClr val="0F0F0F"/>
                </a:solidFill>
                <a:latin typeface="Calibri"/>
                <a:ea typeface="Calibri"/>
                <a:cs typeface="Calibri"/>
                <a:sym typeface="Calibri"/>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200279" lvl="0" marL="305435" rtl="0" algn="l">
              <a:lnSpc>
                <a:spcPct val="110000"/>
              </a:lnSpc>
              <a:spcBef>
                <a:spcPts val="0"/>
              </a:spcBef>
              <a:spcAft>
                <a:spcPts val="0"/>
              </a:spcAft>
              <a:buSzPts val="1656"/>
              <a:buNone/>
            </a:pPr>
            <a:r>
              <a:t/>
            </a:r>
            <a:endParaRPr sz="1800">
              <a:latin typeface="Calibri"/>
              <a:ea typeface="Calibri"/>
              <a:cs typeface="Calibri"/>
              <a:sym typeface="Calibri"/>
            </a:endParaRPr>
          </a:p>
          <a:p>
            <a:pPr indent="-305435" lvl="0" marL="305435" rtl="0" algn="l">
              <a:lnSpc>
                <a:spcPct val="110000"/>
              </a:lnSpc>
              <a:spcBef>
                <a:spcPts val="960"/>
              </a:spcBef>
              <a:spcAft>
                <a:spcPts val="0"/>
              </a:spcAft>
              <a:buSzPts val="1656"/>
              <a:buChar char="◼"/>
            </a:pPr>
            <a:r>
              <a:rPr lang="en-US" sz="1800">
                <a:latin typeface="Calibri"/>
                <a:ea typeface="Calibri"/>
                <a:cs typeface="Calibri"/>
                <a:sym typeface="Calibri"/>
              </a:rPr>
              <a:t>Data Collection: Gather data from various sources including airlines, travel agencies, online booking platforms, and external sources such as weather and economic data.</a:t>
            </a:r>
            <a:endParaRPr/>
          </a:p>
          <a:p>
            <a:pPr indent="-200279" lvl="0" marL="305435" rtl="0" algn="l">
              <a:lnSpc>
                <a:spcPct val="110000"/>
              </a:lnSpc>
              <a:spcBef>
                <a:spcPts val="960"/>
              </a:spcBef>
              <a:spcAft>
                <a:spcPts val="0"/>
              </a:spcAft>
              <a:buSzPts val="1656"/>
              <a:buNone/>
            </a:pPr>
            <a:r>
              <a:t/>
            </a:r>
            <a:endParaRPr sz="1800">
              <a:latin typeface="Calibri"/>
              <a:ea typeface="Calibri"/>
              <a:cs typeface="Calibri"/>
              <a:sym typeface="Calibri"/>
            </a:endParaRPr>
          </a:p>
          <a:p>
            <a:pPr indent="-305435" lvl="0" marL="305435" rtl="0" algn="l">
              <a:lnSpc>
                <a:spcPct val="110000"/>
              </a:lnSpc>
              <a:spcBef>
                <a:spcPts val="960"/>
              </a:spcBef>
              <a:spcAft>
                <a:spcPts val="0"/>
              </a:spcAft>
              <a:buSzPts val="1656"/>
              <a:buChar char="◼"/>
            </a:pPr>
            <a:r>
              <a:rPr lang="en-US" sz="1800">
                <a:latin typeface="Calibri"/>
                <a:ea typeface="Calibri"/>
                <a:cs typeface="Calibri"/>
                <a:sym typeface="Calibri"/>
              </a:rPr>
              <a:t>Data Preprocessing: Clean the data by handling missing values, outliers, and inconsistencies. Perform data transformations, normalization, and encoding of categorical variables.</a:t>
            </a:r>
            <a:endParaRPr/>
          </a:p>
          <a:p>
            <a:pPr indent="-200279" lvl="0" marL="305435" rtl="0" algn="l">
              <a:lnSpc>
                <a:spcPct val="110000"/>
              </a:lnSpc>
              <a:spcBef>
                <a:spcPts val="960"/>
              </a:spcBef>
              <a:spcAft>
                <a:spcPts val="0"/>
              </a:spcAft>
              <a:buSzPts val="1656"/>
              <a:buNone/>
            </a:pPr>
            <a:r>
              <a:t/>
            </a:r>
            <a:endParaRPr sz="1800">
              <a:latin typeface="Calibri"/>
              <a:ea typeface="Calibri"/>
              <a:cs typeface="Calibri"/>
              <a:sym typeface="Calibri"/>
            </a:endParaRPr>
          </a:p>
          <a:p>
            <a:pPr indent="-305435" lvl="0" marL="305435" rtl="0" algn="l">
              <a:lnSpc>
                <a:spcPct val="110000"/>
              </a:lnSpc>
              <a:spcBef>
                <a:spcPts val="960"/>
              </a:spcBef>
              <a:spcAft>
                <a:spcPts val="0"/>
              </a:spcAft>
              <a:buSzPts val="1656"/>
              <a:buChar char="◼"/>
            </a:pPr>
            <a:r>
              <a:rPr lang="en-US" sz="1800">
                <a:latin typeface="Calibri"/>
                <a:ea typeface="Calibri"/>
                <a:cs typeface="Calibri"/>
                <a:sym typeface="Calibri"/>
              </a:rPr>
              <a:t>Feature Engineering: Extract relevant features from the data such as flight duration, distance between origin and destination, day of the week, time of day, and customer segmentation variables.</a:t>
            </a:r>
            <a:endParaRPr/>
          </a:p>
          <a:p>
            <a:pPr indent="-200279" lvl="0" marL="305435" rtl="0" algn="l">
              <a:lnSpc>
                <a:spcPct val="110000"/>
              </a:lnSpc>
              <a:spcBef>
                <a:spcPts val="960"/>
              </a:spcBef>
              <a:spcAft>
                <a:spcPts val="0"/>
              </a:spcAft>
              <a:buSzPts val="1656"/>
              <a:buNone/>
            </a:pPr>
            <a:r>
              <a:t/>
            </a:r>
            <a:endParaRPr sz="1800">
              <a:latin typeface="Calibri"/>
              <a:ea typeface="Calibri"/>
              <a:cs typeface="Calibri"/>
              <a:sym typeface="Calibri"/>
            </a:endParaRPr>
          </a:p>
          <a:p>
            <a:pPr indent="-305435" lvl="0" marL="305435" rtl="0" algn="l">
              <a:lnSpc>
                <a:spcPct val="110000"/>
              </a:lnSpc>
              <a:spcBef>
                <a:spcPts val="960"/>
              </a:spcBef>
              <a:spcAft>
                <a:spcPts val="0"/>
              </a:spcAft>
              <a:buSzPts val="1656"/>
              <a:buChar char="◼"/>
            </a:pPr>
            <a:r>
              <a:rPr lang="en-US" sz="1800">
                <a:latin typeface="Calibri"/>
                <a:ea typeface="Calibri"/>
                <a:cs typeface="Calibri"/>
                <a:sym typeface="Calibri"/>
              </a:rPr>
              <a:t>Exploratory Data Analysis (EDA): Explore the data using statistical analysis and visualization techniques to understand patterns, trends, and correlations.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025" y="459740"/>
            <a:ext cx="11029315" cy="1231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Arial"/>
              <a:buNone/>
            </a:pPr>
            <a:r>
              <a:rPr b="1" lang="en-US" sz="4000">
                <a:solidFill>
                  <a:schemeClr val="accent1"/>
                </a:solidFill>
                <a:latin typeface="Arial"/>
                <a:ea typeface="Arial"/>
                <a:cs typeface="Arial"/>
                <a:sym typeface="Arial"/>
              </a:rPr>
              <a:t>ALGORITHM &amp; DEPLOYMENT</a:t>
            </a:r>
            <a:br>
              <a:rPr lang="en-US"/>
            </a:br>
            <a:endParaRPr/>
          </a:p>
        </p:txBody>
      </p:sp>
      <p:sp>
        <p:nvSpPr>
          <p:cNvPr id="134" name="Google Shape;134;p19"/>
          <p:cNvSpPr txBox="1"/>
          <p:nvPr>
            <p:ph idx="1" type="body"/>
          </p:nvPr>
        </p:nvSpPr>
        <p:spPr>
          <a:xfrm>
            <a:off x="581192" y="1691916"/>
            <a:ext cx="11029615" cy="4673324"/>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1840"/>
              <a:buChar char="◼"/>
            </a:pPr>
            <a:r>
              <a:rPr lang="en-US" sz="2000">
                <a:latin typeface="Calibri"/>
                <a:ea typeface="Calibri"/>
                <a:cs typeface="Calibri"/>
                <a:sym typeface="Calibri"/>
              </a:rPr>
              <a:t>Hyperparameter Tuning: Fine-tune the hyperparameters of the models to improve their performance using techniques like grid search or random search.</a:t>
            </a:r>
            <a:endParaRPr/>
          </a:p>
          <a:p>
            <a:pPr indent="-189230" lvl="0" marL="306070" rtl="0" algn="l">
              <a:lnSpc>
                <a:spcPct val="110000"/>
              </a:lnSpc>
              <a:spcBef>
                <a:spcPts val="1000"/>
              </a:spcBef>
              <a:spcAft>
                <a:spcPts val="0"/>
              </a:spcAft>
              <a:buSzPts val="1840"/>
              <a:buNone/>
            </a:pPr>
            <a:r>
              <a:t/>
            </a:r>
            <a:endParaRPr sz="2000">
              <a:latin typeface="Calibri"/>
              <a:ea typeface="Calibri"/>
              <a:cs typeface="Calibri"/>
              <a:sym typeface="Calibri"/>
            </a:endParaRPr>
          </a:p>
          <a:p>
            <a:pPr indent="-306070" lvl="0" marL="306070" rtl="0" algn="l">
              <a:lnSpc>
                <a:spcPct val="110000"/>
              </a:lnSpc>
              <a:spcBef>
                <a:spcPts val="1000"/>
              </a:spcBef>
              <a:spcAft>
                <a:spcPts val="0"/>
              </a:spcAft>
              <a:buSzPts val="1840"/>
              <a:buChar char="◼"/>
            </a:pPr>
            <a:r>
              <a:rPr lang="en-US" sz="2000">
                <a:latin typeface="Calibri"/>
                <a:ea typeface="Calibri"/>
                <a:cs typeface="Calibri"/>
                <a:sym typeface="Calibri"/>
              </a:rPr>
              <a:t>Model Deployment: Deploy the trained models into a production environment where they can be used to make predictions in real-time.</a:t>
            </a:r>
            <a:endParaRPr/>
          </a:p>
          <a:p>
            <a:pPr indent="-189230" lvl="0" marL="306070" rtl="0" algn="l">
              <a:lnSpc>
                <a:spcPct val="110000"/>
              </a:lnSpc>
              <a:spcBef>
                <a:spcPts val="1000"/>
              </a:spcBef>
              <a:spcAft>
                <a:spcPts val="0"/>
              </a:spcAft>
              <a:buSzPts val="1840"/>
              <a:buNone/>
            </a:pPr>
            <a:r>
              <a:t/>
            </a:r>
            <a:endParaRPr sz="2000">
              <a:latin typeface="Calibri"/>
              <a:ea typeface="Calibri"/>
              <a:cs typeface="Calibri"/>
              <a:sym typeface="Calibri"/>
            </a:endParaRPr>
          </a:p>
          <a:p>
            <a:pPr indent="-306070" lvl="0" marL="306070" rtl="0" algn="l">
              <a:lnSpc>
                <a:spcPct val="110000"/>
              </a:lnSpc>
              <a:spcBef>
                <a:spcPts val="1000"/>
              </a:spcBef>
              <a:spcAft>
                <a:spcPts val="0"/>
              </a:spcAft>
              <a:buSzPts val="1840"/>
              <a:buChar char="◼"/>
            </a:pPr>
            <a:r>
              <a:rPr lang="en-US" sz="2000">
                <a:latin typeface="Calibri"/>
                <a:ea typeface="Calibri"/>
                <a:cs typeface="Calibri"/>
                <a:sym typeface="Calibri"/>
              </a:rPr>
              <a:t>Monitoring and Maintenance: Continuously monitor the performance of the deployed models and retrain them periodically using new data to ensure they remain accurate and up-to-date.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98617" y="55864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Arial"/>
              <a:buNone/>
            </a:pPr>
            <a:r>
              <a:rPr b="1" lang="en-US" sz="4000">
                <a:solidFill>
                  <a:schemeClr val="accent1"/>
                </a:solidFill>
                <a:latin typeface="Arial"/>
                <a:ea typeface="Arial"/>
                <a:cs typeface="Arial"/>
                <a:sym typeface="Arial"/>
              </a:rPr>
              <a:t>ALGORITHM &amp; DEPLOYMENT</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06756" lvl="0" marL="306070" rtl="0" algn="l">
              <a:lnSpc>
                <a:spcPct val="110000"/>
              </a:lnSpc>
              <a:spcBef>
                <a:spcPts val="0"/>
              </a:spcBef>
              <a:spcAft>
                <a:spcPts val="0"/>
              </a:spcAft>
              <a:buSzPts val="1564"/>
              <a:buNone/>
            </a:pPr>
            <a:r>
              <a:t/>
            </a:r>
            <a:endParaRPr/>
          </a:p>
          <a:p>
            <a:pPr indent="-306070" lvl="0" marL="306070" rtl="0" algn="l">
              <a:lnSpc>
                <a:spcPct val="110000"/>
              </a:lnSpc>
              <a:spcBef>
                <a:spcPts val="1000"/>
              </a:spcBef>
              <a:spcAft>
                <a:spcPts val="0"/>
              </a:spcAft>
              <a:buSzPts val="1840"/>
              <a:buChar char="◼"/>
            </a:pPr>
            <a:r>
              <a:rPr lang="en-US" sz="2000">
                <a:latin typeface="Calibri"/>
                <a:ea typeface="Calibri"/>
                <a:cs typeface="Calibri"/>
                <a:sym typeface="Calibri"/>
              </a:rPr>
              <a:t>User Interface Development: Develop a user interface or dashboard that allows stakeholders to interact with the system, visualize insights, and make data-driven decisions.</a:t>
            </a:r>
            <a:endParaRPr/>
          </a:p>
          <a:p>
            <a:pPr indent="-189230" lvl="0" marL="306070" rtl="0" algn="l">
              <a:lnSpc>
                <a:spcPct val="110000"/>
              </a:lnSpc>
              <a:spcBef>
                <a:spcPts val="1000"/>
              </a:spcBef>
              <a:spcAft>
                <a:spcPts val="0"/>
              </a:spcAft>
              <a:buSzPts val="1840"/>
              <a:buNone/>
            </a:pPr>
            <a:r>
              <a:t/>
            </a:r>
            <a:endParaRPr sz="2000">
              <a:latin typeface="Calibri"/>
              <a:ea typeface="Calibri"/>
              <a:cs typeface="Calibri"/>
              <a:sym typeface="Calibri"/>
            </a:endParaRPr>
          </a:p>
          <a:p>
            <a:pPr indent="-306070" lvl="0" marL="306070" rtl="0" algn="l">
              <a:lnSpc>
                <a:spcPct val="110000"/>
              </a:lnSpc>
              <a:spcBef>
                <a:spcPts val="1000"/>
              </a:spcBef>
              <a:spcAft>
                <a:spcPts val="0"/>
              </a:spcAft>
              <a:buSzPts val="1840"/>
              <a:buChar char="◼"/>
            </a:pPr>
            <a:r>
              <a:rPr lang="en-US" sz="2000">
                <a:latin typeface="Calibri"/>
                <a:ea typeface="Calibri"/>
                <a:cs typeface="Calibri"/>
                <a:sym typeface="Calibri"/>
              </a:rPr>
              <a:t>Documentation and Testing: Document the entire development process, including data preprocessing steps, model selection criteria, hyperparameters, and evaluation results. Conduct thorough testing to ensure the reliability and robustness of the system.</a:t>
            </a:r>
            <a:endParaRPr/>
          </a:p>
          <a:p>
            <a:pPr indent="-189230" lvl="0" marL="306070" rtl="0" algn="l">
              <a:lnSpc>
                <a:spcPct val="110000"/>
              </a:lnSpc>
              <a:spcBef>
                <a:spcPts val="1000"/>
              </a:spcBef>
              <a:spcAft>
                <a:spcPts val="0"/>
              </a:spcAft>
              <a:buSzPts val="1840"/>
              <a:buNone/>
            </a:pPr>
            <a:r>
              <a:t/>
            </a:r>
            <a:endParaRPr sz="2000">
              <a:latin typeface="Calibri"/>
              <a:ea typeface="Calibri"/>
              <a:cs typeface="Calibri"/>
              <a:sym typeface="Calibri"/>
            </a:endParaRPr>
          </a:p>
          <a:p>
            <a:pPr indent="-306070" lvl="0" marL="306070" rtl="0" algn="l">
              <a:lnSpc>
                <a:spcPct val="110000"/>
              </a:lnSpc>
              <a:spcBef>
                <a:spcPts val="1000"/>
              </a:spcBef>
              <a:spcAft>
                <a:spcPts val="0"/>
              </a:spcAft>
              <a:buSzPts val="1840"/>
              <a:buChar char="◼"/>
            </a:pPr>
            <a:r>
              <a:rPr lang="en-US" sz="2000">
                <a:latin typeface="Calibri"/>
                <a:ea typeface="Calibri"/>
                <a:cs typeface="Calibri"/>
                <a:sym typeface="Calibri"/>
              </a:rPr>
              <a:t>By following these steps, you can develop an effective air ticket analysis system that provides valuable insights for airlines, travel agencies, and other stakeholders in the aviation industry</a:t>
            </a: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descr="132456778" id="146" name="Google Shape;146;p21"/>
          <p:cNvPicPr preferRelativeResize="0"/>
          <p:nvPr>
            <p:ph idx="1" type="body"/>
          </p:nvPr>
        </p:nvPicPr>
        <p:blipFill rotWithShape="1">
          <a:blip r:embed="rId3">
            <a:alphaModFix/>
          </a:blip>
          <a:srcRect b="0" l="0" r="0" t="14333"/>
          <a:stretch/>
        </p:blipFill>
        <p:spPr>
          <a:xfrm>
            <a:off x="581660" y="1232535"/>
            <a:ext cx="11029315" cy="50622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