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3" r:id="rId6"/>
    <p:sldId id="264" r:id="rId7"/>
    <p:sldId id="261" r:id="rId8"/>
    <p:sldId id="262" r:id="rId9"/>
    <p:sldId id="265" r:id="rId10"/>
    <p:sldId id="267" r:id="rId11"/>
    <p:sldId id="266" r:id="rId12"/>
    <p:sldId id="268" r:id="rId13"/>
    <p:sldId id="270" r:id="rId14"/>
    <p:sldId id="271" r:id="rId15"/>
    <p:sldId id="272" r:id="rId16"/>
    <p:sldId id="273" r:id="rId17"/>
    <p:sldId id="275" r:id="rId18"/>
    <p:sldId id="276" r:id="rId19"/>
    <p:sldId id="277"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82" d="100"/>
          <a:sy n="82" d="100"/>
        </p:scale>
        <p:origin x="7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17BF-A05E-4919-A3D9-159DA8EC2F7E}"/>
              </a:ext>
            </a:extLst>
          </p:cNvPr>
          <p:cNvSpPr>
            <a:spLocks noGrp="1"/>
          </p:cNvSpPr>
          <p:nvPr>
            <p:ph type="ctrTitle"/>
          </p:nvPr>
        </p:nvSpPr>
        <p:spPr/>
        <p:txBody>
          <a:bodyPr>
            <a:normAutofit fontScale="90000"/>
          </a:bodyPr>
          <a:lstStyle/>
          <a:p>
            <a:r>
              <a:rPr lang="en-US" dirty="0"/>
              <a:t>BanCov Tarlac: A Covid-19 Cases, Recoveries, and</a:t>
            </a:r>
            <a:br>
              <a:rPr lang="en-US" dirty="0"/>
            </a:br>
            <a:r>
              <a:rPr lang="en-US" dirty="0"/>
              <a:t>Fatalities Tracker Mobile Application for the</a:t>
            </a:r>
            <a:br>
              <a:rPr lang="en-US" dirty="0"/>
            </a:br>
            <a:r>
              <a:rPr lang="en-US" dirty="0"/>
              <a:t>Province of Tarlac</a:t>
            </a:r>
            <a:endParaRPr lang="en-PH" dirty="0"/>
          </a:p>
        </p:txBody>
      </p:sp>
      <p:sp>
        <p:nvSpPr>
          <p:cNvPr id="3" name="Subtitle 2">
            <a:extLst>
              <a:ext uri="{FF2B5EF4-FFF2-40B4-BE49-F238E27FC236}">
                <a16:creationId xmlns:a16="http://schemas.microsoft.com/office/drawing/2014/main" id="{656AED50-7271-4180-9052-C52DEB2B1996}"/>
              </a:ext>
            </a:extLst>
          </p:cNvPr>
          <p:cNvSpPr>
            <a:spLocks noGrp="1"/>
          </p:cNvSpPr>
          <p:nvPr>
            <p:ph type="subTitle" idx="1"/>
          </p:nvPr>
        </p:nvSpPr>
        <p:spPr/>
        <p:txBody>
          <a:bodyPr>
            <a:normAutofit fontScale="92500" lnSpcReduction="20000"/>
          </a:bodyPr>
          <a:lstStyle/>
          <a:p>
            <a:r>
              <a:rPr lang="en-PH" dirty="0"/>
              <a:t>Marlon R. Malonzo</a:t>
            </a:r>
          </a:p>
          <a:p>
            <a:r>
              <a:rPr lang="en-PH" dirty="0"/>
              <a:t>CMSC 190 – SP Proposal</a:t>
            </a:r>
          </a:p>
        </p:txBody>
      </p:sp>
    </p:spTree>
    <p:extLst>
      <p:ext uri="{BB962C8B-B14F-4D97-AF65-F5344CB8AC3E}">
        <p14:creationId xmlns:p14="http://schemas.microsoft.com/office/powerpoint/2010/main" val="425027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1702E1-7857-4363-891D-1A00FE529A77}"/>
              </a:ext>
            </a:extLst>
          </p:cNvPr>
          <p:cNvSpPr>
            <a:spLocks noGrp="1"/>
          </p:cNvSpPr>
          <p:nvPr>
            <p:ph type="title"/>
          </p:nvPr>
        </p:nvSpPr>
        <p:spPr>
          <a:xfrm>
            <a:off x="601255" y="702156"/>
            <a:ext cx="3409783" cy="1013800"/>
          </a:xfrm>
        </p:spPr>
        <p:txBody>
          <a:bodyPr>
            <a:normAutofit/>
          </a:bodyPr>
          <a:lstStyle/>
          <a:p>
            <a:pPr>
              <a:lnSpc>
                <a:spcPct val="90000"/>
              </a:lnSpc>
            </a:pPr>
            <a:r>
              <a:rPr lang="en-PH" sz="2400" dirty="0"/>
              <a:t>Proposed Solution: Bancov Tarlac</a:t>
            </a:r>
          </a:p>
        </p:txBody>
      </p:sp>
      <p:sp>
        <p:nvSpPr>
          <p:cNvPr id="3" name="Content Placeholder 2">
            <a:extLst>
              <a:ext uri="{FF2B5EF4-FFF2-40B4-BE49-F238E27FC236}">
                <a16:creationId xmlns:a16="http://schemas.microsoft.com/office/drawing/2014/main" id="{06DD77D3-0FE3-4CF6-84EA-79CE93370BDD}"/>
              </a:ext>
            </a:extLst>
          </p:cNvPr>
          <p:cNvSpPr>
            <a:spLocks noGrp="1"/>
          </p:cNvSpPr>
          <p:nvPr>
            <p:ph idx="1"/>
          </p:nvPr>
        </p:nvSpPr>
        <p:spPr>
          <a:xfrm>
            <a:off x="601255" y="1964168"/>
            <a:ext cx="3409782" cy="4036582"/>
          </a:xfrm>
        </p:spPr>
        <p:txBody>
          <a:bodyPr>
            <a:normAutofit/>
          </a:bodyPr>
          <a:lstStyle/>
          <a:p>
            <a:pPr>
              <a:lnSpc>
                <a:spcPct val="90000"/>
              </a:lnSpc>
            </a:pPr>
            <a:r>
              <a:rPr lang="en-US" b="0" i="0" dirty="0">
                <a:solidFill>
                  <a:schemeClr val="bg1"/>
                </a:solidFill>
                <a:effectLst/>
                <a:latin typeface="Arial" panose="020B0604020202020204" pitchFamily="34" charset="0"/>
              </a:rPr>
              <a:t>The application will be named BanCov Tarlac that is short for Bantay Covid Tarlac. BanCov Tarlac will be composed of two parts that will need to be developed. First is the mobile application that will be the main application used by the users, and second is the web application that will be operated by</a:t>
            </a:r>
            <a:br>
              <a:rPr lang="en-US" dirty="0">
                <a:solidFill>
                  <a:schemeClr val="bg1"/>
                </a:solidFill>
              </a:rPr>
            </a:br>
            <a:r>
              <a:rPr lang="en-US" b="0" i="0" dirty="0">
                <a:solidFill>
                  <a:schemeClr val="bg1"/>
                </a:solidFill>
                <a:effectLst/>
                <a:latin typeface="Arial" panose="020B0604020202020204" pitchFamily="34" charset="0"/>
              </a:rPr>
              <a:t>the administrators. The database will be shared by these two applications.</a:t>
            </a:r>
            <a:endParaRPr lang="en-PH"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7BDE7079-A4B1-454F-9B75-78549B43B83C}"/>
              </a:ext>
            </a:extLst>
          </p:cNvPr>
          <p:cNvPicPr>
            <a:picLocks noChangeAspect="1"/>
          </p:cNvPicPr>
          <p:nvPr/>
        </p:nvPicPr>
        <p:blipFill>
          <a:blip r:embed="rId2"/>
          <a:stretch>
            <a:fillRect/>
          </a:stretch>
        </p:blipFill>
        <p:spPr>
          <a:xfrm>
            <a:off x="4791522" y="2034021"/>
            <a:ext cx="6489819" cy="2810587"/>
          </a:xfrm>
          <a:prstGeom prst="rect">
            <a:avLst/>
          </a:prstGeom>
        </p:spPr>
      </p:pic>
      <p:sp>
        <p:nvSpPr>
          <p:cNvPr id="6" name="TextBox 5">
            <a:extLst>
              <a:ext uri="{FF2B5EF4-FFF2-40B4-BE49-F238E27FC236}">
                <a16:creationId xmlns:a16="http://schemas.microsoft.com/office/drawing/2014/main" id="{FECA1FBD-546A-4D69-A387-301F795FE7E3}"/>
              </a:ext>
            </a:extLst>
          </p:cNvPr>
          <p:cNvSpPr txBox="1"/>
          <p:nvPr/>
        </p:nvSpPr>
        <p:spPr>
          <a:xfrm>
            <a:off x="5141167" y="4935894"/>
            <a:ext cx="6008915" cy="307777"/>
          </a:xfrm>
          <a:prstGeom prst="rect">
            <a:avLst/>
          </a:prstGeom>
          <a:noFill/>
        </p:spPr>
        <p:txBody>
          <a:bodyPr wrap="square" rtlCol="0">
            <a:spAutoFit/>
          </a:bodyPr>
          <a:lstStyle/>
          <a:p>
            <a:pPr algn="ctr"/>
            <a:r>
              <a:rPr lang="en-PH" sz="1400" dirty="0">
                <a:latin typeface="Arial" panose="020B0604020202020204" pitchFamily="34" charset="0"/>
                <a:cs typeface="Arial" panose="020B0604020202020204" pitchFamily="34" charset="0"/>
              </a:rPr>
              <a:t>Figure1. Bancov Tarlac System Architecture</a:t>
            </a:r>
          </a:p>
        </p:txBody>
      </p:sp>
    </p:spTree>
    <p:extLst>
      <p:ext uri="{BB962C8B-B14F-4D97-AF65-F5344CB8AC3E}">
        <p14:creationId xmlns:p14="http://schemas.microsoft.com/office/powerpoint/2010/main" val="114410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A0F039B-5DD9-421A-9389-1F31ABD9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702E1-7857-4363-891D-1A00FE529A77}"/>
              </a:ext>
            </a:extLst>
          </p:cNvPr>
          <p:cNvSpPr>
            <a:spLocks noGrp="1"/>
          </p:cNvSpPr>
          <p:nvPr>
            <p:ph type="title"/>
          </p:nvPr>
        </p:nvSpPr>
        <p:spPr>
          <a:xfrm>
            <a:off x="581191" y="723901"/>
            <a:ext cx="10993549" cy="1061829"/>
          </a:xfrm>
        </p:spPr>
        <p:txBody>
          <a:bodyPr vert="horz" lIns="91440" tIns="45720" rIns="91440" bIns="45720" rtlCol="0" anchor="b">
            <a:normAutofit/>
          </a:bodyPr>
          <a:lstStyle/>
          <a:p>
            <a:r>
              <a:rPr lang="en-US" sz="3600" dirty="0">
                <a:solidFill>
                  <a:schemeClr val="accent1"/>
                </a:solidFill>
              </a:rPr>
              <a:t>Proposed Solution: The mern stack</a:t>
            </a:r>
          </a:p>
        </p:txBody>
      </p:sp>
      <p:sp>
        <p:nvSpPr>
          <p:cNvPr id="3" name="Content Placeholder 2">
            <a:extLst>
              <a:ext uri="{FF2B5EF4-FFF2-40B4-BE49-F238E27FC236}">
                <a16:creationId xmlns:a16="http://schemas.microsoft.com/office/drawing/2014/main" id="{06DD77D3-0FE3-4CF6-84EA-79CE93370BDD}"/>
              </a:ext>
            </a:extLst>
          </p:cNvPr>
          <p:cNvSpPr>
            <a:spLocks noGrp="1"/>
          </p:cNvSpPr>
          <p:nvPr>
            <p:ph idx="1"/>
          </p:nvPr>
        </p:nvSpPr>
        <p:spPr>
          <a:xfrm>
            <a:off x="581191" y="1957433"/>
            <a:ext cx="10993546" cy="525565"/>
          </a:xfrm>
        </p:spPr>
        <p:txBody>
          <a:bodyPr vert="horz" lIns="91440" tIns="45720" rIns="91440" bIns="45720" rtlCol="0" anchor="t">
            <a:normAutofit/>
          </a:bodyPr>
          <a:lstStyle/>
          <a:p>
            <a:pPr marL="0" indent="0" algn="ctr">
              <a:buNone/>
            </a:pPr>
            <a:r>
              <a:rPr lang="en-US" sz="1600" cap="all" dirty="0">
                <a:solidFill>
                  <a:schemeClr val="accent2"/>
                </a:solidFill>
              </a:rPr>
              <a:t>Table 1. Machine and Technology Stack to be used for the Development of BanCov Tarlac</a:t>
            </a:r>
          </a:p>
        </p:txBody>
      </p:sp>
      <p:pic>
        <p:nvPicPr>
          <p:cNvPr id="5" name="Picture 4" descr="Text&#10;&#10;Description automatically generated">
            <a:extLst>
              <a:ext uri="{FF2B5EF4-FFF2-40B4-BE49-F238E27FC236}">
                <a16:creationId xmlns:a16="http://schemas.microsoft.com/office/drawing/2014/main" id="{3F35FDB9-B18C-43BE-BC0B-4730F7D2AE19}"/>
              </a:ext>
            </a:extLst>
          </p:cNvPr>
          <p:cNvPicPr>
            <a:picLocks noChangeAspect="1"/>
          </p:cNvPicPr>
          <p:nvPr/>
        </p:nvPicPr>
        <p:blipFill>
          <a:blip r:embed="rId2"/>
          <a:stretch>
            <a:fillRect/>
          </a:stretch>
        </p:blipFill>
        <p:spPr>
          <a:xfrm>
            <a:off x="1157971" y="2654701"/>
            <a:ext cx="9543668" cy="3602736"/>
          </a:xfrm>
          <a:prstGeom prst="rect">
            <a:avLst/>
          </a:prstGeom>
        </p:spPr>
      </p:pic>
    </p:spTree>
    <p:extLst>
      <p:ext uri="{BB962C8B-B14F-4D97-AF65-F5344CB8AC3E}">
        <p14:creationId xmlns:p14="http://schemas.microsoft.com/office/powerpoint/2010/main" val="100758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71F112-8AD7-4A1F-AA37-46A9FA4AE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7FDEACF-2AAE-46E8-BC30-7EAA0A995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A44582-129C-47C0-98D2-7140FA8A2637}"/>
              </a:ext>
            </a:extLst>
          </p:cNvPr>
          <p:cNvSpPr>
            <a:spLocks noGrp="1"/>
          </p:cNvSpPr>
          <p:nvPr>
            <p:ph type="title"/>
          </p:nvPr>
        </p:nvSpPr>
        <p:spPr>
          <a:xfrm>
            <a:off x="4401850" y="702156"/>
            <a:ext cx="7208958" cy="1013800"/>
          </a:xfrm>
        </p:spPr>
        <p:txBody>
          <a:bodyPr>
            <a:normAutofit/>
          </a:bodyPr>
          <a:lstStyle/>
          <a:p>
            <a:r>
              <a:rPr lang="en-PH"/>
              <a:t>Proposed Solution: Mobile Application</a:t>
            </a:r>
          </a:p>
        </p:txBody>
      </p:sp>
      <p:pic>
        <p:nvPicPr>
          <p:cNvPr id="17" name="Picture 16" descr="Graphical user interface&#10;&#10;Description automatically generated">
            <a:extLst>
              <a:ext uri="{FF2B5EF4-FFF2-40B4-BE49-F238E27FC236}">
                <a16:creationId xmlns:a16="http://schemas.microsoft.com/office/drawing/2014/main" id="{D706D11A-EE7D-44D6-8FD5-607817CB222B}"/>
              </a:ext>
            </a:extLst>
          </p:cNvPr>
          <p:cNvPicPr>
            <a:picLocks noChangeAspect="1"/>
          </p:cNvPicPr>
          <p:nvPr/>
        </p:nvPicPr>
        <p:blipFill>
          <a:blip r:embed="rId2"/>
          <a:stretch>
            <a:fillRect/>
          </a:stretch>
        </p:blipFill>
        <p:spPr>
          <a:xfrm>
            <a:off x="886324" y="1013254"/>
            <a:ext cx="2703535" cy="4893276"/>
          </a:xfrm>
          <a:prstGeom prst="rect">
            <a:avLst/>
          </a:prstGeom>
        </p:spPr>
      </p:pic>
      <p:sp>
        <p:nvSpPr>
          <p:cNvPr id="3" name="Content Placeholder 2">
            <a:extLst>
              <a:ext uri="{FF2B5EF4-FFF2-40B4-BE49-F238E27FC236}">
                <a16:creationId xmlns:a16="http://schemas.microsoft.com/office/drawing/2014/main" id="{B001A0B0-AC7D-45B7-9E2C-19E42033F22F}"/>
              </a:ext>
            </a:extLst>
          </p:cNvPr>
          <p:cNvSpPr>
            <a:spLocks noGrp="1"/>
          </p:cNvSpPr>
          <p:nvPr>
            <p:ph idx="1"/>
          </p:nvPr>
        </p:nvSpPr>
        <p:spPr>
          <a:xfrm>
            <a:off x="4401849" y="2180496"/>
            <a:ext cx="7208957" cy="4045683"/>
          </a:xfrm>
        </p:spPr>
        <p:txBody>
          <a:bodyPr>
            <a:normAutofit/>
          </a:bodyPr>
          <a:lstStyle/>
          <a:p>
            <a:pPr marL="0" indent="0">
              <a:buNone/>
            </a:pPr>
            <a:r>
              <a:rPr lang="en-US"/>
              <a:t>The mobile application BanCov Tarlac will be the main application to be used by the citizens of Tarlac. This application will display covid-19 related information such as Daily Cases, Recoveries, and Deaths of the province of Tarlac to the users.</a:t>
            </a:r>
          </a:p>
          <a:p>
            <a:pPr marL="0" indent="0">
              <a:buNone/>
            </a:pPr>
            <a:endParaRPr lang="en-US"/>
          </a:p>
          <a:p>
            <a:pPr marL="0" indent="0">
              <a:buNone/>
            </a:pPr>
            <a:r>
              <a:rPr lang="en-US"/>
              <a:t>The mobile application will have the following UI:</a:t>
            </a:r>
            <a:endParaRPr lang="en-PH"/>
          </a:p>
        </p:txBody>
      </p:sp>
    </p:spTree>
    <p:extLst>
      <p:ext uri="{BB962C8B-B14F-4D97-AF65-F5344CB8AC3E}">
        <p14:creationId xmlns:p14="http://schemas.microsoft.com/office/powerpoint/2010/main" val="170163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C480-42F2-4F36-BB1B-BA05C00F62BF}"/>
              </a:ext>
            </a:extLst>
          </p:cNvPr>
          <p:cNvSpPr txBox="1">
            <a:spLocks/>
          </p:cNvSpPr>
          <p:nvPr/>
        </p:nvSpPr>
        <p:spPr>
          <a:xfrm>
            <a:off x="282807" y="5732670"/>
            <a:ext cx="2668767" cy="965795"/>
          </a:xfrm>
          <a:prstGeom prst="rect">
            <a:avLst/>
          </a:prstGeom>
        </p:spPr>
        <p:txBody>
          <a:bodyPr vert="horz" lIns="91440" tIns="45720" rIns="91440" bIns="45720" rtlCol="0">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600" dirty="0">
                <a:solidFill>
                  <a:schemeClr val="accent1"/>
                </a:solidFill>
              </a:rPr>
              <a:t>Figure 2. Initial mobile application prototype and design</a:t>
            </a:r>
          </a:p>
        </p:txBody>
      </p:sp>
      <p:pic>
        <p:nvPicPr>
          <p:cNvPr id="4" name="Picture 3" descr="A picture containing chart&#10;&#10;Description automatically generated">
            <a:extLst>
              <a:ext uri="{FF2B5EF4-FFF2-40B4-BE49-F238E27FC236}">
                <a16:creationId xmlns:a16="http://schemas.microsoft.com/office/drawing/2014/main" id="{3DA40F2C-D2FE-40FD-A34B-5808F686ACCC}"/>
              </a:ext>
            </a:extLst>
          </p:cNvPr>
          <p:cNvPicPr>
            <a:picLocks noChangeAspect="1"/>
          </p:cNvPicPr>
          <p:nvPr/>
        </p:nvPicPr>
        <p:blipFill>
          <a:blip r:embed="rId2"/>
          <a:stretch>
            <a:fillRect/>
          </a:stretch>
        </p:blipFill>
        <p:spPr>
          <a:xfrm>
            <a:off x="5318973" y="709122"/>
            <a:ext cx="1701407" cy="5989347"/>
          </a:xfrm>
          <a:prstGeom prst="rect">
            <a:avLst/>
          </a:prstGeom>
        </p:spPr>
      </p:pic>
      <p:pic>
        <p:nvPicPr>
          <p:cNvPr id="6" name="Picture 5" descr="Map&#10;&#10;Description automatically generated">
            <a:extLst>
              <a:ext uri="{FF2B5EF4-FFF2-40B4-BE49-F238E27FC236}">
                <a16:creationId xmlns:a16="http://schemas.microsoft.com/office/drawing/2014/main" id="{CFC5DADD-118E-4E5C-BEAA-95246DC47289}"/>
              </a:ext>
            </a:extLst>
          </p:cNvPr>
          <p:cNvPicPr>
            <a:picLocks noChangeAspect="1"/>
          </p:cNvPicPr>
          <p:nvPr/>
        </p:nvPicPr>
        <p:blipFill>
          <a:blip r:embed="rId3"/>
          <a:stretch>
            <a:fillRect/>
          </a:stretch>
        </p:blipFill>
        <p:spPr>
          <a:xfrm>
            <a:off x="3102523" y="709122"/>
            <a:ext cx="1701407" cy="5989346"/>
          </a:xfrm>
          <a:prstGeom prst="rect">
            <a:avLst/>
          </a:prstGeom>
        </p:spPr>
      </p:pic>
      <p:pic>
        <p:nvPicPr>
          <p:cNvPr id="8" name="Picture 7" descr="Table&#10;&#10;Description automatically generated">
            <a:extLst>
              <a:ext uri="{FF2B5EF4-FFF2-40B4-BE49-F238E27FC236}">
                <a16:creationId xmlns:a16="http://schemas.microsoft.com/office/drawing/2014/main" id="{10242BF4-0EF6-4B2A-BDC6-00AA2B36F0C1}"/>
              </a:ext>
            </a:extLst>
          </p:cNvPr>
          <p:cNvPicPr>
            <a:picLocks noChangeAspect="1"/>
          </p:cNvPicPr>
          <p:nvPr/>
        </p:nvPicPr>
        <p:blipFill>
          <a:blip r:embed="rId4"/>
          <a:stretch>
            <a:fillRect/>
          </a:stretch>
        </p:blipFill>
        <p:spPr>
          <a:xfrm>
            <a:off x="9751872" y="709122"/>
            <a:ext cx="1701406" cy="5989343"/>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B573439C-C09D-4511-AA30-81CB06B4577D}"/>
              </a:ext>
            </a:extLst>
          </p:cNvPr>
          <p:cNvPicPr>
            <a:picLocks noChangeAspect="1"/>
          </p:cNvPicPr>
          <p:nvPr/>
        </p:nvPicPr>
        <p:blipFill>
          <a:blip r:embed="rId5"/>
          <a:stretch>
            <a:fillRect/>
          </a:stretch>
        </p:blipFill>
        <p:spPr>
          <a:xfrm>
            <a:off x="7535423" y="709122"/>
            <a:ext cx="1701406" cy="5972081"/>
          </a:xfrm>
          <a:prstGeom prst="rect">
            <a:avLst/>
          </a:prstGeom>
        </p:spPr>
      </p:pic>
    </p:spTree>
    <p:extLst>
      <p:ext uri="{BB962C8B-B14F-4D97-AF65-F5344CB8AC3E}">
        <p14:creationId xmlns:p14="http://schemas.microsoft.com/office/powerpoint/2010/main" val="284892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C480-42F2-4F36-BB1B-BA05C00F62BF}"/>
              </a:ext>
            </a:extLst>
          </p:cNvPr>
          <p:cNvSpPr txBox="1">
            <a:spLocks/>
          </p:cNvSpPr>
          <p:nvPr/>
        </p:nvSpPr>
        <p:spPr>
          <a:xfrm>
            <a:off x="282807" y="5732670"/>
            <a:ext cx="2668767" cy="965795"/>
          </a:xfrm>
          <a:prstGeom prst="rect">
            <a:avLst/>
          </a:prstGeom>
        </p:spPr>
        <p:txBody>
          <a:bodyPr vert="horz" lIns="91440" tIns="45720" rIns="91440" bIns="45720" rtlCol="0">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600" dirty="0">
                <a:solidFill>
                  <a:schemeClr val="accent1"/>
                </a:solidFill>
              </a:rPr>
              <a:t>Figure 2. Initial mobile application prototype and design</a:t>
            </a:r>
          </a:p>
        </p:txBody>
      </p:sp>
      <p:pic>
        <p:nvPicPr>
          <p:cNvPr id="5" name="Picture 4" descr="A picture containing chart&#10;&#10;Description automatically generated">
            <a:extLst>
              <a:ext uri="{FF2B5EF4-FFF2-40B4-BE49-F238E27FC236}">
                <a16:creationId xmlns:a16="http://schemas.microsoft.com/office/drawing/2014/main" id="{84EDD47F-E4B6-4A7B-9206-F206420041D3}"/>
              </a:ext>
            </a:extLst>
          </p:cNvPr>
          <p:cNvPicPr>
            <a:picLocks noChangeAspect="1"/>
          </p:cNvPicPr>
          <p:nvPr/>
        </p:nvPicPr>
        <p:blipFill>
          <a:blip r:embed="rId2"/>
          <a:stretch>
            <a:fillRect/>
          </a:stretch>
        </p:blipFill>
        <p:spPr>
          <a:xfrm>
            <a:off x="4191119" y="709122"/>
            <a:ext cx="1586443" cy="5883274"/>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AF1DCE1-EF57-4605-B75D-271973A20153}"/>
              </a:ext>
            </a:extLst>
          </p:cNvPr>
          <p:cNvPicPr>
            <a:picLocks noChangeAspect="1"/>
          </p:cNvPicPr>
          <p:nvPr/>
        </p:nvPicPr>
        <p:blipFill>
          <a:blip r:embed="rId3"/>
          <a:stretch>
            <a:fillRect/>
          </a:stretch>
        </p:blipFill>
        <p:spPr>
          <a:xfrm>
            <a:off x="9086363" y="709122"/>
            <a:ext cx="1701406" cy="5605789"/>
          </a:xfrm>
          <a:prstGeom prst="rect">
            <a:avLst/>
          </a:prstGeom>
        </p:spPr>
      </p:pic>
      <p:pic>
        <p:nvPicPr>
          <p:cNvPr id="12" name="Picture 11" descr="Graphical user interface, application, chat or text message&#10;&#10;Description automatically generated">
            <a:extLst>
              <a:ext uri="{FF2B5EF4-FFF2-40B4-BE49-F238E27FC236}">
                <a16:creationId xmlns:a16="http://schemas.microsoft.com/office/drawing/2014/main" id="{EA626826-1DE2-4F56-B865-A81970EF3D30}"/>
              </a:ext>
            </a:extLst>
          </p:cNvPr>
          <p:cNvPicPr>
            <a:picLocks noChangeAspect="1"/>
          </p:cNvPicPr>
          <p:nvPr/>
        </p:nvPicPr>
        <p:blipFill>
          <a:blip r:embed="rId4"/>
          <a:stretch>
            <a:fillRect/>
          </a:stretch>
        </p:blipFill>
        <p:spPr>
          <a:xfrm>
            <a:off x="6414439" y="709122"/>
            <a:ext cx="2035047" cy="4634731"/>
          </a:xfrm>
          <a:prstGeom prst="rect">
            <a:avLst/>
          </a:prstGeom>
        </p:spPr>
      </p:pic>
    </p:spTree>
    <p:extLst>
      <p:ext uri="{BB962C8B-B14F-4D97-AF65-F5344CB8AC3E}">
        <p14:creationId xmlns:p14="http://schemas.microsoft.com/office/powerpoint/2010/main" val="222880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A44582-129C-47C0-98D2-7140FA8A2637}"/>
              </a:ext>
            </a:extLst>
          </p:cNvPr>
          <p:cNvSpPr>
            <a:spLocks noGrp="1"/>
          </p:cNvSpPr>
          <p:nvPr>
            <p:ph type="title"/>
          </p:nvPr>
        </p:nvSpPr>
        <p:spPr>
          <a:xfrm>
            <a:off x="601255" y="702156"/>
            <a:ext cx="3409783" cy="1013800"/>
          </a:xfrm>
        </p:spPr>
        <p:txBody>
          <a:bodyPr>
            <a:normAutofit/>
          </a:bodyPr>
          <a:lstStyle/>
          <a:p>
            <a:pPr>
              <a:lnSpc>
                <a:spcPct val="90000"/>
              </a:lnSpc>
            </a:pPr>
            <a:r>
              <a:rPr lang="en-PH" sz="2400"/>
              <a:t>Proposed Solution: Web Application</a:t>
            </a:r>
          </a:p>
        </p:txBody>
      </p:sp>
      <p:sp>
        <p:nvSpPr>
          <p:cNvPr id="3" name="Content Placeholder 2">
            <a:extLst>
              <a:ext uri="{FF2B5EF4-FFF2-40B4-BE49-F238E27FC236}">
                <a16:creationId xmlns:a16="http://schemas.microsoft.com/office/drawing/2014/main" id="{B001A0B0-AC7D-45B7-9E2C-19E42033F22F}"/>
              </a:ext>
            </a:extLst>
          </p:cNvPr>
          <p:cNvSpPr>
            <a:spLocks noGrp="1"/>
          </p:cNvSpPr>
          <p:nvPr>
            <p:ph idx="1"/>
          </p:nvPr>
        </p:nvSpPr>
        <p:spPr>
          <a:xfrm>
            <a:off x="601255" y="1964168"/>
            <a:ext cx="3409782" cy="4036582"/>
          </a:xfrm>
        </p:spPr>
        <p:txBody>
          <a:bodyPr>
            <a:normAutofit/>
          </a:bodyPr>
          <a:lstStyle/>
          <a:p>
            <a:pPr marL="0" indent="0">
              <a:buNone/>
            </a:pPr>
            <a:r>
              <a:rPr lang="en-US" dirty="0">
                <a:solidFill>
                  <a:schemeClr val="bg1"/>
                </a:solidFill>
              </a:rPr>
              <a:t>BanCov Tarlac’s web application will only be accessible by administrators of the application. This web application will be used to upload Covid-19 related data to the database, for the use of the mobile application. It will also be developed using the MERN Stack, with the difference of ReactJS being the UI framework instead of React Native.</a:t>
            </a:r>
          </a:p>
          <a:p>
            <a:pPr marL="0" indent="0">
              <a:buNone/>
            </a:pPr>
            <a:r>
              <a:rPr lang="en-US" dirty="0">
                <a:solidFill>
                  <a:schemeClr val="bg1"/>
                </a:solidFill>
              </a:rPr>
              <a:t>The web application will have the following UI:</a:t>
            </a:r>
            <a:endParaRPr lang="en-PH" dirty="0">
              <a:solidFill>
                <a:schemeClr val="bg1"/>
              </a:solidFill>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BED1E745-E664-4C63-9777-157F0F72BC92}"/>
              </a:ext>
            </a:extLst>
          </p:cNvPr>
          <p:cNvPicPr>
            <a:picLocks noChangeAspect="1"/>
          </p:cNvPicPr>
          <p:nvPr/>
        </p:nvPicPr>
        <p:blipFill>
          <a:blip r:embed="rId2"/>
          <a:stretch>
            <a:fillRect/>
          </a:stretch>
        </p:blipFill>
        <p:spPr>
          <a:xfrm>
            <a:off x="4791522" y="1127317"/>
            <a:ext cx="6489819" cy="4623995"/>
          </a:xfrm>
          <a:prstGeom prst="rect">
            <a:avLst/>
          </a:prstGeom>
        </p:spPr>
      </p:pic>
    </p:spTree>
    <p:extLst>
      <p:ext uri="{BB962C8B-B14F-4D97-AF65-F5344CB8AC3E}">
        <p14:creationId xmlns:p14="http://schemas.microsoft.com/office/powerpoint/2010/main" val="163660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C4F60429-278D-4498-91BE-AD73165D0C7D}"/>
              </a:ext>
            </a:extLst>
          </p:cNvPr>
          <p:cNvPicPr>
            <a:picLocks noChangeAspect="1"/>
          </p:cNvPicPr>
          <p:nvPr/>
        </p:nvPicPr>
        <p:blipFill>
          <a:blip r:embed="rId2"/>
          <a:stretch>
            <a:fillRect/>
          </a:stretch>
        </p:blipFill>
        <p:spPr>
          <a:xfrm>
            <a:off x="7425510" y="633215"/>
            <a:ext cx="2568907" cy="2543217"/>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 website&#10;&#10;Description automatically generated">
            <a:extLst>
              <a:ext uri="{FF2B5EF4-FFF2-40B4-BE49-F238E27FC236}">
                <a16:creationId xmlns:a16="http://schemas.microsoft.com/office/drawing/2014/main" id="{438CF0BE-C26E-40B3-BA9C-B85CED450127}"/>
              </a:ext>
            </a:extLst>
          </p:cNvPr>
          <p:cNvPicPr>
            <a:picLocks noChangeAspect="1"/>
          </p:cNvPicPr>
          <p:nvPr/>
        </p:nvPicPr>
        <p:blipFill>
          <a:blip r:embed="rId3"/>
          <a:stretch>
            <a:fillRect/>
          </a:stretch>
        </p:blipFill>
        <p:spPr>
          <a:xfrm>
            <a:off x="1706685" y="643464"/>
            <a:ext cx="3569427" cy="2543217"/>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able&#10;&#10;Description automatically generated">
            <a:extLst>
              <a:ext uri="{FF2B5EF4-FFF2-40B4-BE49-F238E27FC236}">
                <a16:creationId xmlns:a16="http://schemas.microsoft.com/office/drawing/2014/main" id="{4694371F-4CEE-46E5-A909-C10FA9C8CF98}"/>
              </a:ext>
            </a:extLst>
          </p:cNvPr>
          <p:cNvPicPr>
            <a:picLocks noChangeAspect="1"/>
          </p:cNvPicPr>
          <p:nvPr/>
        </p:nvPicPr>
        <p:blipFill>
          <a:blip r:embed="rId4"/>
          <a:stretch>
            <a:fillRect/>
          </a:stretch>
        </p:blipFill>
        <p:spPr>
          <a:xfrm>
            <a:off x="2205609" y="3578010"/>
            <a:ext cx="2571578" cy="2545862"/>
          </a:xfrm>
          <a:prstGeom prst="rect">
            <a:avLst/>
          </a:prstGeom>
        </p:spPr>
      </p:pic>
      <p:pic>
        <p:nvPicPr>
          <p:cNvPr id="3" name="Picture 2" descr="Graphical user interface, application, table&#10;&#10;Description automatically generated">
            <a:extLst>
              <a:ext uri="{FF2B5EF4-FFF2-40B4-BE49-F238E27FC236}">
                <a16:creationId xmlns:a16="http://schemas.microsoft.com/office/drawing/2014/main" id="{9E5593B3-4C82-4FF3-9C41-60D5DC556C7D}"/>
              </a:ext>
            </a:extLst>
          </p:cNvPr>
          <p:cNvPicPr>
            <a:picLocks noChangeAspect="1"/>
          </p:cNvPicPr>
          <p:nvPr/>
        </p:nvPicPr>
        <p:blipFill>
          <a:blip r:embed="rId5"/>
          <a:stretch>
            <a:fillRect/>
          </a:stretch>
        </p:blipFill>
        <p:spPr>
          <a:xfrm>
            <a:off x="7425510" y="3570403"/>
            <a:ext cx="2579262" cy="2553469"/>
          </a:xfrm>
          <a:prstGeom prst="rect">
            <a:avLst/>
          </a:prstGeom>
        </p:spPr>
      </p:pic>
      <p:sp>
        <p:nvSpPr>
          <p:cNvPr id="17" name="Title 1">
            <a:extLst>
              <a:ext uri="{FF2B5EF4-FFF2-40B4-BE49-F238E27FC236}">
                <a16:creationId xmlns:a16="http://schemas.microsoft.com/office/drawing/2014/main" id="{893C762C-503D-4339-A32D-D4C53CA18B92}"/>
              </a:ext>
            </a:extLst>
          </p:cNvPr>
          <p:cNvSpPr txBox="1">
            <a:spLocks/>
          </p:cNvSpPr>
          <p:nvPr/>
        </p:nvSpPr>
        <p:spPr>
          <a:xfrm>
            <a:off x="2205609" y="6315605"/>
            <a:ext cx="7928132" cy="481866"/>
          </a:xfrm>
          <a:prstGeom prst="rect">
            <a:avLst/>
          </a:prstGeom>
        </p:spPr>
        <p:txBody>
          <a:bodyPr vert="horz" lIns="91440" tIns="45720" rIns="91440" bIns="45720" rtlCol="0">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chemeClr val="accent1"/>
                </a:solidFill>
              </a:rPr>
              <a:t>Figure 3. Initial design and prototype of the Web Application</a:t>
            </a:r>
          </a:p>
        </p:txBody>
      </p:sp>
    </p:spTree>
    <p:extLst>
      <p:ext uri="{BB962C8B-B14F-4D97-AF65-F5344CB8AC3E}">
        <p14:creationId xmlns:p14="http://schemas.microsoft.com/office/powerpoint/2010/main" val="368386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ical user interface, application, table&#10;&#10;Description automatically generated">
            <a:extLst>
              <a:ext uri="{FF2B5EF4-FFF2-40B4-BE49-F238E27FC236}">
                <a16:creationId xmlns:a16="http://schemas.microsoft.com/office/drawing/2014/main" id="{17914455-075C-4588-8A4B-0D24CED423F5}"/>
              </a:ext>
            </a:extLst>
          </p:cNvPr>
          <p:cNvPicPr>
            <a:picLocks noChangeAspect="1"/>
          </p:cNvPicPr>
          <p:nvPr/>
        </p:nvPicPr>
        <p:blipFill>
          <a:blip r:embed="rId2"/>
          <a:stretch>
            <a:fillRect/>
          </a:stretch>
        </p:blipFill>
        <p:spPr>
          <a:xfrm>
            <a:off x="418520" y="1573887"/>
            <a:ext cx="2627518" cy="3611710"/>
          </a:xfrm>
          <a:prstGeom prst="rect">
            <a:avLst/>
          </a:prstGeom>
        </p:spPr>
      </p:pic>
      <p:cxnSp>
        <p:nvCxnSpPr>
          <p:cNvPr id="27" name="Straight Connector 26">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Table&#10;&#10;Description automatically generated">
            <a:extLst>
              <a:ext uri="{FF2B5EF4-FFF2-40B4-BE49-F238E27FC236}">
                <a16:creationId xmlns:a16="http://schemas.microsoft.com/office/drawing/2014/main" id="{40678BA4-6981-42EB-998B-FD07E4E8C1C8}"/>
              </a:ext>
            </a:extLst>
          </p:cNvPr>
          <p:cNvPicPr>
            <a:picLocks noChangeAspect="1"/>
          </p:cNvPicPr>
          <p:nvPr/>
        </p:nvPicPr>
        <p:blipFill>
          <a:blip r:embed="rId3"/>
          <a:stretch>
            <a:fillRect/>
          </a:stretch>
        </p:blipFill>
        <p:spPr>
          <a:xfrm>
            <a:off x="6222062" y="2411273"/>
            <a:ext cx="2560320" cy="2035453"/>
          </a:xfrm>
          <a:prstGeom prst="rect">
            <a:avLst/>
          </a:prstGeom>
        </p:spPr>
      </p:pic>
      <p:cxnSp>
        <p:nvCxnSpPr>
          <p:cNvPr id="31" name="Straight Connector 30">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01E84D2F-145A-4EB6-82DB-E3A0EA6FB45B}"/>
              </a:ext>
            </a:extLst>
          </p:cNvPr>
          <p:cNvSpPr txBox="1">
            <a:spLocks/>
          </p:cNvSpPr>
          <p:nvPr/>
        </p:nvSpPr>
        <p:spPr>
          <a:xfrm>
            <a:off x="2131934" y="6029855"/>
            <a:ext cx="7928132" cy="481866"/>
          </a:xfrm>
          <a:prstGeom prst="rect">
            <a:avLst/>
          </a:prstGeom>
        </p:spPr>
        <p:txBody>
          <a:bodyPr vert="horz" lIns="91440" tIns="45720" rIns="91440" bIns="45720" rtlCol="0">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chemeClr val="accent1"/>
                </a:solidFill>
              </a:rPr>
              <a:t>Figure 3. Initial design and prototype of the Web Application</a:t>
            </a:r>
          </a:p>
        </p:txBody>
      </p:sp>
      <p:pic>
        <p:nvPicPr>
          <p:cNvPr id="24" name="Picture 23" descr="Graphical user interface, text, application&#10;&#10;Description automatically generated">
            <a:extLst>
              <a:ext uri="{FF2B5EF4-FFF2-40B4-BE49-F238E27FC236}">
                <a16:creationId xmlns:a16="http://schemas.microsoft.com/office/drawing/2014/main" id="{C308FE49-A998-4854-9E86-EEF6BBEB5DAD}"/>
              </a:ext>
            </a:extLst>
          </p:cNvPr>
          <p:cNvPicPr>
            <a:picLocks noChangeAspect="1"/>
          </p:cNvPicPr>
          <p:nvPr/>
        </p:nvPicPr>
        <p:blipFill>
          <a:blip r:embed="rId4"/>
          <a:stretch>
            <a:fillRect/>
          </a:stretch>
        </p:blipFill>
        <p:spPr>
          <a:xfrm>
            <a:off x="9108277" y="2411273"/>
            <a:ext cx="2560320" cy="2035453"/>
          </a:xfrm>
          <a:prstGeom prst="rect">
            <a:avLst/>
          </a:prstGeom>
        </p:spPr>
      </p:pic>
      <p:pic>
        <p:nvPicPr>
          <p:cNvPr id="25" name="Picture 24" descr="Graphical user interface, table&#10;&#10;Description automatically generated">
            <a:extLst>
              <a:ext uri="{FF2B5EF4-FFF2-40B4-BE49-F238E27FC236}">
                <a16:creationId xmlns:a16="http://schemas.microsoft.com/office/drawing/2014/main" id="{B51FC3B6-E5B3-4BE3-9D31-74F94033F10F}"/>
              </a:ext>
            </a:extLst>
          </p:cNvPr>
          <p:cNvPicPr>
            <a:picLocks noChangeAspect="1"/>
          </p:cNvPicPr>
          <p:nvPr/>
        </p:nvPicPr>
        <p:blipFill>
          <a:blip r:embed="rId5"/>
          <a:stretch>
            <a:fillRect/>
          </a:stretch>
        </p:blipFill>
        <p:spPr>
          <a:xfrm>
            <a:off x="3338037" y="2417673"/>
            <a:ext cx="2560320" cy="2029053"/>
          </a:xfrm>
          <a:prstGeom prst="rect">
            <a:avLst/>
          </a:prstGeom>
        </p:spPr>
      </p:pic>
    </p:spTree>
    <p:extLst>
      <p:ext uri="{BB962C8B-B14F-4D97-AF65-F5344CB8AC3E}">
        <p14:creationId xmlns:p14="http://schemas.microsoft.com/office/powerpoint/2010/main" val="394389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C01F31CF-F066-49F8-AC72-0265860BB491}"/>
              </a:ext>
            </a:extLst>
          </p:cNvPr>
          <p:cNvPicPr>
            <a:picLocks noChangeAspect="1"/>
          </p:cNvPicPr>
          <p:nvPr/>
        </p:nvPicPr>
        <p:blipFill>
          <a:blip r:embed="rId2"/>
          <a:stretch>
            <a:fillRect/>
          </a:stretch>
        </p:blipFill>
        <p:spPr>
          <a:xfrm>
            <a:off x="484173" y="1250302"/>
            <a:ext cx="7460977" cy="4681766"/>
          </a:xfrm>
          <a:prstGeom prst="rect">
            <a:avLst/>
          </a:prstGeom>
        </p:spPr>
      </p:pic>
      <p:sp>
        <p:nvSpPr>
          <p:cNvPr id="28" name="Rectangle 27">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A44582-129C-47C0-98D2-7140FA8A263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Proposed Solution: Database</a:t>
            </a:r>
          </a:p>
        </p:txBody>
      </p:sp>
      <p:sp>
        <p:nvSpPr>
          <p:cNvPr id="3" name="Content Placeholder 2">
            <a:extLst>
              <a:ext uri="{FF2B5EF4-FFF2-40B4-BE49-F238E27FC236}">
                <a16:creationId xmlns:a16="http://schemas.microsoft.com/office/drawing/2014/main" id="{B001A0B0-AC7D-45B7-9E2C-19E42033F22F}"/>
              </a:ext>
            </a:extLst>
          </p:cNvPr>
          <p:cNvSpPr>
            <a:spLocks noGrp="1"/>
          </p:cNvSpPr>
          <p:nvPr>
            <p:ph idx="1"/>
          </p:nvPr>
        </p:nvSpPr>
        <p:spPr>
          <a:xfrm>
            <a:off x="8296275" y="3505095"/>
            <a:ext cx="3081576" cy="1733655"/>
          </a:xfrm>
        </p:spPr>
        <p:txBody>
          <a:bodyPr vert="horz" lIns="91440" tIns="45720" rIns="91440" bIns="45720" rtlCol="0" anchor="t">
            <a:normAutofit/>
          </a:bodyPr>
          <a:lstStyle/>
          <a:p>
            <a:pPr marL="0" indent="0">
              <a:buNone/>
            </a:pPr>
            <a:r>
              <a:rPr lang="en-US" sz="1600" cap="all" dirty="0">
                <a:solidFill>
                  <a:schemeClr val="bg2"/>
                </a:solidFill>
              </a:rPr>
              <a:t>MongoDB free tier or Google Cloud free tier will be used as the primary database of BanCov Tarlac.</a:t>
            </a:r>
          </a:p>
        </p:txBody>
      </p:sp>
      <p:sp>
        <p:nvSpPr>
          <p:cNvPr id="19" name="Title 1">
            <a:extLst>
              <a:ext uri="{FF2B5EF4-FFF2-40B4-BE49-F238E27FC236}">
                <a16:creationId xmlns:a16="http://schemas.microsoft.com/office/drawing/2014/main" id="{1FC426F1-DD82-47FB-8D7F-4544CACE7E37}"/>
              </a:ext>
            </a:extLst>
          </p:cNvPr>
          <p:cNvSpPr txBox="1">
            <a:spLocks/>
          </p:cNvSpPr>
          <p:nvPr/>
        </p:nvSpPr>
        <p:spPr>
          <a:xfrm>
            <a:off x="280275" y="5978892"/>
            <a:ext cx="7928132" cy="481866"/>
          </a:xfrm>
          <a:prstGeom prst="rect">
            <a:avLst/>
          </a:prstGeom>
        </p:spPr>
        <p:txBody>
          <a:bodyPr vert="horz" lIns="91440" tIns="45720" rIns="91440" bIns="45720" rtlCol="0">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chemeClr val="accent1"/>
                </a:solidFill>
              </a:rPr>
              <a:t>Figure 4. BanCov Tarlac Database System UML Diagram</a:t>
            </a:r>
          </a:p>
        </p:txBody>
      </p:sp>
    </p:spTree>
    <p:extLst>
      <p:ext uri="{BB962C8B-B14F-4D97-AF65-F5344CB8AC3E}">
        <p14:creationId xmlns:p14="http://schemas.microsoft.com/office/powerpoint/2010/main" val="114541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6466-70D7-40F6-B897-73E3BA17D645}"/>
              </a:ext>
            </a:extLst>
          </p:cNvPr>
          <p:cNvSpPr>
            <a:spLocks noGrp="1"/>
          </p:cNvSpPr>
          <p:nvPr>
            <p:ph type="title"/>
          </p:nvPr>
        </p:nvSpPr>
        <p:spPr/>
        <p:txBody>
          <a:bodyPr/>
          <a:lstStyle/>
          <a:p>
            <a:r>
              <a:rPr lang="en-PH" dirty="0"/>
              <a:t>Proposed solution: </a:t>
            </a:r>
            <a:r>
              <a:rPr lang="en-PH" b="0" i="0" dirty="0">
                <a:effectLst/>
                <a:latin typeface="Arial" panose="020B0604020202020204" pitchFamily="34" charset="0"/>
              </a:rPr>
              <a:t>Testing and Evaluation</a:t>
            </a:r>
            <a:endParaRPr lang="en-PH" dirty="0"/>
          </a:p>
        </p:txBody>
      </p:sp>
      <p:sp>
        <p:nvSpPr>
          <p:cNvPr id="3" name="Content Placeholder 2">
            <a:extLst>
              <a:ext uri="{FF2B5EF4-FFF2-40B4-BE49-F238E27FC236}">
                <a16:creationId xmlns:a16="http://schemas.microsoft.com/office/drawing/2014/main" id="{89E6AEB8-908E-4558-92D3-817539D41113}"/>
              </a:ext>
            </a:extLst>
          </p:cNvPr>
          <p:cNvSpPr>
            <a:spLocks noGrp="1"/>
          </p:cNvSpPr>
          <p:nvPr>
            <p:ph idx="1"/>
          </p:nvPr>
        </p:nvSpPr>
        <p:spPr>
          <a:xfrm>
            <a:off x="581192" y="1937901"/>
            <a:ext cx="11029615" cy="2111586"/>
          </a:xfrm>
        </p:spPr>
        <p:txBody>
          <a:bodyPr>
            <a:normAutofit/>
          </a:bodyPr>
          <a:lstStyle/>
          <a:p>
            <a:pPr marL="0" indent="0">
              <a:buNone/>
            </a:pPr>
            <a:r>
              <a:rPr lang="en-US" sz="2400" dirty="0"/>
              <a:t>After the initial development of the applications has been done, it will need to be tested and evaluated.  At least five users will test the web application and at least twenty-five users will test the mobile application, totaling to at least 30 respondents. They will then answer the standard system stability test on google forms based on their experience. </a:t>
            </a:r>
            <a:endParaRPr lang="en-PH" sz="2400" dirty="0"/>
          </a:p>
        </p:txBody>
      </p:sp>
    </p:spTree>
    <p:extLst>
      <p:ext uri="{BB962C8B-B14F-4D97-AF65-F5344CB8AC3E}">
        <p14:creationId xmlns:p14="http://schemas.microsoft.com/office/powerpoint/2010/main" val="147280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8D7-661B-4E70-A290-FF3C1CA24347}"/>
              </a:ext>
            </a:extLst>
          </p:cNvPr>
          <p:cNvSpPr>
            <a:spLocks noGrp="1"/>
          </p:cNvSpPr>
          <p:nvPr>
            <p:ph type="title"/>
          </p:nvPr>
        </p:nvSpPr>
        <p:spPr/>
        <p:txBody>
          <a:bodyPr/>
          <a:lstStyle/>
          <a:p>
            <a:r>
              <a:rPr lang="en-PH" dirty="0"/>
              <a:t>BACKGROUND OF THE PROBLEM</a:t>
            </a:r>
          </a:p>
        </p:txBody>
      </p:sp>
      <p:sp>
        <p:nvSpPr>
          <p:cNvPr id="3" name="Text Placeholder 2">
            <a:extLst>
              <a:ext uri="{FF2B5EF4-FFF2-40B4-BE49-F238E27FC236}">
                <a16:creationId xmlns:a16="http://schemas.microsoft.com/office/drawing/2014/main" id="{B9DA5D86-E4A9-4171-A98F-3CB7E5853C1F}"/>
              </a:ext>
            </a:extLst>
          </p:cNvPr>
          <p:cNvSpPr>
            <a:spLocks noGrp="1"/>
          </p:cNvSpPr>
          <p:nvPr>
            <p:ph type="body" idx="1"/>
          </p:nvPr>
        </p:nvSpPr>
        <p:spPr/>
        <p:txBody>
          <a:bodyPr/>
          <a:lstStyle/>
          <a:p>
            <a:r>
              <a:rPr lang="en-PH" dirty="0"/>
              <a:t>Covid - 19</a:t>
            </a:r>
          </a:p>
        </p:txBody>
      </p:sp>
    </p:spTree>
    <p:extLst>
      <p:ext uri="{BB962C8B-B14F-4D97-AF65-F5344CB8AC3E}">
        <p14:creationId xmlns:p14="http://schemas.microsoft.com/office/powerpoint/2010/main" val="969204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29B2-4F70-4D7A-AA2E-A2F80E50A8D5}"/>
              </a:ext>
            </a:extLst>
          </p:cNvPr>
          <p:cNvSpPr>
            <a:spLocks noGrp="1"/>
          </p:cNvSpPr>
          <p:nvPr>
            <p:ph type="title"/>
          </p:nvPr>
        </p:nvSpPr>
        <p:spPr/>
        <p:txBody>
          <a:bodyPr/>
          <a:lstStyle/>
          <a:p>
            <a:r>
              <a:rPr lang="en-PH" dirty="0"/>
              <a:t>References:</a:t>
            </a:r>
          </a:p>
        </p:txBody>
      </p:sp>
      <p:sp>
        <p:nvSpPr>
          <p:cNvPr id="3" name="Content Placeholder 2">
            <a:extLst>
              <a:ext uri="{FF2B5EF4-FFF2-40B4-BE49-F238E27FC236}">
                <a16:creationId xmlns:a16="http://schemas.microsoft.com/office/drawing/2014/main" id="{B42A6662-7BA0-4818-8E10-8015F78F48BD}"/>
              </a:ext>
            </a:extLst>
          </p:cNvPr>
          <p:cNvSpPr>
            <a:spLocks noGrp="1"/>
          </p:cNvSpPr>
          <p:nvPr>
            <p:ph idx="1"/>
          </p:nvPr>
        </p:nvSpPr>
        <p:spPr>
          <a:xfrm>
            <a:off x="581192" y="1912776"/>
            <a:ext cx="11029615" cy="4721289"/>
          </a:xfrm>
        </p:spPr>
        <p:txBody>
          <a:bodyPr>
            <a:normAutofit/>
          </a:bodyPr>
          <a:lstStyle/>
          <a:p>
            <a:r>
              <a:rPr lang="en-US" dirty="0"/>
              <a:t>[1] WHO, “Coronavirus disease (covid-19),” World Health Organization, 2020. [Online]. Available: https://www.who.int/health-</a:t>
            </a:r>
          </a:p>
          <a:p>
            <a:r>
              <a:rPr lang="en-US" dirty="0"/>
              <a:t>topics/coronavirus </a:t>
            </a:r>
          </a:p>
          <a:p>
            <a:r>
              <a:rPr lang="en-US" dirty="0"/>
              <a:t>[2] Worldometer, “Covid-19 coronavirus pandemic,” Accessed Oct. 23, 2021. [Online]. Available: https://www.worldometers.info/coronavirus/</a:t>
            </a:r>
          </a:p>
          <a:p>
            <a:r>
              <a:rPr lang="en-US" dirty="0"/>
              <a:t>[3] Covid19StatsPH, “New cases: Covid-19 Philippines in numbers,” Accessed Oct. 19, 2021. [Online]. Available: https://covid19stats.ph/stats</a:t>
            </a:r>
          </a:p>
          <a:p>
            <a:r>
              <a:rPr lang="en-US" dirty="0"/>
              <a:t>[4] D. of Health, “Covid-19 tracker,” Accessed Oct. 26, 2021. [Online]. Available: https://doh.gov.ph/covid19tracker</a:t>
            </a:r>
          </a:p>
          <a:p>
            <a:r>
              <a:rPr lang="en-US" dirty="0"/>
              <a:t>[5] Philstar, “Covid-19 emergency information </a:t>
            </a:r>
            <a:r>
              <a:rPr lang="en-US" dirty="0" err="1"/>
              <a:t>tarlac</a:t>
            </a:r>
            <a:r>
              <a:rPr lang="en-US" dirty="0"/>
              <a:t>,” Accessed Oct. 19, 2021. [Online]. Available: https://www.philstar.com/covid19emergency/tarlac</a:t>
            </a:r>
          </a:p>
          <a:p>
            <a:r>
              <a:rPr lang="en-US" dirty="0"/>
              <a:t>[6] B. Davis, “Is mern stack in demand?” MVOrganizing, 2021 ]. [Online]. Available: https://www.mvorganizing.org/is-mern-stack-in-demand/</a:t>
            </a:r>
            <a:endParaRPr lang="en-PH" dirty="0"/>
          </a:p>
        </p:txBody>
      </p:sp>
    </p:spTree>
    <p:extLst>
      <p:ext uri="{BB962C8B-B14F-4D97-AF65-F5344CB8AC3E}">
        <p14:creationId xmlns:p14="http://schemas.microsoft.com/office/powerpoint/2010/main" val="158666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59C0-B14A-4EDC-BAE6-87AD7D3625EF}"/>
              </a:ext>
            </a:extLst>
          </p:cNvPr>
          <p:cNvSpPr>
            <a:spLocks noGrp="1"/>
          </p:cNvSpPr>
          <p:nvPr>
            <p:ph type="title"/>
          </p:nvPr>
        </p:nvSpPr>
        <p:spPr/>
        <p:txBody>
          <a:bodyPr/>
          <a:lstStyle/>
          <a:p>
            <a:r>
              <a:rPr lang="en-PH" dirty="0"/>
              <a:t>Background of  the problem: Covid-19</a:t>
            </a:r>
          </a:p>
        </p:txBody>
      </p:sp>
      <p:sp>
        <p:nvSpPr>
          <p:cNvPr id="3" name="Content Placeholder 2">
            <a:extLst>
              <a:ext uri="{FF2B5EF4-FFF2-40B4-BE49-F238E27FC236}">
                <a16:creationId xmlns:a16="http://schemas.microsoft.com/office/drawing/2014/main" id="{F1AA7B70-93C7-4299-816F-9BDD0EA9109E}"/>
              </a:ext>
            </a:extLst>
          </p:cNvPr>
          <p:cNvSpPr>
            <a:spLocks noGrp="1"/>
          </p:cNvSpPr>
          <p:nvPr>
            <p:ph idx="1"/>
          </p:nvPr>
        </p:nvSpPr>
        <p:spPr>
          <a:xfrm>
            <a:off x="581192" y="1875453"/>
            <a:ext cx="11029615" cy="4516015"/>
          </a:xfrm>
        </p:spPr>
        <p:txBody>
          <a:bodyPr>
            <a:normAutofit/>
          </a:bodyPr>
          <a:lstStyle/>
          <a:p>
            <a:r>
              <a:rPr lang="en-US" sz="2000" dirty="0"/>
              <a:t>The Coronavirus disease (Covid-19) has been running rampant since January of 2020, not only in our country but also worldwide. It is caused by the SARS-CoV-2 virus [1] and is a very infectious disease to humans.</a:t>
            </a:r>
          </a:p>
          <a:p>
            <a:r>
              <a:rPr lang="en-US" sz="2000" dirty="0"/>
              <a:t>Currently while writing this paper, there have been 241 million people infected and 5 million deaths caused by this disease worldwide [2]. The impact of the COVID-19 pandemic remains massive as the virus not only affects the health and safety of people but also a country’s economy. </a:t>
            </a:r>
          </a:p>
          <a:p>
            <a:r>
              <a:rPr lang="en-US" sz="2000" dirty="0"/>
              <a:t>The Philippines is one of the countries heavily affected by the Covid-19 pandemic. As of this date of writing October 19, 2021, the Philippines with 1,149,925 confirmed cases ranks 27 out of 192 countries in terms of Covid-19 Infections and with 19,262 deaths ranks 30 out of 192 countries in terms of deaths caused by Covid-19 [3]. The GDP growth of the country, which measures how fast an economy is growing, has fallen up to -9.6 percent in 2020 because of the pandemic, before having an average of 6 percent GDP growth annually from 2010-2019 [4].</a:t>
            </a:r>
            <a:endParaRPr lang="en-PH" sz="2000" dirty="0"/>
          </a:p>
        </p:txBody>
      </p:sp>
    </p:spTree>
    <p:extLst>
      <p:ext uri="{BB962C8B-B14F-4D97-AF65-F5344CB8AC3E}">
        <p14:creationId xmlns:p14="http://schemas.microsoft.com/office/powerpoint/2010/main" val="201804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59C0-B14A-4EDC-BAE6-87AD7D3625EF}"/>
              </a:ext>
            </a:extLst>
          </p:cNvPr>
          <p:cNvSpPr>
            <a:spLocks noGrp="1"/>
          </p:cNvSpPr>
          <p:nvPr>
            <p:ph type="title"/>
          </p:nvPr>
        </p:nvSpPr>
        <p:spPr/>
        <p:txBody>
          <a:bodyPr/>
          <a:lstStyle/>
          <a:p>
            <a:r>
              <a:rPr lang="en-PH" dirty="0"/>
              <a:t>Background of  the problem: Province of Tarlac</a:t>
            </a:r>
          </a:p>
        </p:txBody>
      </p:sp>
      <p:sp>
        <p:nvSpPr>
          <p:cNvPr id="3" name="Content Placeholder 2">
            <a:extLst>
              <a:ext uri="{FF2B5EF4-FFF2-40B4-BE49-F238E27FC236}">
                <a16:creationId xmlns:a16="http://schemas.microsoft.com/office/drawing/2014/main" id="{F1AA7B70-93C7-4299-816F-9BDD0EA9109E}"/>
              </a:ext>
            </a:extLst>
          </p:cNvPr>
          <p:cNvSpPr>
            <a:spLocks noGrp="1"/>
          </p:cNvSpPr>
          <p:nvPr>
            <p:ph idx="1"/>
          </p:nvPr>
        </p:nvSpPr>
        <p:spPr>
          <a:xfrm>
            <a:off x="581192" y="1875453"/>
            <a:ext cx="11029615" cy="4516015"/>
          </a:xfrm>
        </p:spPr>
        <p:txBody>
          <a:bodyPr>
            <a:normAutofit/>
          </a:bodyPr>
          <a:lstStyle/>
          <a:p>
            <a:r>
              <a:rPr lang="en-US" sz="2000" dirty="0"/>
              <a:t>Central Luzon (Region 3) has the third-highest Covid-19 cases per region in the country with 250,576 in total, only behind NCR and Region IV-A at this date [4], and with Tarlac having 21,621 cases being the 5th most Covid-19 cases in the region. The problem with that is Tarlac as a province is relatively small.</a:t>
            </a:r>
          </a:p>
          <a:p>
            <a:r>
              <a:rPr lang="en-US" sz="2000" dirty="0"/>
              <a:t>There are only 22 hospitals in the whole province and not all are accepting Covid-19 patients [5]. With limited hospitals that have limited Covid-19 beds, Tarlac cannot afford a high quantity of Covid-19 cases. Vaccination is also relatively slow, with only less than 20 percent of the total population of the province having been fully vaccinated [4].</a:t>
            </a:r>
            <a:endParaRPr lang="en-PH" sz="2000" dirty="0"/>
          </a:p>
        </p:txBody>
      </p:sp>
    </p:spTree>
    <p:extLst>
      <p:ext uri="{BB962C8B-B14F-4D97-AF65-F5344CB8AC3E}">
        <p14:creationId xmlns:p14="http://schemas.microsoft.com/office/powerpoint/2010/main" val="331876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4EB3-708B-4F1A-85C1-6A2E86275FA0}"/>
              </a:ext>
            </a:extLst>
          </p:cNvPr>
          <p:cNvSpPr>
            <a:spLocks noGrp="1"/>
          </p:cNvSpPr>
          <p:nvPr>
            <p:ph type="title"/>
          </p:nvPr>
        </p:nvSpPr>
        <p:spPr/>
        <p:txBody>
          <a:bodyPr/>
          <a:lstStyle/>
          <a:p>
            <a:r>
              <a:rPr lang="en-PH" dirty="0"/>
              <a:t>Objectives of the study</a:t>
            </a:r>
          </a:p>
        </p:txBody>
      </p:sp>
      <p:sp>
        <p:nvSpPr>
          <p:cNvPr id="3" name="Text Placeholder 2">
            <a:extLst>
              <a:ext uri="{FF2B5EF4-FFF2-40B4-BE49-F238E27FC236}">
                <a16:creationId xmlns:a16="http://schemas.microsoft.com/office/drawing/2014/main" id="{F63446E2-76BE-4475-B39E-FD4BBE9D4195}"/>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85348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03F0-935A-4635-B1AC-22FBB6D2EB43}"/>
              </a:ext>
            </a:extLst>
          </p:cNvPr>
          <p:cNvSpPr>
            <a:spLocks noGrp="1"/>
          </p:cNvSpPr>
          <p:nvPr>
            <p:ph type="title"/>
          </p:nvPr>
        </p:nvSpPr>
        <p:spPr/>
        <p:txBody>
          <a:bodyPr/>
          <a:lstStyle/>
          <a:p>
            <a:r>
              <a:rPr lang="en-PH" dirty="0"/>
              <a:t>Objectives of the study</a:t>
            </a:r>
          </a:p>
        </p:txBody>
      </p:sp>
      <p:sp>
        <p:nvSpPr>
          <p:cNvPr id="3" name="Content Placeholder 2">
            <a:extLst>
              <a:ext uri="{FF2B5EF4-FFF2-40B4-BE49-F238E27FC236}">
                <a16:creationId xmlns:a16="http://schemas.microsoft.com/office/drawing/2014/main" id="{0D7E6DF9-3A0F-4761-A66E-7065BB896296}"/>
              </a:ext>
            </a:extLst>
          </p:cNvPr>
          <p:cNvSpPr>
            <a:spLocks noGrp="1"/>
          </p:cNvSpPr>
          <p:nvPr>
            <p:ph idx="1"/>
          </p:nvPr>
        </p:nvSpPr>
        <p:spPr>
          <a:xfrm>
            <a:off x="581192" y="2034073"/>
            <a:ext cx="11029615" cy="4432041"/>
          </a:xfrm>
        </p:spPr>
        <p:txBody>
          <a:bodyPr>
            <a:normAutofit fontScale="92500"/>
          </a:bodyPr>
          <a:lstStyle/>
          <a:p>
            <a:pPr marL="0" indent="0">
              <a:buNone/>
            </a:pPr>
            <a:r>
              <a:rPr lang="en-US" sz="2400" dirty="0"/>
              <a:t>The general objective of this study is to create a mobile application that will display daily updates on the Covid-19 situation in the province of Tarlac.</a:t>
            </a:r>
          </a:p>
          <a:p>
            <a:pPr marL="0" indent="0">
              <a:buNone/>
            </a:pPr>
            <a:r>
              <a:rPr lang="en-US" sz="2400" dirty="0"/>
              <a:t>Specific objectives:</a:t>
            </a:r>
          </a:p>
          <a:p>
            <a:r>
              <a:rPr lang="en-US" sz="2400" dirty="0"/>
              <a:t>to design and create a mobile application that will provide users daily updates on the Covid-19 cases, deaths, and recoveries in the province (new cases, new recoveries, new deaths, total cases, total recoveries, total deaths, active cases);</a:t>
            </a:r>
          </a:p>
          <a:p>
            <a:r>
              <a:rPr lang="en-US" sz="2400" dirty="0"/>
              <a:t>to create a database that will store the data that will be used by the mobile application;</a:t>
            </a:r>
          </a:p>
          <a:p>
            <a:r>
              <a:rPr lang="en-US" sz="2400" dirty="0"/>
              <a:t>to create a web application that admins of the application can use to update the Covid-19 related data that will be used in the mobile app;</a:t>
            </a:r>
          </a:p>
          <a:p>
            <a:r>
              <a:rPr lang="en-US" sz="2400" dirty="0"/>
              <a:t>to test and evaluate the mobile application and web application;</a:t>
            </a:r>
            <a:endParaRPr lang="en-PH" sz="2400" dirty="0"/>
          </a:p>
        </p:txBody>
      </p:sp>
    </p:spTree>
    <p:extLst>
      <p:ext uri="{BB962C8B-B14F-4D97-AF65-F5344CB8AC3E}">
        <p14:creationId xmlns:p14="http://schemas.microsoft.com/office/powerpoint/2010/main" val="52120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8D7-661B-4E70-A290-FF3C1CA24347}"/>
              </a:ext>
            </a:extLst>
          </p:cNvPr>
          <p:cNvSpPr>
            <a:spLocks noGrp="1"/>
          </p:cNvSpPr>
          <p:nvPr>
            <p:ph type="title"/>
          </p:nvPr>
        </p:nvSpPr>
        <p:spPr/>
        <p:txBody>
          <a:bodyPr/>
          <a:lstStyle/>
          <a:p>
            <a:r>
              <a:rPr lang="en-PH" dirty="0"/>
              <a:t>Significance of the study</a:t>
            </a:r>
          </a:p>
        </p:txBody>
      </p:sp>
      <p:sp>
        <p:nvSpPr>
          <p:cNvPr id="3" name="Text Placeholder 2">
            <a:extLst>
              <a:ext uri="{FF2B5EF4-FFF2-40B4-BE49-F238E27FC236}">
                <a16:creationId xmlns:a16="http://schemas.microsoft.com/office/drawing/2014/main" id="{B9DA5D86-E4A9-4171-A98F-3CB7E5853C1F}"/>
              </a:ext>
            </a:extLst>
          </p:cNvPr>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219854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4582-129C-47C0-98D2-7140FA8A2637}"/>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B001A0B0-AC7D-45B7-9E2C-19E42033F22F}"/>
              </a:ext>
            </a:extLst>
          </p:cNvPr>
          <p:cNvSpPr>
            <a:spLocks noGrp="1"/>
          </p:cNvSpPr>
          <p:nvPr>
            <p:ph idx="1"/>
          </p:nvPr>
        </p:nvSpPr>
        <p:spPr>
          <a:xfrm>
            <a:off x="581192" y="1903446"/>
            <a:ext cx="11029615" cy="4655974"/>
          </a:xfrm>
        </p:spPr>
        <p:txBody>
          <a:bodyPr>
            <a:normAutofit fontScale="92500"/>
          </a:bodyPr>
          <a:lstStyle/>
          <a:p>
            <a:r>
              <a:rPr lang="en-US" sz="2400" b="1" dirty="0"/>
              <a:t>Provincial Government of Tarlac</a:t>
            </a:r>
            <a:r>
              <a:rPr lang="en-US" sz="2400" dirty="0"/>
              <a:t>. This application will help the provincial government of Tarlac in spreading awareness about the state of the Covid-19 pandemic in the province. The ease of use in tracking and updating the Covid-19 cases, deaths, and recoveries in this application will mean less work and manpower are needed to manage this information.</a:t>
            </a:r>
          </a:p>
          <a:p>
            <a:r>
              <a:rPr lang="en-US" sz="2400" b="1" dirty="0"/>
              <a:t>Tarlaqueños</a:t>
            </a:r>
            <a:r>
              <a:rPr lang="en-US" sz="2400" dirty="0"/>
              <a:t>. Having the current Covid-19 updates in the province on your mobile device will greatly benefit the Tarlaqueños in making their informed decisions. Awareness of the disease, knowing where it is currently occurring more in the province, will give the user options to adapt plans accordingly to prevent them from getting the disease.</a:t>
            </a:r>
          </a:p>
          <a:p>
            <a:r>
              <a:rPr lang="en-US" sz="2400" b="1" dirty="0"/>
              <a:t>An advantage for Filipinos</a:t>
            </a:r>
            <a:r>
              <a:rPr lang="en-US" sz="2400" dirty="0"/>
              <a:t>. The code of this research will be open-source and modular, so fellow Filipino web and mobile developers can follow the database scheme and modify it for use in their province, to raise more awareness of the disease in their area.</a:t>
            </a:r>
            <a:endParaRPr lang="en-PH" sz="2400" dirty="0"/>
          </a:p>
        </p:txBody>
      </p:sp>
    </p:spTree>
    <p:extLst>
      <p:ext uri="{BB962C8B-B14F-4D97-AF65-F5344CB8AC3E}">
        <p14:creationId xmlns:p14="http://schemas.microsoft.com/office/powerpoint/2010/main" val="140748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AD93-DCBA-4E7B-9DBC-60FC87B79E7E}"/>
              </a:ext>
            </a:extLst>
          </p:cNvPr>
          <p:cNvSpPr>
            <a:spLocks noGrp="1"/>
          </p:cNvSpPr>
          <p:nvPr>
            <p:ph type="title"/>
          </p:nvPr>
        </p:nvSpPr>
        <p:spPr/>
        <p:txBody>
          <a:bodyPr/>
          <a:lstStyle/>
          <a:p>
            <a:r>
              <a:rPr lang="en-PH" dirty="0"/>
              <a:t>Proposed solution</a:t>
            </a:r>
          </a:p>
        </p:txBody>
      </p:sp>
      <p:sp>
        <p:nvSpPr>
          <p:cNvPr id="3" name="Text Placeholder 2">
            <a:extLst>
              <a:ext uri="{FF2B5EF4-FFF2-40B4-BE49-F238E27FC236}">
                <a16:creationId xmlns:a16="http://schemas.microsoft.com/office/drawing/2014/main" id="{9447E07E-05BE-48DE-AC3D-5B00B0C20647}"/>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30002615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81</TotalTime>
  <Words>1275</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Wingdings 2</vt:lpstr>
      <vt:lpstr>Dividend</vt:lpstr>
      <vt:lpstr>BanCov Tarlac: A Covid-19 Cases, Recoveries, and Fatalities Tracker Mobile Application for the Province of Tarlac</vt:lpstr>
      <vt:lpstr>BACKGROUND OF THE PROBLEM</vt:lpstr>
      <vt:lpstr>Background of  the problem: Covid-19</vt:lpstr>
      <vt:lpstr>Background of  the problem: Province of Tarlac</vt:lpstr>
      <vt:lpstr>Objectives of the study</vt:lpstr>
      <vt:lpstr>Objectives of the study</vt:lpstr>
      <vt:lpstr>Significance of the study</vt:lpstr>
      <vt:lpstr>Significance of the study</vt:lpstr>
      <vt:lpstr>Proposed solution</vt:lpstr>
      <vt:lpstr>Proposed Solution: Bancov Tarlac</vt:lpstr>
      <vt:lpstr>Proposed Solution: The mern stack</vt:lpstr>
      <vt:lpstr>Proposed Solution: Mobile Application</vt:lpstr>
      <vt:lpstr>PowerPoint Presentation</vt:lpstr>
      <vt:lpstr>PowerPoint Presentation</vt:lpstr>
      <vt:lpstr>Proposed Solution: Web Application</vt:lpstr>
      <vt:lpstr>PowerPoint Presentation</vt:lpstr>
      <vt:lpstr>PowerPoint Presentation</vt:lpstr>
      <vt:lpstr>Proposed Solution: Database</vt:lpstr>
      <vt:lpstr>Proposed solution: Testing and 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BanCov Tarlac: A Covid-19 Cases, Recoveries, and Fatalities Tracker Mobile Application for the Province of Tarlac</dc:title>
  <dc:creator>Marlon Malonzo</dc:creator>
  <cp:lastModifiedBy>Marlon Malonzo</cp:lastModifiedBy>
  <cp:revision>8</cp:revision>
  <dcterms:created xsi:type="dcterms:W3CDTF">2021-12-05T03:09:18Z</dcterms:created>
  <dcterms:modified xsi:type="dcterms:W3CDTF">2021-12-05T04:30:19Z</dcterms:modified>
</cp:coreProperties>
</file>