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E002217-6E9B-4D8E-AA35-0500D339557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555FAAC-B27A-4A10-9594-7C188C2C450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9020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2217-6E9B-4D8E-AA35-0500D339557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FAAC-B27A-4A10-9594-7C188C2C4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28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2217-6E9B-4D8E-AA35-0500D339557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FAAC-B27A-4A10-9594-7C188C2C4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7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2217-6E9B-4D8E-AA35-0500D339557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FAAC-B27A-4A10-9594-7C188C2C4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12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2217-6E9B-4D8E-AA35-0500D339557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FAAC-B27A-4A10-9594-7C188C2C450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664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2217-6E9B-4D8E-AA35-0500D339557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FAAC-B27A-4A10-9594-7C188C2C4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50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2217-6E9B-4D8E-AA35-0500D339557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FAAC-B27A-4A10-9594-7C188C2C4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2217-6E9B-4D8E-AA35-0500D339557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FAAC-B27A-4A10-9594-7C188C2C4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31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2217-6E9B-4D8E-AA35-0500D339557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FAAC-B27A-4A10-9594-7C188C2C4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98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2217-6E9B-4D8E-AA35-0500D339557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FAAC-B27A-4A10-9594-7C188C2C4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94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2217-6E9B-4D8E-AA35-0500D339557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FAAC-B27A-4A10-9594-7C188C2C4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72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E002217-6E9B-4D8E-AA35-0500D339557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555FAAC-B27A-4A10-9594-7C188C2C4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11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Переменное число аргументов в </a:t>
            </a:r>
            <a:r>
              <a:rPr lang="en-US" sz="4000" dirty="0" smtClean="0"/>
              <a:t>C++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emplate &lt;typename …Args&gt;</a:t>
            </a:r>
            <a:endParaRPr lang="ru-RU" dirty="0" smtClean="0"/>
          </a:p>
          <a:p>
            <a:r>
              <a:rPr lang="en-US" dirty="0" smtClean="0"/>
              <a:t>std::</a:t>
            </a:r>
            <a:r>
              <a:rPr lang="en-US" dirty="0" err="1" smtClean="0"/>
              <a:t>initializer_list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6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41317"/>
            <a:ext cx="9692640" cy="1325562"/>
          </a:xfrm>
        </p:spPr>
        <p:txBody>
          <a:bodyPr>
            <a:normAutofit/>
          </a:bodyPr>
          <a:lstStyle/>
          <a:p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4400" y="1466879"/>
            <a:ext cx="5311833" cy="3741420"/>
          </a:xfrm>
        </p:spPr>
        <p:txBody>
          <a:bodyPr>
            <a:normAutofit/>
          </a:bodyPr>
          <a:lstStyle/>
          <a:p>
            <a:r>
              <a:rPr lang="en-US" sz="1200" i="1" dirty="0">
                <a:solidFill>
                  <a:srgbClr val="39ADB5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91B859"/>
                </a:solidFill>
                <a:latin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9C3EDA"/>
                </a:solidFill>
                <a:latin typeface="Consolas" panose="020B0609020204030204" pitchFamily="49" charset="0"/>
              </a:rPr>
              <a:t>template</a:t>
            </a:r>
            <a:r>
              <a:rPr lang="en-US" sz="1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9C3EDA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E2931D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9C3EDA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6182B8"/>
                </a:solidFill>
                <a:latin typeface="Consolas" panose="020B0609020204030204" pitchFamily="49" charset="0"/>
              </a:rPr>
              <a:t>Func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E2931D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 t</a:t>
            </a:r>
            <a:r>
              <a:rPr lang="en-US" sz="1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){</a:t>
            </a:r>
            <a:r>
              <a:rPr lang="ru-RU" sz="1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// 1)</a:t>
            </a:r>
            <a:r>
              <a:rPr lang="en-US" sz="1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E2931D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cout 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E2931D"/>
                </a:solidFill>
                <a:latin typeface="Consolas" panose="020B0609020204030204" pitchFamily="49" charset="0"/>
              </a:rPr>
              <a:t>__PRETTY_FUNCTION__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91B859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 t </a:t>
            </a:r>
            <a:r>
              <a:rPr lang="en-US" sz="1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 smtClean="0">
                <a:solidFill>
                  <a:srgbClr val="E2931D"/>
                </a:solidFill>
                <a:latin typeface="Consolas" panose="020B0609020204030204" pitchFamily="49" charset="0"/>
              </a:rPr>
              <a:t> “\n"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9C3EDA"/>
                </a:solidFill>
                <a:latin typeface="Consolas" panose="020B0609020204030204" pitchFamily="49" charset="0"/>
              </a:rPr>
              <a:t>template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9C3EDA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E2931D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3EDA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...</a:t>
            </a:r>
            <a:r>
              <a:rPr lang="en-US" sz="1200" dirty="0" smtClean="0">
                <a:solidFill>
                  <a:srgbClr val="E2931D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9C3EDA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6182B8"/>
                </a:solidFill>
                <a:latin typeface="Consolas" panose="020B0609020204030204" pitchFamily="49" charset="0"/>
              </a:rPr>
              <a:t>Func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E2931D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E2931D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...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 args</a:t>
            </a:r>
            <a:r>
              <a:rPr lang="en-US" sz="1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){ // 2)</a:t>
            </a:r>
            <a:r>
              <a:rPr lang="en-US" sz="1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E2931D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cout 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E2931D"/>
                </a:solidFill>
                <a:latin typeface="Consolas" panose="020B0609020204030204" pitchFamily="49" charset="0"/>
              </a:rPr>
              <a:t>__PRETTY_FUNCTION__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91B859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 t 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 &lt;&lt;</a:t>
            </a:r>
            <a:r>
              <a:rPr lang="en-US" sz="1200" dirty="0">
                <a:solidFill>
                  <a:srgbClr val="E2931D"/>
                </a:solidFill>
                <a:latin typeface="Consolas" panose="020B0609020204030204" pitchFamily="49" charset="0"/>
              </a:rPr>
              <a:t> “\n"</a:t>
            </a:r>
            <a:r>
              <a:rPr lang="en-US" sz="1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6182B8"/>
                </a:solidFill>
                <a:latin typeface="Consolas" panose="020B0609020204030204" pitchFamily="49" charset="0"/>
              </a:rPr>
              <a:t>Func</a:t>
            </a:r>
            <a:r>
              <a:rPr lang="en-US" sz="1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>args...</a:t>
            </a:r>
            <a:r>
              <a:rPr lang="en-US" sz="1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);</a:t>
            </a:r>
            <a:r>
              <a:rPr lang="en-US" sz="1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</a:br>
            <a:endParaRPr lang="en-US" sz="1200" dirty="0" smtClean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9C3EDA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6182B8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6182B8"/>
                </a:solidFill>
                <a:latin typeface="Consolas" panose="020B0609020204030204" pitchFamily="49" charset="0"/>
              </a:rPr>
              <a:t>Func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>
                <a:solidFill>
                  <a:srgbClr val="91B859"/>
                </a:solidFill>
                <a:latin typeface="Consolas" panose="020B0609020204030204" pitchFamily="49" charset="0"/>
              </a:rPr>
              <a:t>Hello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",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76D47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91B859"/>
                </a:solidFill>
                <a:latin typeface="Consolas" panose="020B0609020204030204" pitchFamily="49" charset="0"/>
              </a:rPr>
              <a:t>My name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",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76D47"/>
                </a:solidFill>
                <a:latin typeface="Consolas" panose="020B0609020204030204" pitchFamily="49" charset="0"/>
              </a:rPr>
              <a:t>102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91B859"/>
                </a:solidFill>
                <a:latin typeface="Consolas" panose="020B0609020204030204" pitchFamily="49" charset="0"/>
              </a:rPr>
              <a:t>C</a:t>
            </a:r>
            <a:r>
              <a:rPr lang="en-US" sz="1200" dirty="0" smtClean="0">
                <a:solidFill>
                  <a:srgbClr val="91B859"/>
                </a:solidFill>
                <a:latin typeface="Consolas" panose="020B0609020204030204" pitchFamily="49" charset="0"/>
              </a:rPr>
              <a:t>++</a:t>
            </a:r>
            <a:r>
              <a:rPr lang="en-US" sz="1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");</a:t>
            </a:r>
            <a:r>
              <a:rPr lang="en-US" sz="1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34299" y="1161920"/>
            <a:ext cx="4480560" cy="4351337"/>
          </a:xfrm>
        </p:spPr>
        <p:txBody>
          <a:bodyPr>
            <a:normAutofit/>
          </a:bodyPr>
          <a:lstStyle/>
          <a:p>
            <a:r>
              <a:rPr lang="ru-RU" dirty="0" smtClean="0"/>
              <a:t>В данном случае наблюдается рекурсивное использование функции, которая принимает переменное количество аргументов</a:t>
            </a:r>
          </a:p>
          <a:p>
            <a:endParaRPr lang="ru-RU" dirty="0"/>
          </a:p>
          <a:p>
            <a:r>
              <a:rPr lang="ru-RU" dirty="0" smtClean="0"/>
              <a:t>Имеются две перегрузки:</a:t>
            </a:r>
          </a:p>
          <a:p>
            <a:r>
              <a:rPr lang="ru-RU" dirty="0" smtClean="0"/>
              <a:t>1) Принимает аргумент типа </a:t>
            </a:r>
            <a:r>
              <a:rPr lang="en-US" dirty="0" smtClean="0"/>
              <a:t>T </a:t>
            </a:r>
            <a:r>
              <a:rPr lang="ru-RU" dirty="0" smtClean="0"/>
              <a:t>и распечатывает его</a:t>
            </a:r>
          </a:p>
          <a:p>
            <a:r>
              <a:rPr lang="ru-RU" dirty="0" smtClean="0"/>
              <a:t>2) Принимает аргумент типа Т и переменное число аргументов, после чего </a:t>
            </a:r>
            <a:r>
              <a:rPr lang="ru-RU" smtClean="0"/>
              <a:t>вызывается функция (1)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208299"/>
            <a:ext cx="67151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6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6112" y="0"/>
            <a:ext cx="9692640" cy="1325562"/>
          </a:xfrm>
        </p:spPr>
        <p:txBody>
          <a:bodyPr/>
          <a:lstStyle/>
          <a:p>
            <a:r>
              <a:rPr lang="ru-RU" dirty="0" smtClean="0"/>
              <a:t>Небольшой спойлер к лабе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96112" y="1325562"/>
            <a:ext cx="5230368" cy="5532438"/>
          </a:xfrm>
        </p:spPr>
        <p:txBody>
          <a:bodyPr>
            <a:normAutofit fontScale="32500" lnSpcReduction="20000"/>
          </a:bodyPr>
          <a:lstStyle/>
          <a:p>
            <a:r>
              <a:rPr lang="en-US" sz="3200" i="1" dirty="0">
                <a:solidFill>
                  <a:srgbClr val="39ADB5"/>
                </a:solidFill>
                <a:latin typeface="Consolas" panose="020B0609020204030204" pitchFamily="49" charset="0"/>
              </a:rPr>
              <a:t>#include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91B859"/>
                </a:solidFill>
                <a:latin typeface="Consolas" panose="020B0609020204030204" pitchFamily="49" charset="0"/>
              </a:rPr>
              <a:t>iostream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i="1" dirty="0" smtClean="0">
                <a:solidFill>
                  <a:srgbClr val="39ADB5"/>
                </a:solidFill>
                <a:latin typeface="Consolas" panose="020B0609020204030204" pitchFamily="49" charset="0"/>
              </a:rPr>
              <a:t>#</a:t>
            </a:r>
            <a:r>
              <a:rPr lang="en-US" sz="3200" i="1" dirty="0">
                <a:solidFill>
                  <a:srgbClr val="39ADB5"/>
                </a:solidFill>
                <a:latin typeface="Consolas" panose="020B0609020204030204" pitchFamily="49" charset="0"/>
              </a:rPr>
              <a:t>include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91B859"/>
                </a:solidFill>
                <a:latin typeface="Consolas" panose="020B0609020204030204" pitchFamily="49" charset="0"/>
              </a:rPr>
              <a:t>vector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9C3EDA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smtClean="0">
                <a:solidFill>
                  <a:srgbClr val="E2931D"/>
                </a:solidFill>
                <a:latin typeface="Consolas" panose="020B0609020204030204" pitchFamily="49" charset="0"/>
              </a:rPr>
              <a:t>book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;</a:t>
            </a: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dirty="0" smtClean="0">
                <a:solidFill>
                  <a:srgbClr val="F76D47"/>
                </a:solidFill>
                <a:latin typeface="Consolas" panose="020B0609020204030204" pitchFamily="49" charset="0"/>
              </a:rPr>
              <a:t>typedef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E2931D"/>
                </a:solidFill>
                <a:latin typeface="Consolas" panose="020B0609020204030204" pitchFamily="49" charset="0"/>
              </a:rPr>
              <a:t>std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::</a:t>
            </a:r>
            <a:r>
              <a:rPr lang="en-US" sz="3200" dirty="0">
                <a:solidFill>
                  <a:srgbClr val="E2931D"/>
                </a:solidFill>
                <a:latin typeface="Consolas" panose="020B0609020204030204" pitchFamily="49" charset="0"/>
              </a:rPr>
              <a:t>vector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E2931D"/>
                </a:solidFill>
                <a:latin typeface="Consolas" panose="020B0609020204030204" pitchFamily="49" charset="0"/>
              </a:rPr>
              <a:t>book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E2931D"/>
                </a:solidFill>
                <a:latin typeface="Consolas" panose="020B0609020204030204" pitchFamily="49" charset="0"/>
              </a:rPr>
              <a:t>bookshelf_t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;</a:t>
            </a:r>
            <a:endParaRPr lang="en-US" sz="3200" dirty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9C3EDA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 smtClean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smtClean="0">
                <a:solidFill>
                  <a:srgbClr val="E2931D"/>
                </a:solidFill>
                <a:latin typeface="Consolas" panose="020B0609020204030204" pitchFamily="49" charset="0"/>
              </a:rPr>
              <a:t>book</a:t>
            </a:r>
            <a:r>
              <a:rPr lang="en-US" sz="3200" dirty="0" smtClean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{</a:t>
            </a: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dirty="0" smtClean="0">
                <a:solidFill>
                  <a:srgbClr val="E53935"/>
                </a:solidFill>
                <a:latin typeface="Consolas" panose="020B0609020204030204" pitchFamily="49" charset="0"/>
              </a:rPr>
              <a:t>   </a:t>
            </a:r>
            <a:r>
              <a:rPr lang="en-US" sz="3200" dirty="0" smtClean="0">
                <a:solidFill>
                  <a:srgbClr val="9C3EDA"/>
                </a:solidFill>
                <a:latin typeface="Consolas" panose="020B0609020204030204" pitchFamily="49" charset="0"/>
              </a:rPr>
              <a:t>private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:</a:t>
            </a: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  </a:t>
            </a:r>
            <a:r>
              <a:rPr lang="en-US" sz="3200" dirty="0" smtClean="0">
                <a:solidFill>
                  <a:srgbClr val="9C3EDA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_pages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;</a:t>
            </a: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  </a:t>
            </a:r>
            <a:r>
              <a:rPr lang="en-US" sz="3200" dirty="0">
                <a:solidFill>
                  <a:srgbClr val="E2931D"/>
                </a:solidFill>
                <a:latin typeface="Consolas" panose="020B0609020204030204" pitchFamily="49" charset="0"/>
              </a:rPr>
              <a:t>std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::</a:t>
            </a:r>
            <a:r>
              <a:rPr lang="en-US" sz="3200" dirty="0">
                <a:solidFill>
                  <a:srgbClr val="E2931D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_name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;</a:t>
            </a: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  </a:t>
            </a:r>
            <a:r>
              <a:rPr lang="en-US" sz="3200" dirty="0">
                <a:solidFill>
                  <a:srgbClr val="E2931D"/>
                </a:solidFill>
                <a:latin typeface="Consolas" panose="020B0609020204030204" pitchFamily="49" charset="0"/>
              </a:rPr>
              <a:t>std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::</a:t>
            </a:r>
            <a:r>
              <a:rPr lang="en-US" sz="3200" dirty="0">
                <a:solidFill>
                  <a:srgbClr val="E2931D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_author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;</a:t>
            </a: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  </a:t>
            </a:r>
            <a:r>
              <a:rPr lang="en-US" sz="3200" dirty="0">
                <a:solidFill>
                  <a:srgbClr val="9C3EDA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:</a:t>
            </a: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6182B8"/>
                </a:solidFill>
                <a:latin typeface="Consolas" panose="020B0609020204030204" pitchFamily="49" charset="0"/>
              </a:rPr>
              <a:t>book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smtClean="0">
                <a:solidFill>
                  <a:srgbClr val="F76D47"/>
                </a:solidFill>
                <a:latin typeface="Consolas" panose="020B0609020204030204" pitchFamily="49" charset="0"/>
              </a:rPr>
              <a:t>default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;</a:t>
            </a:r>
            <a:b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 </a:t>
            </a:r>
            <a:r>
              <a:rPr lang="en-US" sz="3200" dirty="0">
                <a:solidFill>
                  <a:srgbClr val="6182B8"/>
                </a:solidFill>
                <a:latin typeface="Consolas" panose="020B0609020204030204" pitchFamily="49" charset="0"/>
              </a:rPr>
              <a:t>book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9C3EDA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pages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C3EDA"/>
                </a:solidFill>
                <a:latin typeface="Consolas" panose="020B0609020204030204" pitchFamily="49" charset="0"/>
              </a:rPr>
              <a:t>const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E2931D"/>
                </a:solidFill>
                <a:latin typeface="Consolas" panose="020B0609020204030204" pitchFamily="49" charset="0"/>
              </a:rPr>
              <a:t>std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::</a:t>
            </a:r>
            <a:r>
              <a:rPr lang="en-US" sz="3200" dirty="0">
                <a:solidFill>
                  <a:srgbClr val="E2931D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9C3EDA"/>
                </a:solidFill>
                <a:latin typeface="Consolas" panose="020B0609020204030204" pitchFamily="49" charset="0"/>
              </a:rPr>
              <a:t>&amp;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name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C3EDA"/>
                </a:solidFill>
                <a:latin typeface="Consolas" panose="020B0609020204030204" pitchFamily="49" charset="0"/>
              </a:rPr>
              <a:t>const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E2931D"/>
                </a:solidFill>
                <a:latin typeface="Consolas" panose="020B0609020204030204" pitchFamily="49" charset="0"/>
              </a:rPr>
              <a:t>std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::</a:t>
            </a:r>
            <a:r>
              <a:rPr lang="en-US" sz="3200" dirty="0">
                <a:solidFill>
                  <a:srgbClr val="E2931D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9C3EDA"/>
                </a:solidFill>
                <a:latin typeface="Consolas" panose="020B0609020204030204" pitchFamily="49" charset="0"/>
              </a:rPr>
              <a:t>&amp;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author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91B859"/>
                </a:solidFill>
                <a:latin typeface="Consolas" panose="020B0609020204030204" pitchFamily="49" charset="0"/>
              </a:rPr>
              <a:t>Unknown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")</a:t>
            </a: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:</a:t>
            </a: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>_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pages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pages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),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_name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name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),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_author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author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){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  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}</a:t>
            </a: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smtClean="0">
                <a:solidFill>
                  <a:srgbClr val="9C3EDA"/>
                </a:solidFill>
                <a:latin typeface="Consolas" panose="020B0609020204030204" pitchFamily="49" charset="0"/>
              </a:rPr>
              <a:t>template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9C3EDA"/>
                </a:solidFill>
                <a:latin typeface="Consolas" panose="020B0609020204030204" pitchFamily="49" charset="0"/>
              </a:rPr>
              <a:t>typename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...</a:t>
            </a:r>
            <a:r>
              <a:rPr lang="en-US" sz="3200" dirty="0">
                <a:solidFill>
                  <a:srgbClr val="E2931D"/>
                </a:solidFill>
                <a:latin typeface="Consolas" panose="020B0609020204030204" pitchFamily="49" charset="0"/>
              </a:rPr>
              <a:t>Args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C3EDA"/>
                </a:solidFill>
                <a:latin typeface="Consolas" panose="020B0609020204030204" pitchFamily="49" charset="0"/>
              </a:rPr>
              <a:t>static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C3EDA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6182B8"/>
                </a:solidFill>
                <a:latin typeface="Consolas" panose="020B0609020204030204" pitchFamily="49" charset="0"/>
              </a:rPr>
              <a:t>add_a_book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E2931D"/>
                </a:solidFill>
                <a:latin typeface="Consolas" panose="020B0609020204030204" pitchFamily="49" charset="0"/>
              </a:rPr>
              <a:t>bookshelf_t</a:t>
            </a:r>
            <a:r>
              <a:rPr lang="en-US" sz="3200" dirty="0">
                <a:solidFill>
                  <a:srgbClr val="9C3EDA"/>
                </a:solidFill>
                <a:latin typeface="Consolas" panose="020B0609020204030204" pitchFamily="49" charset="0"/>
              </a:rPr>
              <a:t>&amp;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shelf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E2931D"/>
                </a:solidFill>
                <a:latin typeface="Consolas" panose="020B0609020204030204" pitchFamily="49" charset="0"/>
              </a:rPr>
              <a:t>Args</a:t>
            </a:r>
            <a:r>
              <a:rPr lang="en-US" sz="3200" dirty="0">
                <a:solidFill>
                  <a:srgbClr val="9C3EDA"/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...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args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){</a:t>
            </a: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 smtClean="0">
                <a:solidFill>
                  <a:srgbClr val="9C3EDA"/>
                </a:solidFill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book_to_add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E2931D"/>
                </a:solidFill>
                <a:latin typeface="Consolas" panose="020B0609020204030204" pitchFamily="49" charset="0"/>
              </a:rPr>
              <a:t>book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E2931D"/>
                </a:solidFill>
                <a:latin typeface="Consolas" panose="020B0609020204030204" pitchFamily="49" charset="0"/>
              </a:rPr>
              <a:t>std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::</a:t>
            </a:r>
            <a:r>
              <a:rPr lang="en-US" sz="3200" dirty="0">
                <a:solidFill>
                  <a:srgbClr val="6182B8"/>
                </a:solidFill>
                <a:latin typeface="Consolas" panose="020B0609020204030204" pitchFamily="49" charset="0"/>
              </a:rPr>
              <a:t>forward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E2931D"/>
                </a:solidFill>
                <a:latin typeface="Consolas" panose="020B0609020204030204" pitchFamily="49" charset="0"/>
              </a:rPr>
              <a:t>Args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&gt;(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args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)</a:t>
            </a:r>
            <a:r>
              <a:rPr lang="en-US" sz="3200" dirty="0" smtClean="0">
                <a:solidFill>
                  <a:srgbClr val="E53935"/>
                </a:solidFill>
                <a:latin typeface="Consolas" panose="020B0609020204030204" pitchFamily="49" charset="0"/>
              </a:rPr>
              <a:t>...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);</a:t>
            </a: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shelf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6182B8"/>
                </a:solidFill>
                <a:latin typeface="Consolas" panose="020B0609020204030204" pitchFamily="49" charset="0"/>
              </a:rPr>
              <a:t>push_back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book_to_add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);</a:t>
            </a: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}</a:t>
            </a:r>
            <a:endParaRPr lang="en-US" sz="3200" dirty="0" smtClean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C3EDA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6182B8"/>
                </a:solidFill>
                <a:latin typeface="Consolas" panose="020B0609020204030204" pitchFamily="49" charset="0"/>
              </a:rPr>
              <a:t>print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{</a:t>
            </a: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 </a:t>
            </a:r>
            <a:r>
              <a:rPr lang="en-US" sz="3200" dirty="0">
                <a:solidFill>
                  <a:srgbClr val="E2931D"/>
                </a:solidFill>
                <a:latin typeface="Consolas" panose="020B0609020204030204" pitchFamily="49" charset="0"/>
              </a:rPr>
              <a:t>std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::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cout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6182B8"/>
                </a:solidFill>
                <a:latin typeface="Consolas" panose="020B0609020204030204" pitchFamily="49" charset="0"/>
              </a:rPr>
              <a:t>&lt;&lt;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91B859"/>
                </a:solidFill>
                <a:latin typeface="Consolas" panose="020B0609020204030204" pitchFamily="49" charset="0"/>
              </a:rPr>
              <a:t>The book: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\n</a:t>
            </a:r>
            <a:r>
              <a:rPr lang="en-US" sz="3200" dirty="0">
                <a:solidFill>
                  <a:srgbClr val="91B859"/>
                </a:solidFill>
                <a:latin typeface="Consolas" panose="020B0609020204030204" pitchFamily="49" charset="0"/>
              </a:rPr>
              <a:t>Name: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\t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6182B8"/>
                </a:solidFill>
                <a:latin typeface="Consolas" panose="020B0609020204030204" pitchFamily="49" charset="0"/>
              </a:rPr>
              <a:t>&lt;&lt;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_</a:t>
            </a: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>name</a:t>
            </a:r>
            <a:b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6182B8"/>
                </a:solidFill>
                <a:latin typeface="Consolas" panose="020B0609020204030204" pitchFamily="49" charset="0"/>
              </a:rPr>
              <a:t>&lt;&lt;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\n</a:t>
            </a:r>
            <a:r>
              <a:rPr lang="en-US" sz="3200" dirty="0">
                <a:solidFill>
                  <a:srgbClr val="91B859"/>
                </a:solidFill>
                <a:latin typeface="Consolas" panose="020B0609020204030204" pitchFamily="49" charset="0"/>
              </a:rPr>
              <a:t>Author: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\t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6182B8"/>
                </a:solidFill>
                <a:latin typeface="Consolas" panose="020B0609020204030204" pitchFamily="49" charset="0"/>
              </a:rPr>
              <a:t>&lt;&lt;</a:t>
            </a: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_</a:t>
            </a: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>author</a:t>
            </a:r>
            <a:b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dirty="0" smtClean="0">
                <a:solidFill>
                  <a:srgbClr val="E53935"/>
                </a:solidFill>
                <a:latin typeface="Consolas" panose="020B0609020204030204" pitchFamily="49" charset="0"/>
              </a:rPr>
              <a:t>  </a:t>
            </a:r>
            <a:r>
              <a:rPr lang="en-US" sz="3200" dirty="0" smtClean="0">
                <a:solidFill>
                  <a:srgbClr val="6182B8"/>
                </a:solidFill>
                <a:latin typeface="Consolas" panose="020B0609020204030204" pitchFamily="49" charset="0"/>
              </a:rPr>
              <a:t>&lt;&lt;</a:t>
            </a:r>
            <a:r>
              <a:rPr lang="en-US" sz="3200" dirty="0" smtClean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>\n</a:t>
            </a:r>
            <a:r>
              <a:rPr lang="en-US" sz="3200" dirty="0" smtClean="0">
                <a:solidFill>
                  <a:srgbClr val="91B859"/>
                </a:solidFill>
                <a:latin typeface="Consolas" panose="020B0609020204030204" pitchFamily="49" charset="0"/>
              </a:rPr>
              <a:t>Pages:</a:t>
            </a: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>\t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smtClean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smtClean="0">
                <a:solidFill>
                  <a:srgbClr val="6182B8"/>
                </a:solidFill>
                <a:latin typeface="Consolas" panose="020B0609020204030204" pitchFamily="49" charset="0"/>
              </a:rPr>
              <a:t>&lt;&lt;</a:t>
            </a:r>
            <a:r>
              <a:rPr lang="en-US" sz="3200" dirty="0" smtClean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>_pages</a:t>
            </a:r>
            <a:r>
              <a:rPr lang="en-US" sz="3200" dirty="0" smtClean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smtClean="0">
                <a:solidFill>
                  <a:srgbClr val="6182B8"/>
                </a:solidFill>
                <a:latin typeface="Consolas" panose="020B0609020204030204" pitchFamily="49" charset="0"/>
              </a:rPr>
              <a:t>&lt;&lt;</a:t>
            </a:r>
            <a:r>
              <a:rPr lang="en-US" sz="3200" dirty="0" smtClean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>\n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";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 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}};</a:t>
            </a: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dirty="0" smtClean="0">
                <a:solidFill>
                  <a:srgbClr val="9C3EDA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6182B8"/>
                </a:solidFill>
                <a:latin typeface="Consolas" panose="020B0609020204030204" pitchFamily="49" charset="0"/>
              </a:rPr>
              <a:t>main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{</a:t>
            </a: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E2931D"/>
                </a:solidFill>
                <a:latin typeface="Consolas" panose="020B0609020204030204" pitchFamily="49" charset="0"/>
              </a:rPr>
              <a:t>bookshelf_t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>bookshelf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;</a:t>
            </a: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dirty="0" smtClean="0">
                <a:solidFill>
                  <a:srgbClr val="E2931D"/>
                </a:solidFill>
                <a:latin typeface="Consolas" panose="020B0609020204030204" pitchFamily="49" charset="0"/>
              </a:rPr>
              <a:t>book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::</a:t>
            </a:r>
            <a:r>
              <a:rPr lang="en-US" sz="3200" dirty="0">
                <a:solidFill>
                  <a:srgbClr val="6182B8"/>
                </a:solidFill>
                <a:latin typeface="Consolas" panose="020B0609020204030204" pitchFamily="49" charset="0"/>
              </a:rPr>
              <a:t>add_a_book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bookshelf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F76D47"/>
                </a:solidFill>
                <a:latin typeface="Consolas" panose="020B0609020204030204" pitchFamily="49" charset="0"/>
              </a:rPr>
              <a:t>1500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91B859"/>
                </a:solidFill>
                <a:latin typeface="Consolas" panose="020B0609020204030204" pitchFamily="49" charset="0"/>
              </a:rPr>
              <a:t>C++ for dummies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",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91B859"/>
                </a:solidFill>
                <a:latin typeface="Consolas" panose="020B0609020204030204" pitchFamily="49" charset="0"/>
              </a:rPr>
              <a:t>S.Prata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");</a:t>
            </a: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dirty="0" smtClean="0">
                <a:solidFill>
                  <a:srgbClr val="E2931D"/>
                </a:solidFill>
                <a:latin typeface="Consolas" panose="020B0609020204030204" pitchFamily="49" charset="0"/>
              </a:rPr>
              <a:t>book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::</a:t>
            </a:r>
            <a:r>
              <a:rPr lang="en-US" sz="3200" dirty="0">
                <a:solidFill>
                  <a:srgbClr val="6182B8"/>
                </a:solidFill>
                <a:latin typeface="Consolas" panose="020B0609020204030204" pitchFamily="49" charset="0"/>
              </a:rPr>
              <a:t>add_a_book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bookshelf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F76D47"/>
                </a:solidFill>
                <a:latin typeface="Consolas" panose="020B0609020204030204" pitchFamily="49" charset="0"/>
              </a:rPr>
              <a:t>390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91B859"/>
                </a:solidFill>
                <a:latin typeface="Consolas" panose="020B0609020204030204" pitchFamily="49" charset="0"/>
              </a:rPr>
              <a:t>C++  the programming language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",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91B859"/>
                </a:solidFill>
                <a:latin typeface="Consolas" panose="020B0609020204030204" pitchFamily="49" charset="0"/>
              </a:rPr>
              <a:t>B.Straustrup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");</a:t>
            </a: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dirty="0" smtClean="0">
                <a:solidFill>
                  <a:srgbClr val="E2931D"/>
                </a:solidFill>
                <a:latin typeface="Consolas" panose="020B0609020204030204" pitchFamily="49" charset="0"/>
              </a:rPr>
              <a:t>book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::</a:t>
            </a:r>
            <a:r>
              <a:rPr lang="en-US" sz="3200" dirty="0">
                <a:solidFill>
                  <a:srgbClr val="6182B8"/>
                </a:solidFill>
                <a:latin typeface="Consolas" panose="020B0609020204030204" pitchFamily="49" charset="0"/>
              </a:rPr>
              <a:t>add_a_book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bookshelf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F76D47"/>
                </a:solidFill>
                <a:latin typeface="Consolas" panose="020B0609020204030204" pitchFamily="49" charset="0"/>
              </a:rPr>
              <a:t>1000500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91B859"/>
                </a:solidFill>
                <a:latin typeface="Consolas" panose="020B0609020204030204" pitchFamily="49" charset="0"/>
              </a:rPr>
              <a:t>A strange book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");</a:t>
            </a: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i="1" dirty="0" smtClean="0">
                <a:solidFill>
                  <a:srgbClr val="39ADB5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smtClean="0">
                <a:solidFill>
                  <a:srgbClr val="9C3EDA"/>
                </a:solidFill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 book_temp 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: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 bookshelf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)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{</a:t>
            </a: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E53935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book_temp</a:t>
            </a: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6182B8"/>
                </a:solidFill>
                <a:latin typeface="Consolas" panose="020B0609020204030204" pitchFamily="49" charset="0"/>
              </a:rPr>
              <a:t>print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();</a:t>
            </a: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}</a:t>
            </a:r>
            <a: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i="1" dirty="0" smtClean="0">
                <a:solidFill>
                  <a:srgbClr val="39ADB5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F76D47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;</a:t>
            </a:r>
            <a: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en-US" sz="3200" dirty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39ADB5"/>
                </a:solidFill>
                <a:latin typeface="Consolas" panose="020B0609020204030204" pitchFamily="49" charset="0"/>
              </a:rPr>
              <a:t>}</a:t>
            </a:r>
            <a:endParaRPr lang="en-US" sz="3200" dirty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26480" y="1325562"/>
            <a:ext cx="4462272" cy="4942234"/>
          </a:xfrm>
        </p:spPr>
        <p:txBody>
          <a:bodyPr>
            <a:noAutofit/>
          </a:bodyPr>
          <a:lstStyle/>
          <a:p>
            <a:r>
              <a:rPr lang="ru-RU" sz="1600" dirty="0" smtClean="0"/>
              <a:t>В данном примере шаблон с переменным количеством аргументов был использован для реализации функции, которая будет принимать ссылку на «книжную полку», а переменное количество аргументов, с помощью которых будет сконструирован объект и помещён в конец «полки»</a:t>
            </a:r>
          </a:p>
          <a:p>
            <a:r>
              <a:rPr lang="ru-RU" sz="1600" dirty="0" smtClean="0"/>
              <a:t>Вывод программы: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530" y="4021122"/>
            <a:ext cx="26765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1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Бонус: </a:t>
            </a:r>
            <a:r>
              <a:rPr lang="en-US" dirty="0" smtClean="0"/>
              <a:t>std::initializer_lis</a:t>
            </a:r>
            <a:r>
              <a:rPr lang="en-US" dirty="0"/>
              <a:t>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706666" cy="4351337"/>
          </a:xfrm>
        </p:spPr>
        <p:txBody>
          <a:bodyPr/>
          <a:lstStyle/>
          <a:p>
            <a:r>
              <a:rPr lang="en-US" dirty="0">
                <a:solidFill>
                  <a:srgbClr val="E2931D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9ADB5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E2931D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39ADB5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C3EDA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9ADB5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90A4AE"/>
                </a:solidFill>
                <a:latin typeface="Consolas" panose="020B0609020204030204" pitchFamily="49" charset="0"/>
              </a:rPr>
              <a:t> values </a:t>
            </a:r>
            <a:r>
              <a:rPr lang="en-US" dirty="0">
                <a:solidFill>
                  <a:srgbClr val="39ADB5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F76D47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39ADB5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76D47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39ADB5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F76D47"/>
                </a:solidFill>
                <a:latin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39ADB5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r>
              <a:rPr lang="ru-RU" dirty="0" smtClean="0"/>
              <a:t>Подобная запись означает использование списка инициализации, который принимает сконструированные объекты и записывает их в контейнер</a:t>
            </a:r>
          </a:p>
          <a:p>
            <a:r>
              <a:rPr lang="ru-RU" dirty="0" smtClean="0"/>
              <a:t>Нововведение стандарта </a:t>
            </a:r>
            <a:r>
              <a:rPr lang="en-US" dirty="0" smtClean="0"/>
              <a:t>C++11</a:t>
            </a:r>
            <a:endParaRPr lang="ru-RU" dirty="0"/>
          </a:p>
          <a:p>
            <a:r>
              <a:rPr lang="ru-RU" dirty="0" smtClean="0"/>
              <a:t>Позволяет инициализировать контейнеры сразу несколькими значениями, как это, например, было в </a:t>
            </a:r>
            <a:r>
              <a:rPr lang="en-US" dirty="0" smtClean="0"/>
              <a:t>C#</a:t>
            </a:r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68538" y="2514976"/>
            <a:ext cx="5394960" cy="4351337"/>
          </a:xfrm>
        </p:spPr>
        <p:txBody>
          <a:bodyPr/>
          <a:lstStyle/>
          <a:p>
            <a:r>
              <a:rPr lang="en-US" sz="1200" dirty="0">
                <a:solidFill>
                  <a:srgbClr val="6182B8"/>
                </a:solidFill>
                <a:latin typeface="Consolas" panose="020B0609020204030204" pitchFamily="49" charset="0"/>
              </a:rPr>
              <a:t>FirstStack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E2931D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E2931D"/>
                </a:solidFill>
                <a:latin typeface="Consolas" panose="020B0609020204030204" pitchFamily="49" charset="0"/>
              </a:rPr>
              <a:t>initializer_list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 values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{</a:t>
            </a:r>
            <a:r>
              <a:rPr lang="ru-RU" sz="1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ru-RU" sz="1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E53935"/>
                </a:solidFill>
                <a:latin typeface="Consolas" panose="020B0609020204030204" pitchFamily="49" charset="0"/>
              </a:rPr>
              <a:t>   headCell 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E2931D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6182B8"/>
                </a:solidFill>
                <a:latin typeface="Consolas" panose="020B0609020204030204" pitchFamily="49" charset="0"/>
              </a:rPr>
              <a:t>unique_ptr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E2931D"/>
                </a:solidFill>
                <a:latin typeface="Consolas" panose="020B0609020204030204" pitchFamily="49" charset="0"/>
              </a:rPr>
              <a:t>Cell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&gt;(new</a:t>
            </a:r>
            <a:r>
              <a:rPr lang="en-US" sz="1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6182B8"/>
                </a:solidFill>
                <a:latin typeface="Consolas" panose="020B0609020204030204" pitchFamily="49" charset="0"/>
              </a:rPr>
              <a:t>Cell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39ADB5"/>
                </a:solidFill>
                <a:latin typeface="Consolas" panose="020B0609020204030204" pitchFamily="49" charset="0"/>
              </a:rPr>
              <a:t>nullptr</a:t>
            </a:r>
            <a:r>
              <a:rPr lang="en-US" sz="1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));</a:t>
            </a:r>
            <a:r>
              <a:rPr lang="ru-RU" sz="1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ru-RU" sz="1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E53935"/>
                </a:solidFill>
                <a:latin typeface="Consolas" panose="020B0609020204030204" pitchFamily="49" charset="0"/>
              </a:rPr>
              <a:t>   length 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76D47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;</a:t>
            </a:r>
            <a:r>
              <a:rPr lang="ru-RU" sz="1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ru-RU" sz="1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E53935"/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rgbClr val="39ADB5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3EDA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3EDA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values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{</a:t>
            </a:r>
            <a:r>
              <a:rPr lang="ru-RU" sz="1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ru-RU" sz="1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E53935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6182B8"/>
                </a:solidFill>
                <a:latin typeface="Consolas" panose="020B0609020204030204" pitchFamily="49" charset="0"/>
              </a:rPr>
              <a:t>push</a:t>
            </a:r>
            <a:r>
              <a:rPr lang="en-US" sz="1200" dirty="0">
                <a:solidFill>
                  <a:srgbClr val="39ADB5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0A4AE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);</a:t>
            </a:r>
            <a:r>
              <a:rPr lang="ru-RU" sz="1200" dirty="0" smtClean="0">
                <a:solidFill>
                  <a:srgbClr val="90A4AE"/>
                </a:solidFill>
                <a:latin typeface="Consolas" panose="020B0609020204030204" pitchFamily="49" charset="0"/>
              </a:rPr>
              <a:t/>
            </a:r>
            <a:br>
              <a:rPr lang="ru-RU" sz="1200" dirty="0" smtClean="0">
                <a:solidFill>
                  <a:srgbClr val="90A4AE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E5393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}</a:t>
            </a:r>
            <a:r>
              <a:rPr lang="ru-RU" sz="1200" dirty="0">
                <a:solidFill>
                  <a:srgbClr val="39ADB5"/>
                </a:solidFill>
                <a:latin typeface="Consolas" panose="020B0609020204030204" pitchFamily="49" charset="0"/>
              </a:rPr>
              <a:t/>
            </a:r>
            <a:br>
              <a:rPr lang="ru-RU" sz="1200" dirty="0">
                <a:solidFill>
                  <a:srgbClr val="39ADB5"/>
                </a:solidFill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39ADB5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r>
              <a:rPr lang="ru-RU" dirty="0" smtClean="0"/>
              <a:t>Примерная реализация списка в 5 лабе</a:t>
            </a:r>
            <a:br>
              <a:rPr lang="ru-RU" dirty="0" smtClean="0"/>
            </a:br>
            <a:r>
              <a:rPr lang="ru-RU" dirty="0" smtClean="0"/>
              <a:t>(НЕ ОБЯЗАТЕЛЬНО)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79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108</TotalTime>
  <Words>126</Words>
  <Application>Microsoft Office PowerPoint</Application>
  <PresentationFormat>Широкоэкранный</PresentationFormat>
  <Paragraphs>26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Century Schoolbook</vt:lpstr>
      <vt:lpstr>Consolas</vt:lpstr>
      <vt:lpstr>Wingdings 2</vt:lpstr>
      <vt:lpstr>View</vt:lpstr>
      <vt:lpstr>Переменное число аргументов в C++</vt:lpstr>
      <vt:lpstr>Презентация PowerPoint</vt:lpstr>
      <vt:lpstr>Небольшой спойлер к лабе</vt:lpstr>
      <vt:lpstr>Бонус: std::initializer_list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Переменное число аргументов в C++</dc:title>
  <dc:creator>Mamongo Mr</dc:creator>
  <cp:lastModifiedBy>Mamongo Mr</cp:lastModifiedBy>
  <cp:revision>9</cp:revision>
  <dcterms:created xsi:type="dcterms:W3CDTF">2021-02-15T13:14:12Z</dcterms:created>
  <dcterms:modified xsi:type="dcterms:W3CDTF">2021-02-15T15:02:20Z</dcterms:modified>
</cp:coreProperties>
</file>