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5" r:id="rId3"/>
    <p:sldId id="291" r:id="rId4"/>
    <p:sldId id="295" r:id="rId5"/>
    <p:sldId id="269" r:id="rId6"/>
    <p:sldId id="287" r:id="rId7"/>
    <p:sldId id="288" r:id="rId8"/>
    <p:sldId id="289" r:id="rId9"/>
    <p:sldId id="296" r:id="rId10"/>
    <p:sldId id="297" r:id="rId11"/>
    <p:sldId id="298" r:id="rId12"/>
    <p:sldId id="299" r:id="rId13"/>
    <p:sldId id="290" r:id="rId14"/>
    <p:sldId id="270" r:id="rId15"/>
    <p:sldId id="271" r:id="rId16"/>
    <p:sldId id="275" r:id="rId17"/>
    <p:sldId id="276" r:id="rId18"/>
    <p:sldId id="277" r:id="rId19"/>
    <p:sldId id="278" r:id="rId20"/>
    <p:sldId id="280" r:id="rId21"/>
    <p:sldId id="281" r:id="rId22"/>
    <p:sldId id="283" r:id="rId23"/>
    <p:sldId id="292" r:id="rId24"/>
    <p:sldId id="293"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109" d="100"/>
          <a:sy n="109" d="100"/>
        </p:scale>
        <p:origin x="1668"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16" name="Copyright"/>
          <p:cNvSpPr txBox="1"/>
          <p:nvPr userDrawn="1"/>
        </p:nvSpPr>
        <p:spPr bwMode="gray">
          <a:xfrm>
            <a:off x="8044757" y="6661094"/>
            <a:ext cx="1099243" cy="195814"/>
          </a:xfrm>
          <a:prstGeom prst="rect">
            <a:avLst/>
          </a:prstGeom>
        </p:spPr>
        <p:txBody>
          <a:bodyPr vert="horz" wrap="none" lIns="0" tIns="36000" rIns="252000" bIns="36000" rtlCol="0" anchor="ctr" anchorCtr="0">
            <a:spAutoFit/>
          </a:bodyPr>
          <a:lstStyle>
            <a:defPPr>
              <a:defRPr lang="de-DE"/>
            </a:defPPr>
            <a:lvl1pPr lvl="0">
              <a:defRPr sz="800">
                <a:solidFill>
                  <a:srgbClr val="818181"/>
                </a:solidFill>
                <a:cs typeface="Arial" panose="020B0604020202020204" pitchFamily="34" charset="0"/>
              </a:defRPr>
            </a:lvl1pPr>
          </a:lstStyle>
          <a:p>
            <a:pPr lvl="0" algn="r">
              <a:spcAft>
                <a:spcPts val="0"/>
              </a:spcAft>
            </a:pPr>
            <a:r>
              <a:rPr lang="en-US" smtClean="0">
                <a:solidFill>
                  <a:schemeClr val="accent4"/>
                </a:solidFill>
              </a:rPr>
              <a:t>© SMS group GmbH</a:t>
            </a:r>
          </a:p>
        </p:txBody>
      </p:sp>
      <p:sp>
        <p:nvSpPr>
          <p:cNvPr id="17" name="All rights reserved"/>
          <p:cNvSpPr txBox="1"/>
          <p:nvPr userDrawn="1"/>
        </p:nvSpPr>
        <p:spPr bwMode="gray">
          <a:xfrm>
            <a:off x="6156326" y="6661094"/>
            <a:ext cx="775853" cy="195814"/>
          </a:xfrm>
          <a:prstGeom prst="rect">
            <a:avLst/>
          </a:prstGeom>
        </p:spPr>
        <p:txBody>
          <a:bodyPr vert="horz" wrap="none" lIns="0" tIns="36000" rIns="0" bIns="36000" rtlCol="0" anchor="ctr" anchorCtr="0">
            <a:spAutoFit/>
          </a:bodyPr>
          <a:lstStyle>
            <a:defPPr>
              <a:defRPr lang="de-DE"/>
            </a:defPPr>
            <a:lvl1pPr lvl="0">
              <a:defRPr sz="800">
                <a:solidFill>
                  <a:srgbClr val="818181"/>
                </a:solidFill>
                <a:cs typeface="Arial" panose="020B0604020202020204" pitchFamily="34" charset="0"/>
              </a:defRPr>
            </a:lvl1pPr>
          </a:lstStyle>
          <a:p>
            <a:pPr lvl="0" algn="l">
              <a:spcAft>
                <a:spcPts val="0"/>
              </a:spcAft>
            </a:pPr>
            <a:r>
              <a:rPr lang="en-US" smtClean="0">
                <a:solidFill>
                  <a:schemeClr val="accent4"/>
                </a:solidFill>
              </a:rPr>
              <a:t>All rights reserved </a:t>
            </a:r>
          </a:p>
        </p:txBody>
      </p:sp>
      <p:sp>
        <p:nvSpPr>
          <p:cNvPr id="14" name="Textplatzhalter 11"/>
          <p:cNvSpPr>
            <a:spLocks noGrp="1"/>
          </p:cNvSpPr>
          <p:nvPr>
            <p:ph type="body" sz="quarter" idx="14"/>
          </p:nvPr>
        </p:nvSpPr>
        <p:spPr bwMode="auto">
          <a:xfrm>
            <a:off x="3203577" y="6660000"/>
            <a:ext cx="2736425" cy="198000"/>
          </a:xfrm>
          <a:prstGeom prst="rect">
            <a:avLst/>
          </a:prstGeom>
        </p:spPr>
        <p:txBody>
          <a:bodyPr wrap="none" tIns="36000" rIns="0" bIns="36000" anchor="ctr" anchorCtr="0">
            <a:noAutofit/>
          </a:bodyPr>
          <a:lstStyle>
            <a:lvl1pPr algn="r">
              <a:defRPr sz="800">
                <a:solidFill>
                  <a:schemeClr val="accent4"/>
                </a:solidFill>
              </a:defRPr>
            </a:lvl1pPr>
          </a:lstStyle>
          <a:p>
            <a:pPr lvl="0"/>
            <a:r>
              <a:rPr lang="de-DE" smtClean="0"/>
              <a:t>Textmasterformat bearbeiten</a:t>
            </a:r>
          </a:p>
        </p:txBody>
      </p:sp>
      <p:sp>
        <p:nvSpPr>
          <p:cNvPr id="15" name="Textplatzhalter 10"/>
          <p:cNvSpPr>
            <a:spLocks noGrp="1"/>
          </p:cNvSpPr>
          <p:nvPr>
            <p:ph type="body" sz="quarter" idx="13"/>
          </p:nvPr>
        </p:nvSpPr>
        <p:spPr bwMode="gray">
          <a:xfrm>
            <a:off x="-1" y="6660000"/>
            <a:ext cx="2987676" cy="198000"/>
          </a:xfrm>
          <a:prstGeom prst="rect">
            <a:avLst/>
          </a:prstGeom>
        </p:spPr>
        <p:txBody>
          <a:bodyPr wrap="none" lIns="252000" tIns="36000" bIns="36000" anchor="ctr" anchorCtr="0">
            <a:noAutofit/>
          </a:bodyPr>
          <a:lstStyle>
            <a:lvl1pPr>
              <a:defRPr sz="800" b="0">
                <a:solidFill>
                  <a:schemeClr val="accent4"/>
                </a:solidFill>
              </a:defRPr>
            </a:lvl1pPr>
          </a:lstStyle>
          <a:p>
            <a:pPr lvl="0"/>
            <a:r>
              <a:rPr lang="de-DE" smtClean="0"/>
              <a:t>Textmasterformat bearbeiten</a:t>
            </a:r>
          </a:p>
        </p:txBody>
      </p:sp>
      <p:sp>
        <p:nvSpPr>
          <p:cNvPr id="13" name="Foliennummernplatzhalter"/>
          <p:cNvSpPr>
            <a:spLocks noGrp="1"/>
          </p:cNvSpPr>
          <p:nvPr>
            <p:ph type="sldNum" sz="quarter" idx="4"/>
          </p:nvPr>
        </p:nvSpPr>
        <p:spPr bwMode="auto">
          <a:xfrm>
            <a:off x="8604000" y="6480000"/>
            <a:ext cx="540000" cy="180000"/>
          </a:xfrm>
          <a:prstGeom prst="rect">
            <a:avLst/>
          </a:prstGeom>
        </p:spPr>
        <p:txBody>
          <a:bodyPr wrap="none" lIns="0" tIns="0" rIns="252000" bIns="0" anchor="ctr" anchorCtr="0">
            <a:noAutofit/>
          </a:bodyPr>
          <a:lstStyle>
            <a:lvl1pPr algn="r">
              <a:defRPr lang="de-DE" sz="1000" smtClean="0">
                <a:solidFill>
                  <a:schemeClr val="tx1"/>
                </a:solidFill>
              </a:defRPr>
            </a:lvl1pPr>
          </a:lstStyle>
          <a:p>
            <a:fld id="{44043744-42FE-4892-90BA-7087481EB81E}" type="slidenum">
              <a:rPr lang="de-DE" smtClean="0"/>
              <a:pPr/>
              <a:t>‹#›</a:t>
            </a:fld>
            <a:endParaRPr lang="de-DE"/>
          </a:p>
        </p:txBody>
      </p:sp>
      <p:sp>
        <p:nvSpPr>
          <p:cNvPr id="11" name="Datumsplatzhalter"/>
          <p:cNvSpPr>
            <a:spLocks noGrp="1"/>
          </p:cNvSpPr>
          <p:nvPr>
            <p:ph type="dt" sz="half" idx="2"/>
          </p:nvPr>
        </p:nvSpPr>
        <p:spPr bwMode="auto">
          <a:xfrm>
            <a:off x="6156325" y="6480000"/>
            <a:ext cx="2447675" cy="179488"/>
          </a:xfrm>
          <a:prstGeom prst="rect">
            <a:avLst/>
          </a:prstGeom>
        </p:spPr>
        <p:txBody>
          <a:bodyPr wrap="square" lIns="0" tIns="0" rIns="0" bIns="0" anchor="ctr" anchorCtr="0">
            <a:noAutofit/>
          </a:bodyPr>
          <a:lstStyle>
            <a:lvl1pPr algn="l">
              <a:defRPr lang="en-US" sz="1000" smtClean="0">
                <a:solidFill>
                  <a:schemeClr val="tx1"/>
                </a:solidFill>
              </a:defRPr>
            </a:lvl1pPr>
          </a:lstStyle>
          <a:p>
            <a:fld id="{5F5C7AA8-AF19-4FCF-98FD-FB8AFEA87A63}" type="datetime4">
              <a:rPr lang="en-US" smtClean="0"/>
              <a:t>September 17, 2019</a:t>
            </a:fld>
            <a:endParaRPr lang="de-DE"/>
          </a:p>
        </p:txBody>
      </p:sp>
      <p:sp>
        <p:nvSpPr>
          <p:cNvPr id="12" name="Fußzeilenplatzhalter"/>
          <p:cNvSpPr>
            <a:spLocks noGrp="1"/>
          </p:cNvSpPr>
          <p:nvPr>
            <p:ph type="ftr" sz="quarter" idx="3"/>
          </p:nvPr>
        </p:nvSpPr>
        <p:spPr bwMode="auto">
          <a:xfrm>
            <a:off x="0" y="6480000"/>
            <a:ext cx="6156325" cy="179488"/>
          </a:xfrm>
          <a:prstGeom prst="rect">
            <a:avLst/>
          </a:prstGeom>
        </p:spPr>
        <p:txBody>
          <a:bodyPr wrap="square" lIns="252000" tIns="0" rIns="0" bIns="0" anchor="ctr" anchorCtr="0">
            <a:noAutofit/>
          </a:bodyPr>
          <a:lstStyle>
            <a:lvl1pPr algn="l">
              <a:defRPr sz="1000">
                <a:solidFill>
                  <a:schemeClr val="tx1"/>
                </a:solidFill>
              </a:defRPr>
            </a:lvl1pPr>
          </a:lstStyle>
          <a:p>
            <a:endParaRPr lang="de-DE"/>
          </a:p>
        </p:txBody>
      </p:sp>
      <p:sp>
        <p:nvSpPr>
          <p:cNvPr id="18" name="Titel"/>
          <p:cNvSpPr>
            <a:spLocks noGrp="1"/>
          </p:cNvSpPr>
          <p:nvPr>
            <p:ph type="title"/>
          </p:nvPr>
        </p:nvSpPr>
        <p:spPr bwMode="auto">
          <a:xfrm>
            <a:off x="0" y="5407831"/>
            <a:ext cx="5940000" cy="671292"/>
          </a:xfrm>
          <a:solidFill>
            <a:schemeClr val="accent5"/>
          </a:solidFill>
          <a:ln w="9525">
            <a:noFill/>
          </a:ln>
        </p:spPr>
        <p:txBody>
          <a:bodyPr wrap="square" lIns="252000" tIns="180000" rIns="0" bIns="180000" anchor="b" anchorCtr="0">
            <a:spAutoFit/>
          </a:bodyPr>
          <a:lstStyle>
            <a:lvl1pPr algn="l">
              <a:lnSpc>
                <a:spcPct val="100000"/>
              </a:lnSpc>
              <a:defRPr sz="2000" b="1" cap="none" baseline="0">
                <a:solidFill>
                  <a:schemeClr val="tx2"/>
                </a:solidFill>
              </a:defRPr>
            </a:lvl1pPr>
          </a:lstStyle>
          <a:p>
            <a:r>
              <a:rPr lang="de-DE" smtClean="0"/>
              <a:t>Titelmasterformat durch Klicken bearbeiten</a:t>
            </a:r>
            <a:endParaRPr lang="de-DE"/>
          </a:p>
        </p:txBody>
      </p:sp>
      <p:cxnSp>
        <p:nvCxnSpPr>
          <p:cNvPr id="10" name="Line, grey"/>
          <p:cNvCxnSpPr/>
          <p:nvPr userDrawn="1"/>
        </p:nvCxnSpPr>
        <p:spPr bwMode="auto">
          <a:xfrm>
            <a:off x="0" y="6480000"/>
            <a:ext cx="9144000" cy="0"/>
          </a:xfrm>
          <a:prstGeom prst="line">
            <a:avLst/>
          </a:prstGeom>
          <a:ln w="12700">
            <a:solidFill>
              <a:schemeClr val="accent4"/>
            </a:solidFill>
          </a:ln>
          <a:effectLst/>
        </p:spPr>
        <p:style>
          <a:lnRef idx="1">
            <a:schemeClr val="accent1"/>
          </a:lnRef>
          <a:fillRef idx="0">
            <a:schemeClr val="accent1"/>
          </a:fillRef>
          <a:effectRef idx="0">
            <a:schemeClr val="accent1"/>
          </a:effectRef>
          <a:fontRef idx="minor">
            <a:schemeClr val="tx1"/>
          </a:fontRef>
        </p:style>
      </p:cxnSp>
      <p:pic>
        <p:nvPicPr>
          <p:cNvPr id="9" name="SMS group Logo, black" descr="Q:\CMKT-Dept\Internal\06 Sales Presentations\2016-05 SMS group Basis-Präsentation\Materialsammlung\SMS group_4C_2014.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84803" y="429047"/>
            <a:ext cx="1620000" cy="2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846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1030" name="SMS group style element 2" descr="W:\zwablage\CMM\Bender, Siggi\Unbenannt-1.png"/>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7200" y="6786000"/>
            <a:ext cx="9151200" cy="72000"/>
          </a:xfrm>
          <a:prstGeom prst="rect">
            <a:avLst/>
          </a:prstGeom>
          <a:noFill/>
          <a:extLst>
            <a:ext uri="{909E8E84-426E-40DD-AFC4-6F175D3DCCD1}">
              <a14:hiddenFill xmlns:a14="http://schemas.microsoft.com/office/drawing/2010/main">
                <a:solidFill>
                  <a:srgbClr val="FFFFFF"/>
                </a:solidFill>
              </a14:hiddenFill>
            </a:ext>
          </a:extLst>
        </p:spPr>
      </p:pic>
      <p:sp>
        <p:nvSpPr>
          <p:cNvPr id="7" name="SMS group style element"/>
          <p:cNvSpPr>
            <a:spLocks noGrp="1"/>
          </p:cNvSpPr>
          <p:nvPr userDrawn="1">
            <p:ph type="body" sz="quarter" idx="15" hasCustomPrompt="1"/>
          </p:nvPr>
        </p:nvSpPr>
        <p:spPr bwMode="gray">
          <a:xfrm>
            <a:off x="-3600" y="4680000"/>
            <a:ext cx="9151200" cy="2170800"/>
          </a:xfrm>
          <a:prstGeom prst="rect">
            <a:avLst/>
          </a:prstGeom>
          <a:blipFill>
            <a:blip r:embed="rId3"/>
            <a:stretch>
              <a:fillRect/>
            </a:stretch>
          </a:blipFill>
        </p:spPr>
        <p:txBody>
          <a:bodyPr anchor="t" anchorCtr="0">
            <a:noAutofit/>
          </a:bodyPr>
          <a:lstStyle>
            <a:lvl1pPr algn="ctr">
              <a:defRPr sz="100">
                <a:solidFill>
                  <a:sysClr val="windowText" lastClr="000000"/>
                </a:solidFill>
              </a:defRPr>
            </a:lvl1pPr>
            <a:lvl2pPr>
              <a:defRPr sz="100"/>
            </a:lvl2pPr>
            <a:lvl3pPr>
              <a:defRPr sz="100"/>
            </a:lvl3pPr>
            <a:lvl4pPr>
              <a:defRPr sz="100"/>
            </a:lvl4pPr>
            <a:lvl5pPr>
              <a:defRPr sz="100"/>
            </a:lvl5pPr>
          </a:lstStyle>
          <a:p>
            <a:pPr lvl="0"/>
            <a:r>
              <a:rPr lang="de-DE" smtClean="0"/>
              <a:t> </a:t>
            </a:r>
            <a:endParaRPr lang="en-US"/>
          </a:p>
        </p:txBody>
      </p:sp>
      <p:sp>
        <p:nvSpPr>
          <p:cNvPr id="38" name="Textplatzhalter 11"/>
          <p:cNvSpPr>
            <a:spLocks noGrp="1"/>
          </p:cNvSpPr>
          <p:nvPr userDrawn="1">
            <p:ph type="body" sz="quarter" idx="14"/>
          </p:nvPr>
        </p:nvSpPr>
        <p:spPr bwMode="white">
          <a:xfrm>
            <a:off x="3203577" y="6660000"/>
            <a:ext cx="2736849" cy="198000"/>
          </a:xfrm>
          <a:prstGeom prst="rect">
            <a:avLst/>
          </a:prstGeom>
        </p:spPr>
        <p:txBody>
          <a:bodyPr wrap="none" tIns="36000" rIns="0" bIns="36000" anchor="ctr" anchorCtr="0">
            <a:noAutofit/>
          </a:bodyPr>
          <a:lstStyle>
            <a:lvl1pPr algn="r">
              <a:defRPr sz="800">
                <a:solidFill>
                  <a:schemeClr val="tx2"/>
                </a:solidFill>
              </a:defRPr>
            </a:lvl1pPr>
          </a:lstStyle>
          <a:p>
            <a:pPr lvl="0"/>
            <a:r>
              <a:rPr lang="de-DE" smtClean="0"/>
              <a:t>Textmasterformat bearbeiten</a:t>
            </a:r>
          </a:p>
        </p:txBody>
      </p:sp>
      <p:sp>
        <p:nvSpPr>
          <p:cNvPr id="39" name="Textplatzhalter 10"/>
          <p:cNvSpPr>
            <a:spLocks noGrp="1"/>
          </p:cNvSpPr>
          <p:nvPr userDrawn="1">
            <p:ph type="body" sz="quarter" idx="13"/>
          </p:nvPr>
        </p:nvSpPr>
        <p:spPr bwMode="white">
          <a:xfrm>
            <a:off x="0" y="6660000"/>
            <a:ext cx="2988000" cy="198000"/>
          </a:xfrm>
          <a:prstGeom prst="rect">
            <a:avLst/>
          </a:prstGeom>
        </p:spPr>
        <p:txBody>
          <a:bodyPr wrap="none" lIns="252000" tIns="36000" bIns="36000" anchor="ctr" anchorCtr="0">
            <a:noAutofit/>
          </a:bodyPr>
          <a:lstStyle>
            <a:lvl1pPr>
              <a:defRPr sz="800" b="0">
                <a:solidFill>
                  <a:schemeClr val="tx2"/>
                </a:solidFill>
              </a:defRPr>
            </a:lvl1pPr>
          </a:lstStyle>
          <a:p>
            <a:pPr lvl="0"/>
            <a:r>
              <a:rPr lang="de-DE" smtClean="0"/>
              <a:t>Textmasterformat bearbeiten</a:t>
            </a:r>
          </a:p>
        </p:txBody>
      </p:sp>
      <p:sp>
        <p:nvSpPr>
          <p:cNvPr id="17" name="Foliennummernplatzhalter"/>
          <p:cNvSpPr>
            <a:spLocks noGrp="1"/>
          </p:cNvSpPr>
          <p:nvPr userDrawn="1">
            <p:ph type="sldNum" sz="quarter" idx="4"/>
          </p:nvPr>
        </p:nvSpPr>
        <p:spPr bwMode="white">
          <a:xfrm>
            <a:off x="8604000" y="6480000"/>
            <a:ext cx="540000" cy="180000"/>
          </a:xfrm>
          <a:prstGeom prst="rect">
            <a:avLst/>
          </a:prstGeom>
        </p:spPr>
        <p:txBody>
          <a:bodyPr wrap="none" lIns="0" tIns="0" rIns="252000" bIns="0" anchor="ctr" anchorCtr="0">
            <a:noAutofit/>
          </a:bodyPr>
          <a:lstStyle>
            <a:lvl1pPr algn="r">
              <a:defRPr lang="de-DE" sz="1000" smtClean="0">
                <a:solidFill>
                  <a:schemeClr val="tx2"/>
                </a:solidFill>
              </a:defRPr>
            </a:lvl1pPr>
          </a:lstStyle>
          <a:p>
            <a:fld id="{44043744-42FE-4892-90BA-7087481EB81E}" type="slidenum">
              <a:rPr lang="en-US" smtClean="0"/>
              <a:pPr/>
              <a:t>‹#›</a:t>
            </a:fld>
            <a:endParaRPr lang="en-US"/>
          </a:p>
        </p:txBody>
      </p:sp>
      <p:sp>
        <p:nvSpPr>
          <p:cNvPr id="15" name="Datumsplatzhalter"/>
          <p:cNvSpPr>
            <a:spLocks noGrp="1"/>
          </p:cNvSpPr>
          <p:nvPr userDrawn="1">
            <p:ph type="dt" sz="half" idx="2"/>
          </p:nvPr>
        </p:nvSpPr>
        <p:spPr bwMode="white">
          <a:xfrm>
            <a:off x="6156325" y="6480000"/>
            <a:ext cx="2447675" cy="179488"/>
          </a:xfrm>
          <a:prstGeom prst="rect">
            <a:avLst/>
          </a:prstGeom>
        </p:spPr>
        <p:txBody>
          <a:bodyPr wrap="square" lIns="0" tIns="0" rIns="0" bIns="0" anchor="ctr" anchorCtr="0">
            <a:noAutofit/>
          </a:bodyPr>
          <a:lstStyle>
            <a:lvl1pPr algn="l">
              <a:defRPr lang="en-US" sz="1000" smtClean="0">
                <a:solidFill>
                  <a:schemeClr val="tx2"/>
                </a:solidFill>
              </a:defRPr>
            </a:lvl1pPr>
          </a:lstStyle>
          <a:p>
            <a:fld id="{7299A5CA-AD6E-4AA7-8DB6-450461B77045}" type="datetime4">
              <a:rPr lang="en-US" smtClean="0"/>
              <a:t>September 17, 2019</a:t>
            </a:fld>
            <a:endParaRPr lang="de-DE"/>
          </a:p>
        </p:txBody>
      </p:sp>
      <p:sp>
        <p:nvSpPr>
          <p:cNvPr id="16" name="Fußzeilenplatzhalter"/>
          <p:cNvSpPr>
            <a:spLocks noGrp="1"/>
          </p:cNvSpPr>
          <p:nvPr userDrawn="1">
            <p:ph type="ftr" sz="quarter" idx="3"/>
          </p:nvPr>
        </p:nvSpPr>
        <p:spPr bwMode="white">
          <a:xfrm>
            <a:off x="0" y="6480000"/>
            <a:ext cx="6156325" cy="179488"/>
          </a:xfrm>
          <a:prstGeom prst="rect">
            <a:avLst/>
          </a:prstGeom>
        </p:spPr>
        <p:txBody>
          <a:bodyPr wrap="square" lIns="252000" tIns="0" rIns="0" bIns="0" anchor="ctr" anchorCtr="0">
            <a:noAutofit/>
          </a:bodyPr>
          <a:lstStyle>
            <a:lvl1pPr algn="l">
              <a:defRPr sz="1000">
                <a:solidFill>
                  <a:schemeClr val="tx2"/>
                </a:solidFill>
              </a:defRPr>
            </a:lvl1pPr>
          </a:lstStyle>
          <a:p>
            <a:endParaRPr lang="de-DE"/>
          </a:p>
        </p:txBody>
      </p:sp>
      <p:sp>
        <p:nvSpPr>
          <p:cNvPr id="23" name="Untertitel"/>
          <p:cNvSpPr>
            <a:spLocks noGrp="1"/>
          </p:cNvSpPr>
          <p:nvPr userDrawn="1">
            <p:ph type="subTitle" idx="1"/>
          </p:nvPr>
        </p:nvSpPr>
        <p:spPr bwMode="white">
          <a:xfrm>
            <a:off x="-284" y="6137213"/>
            <a:ext cx="7200000" cy="179536"/>
          </a:xfrm>
          <a:prstGeom prst="rect">
            <a:avLst/>
          </a:prstGeom>
        </p:spPr>
        <p:txBody>
          <a:bodyPr wrap="square" lIns="252000" rIns="0" bIns="0" anchor="b" anchorCtr="0">
            <a:spAutoFit/>
          </a:bodyPr>
          <a:lstStyle>
            <a:lvl1pPr marL="0" indent="0" algn="l">
              <a:lnSpc>
                <a:spcPts val="1400"/>
              </a:lnSpc>
              <a:spcAft>
                <a:spcPts val="0"/>
              </a:spcAft>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22" name="Titel"/>
          <p:cNvSpPr>
            <a:spLocks noGrp="1"/>
          </p:cNvSpPr>
          <p:nvPr userDrawn="1">
            <p:ph type="ctrTitle"/>
          </p:nvPr>
        </p:nvSpPr>
        <p:spPr bwMode="white">
          <a:xfrm>
            <a:off x="-285" y="5400001"/>
            <a:ext cx="8893460" cy="256480"/>
          </a:xfrm>
        </p:spPr>
        <p:txBody>
          <a:bodyPr wrap="square" lIns="252000" tIns="0" rIns="0" anchor="t" anchorCtr="0">
            <a:spAutoFit/>
          </a:bodyPr>
          <a:lstStyle>
            <a:lvl1pPr algn="l">
              <a:lnSpc>
                <a:spcPts val="2000"/>
              </a:lnSpc>
              <a:defRPr baseline="0">
                <a:solidFill>
                  <a:schemeClr val="tx2"/>
                </a:solidFill>
              </a:defRPr>
            </a:lvl1pPr>
          </a:lstStyle>
          <a:p>
            <a:r>
              <a:rPr lang="de-DE" smtClean="0"/>
              <a:t>Titelmasterformat durch Klicken bearbeiten</a:t>
            </a:r>
            <a:endParaRPr lang="de-DE"/>
          </a:p>
        </p:txBody>
      </p:sp>
    </p:spTree>
    <p:extLst>
      <p:ext uri="{BB962C8B-B14F-4D97-AF65-F5344CB8AC3E}">
        <p14:creationId xmlns:p14="http://schemas.microsoft.com/office/powerpoint/2010/main" val="1084421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pandas.pydata.org/pandas-docs/stable/getting_started/overview.html#license" TargetMode="External"/><Relationship Id="rId2" Type="http://schemas.openxmlformats.org/officeDocument/2006/relationships/hyperlink" Target="https://www.python.org/" TargetMode="External"/><Relationship Id="rId1" Type="http://schemas.openxmlformats.org/officeDocument/2006/relationships/slideLayout" Target="../slideLayouts/slideLayout12.xml"/><Relationship Id="rId4" Type="http://schemas.openxmlformats.org/officeDocument/2006/relationships/hyperlink" Target="https://github.com/plotly/dash/blob/master/LICENS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event.org/" TargetMode="External"/><Relationship Id="rId2" Type="http://schemas.openxmlformats.org/officeDocument/2006/relationships/hyperlink" Target="http://eventlet.net/" TargetMode="External"/><Relationship Id="rId1" Type="http://schemas.openxmlformats.org/officeDocument/2006/relationships/slideLayout" Target="../slideLayouts/slideLayout12.xml"/><Relationship Id="rId6" Type="http://schemas.openxmlformats.org/officeDocument/2006/relationships/hyperlink" Target="https://www.numpy.org/license.html" TargetMode="External"/><Relationship Id="rId5" Type="http://schemas.openxmlformats.org/officeDocument/2006/relationships/hyperlink" Target="https://www.numpy.org/license.html#license" TargetMode="External"/><Relationship Id="rId4" Type="http://schemas.openxmlformats.org/officeDocument/2006/relationships/hyperlink" Target="https://github.com/celery/celery/blob/master/LICENS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edis.io/topics/licens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 y="-762000"/>
            <a:ext cx="9144000" cy="6467856"/>
          </a:xfrm>
          <a:prstGeom prst="round1Rect">
            <a:avLst>
              <a:gd name="adj" fmla="val 0"/>
            </a:avLst>
          </a:prstGeom>
        </p:spPr>
      </p:pic>
      <p:sp>
        <p:nvSpPr>
          <p:cNvPr id="8" name="Textplatzhalter 7"/>
          <p:cNvSpPr>
            <a:spLocks noGrp="1"/>
          </p:cNvSpPr>
          <p:nvPr>
            <p:ph type="body" sz="quarter" idx="15"/>
          </p:nvPr>
        </p:nvSpPr>
        <p:spPr>
          <a:xfrm>
            <a:off x="0" y="4272538"/>
            <a:ext cx="9151200" cy="2170800"/>
          </a:xfrm>
        </p:spPr>
        <p:txBody>
          <a:bodyPr/>
          <a:lstStyle/>
          <a:p>
            <a:r>
              <a:rPr lang="en-US" dirty="0" err="1" smtClean="0"/>
              <a:t>hfghghfgh</a:t>
            </a:r>
            <a:endParaRPr lang="en-US" dirty="0"/>
          </a:p>
        </p:txBody>
      </p:sp>
      <p:sp>
        <p:nvSpPr>
          <p:cNvPr id="7" name="Textplatzhalter 6"/>
          <p:cNvSpPr>
            <a:spLocks noGrp="1"/>
          </p:cNvSpPr>
          <p:nvPr>
            <p:ph type="body" sz="quarter" idx="14"/>
          </p:nvPr>
        </p:nvSpPr>
        <p:spPr>
          <a:xfrm>
            <a:off x="3203577" y="6477000"/>
            <a:ext cx="2736849" cy="198000"/>
          </a:xfrm>
        </p:spPr>
        <p:txBody>
          <a:bodyPr/>
          <a:lstStyle/>
          <a:p>
            <a:r>
              <a:rPr lang="de-DE" dirty="0" err="1"/>
              <a:t>Confidential</a:t>
            </a:r>
            <a:endParaRPr lang="en-US" dirty="0"/>
          </a:p>
        </p:txBody>
      </p:sp>
      <p:sp>
        <p:nvSpPr>
          <p:cNvPr id="19" name="Textplatzhalter 18"/>
          <p:cNvSpPr>
            <a:spLocks noGrp="1"/>
          </p:cNvSpPr>
          <p:nvPr>
            <p:ph type="body" sz="quarter" idx="13"/>
          </p:nvPr>
        </p:nvSpPr>
        <p:spPr>
          <a:xfrm>
            <a:off x="2590800" y="3505862"/>
            <a:ext cx="2988000" cy="198000"/>
          </a:xfrm>
        </p:spPr>
        <p:txBody>
          <a:bodyPr/>
          <a:lstStyle/>
          <a:p>
            <a:r>
              <a:rPr lang="de-DE" sz="2000" dirty="0"/>
              <a:t>Author</a:t>
            </a:r>
            <a:r>
              <a:rPr lang="de-DE" dirty="0"/>
              <a:t>:  </a:t>
            </a:r>
            <a:r>
              <a:rPr lang="de-DE" sz="1600" dirty="0"/>
              <a:t>ROYM</a:t>
            </a:r>
            <a:endParaRPr lang="de-DE" dirty="0"/>
          </a:p>
          <a:p>
            <a:endParaRPr lang="de-DE" dirty="0"/>
          </a:p>
        </p:txBody>
      </p:sp>
      <p:sp>
        <p:nvSpPr>
          <p:cNvPr id="17" name="Untertitel 16"/>
          <p:cNvSpPr>
            <a:spLocks noGrp="1"/>
          </p:cNvSpPr>
          <p:nvPr>
            <p:ph type="subTitle" idx="1"/>
          </p:nvPr>
        </p:nvSpPr>
        <p:spPr>
          <a:xfrm>
            <a:off x="-284" y="6088545"/>
            <a:ext cx="7200000" cy="228204"/>
          </a:xfrm>
        </p:spPr>
        <p:txBody>
          <a:bodyPr/>
          <a:lstStyle/>
          <a:p>
            <a:endParaRPr lang="de-DE" dirty="0"/>
          </a:p>
        </p:txBody>
      </p:sp>
      <p:sp>
        <p:nvSpPr>
          <p:cNvPr id="3" name="Title 2"/>
          <p:cNvSpPr>
            <a:spLocks noGrp="1"/>
          </p:cNvSpPr>
          <p:nvPr>
            <p:ph type="ctrTitle"/>
          </p:nvPr>
        </p:nvSpPr>
        <p:spPr>
          <a:xfrm>
            <a:off x="-32522" y="2953391"/>
            <a:ext cx="8893460" cy="559127"/>
          </a:xfrm>
        </p:spPr>
        <p:txBody>
          <a:bodyPr/>
          <a:lstStyle/>
          <a:p>
            <a:r>
              <a:rPr lang="en-US" dirty="0" smtClean="0"/>
              <a:t>Dashboard Prototype</a:t>
            </a:r>
            <a:br>
              <a:rPr lang="en-US" dirty="0" smtClean="0"/>
            </a:br>
            <a:r>
              <a:rPr lang="en-US" dirty="0" smtClean="0"/>
              <a:t>		</a:t>
            </a:r>
            <a:r>
              <a:rPr lang="en-US" dirty="0" smtClean="0"/>
              <a:t>	</a:t>
            </a:r>
            <a:endParaRPr lang="en-US" dirty="0"/>
          </a:p>
        </p:txBody>
      </p:sp>
    </p:spTree>
    <p:extLst>
      <p:ext uri="{BB962C8B-B14F-4D97-AF65-F5344CB8AC3E}">
        <p14:creationId xmlns:p14="http://schemas.microsoft.com/office/powerpoint/2010/main" val="2149922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0301"/>
            <a:ext cx="9143999" cy="6122868"/>
          </a:xfrm>
          <a:prstGeom prst="rect">
            <a:avLst/>
          </a:prstGeom>
        </p:spPr>
      </p:pic>
      <p:sp>
        <p:nvSpPr>
          <p:cNvPr id="6" name="Title 3"/>
          <p:cNvSpPr txBox="1">
            <a:spLocks/>
          </p:cNvSpPr>
          <p:nvPr/>
        </p:nvSpPr>
        <p:spPr bwMode="auto">
          <a:xfrm>
            <a:off x="15875" y="52117"/>
            <a:ext cx="2971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err="1" smtClean="0"/>
              <a:t>Redis</a:t>
            </a:r>
            <a:r>
              <a:rPr lang="en-US" dirty="0" smtClean="0"/>
              <a:t> Database</a:t>
            </a:r>
            <a:endParaRPr lang="en-US" dirty="0"/>
          </a:p>
        </p:txBody>
      </p:sp>
    </p:spTree>
    <p:extLst>
      <p:ext uri="{BB962C8B-B14F-4D97-AF65-F5344CB8AC3E}">
        <p14:creationId xmlns:p14="http://schemas.microsoft.com/office/powerpoint/2010/main" val="172015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25021" y="90708"/>
            <a:ext cx="5940000" cy="671292"/>
          </a:xfrm>
        </p:spPr>
        <p:txBody>
          <a:bodyPr/>
          <a:lstStyle/>
          <a:p>
            <a:r>
              <a:rPr lang="en-US" dirty="0" smtClean="0"/>
              <a:t>Software </a:t>
            </a:r>
            <a:r>
              <a:rPr lang="en-US" dirty="0" smtClean="0"/>
              <a:t>Cost Matrix</a:t>
            </a:r>
            <a:endParaRPr lang="en-US" dirty="0"/>
          </a:p>
        </p:txBody>
      </p:sp>
      <p:graphicFrame>
        <p:nvGraphicFramePr>
          <p:cNvPr id="6" name="Table 5"/>
          <p:cNvGraphicFramePr>
            <a:graphicFrameLocks noGrp="1"/>
          </p:cNvGraphicFramePr>
          <p:nvPr/>
        </p:nvGraphicFramePr>
        <p:xfrm>
          <a:off x="381000" y="899160"/>
          <a:ext cx="8381999" cy="503428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764591797"/>
                    </a:ext>
                  </a:extLst>
                </a:gridCol>
                <a:gridCol w="3143250">
                  <a:extLst>
                    <a:ext uri="{9D8B030D-6E8A-4147-A177-3AD203B41FA5}">
                      <a16:colId xmlns:a16="http://schemas.microsoft.com/office/drawing/2014/main" val="2932068999"/>
                    </a:ext>
                  </a:extLst>
                </a:gridCol>
                <a:gridCol w="1676400">
                  <a:extLst>
                    <a:ext uri="{9D8B030D-6E8A-4147-A177-3AD203B41FA5}">
                      <a16:colId xmlns:a16="http://schemas.microsoft.com/office/drawing/2014/main" val="489837081"/>
                    </a:ext>
                  </a:extLst>
                </a:gridCol>
                <a:gridCol w="1466849">
                  <a:extLst>
                    <a:ext uri="{9D8B030D-6E8A-4147-A177-3AD203B41FA5}">
                      <a16:colId xmlns:a16="http://schemas.microsoft.com/office/drawing/2014/main" val="2458547581"/>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License Type</a:t>
                      </a:r>
                      <a:endParaRPr lang="en-US" dirty="0"/>
                    </a:p>
                  </a:txBody>
                  <a:tcPr/>
                </a:tc>
                <a:tc>
                  <a:txBody>
                    <a:bodyPr/>
                    <a:lstStyle/>
                    <a:p>
                      <a:r>
                        <a:rPr lang="en-US" dirty="0" smtClean="0"/>
                        <a:t>Cost </a:t>
                      </a:r>
                      <a:endParaRPr lang="en-US" dirty="0"/>
                    </a:p>
                  </a:txBody>
                  <a:tcPr/>
                </a:tc>
                <a:extLst>
                  <a:ext uri="{0D108BD9-81ED-4DB2-BD59-A6C34878D82A}">
                    <a16:rowId xmlns:a16="http://schemas.microsoft.com/office/drawing/2014/main" val="1791955875"/>
                  </a:ext>
                </a:extLst>
              </a:tr>
              <a:tr h="370840">
                <a:tc>
                  <a:txBody>
                    <a:bodyPr/>
                    <a:lstStyle/>
                    <a:p>
                      <a:r>
                        <a:rPr lang="en-US" dirty="0" smtClean="0"/>
                        <a:t>Dash </a:t>
                      </a:r>
                      <a:endParaRPr lang="en-US" dirty="0"/>
                    </a:p>
                  </a:txBody>
                  <a:tcPr/>
                </a:tc>
                <a:tc>
                  <a:txBody>
                    <a:bodyPr/>
                    <a:lstStyle/>
                    <a:p>
                      <a:r>
                        <a:rPr lang="en-US" dirty="0" smtClean="0"/>
                        <a:t>Dash is a Python framework for building analytical web applications</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709911555"/>
                  </a:ext>
                </a:extLst>
              </a:tr>
              <a:tr h="370840">
                <a:tc>
                  <a:txBody>
                    <a:bodyPr/>
                    <a:lstStyle/>
                    <a:p>
                      <a:r>
                        <a:rPr lang="en-US" dirty="0" err="1" smtClean="0"/>
                        <a:t>Plotly</a:t>
                      </a:r>
                      <a:r>
                        <a:rPr lang="en-US" dirty="0" smtClean="0"/>
                        <a:t> </a:t>
                      </a:r>
                      <a:endParaRPr lang="en-US" dirty="0"/>
                    </a:p>
                  </a:txBody>
                  <a:tcPr/>
                </a:tc>
                <a:tc>
                  <a:txBody>
                    <a:bodyPr/>
                    <a:lstStyle/>
                    <a:p>
                      <a:r>
                        <a:rPr lang="en-US" sz="1800" b="0" i="0" kern="1200" dirty="0" smtClean="0">
                          <a:solidFill>
                            <a:schemeClr val="dk1"/>
                          </a:solidFill>
                          <a:effectLst/>
                          <a:latin typeface="+mn-lt"/>
                          <a:ea typeface="+mn-ea"/>
                          <a:cs typeface="+mn-cs"/>
                        </a:rPr>
                        <a:t> online data analytics and visualization tools</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894458268"/>
                  </a:ext>
                </a:extLst>
              </a:tr>
              <a:tr h="370840">
                <a:tc>
                  <a:txBody>
                    <a:bodyPr/>
                    <a:lstStyle/>
                    <a:p>
                      <a:r>
                        <a:rPr lang="en-US" dirty="0" smtClean="0"/>
                        <a:t>Pandas</a:t>
                      </a:r>
                      <a:endParaRPr lang="en-US" dirty="0"/>
                    </a:p>
                  </a:txBody>
                  <a:tcPr/>
                </a:tc>
                <a:tc>
                  <a:txBody>
                    <a:bodyPr/>
                    <a:lstStyle/>
                    <a:p>
                      <a:r>
                        <a:rPr lang="en-US" b="1" dirty="0" smtClean="0"/>
                        <a:t>real world</a:t>
                      </a:r>
                      <a:r>
                        <a:rPr lang="en-US" dirty="0" smtClean="0"/>
                        <a:t> data analysis in Python.</a:t>
                      </a:r>
                      <a:endParaRPr lang="en-US" dirty="0"/>
                    </a:p>
                  </a:txBody>
                  <a:tcPr/>
                </a:tc>
                <a:tc>
                  <a:txBody>
                    <a:bodyPr/>
                    <a:lstStyle/>
                    <a:p>
                      <a:r>
                        <a:rPr lang="en-US" dirty="0" smtClean="0"/>
                        <a:t>Open</a:t>
                      </a:r>
                      <a:r>
                        <a:rPr lang="en-US" baseline="0" dirty="0" smtClean="0"/>
                        <a:t>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275218936"/>
                  </a:ext>
                </a:extLst>
              </a:tr>
              <a:tr h="370840">
                <a:tc>
                  <a:txBody>
                    <a:bodyPr/>
                    <a:lstStyle/>
                    <a:p>
                      <a:r>
                        <a:rPr lang="en-US" dirty="0" err="1" smtClean="0"/>
                        <a:t>Numpy</a:t>
                      </a:r>
                      <a:endParaRPr lang="en-US" dirty="0"/>
                    </a:p>
                  </a:txBody>
                  <a:tcPr/>
                </a:tc>
                <a:tc>
                  <a:txBody>
                    <a:bodyPr/>
                    <a:lstStyle/>
                    <a:p>
                      <a:r>
                        <a:rPr lang="en-US" dirty="0" smtClean="0"/>
                        <a:t>multi-dimensional</a:t>
                      </a:r>
                      <a:r>
                        <a:rPr lang="en-US" baseline="0" dirty="0" smtClean="0"/>
                        <a:t> Array Handling in Python</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635227034"/>
                  </a:ext>
                </a:extLst>
              </a:tr>
              <a:tr h="370840">
                <a:tc>
                  <a:txBody>
                    <a:bodyPr/>
                    <a:lstStyle/>
                    <a:p>
                      <a:r>
                        <a:rPr lang="en-US" dirty="0" smtClean="0"/>
                        <a:t>Celery </a:t>
                      </a:r>
                      <a:endParaRPr lang="en-US" dirty="0"/>
                    </a:p>
                  </a:txBody>
                  <a:tcPr/>
                </a:tc>
                <a:tc>
                  <a:txBody>
                    <a:bodyPr/>
                    <a:lstStyle/>
                    <a:p>
                      <a:r>
                        <a:rPr lang="en-US" dirty="0" smtClean="0"/>
                        <a:t>Celery is an asynchronous task queue/job queue based on distributed message passing</a:t>
                      </a:r>
                      <a:endParaRPr lang="en-US" dirty="0"/>
                    </a:p>
                  </a:txBody>
                  <a:tcPr/>
                </a:tc>
                <a:tc>
                  <a:txBody>
                    <a:bodyPr/>
                    <a:lstStyle/>
                    <a:p>
                      <a:r>
                        <a:rPr lang="en-US" dirty="0" smtClean="0"/>
                        <a:t>Open</a:t>
                      </a:r>
                      <a:r>
                        <a:rPr lang="en-US" baseline="0" dirty="0" smtClean="0"/>
                        <a:t>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731727453"/>
                  </a:ext>
                </a:extLst>
              </a:tr>
              <a:tr h="370840">
                <a:tc>
                  <a:txBody>
                    <a:bodyPr/>
                    <a:lstStyle/>
                    <a:p>
                      <a:r>
                        <a:rPr lang="en-US" dirty="0" err="1" smtClean="0"/>
                        <a:t>Redis</a:t>
                      </a:r>
                      <a:r>
                        <a:rPr lang="en-US" dirty="0" smtClean="0"/>
                        <a:t> </a:t>
                      </a:r>
                      <a:endParaRPr lang="en-US" dirty="0"/>
                    </a:p>
                  </a:txBody>
                  <a:tcPr/>
                </a:tc>
                <a:tc>
                  <a:txBody>
                    <a:bodyPr/>
                    <a:lstStyle/>
                    <a:p>
                      <a:r>
                        <a:rPr lang="en-US" dirty="0" smtClean="0"/>
                        <a:t>In-memory data structure store, used as a database, cache and message broker</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3239908658"/>
                  </a:ext>
                </a:extLst>
              </a:tr>
            </a:tbl>
          </a:graphicData>
        </a:graphic>
      </p:graphicFrame>
    </p:spTree>
    <p:extLst>
      <p:ext uri="{BB962C8B-B14F-4D97-AF65-F5344CB8AC3E}">
        <p14:creationId xmlns:p14="http://schemas.microsoft.com/office/powerpoint/2010/main" val="428363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7675" y="152400"/>
            <a:ext cx="5940000" cy="671292"/>
          </a:xfrm>
        </p:spPr>
        <p:txBody>
          <a:bodyPr/>
          <a:lstStyle/>
          <a:p>
            <a:r>
              <a:rPr lang="en-US" dirty="0" smtClean="0"/>
              <a:t>World of Metals </a:t>
            </a:r>
            <a:endParaRPr lang="en-US" dirty="0"/>
          </a:p>
        </p:txBody>
      </p:sp>
      <p:sp>
        <p:nvSpPr>
          <p:cNvPr id="5" name="TextBox 4"/>
          <p:cNvSpPr txBox="1"/>
          <p:nvPr/>
        </p:nvSpPr>
        <p:spPr>
          <a:xfrm>
            <a:off x="190289" y="1143000"/>
            <a:ext cx="8763000" cy="1754326"/>
          </a:xfrm>
          <a:prstGeom prst="rect">
            <a:avLst/>
          </a:prstGeom>
          <a:noFill/>
        </p:spPr>
        <p:txBody>
          <a:bodyPr wrap="square" rtlCol="0">
            <a:spAutoFit/>
          </a:bodyPr>
          <a:lstStyle/>
          <a:p>
            <a:r>
              <a:rPr lang="en-US" dirty="0" smtClean="0"/>
              <a:t>Dash will easily fit into our company requirement for data analytics and Production/Maintenance dashboard.</a:t>
            </a:r>
          </a:p>
          <a:p>
            <a:endParaRPr lang="en-US" dirty="0"/>
          </a:p>
          <a:p>
            <a:r>
              <a:rPr lang="en-US" dirty="0" smtClean="0"/>
              <a:t>This could be our first data driven package for the steel plant where we can present the customer with the dashboard, Data visualization, Machine learning model output. </a:t>
            </a:r>
          </a:p>
          <a:p>
            <a:endParaRPr lang="en-US" dirty="0" smtClean="0"/>
          </a:p>
        </p:txBody>
      </p:sp>
    </p:spTree>
    <p:extLst>
      <p:ext uri="{BB962C8B-B14F-4D97-AF65-F5344CB8AC3E}">
        <p14:creationId xmlns:p14="http://schemas.microsoft.com/office/powerpoint/2010/main" val="1415344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685800" y="152400"/>
            <a:ext cx="5940000" cy="671292"/>
          </a:xfrm>
        </p:spPr>
        <p:txBody>
          <a:bodyPr/>
          <a:lstStyle/>
          <a:p>
            <a:r>
              <a:rPr lang="en-US" dirty="0" smtClean="0"/>
              <a:t>Dash App Architecture </a:t>
            </a:r>
            <a:endParaRPr lang="en-US" dirty="0"/>
          </a:p>
        </p:txBody>
      </p:sp>
      <p:sp>
        <p:nvSpPr>
          <p:cNvPr id="5" name="Rectangle 1"/>
          <p:cNvSpPr>
            <a:spLocks noChangeArrowheads="1"/>
          </p:cNvSpPr>
          <p:nvPr/>
        </p:nvSpPr>
        <p:spPr bwMode="auto">
          <a:xfrm>
            <a:off x="152400" y="1371600"/>
            <a:ext cx="8839200"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A3F5F"/>
                </a:solidFill>
                <a:effectLst/>
                <a:latin typeface="Dosis"/>
              </a:rPr>
              <a:t>Structuring a Multi-Page App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Here's how to structure a multi-page app, where each app is contained in a separate file.</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File structure:</a:t>
            </a:r>
            <a:endParaRPr kumimoji="0" lang="en-US" altLang="en-US" sz="1000" b="0" i="0" u="none" strike="noStrike" cap="none" normalizeH="0" baseline="0" dirty="0" smtClean="0">
              <a:ln>
                <a:noFill/>
              </a:ln>
              <a:solidFill>
                <a:srgbClr val="506784"/>
              </a:solidFill>
              <a:effectLst/>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app.py</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index.py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apps </a:t>
            </a:r>
          </a:p>
          <a:p>
            <a:pPr marR="0" lvl="0" algn="l" defTabSz="914400" rtl="0" eaLnBrk="0" fontAlgn="base" latinLnBrk="0" hangingPunct="0">
              <a:lnSpc>
                <a:spcPct val="100000"/>
              </a:lnSpc>
              <a:spcBef>
                <a:spcPct val="0"/>
              </a:spcBef>
              <a:spcAft>
                <a:spcPct val="0"/>
              </a:spcAft>
              <a:buClrTx/>
              <a:buSzTx/>
              <a:tabLst/>
            </a:pPr>
            <a:r>
              <a:rPr lang="en-US" altLang="en-US" sz="1000" dirty="0" smtClean="0">
                <a:solidFill>
                  <a:srgbClr val="506784"/>
                </a:solidFill>
                <a:latin typeface="Arial Unicode MS"/>
              </a:rPr>
              <a:t>           </a:t>
            </a: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__init__.py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app1.py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app2.py</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3069367"/>
            <a:ext cx="8839200" cy="2954655"/>
          </a:xfrm>
          <a:prstGeom prst="rect">
            <a:avLst/>
          </a:prstGeom>
          <a:solidFill>
            <a:srgbClr val="F3F6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It is worth noting that in both of these project structures, the Dash instance is defined in a separate </a:t>
            </a:r>
            <a:r>
              <a:rPr kumimoji="0" lang="en-US" altLang="en-US" sz="900" b="0" i="0" u="none" strike="noStrike" cap="none" normalizeH="0" baseline="0" dirty="0" smtClean="0">
                <a:ln>
                  <a:noFill/>
                </a:ln>
                <a:solidFill>
                  <a:srgbClr val="506784"/>
                </a:solidFill>
                <a:effectLst/>
                <a:latin typeface="Arial Unicode MS"/>
              </a:rPr>
              <a:t>app.py</a:t>
            </a:r>
            <a:r>
              <a:rPr kumimoji="0" lang="en-US" altLang="en-US" sz="1200" b="0" i="0" u="none" strike="noStrike" cap="none" normalizeH="0" baseline="0" dirty="0" smtClean="0">
                <a:ln>
                  <a:noFill/>
                </a:ln>
                <a:solidFill>
                  <a:srgbClr val="506784"/>
                </a:solidFill>
                <a:effectLst/>
                <a:latin typeface="Open Sans"/>
              </a:rPr>
              <a:t>, while the entry point for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506784"/>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running the app is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50678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This separation is required to avoid circular imports: the files containing the callback definitions require access to the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506784"/>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Dash </a:t>
            </a:r>
            <a:r>
              <a:rPr kumimoji="0" lang="en-US" altLang="en-US" sz="900" b="0" i="0" u="none" strike="noStrike" cap="none" normalizeH="0" baseline="0" dirty="0" smtClean="0">
                <a:ln>
                  <a:noFill/>
                </a:ln>
                <a:solidFill>
                  <a:srgbClr val="506784"/>
                </a:solidFill>
                <a:effectLst/>
                <a:latin typeface="Arial Unicode MS"/>
              </a:rPr>
              <a:t>app</a:t>
            </a:r>
            <a:r>
              <a:rPr kumimoji="0" lang="en-US" altLang="en-US" sz="1200" b="0" i="0" u="none" strike="noStrike" cap="none" normalizeH="0" baseline="0" dirty="0" smtClean="0">
                <a:ln>
                  <a:noFill/>
                </a:ln>
                <a:solidFill>
                  <a:srgbClr val="506784"/>
                </a:solidFill>
                <a:effectLst/>
                <a:latin typeface="Open Sans"/>
              </a:rPr>
              <a:t> instance however if this were imported from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the initial loading of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50678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would ultimately require itself to be already imported, which cannot be satisfied.</a:t>
            </a:r>
            <a:r>
              <a:rPr kumimoji="0" lang="en-US" altLang="en-US" sz="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738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7675" y="152400"/>
            <a:ext cx="5940000" cy="671292"/>
          </a:xfrm>
        </p:spPr>
        <p:txBody>
          <a:bodyPr/>
          <a:lstStyle/>
          <a:p>
            <a:r>
              <a:rPr lang="en-US" dirty="0" smtClean="0"/>
              <a:t>Machine Data Visualization</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978770"/>
          </a:xfrm>
          <a:prstGeom prst="rect">
            <a:avLst/>
          </a:prstGeom>
        </p:spPr>
      </p:pic>
    </p:spTree>
    <p:extLst>
      <p:ext uri="{BB962C8B-B14F-4D97-AF65-F5344CB8AC3E}">
        <p14:creationId xmlns:p14="http://schemas.microsoft.com/office/powerpoint/2010/main" val="3132936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3" y="0"/>
            <a:ext cx="914400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165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73004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1"/>
            <a:ext cx="9144000" cy="6172200"/>
          </a:xfrm>
          <a:prstGeom prst="rect">
            <a:avLst/>
          </a:prstGeom>
        </p:spPr>
      </p:pic>
    </p:spTree>
    <p:extLst>
      <p:ext uri="{BB962C8B-B14F-4D97-AF65-F5344CB8AC3E}">
        <p14:creationId xmlns:p14="http://schemas.microsoft.com/office/powerpoint/2010/main" val="3350434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6096000"/>
          </a:xfrm>
          <a:prstGeom prst="rect">
            <a:avLst/>
          </a:prstGeom>
        </p:spPr>
      </p:pic>
    </p:spTree>
    <p:extLst>
      <p:ext uri="{BB962C8B-B14F-4D97-AF65-F5344CB8AC3E}">
        <p14:creationId xmlns:p14="http://schemas.microsoft.com/office/powerpoint/2010/main" val="4051474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5800"/>
            <a:ext cx="9144000" cy="6172200"/>
          </a:xfrm>
          <a:prstGeom prst="rect">
            <a:avLst/>
          </a:prstGeom>
        </p:spPr>
      </p:pic>
    </p:spTree>
    <p:extLst>
      <p:ext uri="{BB962C8B-B14F-4D97-AF65-F5344CB8AC3E}">
        <p14:creationId xmlns:p14="http://schemas.microsoft.com/office/powerpoint/2010/main" val="4263850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4"/>
          </p:nvPr>
        </p:nvSpPr>
        <p:spPr/>
        <p:txBody>
          <a:bodyPr/>
          <a:lstStyle/>
          <a:p>
            <a:fld id="{44043744-42FE-4892-90BA-7087481EB81E}" type="slidenum">
              <a:rPr lang="de-DE" smtClean="0"/>
              <a:pPr/>
              <a:t>2</a:t>
            </a:fld>
            <a:endParaRPr lang="de-DE"/>
          </a:p>
        </p:txBody>
      </p:sp>
      <p:sp>
        <p:nvSpPr>
          <p:cNvPr id="5" name="Date Placeholder 4"/>
          <p:cNvSpPr>
            <a:spLocks noGrp="1"/>
          </p:cNvSpPr>
          <p:nvPr>
            <p:ph type="dt" sz="half" idx="2"/>
          </p:nvPr>
        </p:nvSpPr>
        <p:spPr/>
        <p:txBody>
          <a:bodyPr/>
          <a:lstStyle/>
          <a:p>
            <a:fld id="{5F5C7AA8-AF19-4FCF-98FD-FB8AFEA87A63}" type="datetime4">
              <a:rPr lang="en-US" smtClean="0"/>
              <a:t>September 17, 2019</a:t>
            </a:fld>
            <a:endParaRPr lang="de-DE"/>
          </a:p>
        </p:txBody>
      </p:sp>
      <p:sp>
        <p:nvSpPr>
          <p:cNvPr id="6" name="Footer Placeholder 5"/>
          <p:cNvSpPr>
            <a:spLocks noGrp="1"/>
          </p:cNvSpPr>
          <p:nvPr>
            <p:ph type="ftr" sz="quarter" idx="3"/>
          </p:nvPr>
        </p:nvSpPr>
        <p:spPr/>
        <p:txBody>
          <a:bodyPr/>
          <a:lstStyle/>
          <a:p>
            <a:endParaRPr lang="de-DE"/>
          </a:p>
        </p:txBody>
      </p:sp>
      <p:sp>
        <p:nvSpPr>
          <p:cNvPr id="7" name="Title 6"/>
          <p:cNvSpPr>
            <a:spLocks noGrp="1"/>
          </p:cNvSpPr>
          <p:nvPr>
            <p:ph type="title"/>
          </p:nvPr>
        </p:nvSpPr>
        <p:spPr>
          <a:xfrm>
            <a:off x="0" y="5407831"/>
            <a:ext cx="6705600" cy="671292"/>
          </a:xfrm>
        </p:spPr>
        <p:txBody>
          <a:bodyPr/>
          <a:lstStyle/>
          <a:p>
            <a:r>
              <a:rPr lang="en-US" dirty="0" smtClean="0"/>
              <a:t>Dashboard’s Powered </a:t>
            </a:r>
            <a:r>
              <a:rPr lang="en-US" dirty="0"/>
              <a:t>by </a:t>
            </a:r>
            <a:r>
              <a:rPr lang="en-US" dirty="0" err="1"/>
              <a:t>Plotly</a:t>
            </a:r>
            <a:r>
              <a:rPr lang="en-US" dirty="0"/>
              <a:t>, Python &amp; Panda</a:t>
            </a:r>
          </a:p>
        </p:txBody>
      </p:sp>
      <p:pic>
        <p:nvPicPr>
          <p:cNvPr id="8" name="Picture 2" descr="Q:\CMM-Dept\Internal\20 Marketing 2020\M20-C -- Content\M20-C-0010 -- Trending topics\Digitization\Bild01_Blanko.jpg"/>
          <p:cNvPicPr>
            <a:picLocks noChangeAspect="1" noChangeArrowheads="1"/>
          </p:cNvPicPr>
          <p:nvPr/>
        </p:nvPicPr>
        <p:blipFill rotWithShape="1">
          <a:blip r:embed="rId2">
            <a:extLst>
              <a:ext uri="{28A0092B-C50C-407E-A947-70E740481C1C}">
                <a14:useLocalDpi xmlns:a14="http://schemas.microsoft.com/office/drawing/2010/main" val="0"/>
              </a:ext>
            </a:extLst>
          </a:blip>
          <a:srcRect r="796"/>
          <a:stretch/>
        </p:blipFill>
        <p:spPr bwMode="auto">
          <a:xfrm>
            <a:off x="0" y="1089024"/>
            <a:ext cx="9144000" cy="4321175"/>
          </a:xfrm>
          <a:prstGeom prst="rect">
            <a:avLst/>
          </a:prstGeom>
          <a:noFill/>
          <a:extLst>
            <a:ext uri="{909E8E84-426E-40DD-AFC4-6F175D3DCCD1}">
              <a14:hiddenFill xmlns:a14="http://schemas.microsoft.com/office/drawing/2010/main">
                <a:solidFill>
                  <a:srgbClr val="FFFFFF"/>
                </a:solidFill>
              </a14:hiddenFill>
            </a:ext>
          </a:extLst>
        </p:spPr>
      </p:pic>
      <p:sp>
        <p:nvSpPr>
          <p:cNvPr id="9" name="Titel 6"/>
          <p:cNvSpPr txBox="1">
            <a:spLocks/>
          </p:cNvSpPr>
          <p:nvPr/>
        </p:nvSpPr>
        <p:spPr bwMode="auto">
          <a:xfrm>
            <a:off x="0" y="381000"/>
            <a:ext cx="6840000" cy="702000"/>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de-DE" dirty="0" smtClean="0"/>
              <a:t>Digitalization makes it possible to take different points of view</a:t>
            </a:r>
            <a:endParaRPr lang="en-US" dirty="0"/>
          </a:p>
        </p:txBody>
      </p:sp>
    </p:spTree>
    <p:extLst>
      <p:ext uri="{BB962C8B-B14F-4D97-AF65-F5344CB8AC3E}">
        <p14:creationId xmlns:p14="http://schemas.microsoft.com/office/powerpoint/2010/main" val="245848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Tree>
    <p:extLst>
      <p:ext uri="{BB962C8B-B14F-4D97-AF65-F5344CB8AC3E}">
        <p14:creationId xmlns:p14="http://schemas.microsoft.com/office/powerpoint/2010/main" val="3457502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Tree>
    <p:extLst>
      <p:ext uri="{BB962C8B-B14F-4D97-AF65-F5344CB8AC3E}">
        <p14:creationId xmlns:p14="http://schemas.microsoft.com/office/powerpoint/2010/main" val="588947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506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096000"/>
          </a:xfrm>
          <a:prstGeom prst="rect">
            <a:avLst/>
          </a:prstGeom>
        </p:spPr>
      </p:pic>
      <p:sp>
        <p:nvSpPr>
          <p:cNvPr id="6" name="Title 3"/>
          <p:cNvSpPr txBox="1">
            <a:spLocks/>
          </p:cNvSpPr>
          <p:nvPr/>
        </p:nvSpPr>
        <p:spPr bwMode="auto">
          <a:xfrm>
            <a:off x="17675" y="0"/>
            <a:ext cx="59400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Prototype of Production </a:t>
            </a:r>
            <a:r>
              <a:rPr lang="en-US" dirty="0" err="1" smtClean="0"/>
              <a:t>DashBoard</a:t>
            </a:r>
            <a:r>
              <a:rPr lang="en-US" dirty="0" smtClean="0"/>
              <a:t> </a:t>
            </a:r>
            <a:endParaRPr lang="en-US" dirty="0"/>
          </a:p>
        </p:txBody>
      </p:sp>
    </p:spTree>
    <p:extLst>
      <p:ext uri="{BB962C8B-B14F-4D97-AF65-F5344CB8AC3E}">
        <p14:creationId xmlns:p14="http://schemas.microsoft.com/office/powerpoint/2010/main" val="44833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Tree>
    <p:extLst>
      <p:ext uri="{BB962C8B-B14F-4D97-AF65-F5344CB8AC3E}">
        <p14:creationId xmlns:p14="http://schemas.microsoft.com/office/powerpoint/2010/main" val="918782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76784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52400" y="228600"/>
            <a:ext cx="5940000" cy="671292"/>
          </a:xfrm>
        </p:spPr>
        <p:txBody>
          <a:bodyPr/>
          <a:lstStyle/>
          <a:p>
            <a:r>
              <a:rPr lang="en-US" dirty="0" smtClean="0"/>
              <a:t>Introduction</a:t>
            </a:r>
            <a:endParaRPr lang="en-US" dirty="0"/>
          </a:p>
        </p:txBody>
      </p:sp>
      <p:sp>
        <p:nvSpPr>
          <p:cNvPr id="5" name="TextBox 4"/>
          <p:cNvSpPr txBox="1"/>
          <p:nvPr/>
        </p:nvSpPr>
        <p:spPr>
          <a:xfrm>
            <a:off x="228600" y="1371600"/>
            <a:ext cx="8458200" cy="923330"/>
          </a:xfrm>
          <a:prstGeom prst="rect">
            <a:avLst/>
          </a:prstGeom>
          <a:noFill/>
        </p:spPr>
        <p:txBody>
          <a:bodyPr wrap="square" rtlCol="0">
            <a:spAutoFit/>
          </a:bodyPr>
          <a:lstStyle/>
          <a:p>
            <a:r>
              <a:rPr lang="en-US" dirty="0" smtClean="0"/>
              <a:t>While working on PLTCM Web HMI project I came across data visualization tool used in this project. The tool simply uses the </a:t>
            </a:r>
            <a:r>
              <a:rPr lang="en-US" dirty="0" err="1" smtClean="0"/>
              <a:t>matplotlib</a:t>
            </a:r>
            <a:r>
              <a:rPr lang="en-US" dirty="0" smtClean="0"/>
              <a:t>(open source lib for plotting graphs) to plot data from data’s received from respective machine.</a:t>
            </a:r>
            <a:endParaRPr lang="en-US" dirty="0"/>
          </a:p>
        </p:txBody>
      </p:sp>
      <p:sp>
        <p:nvSpPr>
          <p:cNvPr id="6" name="TextBox 5"/>
          <p:cNvSpPr txBox="1"/>
          <p:nvPr/>
        </p:nvSpPr>
        <p:spPr>
          <a:xfrm>
            <a:off x="381000" y="2743200"/>
            <a:ext cx="8305800" cy="646331"/>
          </a:xfrm>
          <a:prstGeom prst="rect">
            <a:avLst/>
          </a:prstGeom>
          <a:noFill/>
        </p:spPr>
        <p:txBody>
          <a:bodyPr wrap="square" rtlCol="0">
            <a:spAutoFit/>
          </a:bodyPr>
          <a:lstStyle/>
          <a:p>
            <a:r>
              <a:rPr lang="en-US" dirty="0" smtClean="0"/>
              <a:t>However this tool require full user intervention to load the data from a flat file system. As data’s are huge it’s take ample amount of time before rendering the plot.   </a:t>
            </a:r>
            <a:endParaRPr lang="en-US" dirty="0"/>
          </a:p>
        </p:txBody>
      </p:sp>
      <p:sp>
        <p:nvSpPr>
          <p:cNvPr id="7" name="Title 3"/>
          <p:cNvSpPr txBox="1">
            <a:spLocks/>
          </p:cNvSpPr>
          <p:nvPr/>
        </p:nvSpPr>
        <p:spPr bwMode="auto">
          <a:xfrm>
            <a:off x="233577" y="3594518"/>
            <a:ext cx="59400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Bottleneck </a:t>
            </a:r>
            <a:endParaRPr lang="en-US" dirty="0"/>
          </a:p>
        </p:txBody>
      </p:sp>
      <p:sp>
        <p:nvSpPr>
          <p:cNvPr id="8" name="TextBox 7"/>
          <p:cNvSpPr txBox="1"/>
          <p:nvPr/>
        </p:nvSpPr>
        <p:spPr>
          <a:xfrm>
            <a:off x="381000" y="4495800"/>
            <a:ext cx="8305800" cy="1200329"/>
          </a:xfrm>
          <a:prstGeom prst="rect">
            <a:avLst/>
          </a:prstGeom>
          <a:noFill/>
        </p:spPr>
        <p:txBody>
          <a:bodyPr wrap="square" rtlCol="0">
            <a:spAutoFit/>
          </a:bodyPr>
          <a:lstStyle/>
          <a:p>
            <a:r>
              <a:rPr lang="en-US" dirty="0" smtClean="0"/>
              <a:t>It’s good tool to visualize the data from machine and verify  the various process event that has happened during the process. But at same time it’s not  automated, Interactive and real time as user has to refresh the data every time by loading it to form.  </a:t>
            </a:r>
            <a:endParaRPr lang="en-US" dirty="0"/>
          </a:p>
        </p:txBody>
      </p:sp>
    </p:spTree>
    <p:extLst>
      <p:ext uri="{BB962C8B-B14F-4D97-AF65-F5344CB8AC3E}">
        <p14:creationId xmlns:p14="http://schemas.microsoft.com/office/powerpoint/2010/main" val="295707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152400" y="838200"/>
            <a:ext cx="8458200" cy="369332"/>
          </a:xfrm>
          <a:prstGeom prst="rect">
            <a:avLst/>
          </a:prstGeom>
          <a:noFill/>
        </p:spPr>
        <p:txBody>
          <a:bodyPr wrap="square" rtlCol="0">
            <a:spAutoFit/>
          </a:bodyPr>
          <a:lstStyle/>
          <a:p>
            <a:r>
              <a:rPr lang="en-US" dirty="0" smtClean="0"/>
              <a:t>Old visualization tool was based on python and </a:t>
            </a:r>
            <a:r>
              <a:rPr lang="en-US" dirty="0" err="1" smtClean="0"/>
              <a:t>Matplotlib</a:t>
            </a:r>
            <a:r>
              <a:rPr lang="en-US" dirty="0" smtClean="0"/>
              <a:t> </a:t>
            </a:r>
            <a:endParaRPr lang="en-US" dirty="0"/>
          </a:p>
        </p:txBody>
      </p:sp>
      <p:pic>
        <p:nvPicPr>
          <p:cNvPr id="6" name="Picture 5" descr="Process data monit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5401"/>
            <a:ext cx="4099661" cy="5562600"/>
          </a:xfrm>
          <a:prstGeom prst="rect">
            <a:avLst/>
          </a:prstGeom>
        </p:spPr>
      </p:pic>
      <p:pic>
        <p:nvPicPr>
          <p:cNvPr id="7" name="Picture 6"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349" y="1295401"/>
            <a:ext cx="5002665" cy="5562599"/>
          </a:xfrm>
          <a:prstGeom prst="rect">
            <a:avLst/>
          </a:prstGeom>
        </p:spPr>
      </p:pic>
    </p:spTree>
    <p:extLst>
      <p:ext uri="{BB962C8B-B14F-4D97-AF65-F5344CB8AC3E}">
        <p14:creationId xmlns:p14="http://schemas.microsoft.com/office/powerpoint/2010/main" val="1787336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228600" y="990600"/>
            <a:ext cx="8686800" cy="923330"/>
          </a:xfrm>
          <a:prstGeom prst="rect">
            <a:avLst/>
          </a:prstGeom>
          <a:noFill/>
        </p:spPr>
        <p:txBody>
          <a:bodyPr wrap="square" rtlCol="0">
            <a:spAutoFit/>
          </a:bodyPr>
          <a:lstStyle/>
          <a:p>
            <a:r>
              <a:rPr lang="en-US" b="1" dirty="0" err="1"/>
              <a:t>P</a:t>
            </a:r>
            <a:r>
              <a:rPr lang="en-US" b="1" dirty="0" err="1" smtClean="0"/>
              <a:t>lotly</a:t>
            </a:r>
            <a:r>
              <a:rPr lang="en-US" b="1" dirty="0" smtClean="0"/>
              <a:t> | Dash: -  </a:t>
            </a:r>
            <a:r>
              <a:rPr lang="en-US" dirty="0"/>
              <a:t>Dash is a Python framework for building analytical web </a:t>
            </a:r>
            <a:r>
              <a:rPr lang="en-US" dirty="0" smtClean="0"/>
              <a:t>applications. No </a:t>
            </a:r>
            <a:r>
              <a:rPr lang="en-US" dirty="0"/>
              <a:t>JavaScript </a:t>
            </a:r>
            <a:r>
              <a:rPr lang="en-US" dirty="0" smtClean="0"/>
              <a:t>required </a:t>
            </a:r>
            <a:r>
              <a:rPr lang="en-US" dirty="0"/>
              <a:t>b</a:t>
            </a:r>
            <a:r>
              <a:rPr lang="en-US" dirty="0" smtClean="0"/>
              <a:t>uild </a:t>
            </a:r>
            <a:r>
              <a:rPr lang="en-US" dirty="0"/>
              <a:t>on top of Plotly.js, React, and Flask, Dash ties modern UI elements like dropdowns, sliders, and graphs directly to your analytical python code.</a:t>
            </a:r>
          </a:p>
        </p:txBody>
      </p:sp>
      <p:sp>
        <p:nvSpPr>
          <p:cNvPr id="6" name="TextBox 5"/>
          <p:cNvSpPr txBox="1"/>
          <p:nvPr/>
        </p:nvSpPr>
        <p:spPr>
          <a:xfrm>
            <a:off x="228600" y="2057400"/>
            <a:ext cx="8534400" cy="1200329"/>
          </a:xfrm>
          <a:prstGeom prst="rect">
            <a:avLst/>
          </a:prstGeom>
          <a:noFill/>
        </p:spPr>
        <p:txBody>
          <a:bodyPr wrap="square" rtlCol="0">
            <a:spAutoFit/>
          </a:bodyPr>
          <a:lstStyle/>
          <a:p>
            <a:r>
              <a:rPr lang="en-US" b="1" dirty="0"/>
              <a:t>pandas</a:t>
            </a:r>
            <a:r>
              <a:rPr lang="en-US" dirty="0"/>
              <a:t> is a Python package providing fast, flexible, and expressive data structures designed to make working with "relational" or "labeled" data both easy and intuitive. It aims to be the fundamental high-level building block for doing practical, </a:t>
            </a:r>
            <a:r>
              <a:rPr lang="en-US" b="1" dirty="0"/>
              <a:t>real world</a:t>
            </a:r>
            <a:r>
              <a:rPr lang="en-US" dirty="0"/>
              <a:t> data analysis in </a:t>
            </a:r>
            <a:r>
              <a:rPr lang="en-US" dirty="0" smtClean="0"/>
              <a:t>Python.</a:t>
            </a:r>
            <a:endParaRPr lang="en-US" dirty="0"/>
          </a:p>
        </p:txBody>
      </p:sp>
      <p:sp>
        <p:nvSpPr>
          <p:cNvPr id="7" name="TextBox 6"/>
          <p:cNvSpPr txBox="1"/>
          <p:nvPr/>
        </p:nvSpPr>
        <p:spPr>
          <a:xfrm>
            <a:off x="228600" y="4123592"/>
            <a:ext cx="8077200" cy="923330"/>
          </a:xfrm>
          <a:prstGeom prst="rect">
            <a:avLst/>
          </a:prstGeom>
          <a:noFill/>
        </p:spPr>
        <p:txBody>
          <a:bodyPr wrap="square" rtlCol="0">
            <a:spAutoFit/>
          </a:bodyPr>
          <a:lstStyle/>
          <a:p>
            <a:r>
              <a:rPr lang="en-US" b="1" dirty="0"/>
              <a:t>pandas</a:t>
            </a:r>
            <a:r>
              <a:rPr lang="en-US" dirty="0"/>
              <a:t> is a </a:t>
            </a:r>
            <a:r>
              <a:rPr lang="en-US" dirty="0">
                <a:hlinkClick r:id="rId2"/>
              </a:rPr>
              <a:t>Python</a:t>
            </a:r>
            <a:r>
              <a:rPr lang="en-US" dirty="0"/>
              <a:t> </a:t>
            </a:r>
            <a:r>
              <a:rPr lang="en-US" dirty="0" smtClean="0"/>
              <a:t>package </a:t>
            </a:r>
            <a:r>
              <a:rPr lang="en-US" dirty="0"/>
              <a:t>License </a:t>
            </a:r>
            <a:r>
              <a:rPr lang="en-US" dirty="0" smtClean="0"/>
              <a:t> under BSD 3-Clause. </a:t>
            </a:r>
            <a:r>
              <a:rPr lang="en-US" dirty="0">
                <a:hlinkClick r:id="rId3"/>
              </a:rPr>
              <a:t>http://pandas.pydata.org/pandas-docs/stable/getting_started/overview.html#license</a:t>
            </a:r>
            <a:endParaRPr lang="en-US" dirty="0"/>
          </a:p>
        </p:txBody>
      </p:sp>
      <p:sp>
        <p:nvSpPr>
          <p:cNvPr id="8" name="TextBox 7"/>
          <p:cNvSpPr txBox="1"/>
          <p:nvPr/>
        </p:nvSpPr>
        <p:spPr>
          <a:xfrm>
            <a:off x="388961" y="5233579"/>
            <a:ext cx="8077200" cy="646331"/>
          </a:xfrm>
          <a:prstGeom prst="rect">
            <a:avLst/>
          </a:prstGeom>
          <a:noFill/>
        </p:spPr>
        <p:txBody>
          <a:bodyPr wrap="square" rtlCol="0">
            <a:spAutoFit/>
          </a:bodyPr>
          <a:lstStyle/>
          <a:p>
            <a:r>
              <a:rPr lang="en-US" b="1" dirty="0" err="1"/>
              <a:t>Plotly</a:t>
            </a:r>
            <a:r>
              <a:rPr lang="en-US" b="1" dirty="0"/>
              <a:t> | </a:t>
            </a:r>
            <a:r>
              <a:rPr lang="en-US" b="1" dirty="0" smtClean="0"/>
              <a:t>Dash is License under MIT. </a:t>
            </a:r>
            <a:r>
              <a:rPr lang="en-US" dirty="0">
                <a:hlinkClick r:id="rId4"/>
              </a:rPr>
              <a:t>https://github.com/plotly/dash/blob/master/LICENSE</a:t>
            </a:r>
            <a:endParaRPr lang="en-US" dirty="0"/>
          </a:p>
        </p:txBody>
      </p:sp>
      <p:sp>
        <p:nvSpPr>
          <p:cNvPr id="9" name="Title 3"/>
          <p:cNvSpPr>
            <a:spLocks noGrp="1"/>
          </p:cNvSpPr>
          <p:nvPr>
            <p:ph type="title"/>
          </p:nvPr>
        </p:nvSpPr>
        <p:spPr>
          <a:xfrm>
            <a:off x="76200" y="228600"/>
            <a:ext cx="5940000" cy="671292"/>
          </a:xfrm>
        </p:spPr>
        <p:txBody>
          <a:bodyPr/>
          <a:lstStyle/>
          <a:p>
            <a:r>
              <a:rPr lang="en-US" dirty="0" smtClean="0"/>
              <a:t>Enhancement </a:t>
            </a:r>
            <a:endParaRPr lang="en-US" dirty="0"/>
          </a:p>
        </p:txBody>
      </p:sp>
    </p:spTree>
    <p:extLst>
      <p:ext uri="{BB962C8B-B14F-4D97-AF65-F5344CB8AC3E}">
        <p14:creationId xmlns:p14="http://schemas.microsoft.com/office/powerpoint/2010/main" val="2496955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228600" y="990600"/>
            <a:ext cx="8686800" cy="923330"/>
          </a:xfrm>
          <a:prstGeom prst="rect">
            <a:avLst/>
          </a:prstGeom>
          <a:noFill/>
        </p:spPr>
        <p:txBody>
          <a:bodyPr wrap="square" rtlCol="0">
            <a:spAutoFit/>
          </a:bodyPr>
          <a:lstStyle/>
          <a:p>
            <a:r>
              <a:rPr lang="en-US" b="1" dirty="0" err="1" smtClean="0"/>
              <a:t>NumPy</a:t>
            </a:r>
            <a:r>
              <a:rPr lang="en-US" b="1" dirty="0" smtClean="0"/>
              <a:t>: -</a:t>
            </a:r>
            <a:r>
              <a:rPr lang="en-US" dirty="0" err="1"/>
              <a:t>NumPy</a:t>
            </a:r>
            <a:r>
              <a:rPr lang="en-US" dirty="0"/>
              <a:t> is a library for the Python programming language, adding support for large, multi-dimensional arrays and matrices, along with a large collection of high-level mathematical functions to operate on these arrays. </a:t>
            </a:r>
          </a:p>
        </p:txBody>
      </p:sp>
      <p:sp>
        <p:nvSpPr>
          <p:cNvPr id="6" name="TextBox 5"/>
          <p:cNvSpPr txBox="1"/>
          <p:nvPr/>
        </p:nvSpPr>
        <p:spPr>
          <a:xfrm>
            <a:off x="228600" y="2057400"/>
            <a:ext cx="8534400" cy="1754326"/>
          </a:xfrm>
          <a:prstGeom prst="rect">
            <a:avLst/>
          </a:prstGeom>
          <a:noFill/>
        </p:spPr>
        <p:txBody>
          <a:bodyPr wrap="square" rtlCol="0">
            <a:spAutoFit/>
          </a:bodyPr>
          <a:lstStyle/>
          <a:p>
            <a:pPr fontAlgn="base"/>
            <a:r>
              <a:rPr lang="en-US" b="1" dirty="0"/>
              <a:t>Celery: Distributed Task Queue</a:t>
            </a:r>
          </a:p>
          <a:p>
            <a:pPr fontAlgn="base"/>
            <a:r>
              <a:rPr lang="en-US" dirty="0" smtClean="0"/>
              <a:t>Celery </a:t>
            </a:r>
            <a:r>
              <a:rPr lang="en-US" dirty="0"/>
              <a:t>is an asynchronous task queue/job queue based on distributed message passing. It is focused on real-time operation, but supports scheduling as well.</a:t>
            </a:r>
          </a:p>
          <a:p>
            <a:pPr fontAlgn="base"/>
            <a:r>
              <a:rPr lang="en-US" dirty="0"/>
              <a:t>The execution units, called tasks, are executed concurrently on a single or more worker servers using multiprocessing, </a:t>
            </a:r>
            <a:r>
              <a:rPr lang="en-US" dirty="0" err="1">
                <a:hlinkClick r:id="rId2"/>
              </a:rPr>
              <a:t>Eventlet</a:t>
            </a:r>
            <a:r>
              <a:rPr lang="en-US" dirty="0"/>
              <a:t>, or </a:t>
            </a:r>
            <a:r>
              <a:rPr lang="en-US" dirty="0" err="1">
                <a:hlinkClick r:id="rId3"/>
              </a:rPr>
              <a:t>gevent</a:t>
            </a:r>
            <a:r>
              <a:rPr lang="en-US" dirty="0"/>
              <a:t>. Tasks can execute asynchronously (in the background) or synchronously (wait until ready).</a:t>
            </a:r>
          </a:p>
        </p:txBody>
      </p:sp>
      <p:sp>
        <p:nvSpPr>
          <p:cNvPr id="7" name="TextBox 6"/>
          <p:cNvSpPr txBox="1"/>
          <p:nvPr/>
        </p:nvSpPr>
        <p:spPr>
          <a:xfrm>
            <a:off x="228600" y="4114800"/>
            <a:ext cx="7772400" cy="646331"/>
          </a:xfrm>
          <a:prstGeom prst="rect">
            <a:avLst/>
          </a:prstGeom>
          <a:noFill/>
        </p:spPr>
        <p:txBody>
          <a:bodyPr wrap="square" rtlCol="0">
            <a:spAutoFit/>
          </a:bodyPr>
          <a:lstStyle/>
          <a:p>
            <a:r>
              <a:rPr lang="en-US" dirty="0"/>
              <a:t>Celery is licensed under The BSD License (3 </a:t>
            </a:r>
            <a:r>
              <a:rPr lang="en-US" dirty="0" smtClean="0"/>
              <a:t>Clause). </a:t>
            </a:r>
            <a:r>
              <a:rPr lang="en-US" dirty="0">
                <a:hlinkClick r:id="rId4"/>
              </a:rPr>
              <a:t>https://github.com/celery/celery/blob/master/LICENSE</a:t>
            </a:r>
            <a:endParaRPr lang="en-US" dirty="0"/>
          </a:p>
        </p:txBody>
      </p:sp>
      <p:sp>
        <p:nvSpPr>
          <p:cNvPr id="9" name="TextBox 8"/>
          <p:cNvSpPr txBox="1"/>
          <p:nvPr/>
        </p:nvSpPr>
        <p:spPr>
          <a:xfrm>
            <a:off x="304800" y="4840069"/>
            <a:ext cx="7772400" cy="646331"/>
          </a:xfrm>
          <a:prstGeom prst="rect">
            <a:avLst/>
          </a:prstGeom>
          <a:noFill/>
        </p:spPr>
        <p:txBody>
          <a:bodyPr wrap="square" rtlCol="0">
            <a:spAutoFit/>
          </a:bodyPr>
          <a:lstStyle/>
          <a:p>
            <a:r>
              <a:rPr lang="en-US" dirty="0" err="1"/>
              <a:t>NumPy</a:t>
            </a:r>
            <a:r>
              <a:rPr lang="en-US" dirty="0"/>
              <a:t> is licensed under the </a:t>
            </a:r>
            <a:r>
              <a:rPr lang="en-US" dirty="0">
                <a:hlinkClick r:id="rId5"/>
              </a:rPr>
              <a:t>BSD license</a:t>
            </a:r>
            <a:r>
              <a:rPr lang="en-US" dirty="0"/>
              <a:t>, enabling reuse with few restrictions</a:t>
            </a:r>
            <a:r>
              <a:rPr lang="en-US" dirty="0" smtClean="0"/>
              <a:t>.</a:t>
            </a:r>
          </a:p>
          <a:p>
            <a:r>
              <a:rPr lang="en-US" dirty="0">
                <a:hlinkClick r:id="rId6"/>
              </a:rPr>
              <a:t>https://www.numpy.org/license.html</a:t>
            </a:r>
            <a:endParaRPr lang="en-US" dirty="0"/>
          </a:p>
        </p:txBody>
      </p:sp>
    </p:spTree>
    <p:extLst>
      <p:ext uri="{BB962C8B-B14F-4D97-AF65-F5344CB8AC3E}">
        <p14:creationId xmlns:p14="http://schemas.microsoft.com/office/powerpoint/2010/main" val="252083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Rectangle 4"/>
          <p:cNvSpPr/>
          <p:nvPr/>
        </p:nvSpPr>
        <p:spPr>
          <a:xfrm>
            <a:off x="762000" y="1066800"/>
            <a:ext cx="8153400" cy="1969770"/>
          </a:xfrm>
          <a:prstGeom prst="rect">
            <a:avLst/>
          </a:prstGeom>
        </p:spPr>
        <p:txBody>
          <a:bodyPr wrap="square">
            <a:spAutoFit/>
          </a:bodyPr>
          <a:lstStyle/>
          <a:p>
            <a:r>
              <a:rPr lang="en-US" sz="3200" b="1" dirty="0" err="1"/>
              <a:t>Redis</a:t>
            </a:r>
            <a:r>
              <a:rPr lang="en-US" dirty="0"/>
              <a:t> is an open source (BSD licensed), in-memory data structure store, used as a database, cache and message broker. It supports data structures such as strings, hashes, lists, sets, sorted sets with range queries, bitmaps, </a:t>
            </a:r>
            <a:r>
              <a:rPr lang="en-US" dirty="0" err="1"/>
              <a:t>hyperloglogs</a:t>
            </a:r>
            <a:r>
              <a:rPr lang="en-US" dirty="0"/>
              <a:t>, geospatial indexes with radius queries and streams. </a:t>
            </a:r>
            <a:r>
              <a:rPr lang="en-US" dirty="0" err="1"/>
              <a:t>Redis</a:t>
            </a:r>
            <a:r>
              <a:rPr lang="en-US" dirty="0"/>
              <a:t> has built-in replication, </a:t>
            </a:r>
            <a:r>
              <a:rPr lang="en-US" dirty="0" err="1"/>
              <a:t>Lua</a:t>
            </a:r>
            <a:r>
              <a:rPr lang="en-US" dirty="0"/>
              <a:t> scripting, LRU eviction, transactions and different levels of on-disk persistence, and provides high availability via </a:t>
            </a:r>
            <a:r>
              <a:rPr lang="en-US" dirty="0" err="1"/>
              <a:t>Redis</a:t>
            </a:r>
            <a:r>
              <a:rPr lang="en-US" dirty="0"/>
              <a:t> Sentinel and automatic partitioning with </a:t>
            </a:r>
            <a:r>
              <a:rPr lang="en-US" dirty="0" err="1"/>
              <a:t>Redis</a:t>
            </a:r>
            <a:r>
              <a:rPr lang="en-US" dirty="0"/>
              <a:t> Cluster.</a:t>
            </a:r>
          </a:p>
        </p:txBody>
      </p:sp>
      <p:sp>
        <p:nvSpPr>
          <p:cNvPr id="6" name="Rectangle 5"/>
          <p:cNvSpPr/>
          <p:nvPr/>
        </p:nvSpPr>
        <p:spPr>
          <a:xfrm>
            <a:off x="914400" y="3254149"/>
            <a:ext cx="2981329" cy="369332"/>
          </a:xfrm>
          <a:prstGeom prst="rect">
            <a:avLst/>
          </a:prstGeom>
        </p:spPr>
        <p:txBody>
          <a:bodyPr wrap="none">
            <a:spAutoFit/>
          </a:bodyPr>
          <a:lstStyle/>
          <a:p>
            <a:r>
              <a:rPr lang="en-US" dirty="0">
                <a:hlinkClick r:id="rId2"/>
              </a:rPr>
              <a:t>https://redis.io/topics/license</a:t>
            </a:r>
            <a:endParaRPr lang="en-US" dirty="0"/>
          </a:p>
        </p:txBody>
      </p:sp>
    </p:spTree>
    <p:extLst>
      <p:ext uri="{BB962C8B-B14F-4D97-AF65-F5344CB8AC3E}">
        <p14:creationId xmlns:p14="http://schemas.microsoft.com/office/powerpoint/2010/main" val="2121093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762000" y="304800"/>
            <a:ext cx="5940000" cy="671292"/>
          </a:xfrm>
        </p:spPr>
        <p:txBody>
          <a:bodyPr/>
          <a:lstStyle/>
          <a:p>
            <a:r>
              <a:rPr lang="en-US" dirty="0" smtClean="0"/>
              <a:t>Application  Architecture</a:t>
            </a:r>
            <a:endParaRPr lang="en-US" dirty="0"/>
          </a:p>
        </p:txBody>
      </p:sp>
      <p:sp>
        <p:nvSpPr>
          <p:cNvPr id="5" name="TextBox 4"/>
          <p:cNvSpPr txBox="1"/>
          <p:nvPr/>
        </p:nvSpPr>
        <p:spPr>
          <a:xfrm>
            <a:off x="3581400" y="2438400"/>
            <a:ext cx="1752600" cy="369332"/>
          </a:xfrm>
          <a:prstGeom prst="rect">
            <a:avLst/>
          </a:prstGeom>
          <a:noFill/>
        </p:spPr>
        <p:txBody>
          <a:bodyPr wrap="square" rtlCol="0">
            <a:spAutoFit/>
          </a:bodyPr>
          <a:lstStyle/>
          <a:p>
            <a:r>
              <a:rPr lang="en-US" dirty="0" smtClean="0"/>
              <a:t>Celery Worker </a:t>
            </a:r>
            <a:endParaRPr lang="en-US" dirty="0"/>
          </a:p>
        </p:txBody>
      </p:sp>
      <p:sp>
        <p:nvSpPr>
          <p:cNvPr id="6" name="TextBox 5"/>
          <p:cNvSpPr txBox="1"/>
          <p:nvPr/>
        </p:nvSpPr>
        <p:spPr>
          <a:xfrm>
            <a:off x="6901604" y="2479964"/>
            <a:ext cx="1298998" cy="369332"/>
          </a:xfrm>
          <a:prstGeom prst="rect">
            <a:avLst/>
          </a:prstGeom>
          <a:noFill/>
        </p:spPr>
        <p:txBody>
          <a:bodyPr wrap="square" rtlCol="0">
            <a:spAutoFit/>
          </a:bodyPr>
          <a:lstStyle/>
          <a:p>
            <a:r>
              <a:rPr lang="en-US" dirty="0" smtClean="0"/>
              <a:t>Celery Beat</a:t>
            </a:r>
            <a:endParaRPr lang="en-US" dirty="0"/>
          </a:p>
        </p:txBody>
      </p:sp>
      <p:sp>
        <p:nvSpPr>
          <p:cNvPr id="7" name="TextBox 6"/>
          <p:cNvSpPr txBox="1"/>
          <p:nvPr/>
        </p:nvSpPr>
        <p:spPr>
          <a:xfrm>
            <a:off x="609600" y="3387436"/>
            <a:ext cx="1371600" cy="369332"/>
          </a:xfrm>
          <a:prstGeom prst="rect">
            <a:avLst/>
          </a:prstGeom>
          <a:noFill/>
        </p:spPr>
        <p:txBody>
          <a:bodyPr wrap="square" rtlCol="0">
            <a:spAutoFit/>
          </a:bodyPr>
          <a:lstStyle/>
          <a:p>
            <a:r>
              <a:rPr lang="en-US" dirty="0" smtClean="0"/>
              <a:t>File System</a:t>
            </a:r>
            <a:endParaRPr lang="en-US" dirty="0"/>
          </a:p>
        </p:txBody>
      </p:sp>
      <p:sp>
        <p:nvSpPr>
          <p:cNvPr id="8" name="TextBox 7"/>
          <p:cNvSpPr txBox="1"/>
          <p:nvPr/>
        </p:nvSpPr>
        <p:spPr>
          <a:xfrm>
            <a:off x="2561214" y="4054555"/>
            <a:ext cx="1676400" cy="369332"/>
          </a:xfrm>
          <a:prstGeom prst="rect">
            <a:avLst/>
          </a:prstGeom>
          <a:noFill/>
        </p:spPr>
        <p:txBody>
          <a:bodyPr wrap="square" rtlCol="0">
            <a:spAutoFit/>
          </a:bodyPr>
          <a:lstStyle/>
          <a:p>
            <a:r>
              <a:rPr lang="en-US" dirty="0" err="1" smtClean="0"/>
              <a:t>Redis</a:t>
            </a:r>
            <a:r>
              <a:rPr lang="en-US" dirty="0" smtClean="0"/>
              <a:t> Database</a:t>
            </a:r>
            <a:endParaRPr lang="en-US" dirty="0"/>
          </a:p>
        </p:txBody>
      </p:sp>
      <p:sp>
        <p:nvSpPr>
          <p:cNvPr id="9" name="TextBox 8"/>
          <p:cNvSpPr txBox="1"/>
          <p:nvPr/>
        </p:nvSpPr>
        <p:spPr>
          <a:xfrm>
            <a:off x="3750732" y="5845222"/>
            <a:ext cx="1752600" cy="369332"/>
          </a:xfrm>
          <a:prstGeom prst="rect">
            <a:avLst/>
          </a:prstGeom>
          <a:noFill/>
        </p:spPr>
        <p:txBody>
          <a:bodyPr wrap="square" rtlCol="0">
            <a:spAutoFit/>
          </a:bodyPr>
          <a:lstStyle/>
          <a:p>
            <a:r>
              <a:rPr lang="en-US" dirty="0" smtClean="0"/>
              <a:t>Dash App</a:t>
            </a:r>
            <a:endParaRPr lang="en-US" dirty="0"/>
          </a:p>
        </p:txBody>
      </p:sp>
      <p:cxnSp>
        <p:nvCxnSpPr>
          <p:cNvPr id="22" name="Elbow Connector 21"/>
          <p:cNvCxnSpPr>
            <a:stCxn id="6" idx="1"/>
          </p:cNvCxnSpPr>
          <p:nvPr/>
        </p:nvCxnSpPr>
        <p:spPr>
          <a:xfrm rot="10800000">
            <a:off x="5029200" y="2623066"/>
            <a:ext cx="1872404" cy="415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5" idx="1"/>
          </p:cNvCxnSpPr>
          <p:nvPr/>
        </p:nvCxnSpPr>
        <p:spPr>
          <a:xfrm flipV="1">
            <a:off x="1752600" y="2623066"/>
            <a:ext cx="1828800" cy="99297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5" idx="2"/>
            <a:endCxn id="8" idx="0"/>
          </p:cNvCxnSpPr>
          <p:nvPr/>
        </p:nvCxnSpPr>
        <p:spPr>
          <a:xfrm rot="5400000">
            <a:off x="3305146" y="2902000"/>
            <a:ext cx="1246823" cy="105828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2"/>
            <a:endCxn id="9" idx="0"/>
          </p:cNvCxnSpPr>
          <p:nvPr/>
        </p:nvCxnSpPr>
        <p:spPr>
          <a:xfrm rot="16200000" flipH="1">
            <a:off x="3302556" y="4520745"/>
            <a:ext cx="1421335" cy="122761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a:stretch>
            <a:fillRect/>
          </a:stretch>
        </p:blipFill>
        <p:spPr>
          <a:xfrm>
            <a:off x="2091264" y="1079551"/>
            <a:ext cx="3318936" cy="1309093"/>
          </a:xfrm>
          <a:prstGeom prst="rect">
            <a:avLst/>
          </a:prstGeom>
        </p:spPr>
      </p:pic>
      <p:pic>
        <p:nvPicPr>
          <p:cNvPr id="35" name="Picture 34"/>
          <p:cNvPicPr>
            <a:picLocks noChangeAspect="1"/>
          </p:cNvPicPr>
          <p:nvPr/>
        </p:nvPicPr>
        <p:blipFill>
          <a:blip r:embed="rId3"/>
          <a:stretch>
            <a:fillRect/>
          </a:stretch>
        </p:blipFill>
        <p:spPr>
          <a:xfrm>
            <a:off x="5486400" y="1091128"/>
            <a:ext cx="3490912" cy="1293570"/>
          </a:xfrm>
          <a:prstGeom prst="rect">
            <a:avLst/>
          </a:prstGeom>
        </p:spPr>
      </p:pic>
      <p:pic>
        <p:nvPicPr>
          <p:cNvPr id="36" name="Picture 35"/>
          <p:cNvPicPr>
            <a:picLocks noChangeAspect="1"/>
          </p:cNvPicPr>
          <p:nvPr/>
        </p:nvPicPr>
        <p:blipFill>
          <a:blip r:embed="rId4"/>
          <a:stretch>
            <a:fillRect/>
          </a:stretch>
        </p:blipFill>
        <p:spPr>
          <a:xfrm>
            <a:off x="0" y="3800702"/>
            <a:ext cx="2300287" cy="1703765"/>
          </a:xfrm>
          <a:prstGeom prst="rect">
            <a:avLst/>
          </a:prstGeom>
        </p:spPr>
      </p:pic>
      <p:pic>
        <p:nvPicPr>
          <p:cNvPr id="37" name="Picture 36"/>
          <p:cNvPicPr>
            <a:picLocks noChangeAspect="1"/>
          </p:cNvPicPr>
          <p:nvPr/>
        </p:nvPicPr>
        <p:blipFill>
          <a:blip r:embed="rId5"/>
          <a:stretch>
            <a:fillRect/>
          </a:stretch>
        </p:blipFill>
        <p:spPr>
          <a:xfrm>
            <a:off x="5486400" y="2944562"/>
            <a:ext cx="3490912" cy="1334377"/>
          </a:xfrm>
          <a:prstGeom prst="rect">
            <a:avLst/>
          </a:prstGeom>
        </p:spPr>
      </p:pic>
      <p:pic>
        <p:nvPicPr>
          <p:cNvPr id="39" name="Picture 38"/>
          <p:cNvPicPr>
            <a:picLocks noChangeAspect="1"/>
          </p:cNvPicPr>
          <p:nvPr/>
        </p:nvPicPr>
        <p:blipFill>
          <a:blip r:embed="rId6"/>
          <a:stretch>
            <a:fillRect/>
          </a:stretch>
        </p:blipFill>
        <p:spPr>
          <a:xfrm>
            <a:off x="5486400" y="4882063"/>
            <a:ext cx="3490912" cy="1339418"/>
          </a:xfrm>
          <a:prstGeom prst="rect">
            <a:avLst/>
          </a:prstGeom>
        </p:spPr>
      </p:pic>
    </p:spTree>
    <p:extLst>
      <p:ext uri="{BB962C8B-B14F-4D97-AF65-F5344CB8AC3E}">
        <p14:creationId xmlns:p14="http://schemas.microsoft.com/office/powerpoint/2010/main" val="2931767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9069"/>
            <a:ext cx="9144000" cy="5878931"/>
          </a:xfrm>
          <a:prstGeom prst="rect">
            <a:avLst/>
          </a:prstGeom>
        </p:spPr>
      </p:pic>
      <p:sp>
        <p:nvSpPr>
          <p:cNvPr id="6" name="Title 3"/>
          <p:cNvSpPr txBox="1">
            <a:spLocks/>
          </p:cNvSpPr>
          <p:nvPr/>
        </p:nvSpPr>
        <p:spPr bwMode="auto">
          <a:xfrm>
            <a:off x="0" y="298984"/>
            <a:ext cx="2971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Flask Application</a:t>
            </a:r>
            <a:endParaRPr lang="en-US" dirty="0"/>
          </a:p>
        </p:txBody>
      </p:sp>
      <p:sp>
        <p:nvSpPr>
          <p:cNvPr id="7" name="Title 3"/>
          <p:cNvSpPr txBox="1">
            <a:spLocks/>
          </p:cNvSpPr>
          <p:nvPr/>
        </p:nvSpPr>
        <p:spPr bwMode="auto">
          <a:xfrm>
            <a:off x="2971800" y="307777"/>
            <a:ext cx="2590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Celery Worker</a:t>
            </a:r>
            <a:endParaRPr lang="en-US" dirty="0"/>
          </a:p>
        </p:txBody>
      </p:sp>
      <p:sp>
        <p:nvSpPr>
          <p:cNvPr id="8" name="Title 3"/>
          <p:cNvSpPr txBox="1">
            <a:spLocks/>
          </p:cNvSpPr>
          <p:nvPr/>
        </p:nvSpPr>
        <p:spPr bwMode="auto">
          <a:xfrm>
            <a:off x="5410200" y="307777"/>
            <a:ext cx="1803779"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Celery Beat</a:t>
            </a:r>
            <a:endParaRPr lang="en-US" dirty="0"/>
          </a:p>
        </p:txBody>
      </p:sp>
    </p:spTree>
    <p:extLst>
      <p:ext uri="{BB962C8B-B14F-4D97-AF65-F5344CB8AC3E}">
        <p14:creationId xmlns:p14="http://schemas.microsoft.com/office/powerpoint/2010/main" val="1369449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On-screen Show (4:3)</PresentationFormat>
  <Paragraphs>101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Unicode MS</vt:lpstr>
      <vt:lpstr>Calibri</vt:lpstr>
      <vt:lpstr>Dosis</vt:lpstr>
      <vt:lpstr>Open Sans</vt:lpstr>
      <vt:lpstr>Office Theme</vt:lpstr>
      <vt:lpstr>Dashboard Prototype    </vt:lpstr>
      <vt:lpstr>Dashboard’s Powered by Plotly, Python &amp; Panda</vt:lpstr>
      <vt:lpstr>Introduction</vt:lpstr>
      <vt:lpstr>PowerPoint Presentation</vt:lpstr>
      <vt:lpstr>Enhancement </vt:lpstr>
      <vt:lpstr>PowerPoint Presentation</vt:lpstr>
      <vt:lpstr>PowerPoint Presentation</vt:lpstr>
      <vt:lpstr>Application  Architecture</vt:lpstr>
      <vt:lpstr>PowerPoint Presentation</vt:lpstr>
      <vt:lpstr>PowerPoint Presentation</vt:lpstr>
      <vt:lpstr>Software Cost Matrix</vt:lpstr>
      <vt:lpstr>World of Metals </vt:lpstr>
      <vt:lpstr>Dash App Architecture </vt:lpstr>
      <vt:lpstr>Machine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PLTCM DashBoard</dc:title>
  <dc:creator>Roy, Manish Prasad (SMS India Pvt. Ltd.)</dc:creator>
  <cp:lastModifiedBy>Roy, Manish Prasad (SMS India Pvt. Ltd.)</cp:lastModifiedBy>
  <cp:revision>38</cp:revision>
  <dcterms:created xsi:type="dcterms:W3CDTF">2006-08-16T00:00:00Z</dcterms:created>
  <dcterms:modified xsi:type="dcterms:W3CDTF">2019-09-17T15:35:54Z</dcterms:modified>
</cp:coreProperties>
</file>