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5" r:id="rId3"/>
    <p:sldId id="301" r:id="rId4"/>
    <p:sldId id="302" r:id="rId5"/>
    <p:sldId id="300" r:id="rId6"/>
    <p:sldId id="299" r:id="rId7"/>
    <p:sldId id="291" r:id="rId8"/>
    <p:sldId id="295" r:id="rId9"/>
    <p:sldId id="269" r:id="rId10"/>
    <p:sldId id="287" r:id="rId11"/>
    <p:sldId id="288" r:id="rId12"/>
    <p:sldId id="289" r:id="rId13"/>
    <p:sldId id="296" r:id="rId14"/>
    <p:sldId id="297" r:id="rId15"/>
    <p:sldId id="290" r:id="rId16"/>
    <p:sldId id="270" r:id="rId17"/>
    <p:sldId id="271" r:id="rId18"/>
    <p:sldId id="275" r:id="rId19"/>
    <p:sldId id="276"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109" d="100"/>
          <a:sy n="109" d="100"/>
        </p:scale>
        <p:origin x="1668" y="6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16" name="Copyright"/>
          <p:cNvSpPr txBox="1"/>
          <p:nvPr userDrawn="1"/>
        </p:nvSpPr>
        <p:spPr bwMode="gray">
          <a:xfrm>
            <a:off x="8044757" y="6661094"/>
            <a:ext cx="1099243" cy="195814"/>
          </a:xfrm>
          <a:prstGeom prst="rect">
            <a:avLst/>
          </a:prstGeom>
        </p:spPr>
        <p:txBody>
          <a:bodyPr vert="horz" wrap="none" lIns="0" tIns="36000" rIns="252000" bIns="36000" rtlCol="0" anchor="ctr" anchorCtr="0">
            <a:spAutoFit/>
          </a:bodyPr>
          <a:lstStyle>
            <a:defPPr>
              <a:defRPr lang="de-DE"/>
            </a:defPPr>
            <a:lvl1pPr lvl="0">
              <a:defRPr sz="800">
                <a:solidFill>
                  <a:srgbClr val="818181"/>
                </a:solidFill>
                <a:cs typeface="Arial" panose="020B0604020202020204" pitchFamily="34" charset="0"/>
              </a:defRPr>
            </a:lvl1pPr>
          </a:lstStyle>
          <a:p>
            <a:pPr lvl="0" algn="r">
              <a:spcAft>
                <a:spcPts val="0"/>
              </a:spcAft>
            </a:pPr>
            <a:r>
              <a:rPr lang="en-US" smtClean="0">
                <a:solidFill>
                  <a:schemeClr val="accent4"/>
                </a:solidFill>
              </a:rPr>
              <a:t>© SMS group GmbH</a:t>
            </a:r>
          </a:p>
        </p:txBody>
      </p:sp>
      <p:sp>
        <p:nvSpPr>
          <p:cNvPr id="17" name="All rights reserved"/>
          <p:cNvSpPr txBox="1"/>
          <p:nvPr userDrawn="1"/>
        </p:nvSpPr>
        <p:spPr bwMode="gray">
          <a:xfrm>
            <a:off x="6156326" y="6661094"/>
            <a:ext cx="775853" cy="195814"/>
          </a:xfrm>
          <a:prstGeom prst="rect">
            <a:avLst/>
          </a:prstGeom>
        </p:spPr>
        <p:txBody>
          <a:bodyPr vert="horz" wrap="none" lIns="0" tIns="36000" rIns="0" bIns="36000" rtlCol="0" anchor="ctr" anchorCtr="0">
            <a:spAutoFit/>
          </a:bodyPr>
          <a:lstStyle>
            <a:defPPr>
              <a:defRPr lang="de-DE"/>
            </a:defPPr>
            <a:lvl1pPr lvl="0">
              <a:defRPr sz="800">
                <a:solidFill>
                  <a:srgbClr val="818181"/>
                </a:solidFill>
                <a:cs typeface="Arial" panose="020B0604020202020204" pitchFamily="34" charset="0"/>
              </a:defRPr>
            </a:lvl1pPr>
          </a:lstStyle>
          <a:p>
            <a:pPr lvl="0" algn="l">
              <a:spcAft>
                <a:spcPts val="0"/>
              </a:spcAft>
            </a:pPr>
            <a:r>
              <a:rPr lang="en-US" smtClean="0">
                <a:solidFill>
                  <a:schemeClr val="accent4"/>
                </a:solidFill>
              </a:rPr>
              <a:t>All rights reserved </a:t>
            </a:r>
          </a:p>
        </p:txBody>
      </p:sp>
      <p:sp>
        <p:nvSpPr>
          <p:cNvPr id="14" name="Textplatzhalter 11"/>
          <p:cNvSpPr>
            <a:spLocks noGrp="1"/>
          </p:cNvSpPr>
          <p:nvPr>
            <p:ph type="body" sz="quarter" idx="14"/>
          </p:nvPr>
        </p:nvSpPr>
        <p:spPr bwMode="auto">
          <a:xfrm>
            <a:off x="3203577" y="6660000"/>
            <a:ext cx="2736425" cy="198000"/>
          </a:xfrm>
          <a:prstGeom prst="rect">
            <a:avLst/>
          </a:prstGeom>
        </p:spPr>
        <p:txBody>
          <a:bodyPr wrap="none" tIns="36000" rIns="0" bIns="36000" anchor="ctr" anchorCtr="0">
            <a:noAutofit/>
          </a:bodyPr>
          <a:lstStyle>
            <a:lvl1pPr algn="r">
              <a:defRPr sz="800">
                <a:solidFill>
                  <a:schemeClr val="accent4"/>
                </a:solidFill>
              </a:defRPr>
            </a:lvl1pPr>
          </a:lstStyle>
          <a:p>
            <a:pPr lvl="0"/>
            <a:r>
              <a:rPr lang="de-DE" smtClean="0"/>
              <a:t>Textmasterformat bearbeiten</a:t>
            </a:r>
          </a:p>
        </p:txBody>
      </p:sp>
      <p:sp>
        <p:nvSpPr>
          <p:cNvPr id="15" name="Textplatzhalter 10"/>
          <p:cNvSpPr>
            <a:spLocks noGrp="1"/>
          </p:cNvSpPr>
          <p:nvPr>
            <p:ph type="body" sz="quarter" idx="13"/>
          </p:nvPr>
        </p:nvSpPr>
        <p:spPr bwMode="gray">
          <a:xfrm>
            <a:off x="-1" y="6660000"/>
            <a:ext cx="2987676" cy="198000"/>
          </a:xfrm>
          <a:prstGeom prst="rect">
            <a:avLst/>
          </a:prstGeom>
        </p:spPr>
        <p:txBody>
          <a:bodyPr wrap="none" lIns="252000" tIns="36000" bIns="36000" anchor="ctr" anchorCtr="0">
            <a:noAutofit/>
          </a:bodyPr>
          <a:lstStyle>
            <a:lvl1pPr>
              <a:defRPr sz="800" b="0">
                <a:solidFill>
                  <a:schemeClr val="accent4"/>
                </a:solidFill>
              </a:defRPr>
            </a:lvl1pPr>
          </a:lstStyle>
          <a:p>
            <a:pPr lvl="0"/>
            <a:r>
              <a:rPr lang="de-DE" smtClean="0"/>
              <a:t>Textmasterformat bearbeiten</a:t>
            </a:r>
          </a:p>
        </p:txBody>
      </p:sp>
      <p:sp>
        <p:nvSpPr>
          <p:cNvPr id="13" name="Foliennummernplatzhalter"/>
          <p:cNvSpPr>
            <a:spLocks noGrp="1"/>
          </p:cNvSpPr>
          <p:nvPr>
            <p:ph type="sldNum" sz="quarter" idx="4"/>
          </p:nvPr>
        </p:nvSpPr>
        <p:spPr bwMode="auto">
          <a:xfrm>
            <a:off x="8604000" y="6480000"/>
            <a:ext cx="540000" cy="180000"/>
          </a:xfrm>
          <a:prstGeom prst="rect">
            <a:avLst/>
          </a:prstGeom>
        </p:spPr>
        <p:txBody>
          <a:bodyPr wrap="none" lIns="0" tIns="0" rIns="252000" bIns="0" anchor="ctr" anchorCtr="0">
            <a:noAutofit/>
          </a:bodyPr>
          <a:lstStyle>
            <a:lvl1pPr algn="r">
              <a:defRPr lang="de-DE" sz="1000" smtClean="0">
                <a:solidFill>
                  <a:schemeClr val="tx1"/>
                </a:solidFill>
              </a:defRPr>
            </a:lvl1pPr>
          </a:lstStyle>
          <a:p>
            <a:fld id="{44043744-42FE-4892-90BA-7087481EB81E}" type="slidenum">
              <a:rPr lang="de-DE" smtClean="0"/>
              <a:pPr/>
              <a:t>‹#›</a:t>
            </a:fld>
            <a:endParaRPr lang="de-DE"/>
          </a:p>
        </p:txBody>
      </p:sp>
      <p:sp>
        <p:nvSpPr>
          <p:cNvPr id="11" name="Datumsplatzhalter"/>
          <p:cNvSpPr>
            <a:spLocks noGrp="1"/>
          </p:cNvSpPr>
          <p:nvPr>
            <p:ph type="dt" sz="half" idx="2"/>
          </p:nvPr>
        </p:nvSpPr>
        <p:spPr bwMode="auto">
          <a:xfrm>
            <a:off x="6156325" y="6480000"/>
            <a:ext cx="2447675" cy="179488"/>
          </a:xfrm>
          <a:prstGeom prst="rect">
            <a:avLst/>
          </a:prstGeom>
        </p:spPr>
        <p:txBody>
          <a:bodyPr wrap="square" lIns="0" tIns="0" rIns="0" bIns="0" anchor="ctr" anchorCtr="0">
            <a:noAutofit/>
          </a:bodyPr>
          <a:lstStyle>
            <a:lvl1pPr algn="l">
              <a:defRPr lang="en-US" sz="1000" smtClean="0">
                <a:solidFill>
                  <a:schemeClr val="tx1"/>
                </a:solidFill>
              </a:defRPr>
            </a:lvl1pPr>
          </a:lstStyle>
          <a:p>
            <a:fld id="{5F5C7AA8-AF19-4FCF-98FD-FB8AFEA87A63}" type="datetime4">
              <a:rPr lang="en-US" smtClean="0"/>
              <a:t>June 1, 2020</a:t>
            </a:fld>
            <a:endParaRPr lang="de-DE"/>
          </a:p>
        </p:txBody>
      </p:sp>
      <p:sp>
        <p:nvSpPr>
          <p:cNvPr id="12" name="Fußzeilenplatzhalter"/>
          <p:cNvSpPr>
            <a:spLocks noGrp="1"/>
          </p:cNvSpPr>
          <p:nvPr>
            <p:ph type="ftr" sz="quarter" idx="3"/>
          </p:nvPr>
        </p:nvSpPr>
        <p:spPr bwMode="auto">
          <a:xfrm>
            <a:off x="0" y="6480000"/>
            <a:ext cx="6156325" cy="179488"/>
          </a:xfrm>
          <a:prstGeom prst="rect">
            <a:avLst/>
          </a:prstGeom>
        </p:spPr>
        <p:txBody>
          <a:bodyPr wrap="square" lIns="252000" tIns="0" rIns="0" bIns="0" anchor="ctr" anchorCtr="0">
            <a:noAutofit/>
          </a:bodyPr>
          <a:lstStyle>
            <a:lvl1pPr algn="l">
              <a:defRPr sz="1000">
                <a:solidFill>
                  <a:schemeClr val="tx1"/>
                </a:solidFill>
              </a:defRPr>
            </a:lvl1pPr>
          </a:lstStyle>
          <a:p>
            <a:endParaRPr lang="de-DE"/>
          </a:p>
        </p:txBody>
      </p:sp>
      <p:sp>
        <p:nvSpPr>
          <p:cNvPr id="18" name="Titel"/>
          <p:cNvSpPr>
            <a:spLocks noGrp="1"/>
          </p:cNvSpPr>
          <p:nvPr>
            <p:ph type="title"/>
          </p:nvPr>
        </p:nvSpPr>
        <p:spPr bwMode="auto">
          <a:xfrm>
            <a:off x="0" y="5407831"/>
            <a:ext cx="5940000" cy="671292"/>
          </a:xfrm>
          <a:solidFill>
            <a:schemeClr val="accent5"/>
          </a:solidFill>
          <a:ln w="9525">
            <a:noFill/>
          </a:ln>
        </p:spPr>
        <p:txBody>
          <a:bodyPr wrap="square" lIns="252000" tIns="180000" rIns="0" bIns="180000" anchor="b" anchorCtr="0">
            <a:spAutoFit/>
          </a:bodyPr>
          <a:lstStyle>
            <a:lvl1pPr algn="l">
              <a:lnSpc>
                <a:spcPct val="100000"/>
              </a:lnSpc>
              <a:defRPr sz="2000" b="1" cap="none" baseline="0">
                <a:solidFill>
                  <a:schemeClr val="tx2"/>
                </a:solidFill>
              </a:defRPr>
            </a:lvl1pPr>
          </a:lstStyle>
          <a:p>
            <a:r>
              <a:rPr lang="de-DE" smtClean="0"/>
              <a:t>Titelmasterformat durch Klicken bearbeiten</a:t>
            </a:r>
            <a:endParaRPr lang="de-DE"/>
          </a:p>
        </p:txBody>
      </p:sp>
      <p:cxnSp>
        <p:nvCxnSpPr>
          <p:cNvPr id="10" name="Line, grey"/>
          <p:cNvCxnSpPr/>
          <p:nvPr userDrawn="1"/>
        </p:nvCxnSpPr>
        <p:spPr bwMode="auto">
          <a:xfrm>
            <a:off x="0" y="6480000"/>
            <a:ext cx="9144000" cy="0"/>
          </a:xfrm>
          <a:prstGeom prst="line">
            <a:avLst/>
          </a:prstGeom>
          <a:ln w="12700">
            <a:solidFill>
              <a:schemeClr val="accent4"/>
            </a:solidFill>
          </a:ln>
          <a:effectLst/>
        </p:spPr>
        <p:style>
          <a:lnRef idx="1">
            <a:schemeClr val="accent1"/>
          </a:lnRef>
          <a:fillRef idx="0">
            <a:schemeClr val="accent1"/>
          </a:fillRef>
          <a:effectRef idx="0">
            <a:schemeClr val="accent1"/>
          </a:effectRef>
          <a:fontRef idx="minor">
            <a:schemeClr val="tx1"/>
          </a:fontRef>
        </p:style>
      </p:cxnSp>
      <p:pic>
        <p:nvPicPr>
          <p:cNvPr id="9" name="SMS group Logo, black" descr="Q:\CMKT-Dept\Internal\06 Sales Presentations\2016-05 SMS group Basis-Präsentation\Materialsammlung\SMS group_4C_2014.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84803" y="429047"/>
            <a:ext cx="1620000" cy="2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846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1030" name="SMS group style element 2" descr="W:\zwablage\CMM\Bender, Siggi\Unbenannt-1.png"/>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7200" y="6786000"/>
            <a:ext cx="9151200" cy="72000"/>
          </a:xfrm>
          <a:prstGeom prst="rect">
            <a:avLst/>
          </a:prstGeom>
          <a:noFill/>
          <a:extLst>
            <a:ext uri="{909E8E84-426E-40DD-AFC4-6F175D3DCCD1}">
              <a14:hiddenFill xmlns:a14="http://schemas.microsoft.com/office/drawing/2010/main">
                <a:solidFill>
                  <a:srgbClr val="FFFFFF"/>
                </a:solidFill>
              </a14:hiddenFill>
            </a:ext>
          </a:extLst>
        </p:spPr>
      </p:pic>
      <p:sp>
        <p:nvSpPr>
          <p:cNvPr id="7" name="SMS group style element"/>
          <p:cNvSpPr>
            <a:spLocks noGrp="1"/>
          </p:cNvSpPr>
          <p:nvPr userDrawn="1">
            <p:ph type="body" sz="quarter" idx="15" hasCustomPrompt="1"/>
          </p:nvPr>
        </p:nvSpPr>
        <p:spPr bwMode="gray">
          <a:xfrm>
            <a:off x="-3600" y="4680000"/>
            <a:ext cx="9151200" cy="2170800"/>
          </a:xfrm>
          <a:prstGeom prst="rect">
            <a:avLst/>
          </a:prstGeom>
          <a:blipFill>
            <a:blip r:embed="rId3"/>
            <a:stretch>
              <a:fillRect/>
            </a:stretch>
          </a:blipFill>
        </p:spPr>
        <p:txBody>
          <a:bodyPr anchor="t" anchorCtr="0">
            <a:noAutofit/>
          </a:bodyPr>
          <a:lstStyle>
            <a:lvl1pPr algn="ctr">
              <a:defRPr sz="100">
                <a:solidFill>
                  <a:sysClr val="windowText" lastClr="000000"/>
                </a:solidFill>
              </a:defRPr>
            </a:lvl1pPr>
            <a:lvl2pPr>
              <a:defRPr sz="100"/>
            </a:lvl2pPr>
            <a:lvl3pPr>
              <a:defRPr sz="100"/>
            </a:lvl3pPr>
            <a:lvl4pPr>
              <a:defRPr sz="100"/>
            </a:lvl4pPr>
            <a:lvl5pPr>
              <a:defRPr sz="100"/>
            </a:lvl5pPr>
          </a:lstStyle>
          <a:p>
            <a:pPr lvl="0"/>
            <a:r>
              <a:rPr lang="de-DE" smtClean="0"/>
              <a:t> </a:t>
            </a:r>
            <a:endParaRPr lang="en-US"/>
          </a:p>
        </p:txBody>
      </p:sp>
      <p:sp>
        <p:nvSpPr>
          <p:cNvPr id="38" name="Textplatzhalter 11"/>
          <p:cNvSpPr>
            <a:spLocks noGrp="1"/>
          </p:cNvSpPr>
          <p:nvPr userDrawn="1">
            <p:ph type="body" sz="quarter" idx="14"/>
          </p:nvPr>
        </p:nvSpPr>
        <p:spPr bwMode="white">
          <a:xfrm>
            <a:off x="3203577" y="6660000"/>
            <a:ext cx="2736849" cy="198000"/>
          </a:xfrm>
          <a:prstGeom prst="rect">
            <a:avLst/>
          </a:prstGeom>
        </p:spPr>
        <p:txBody>
          <a:bodyPr wrap="none" tIns="36000" rIns="0" bIns="36000" anchor="ctr" anchorCtr="0">
            <a:noAutofit/>
          </a:bodyPr>
          <a:lstStyle>
            <a:lvl1pPr algn="r">
              <a:defRPr sz="800">
                <a:solidFill>
                  <a:schemeClr val="tx2"/>
                </a:solidFill>
              </a:defRPr>
            </a:lvl1pPr>
          </a:lstStyle>
          <a:p>
            <a:pPr lvl="0"/>
            <a:r>
              <a:rPr lang="de-DE" smtClean="0"/>
              <a:t>Textmasterformat bearbeiten</a:t>
            </a:r>
          </a:p>
        </p:txBody>
      </p:sp>
      <p:sp>
        <p:nvSpPr>
          <p:cNvPr id="39" name="Textplatzhalter 10"/>
          <p:cNvSpPr>
            <a:spLocks noGrp="1"/>
          </p:cNvSpPr>
          <p:nvPr userDrawn="1">
            <p:ph type="body" sz="quarter" idx="13"/>
          </p:nvPr>
        </p:nvSpPr>
        <p:spPr bwMode="white">
          <a:xfrm>
            <a:off x="0" y="6660000"/>
            <a:ext cx="2988000" cy="198000"/>
          </a:xfrm>
          <a:prstGeom prst="rect">
            <a:avLst/>
          </a:prstGeom>
        </p:spPr>
        <p:txBody>
          <a:bodyPr wrap="none" lIns="252000" tIns="36000" bIns="36000" anchor="ctr" anchorCtr="0">
            <a:noAutofit/>
          </a:bodyPr>
          <a:lstStyle>
            <a:lvl1pPr>
              <a:defRPr sz="800" b="0">
                <a:solidFill>
                  <a:schemeClr val="tx2"/>
                </a:solidFill>
              </a:defRPr>
            </a:lvl1pPr>
          </a:lstStyle>
          <a:p>
            <a:pPr lvl="0"/>
            <a:r>
              <a:rPr lang="de-DE" smtClean="0"/>
              <a:t>Textmasterformat bearbeiten</a:t>
            </a:r>
          </a:p>
        </p:txBody>
      </p:sp>
      <p:sp>
        <p:nvSpPr>
          <p:cNvPr id="17" name="Foliennummernplatzhalter"/>
          <p:cNvSpPr>
            <a:spLocks noGrp="1"/>
          </p:cNvSpPr>
          <p:nvPr userDrawn="1">
            <p:ph type="sldNum" sz="quarter" idx="4"/>
          </p:nvPr>
        </p:nvSpPr>
        <p:spPr bwMode="white">
          <a:xfrm>
            <a:off x="8604000" y="6480000"/>
            <a:ext cx="540000" cy="180000"/>
          </a:xfrm>
          <a:prstGeom prst="rect">
            <a:avLst/>
          </a:prstGeom>
        </p:spPr>
        <p:txBody>
          <a:bodyPr wrap="none" lIns="0" tIns="0" rIns="252000" bIns="0" anchor="ctr" anchorCtr="0">
            <a:noAutofit/>
          </a:bodyPr>
          <a:lstStyle>
            <a:lvl1pPr algn="r">
              <a:defRPr lang="de-DE" sz="1000" smtClean="0">
                <a:solidFill>
                  <a:schemeClr val="tx2"/>
                </a:solidFill>
              </a:defRPr>
            </a:lvl1pPr>
          </a:lstStyle>
          <a:p>
            <a:fld id="{44043744-42FE-4892-90BA-7087481EB81E}" type="slidenum">
              <a:rPr lang="en-US" smtClean="0"/>
              <a:pPr/>
              <a:t>‹#›</a:t>
            </a:fld>
            <a:endParaRPr lang="en-US"/>
          </a:p>
        </p:txBody>
      </p:sp>
      <p:sp>
        <p:nvSpPr>
          <p:cNvPr id="15" name="Datumsplatzhalter"/>
          <p:cNvSpPr>
            <a:spLocks noGrp="1"/>
          </p:cNvSpPr>
          <p:nvPr userDrawn="1">
            <p:ph type="dt" sz="half" idx="2"/>
          </p:nvPr>
        </p:nvSpPr>
        <p:spPr bwMode="white">
          <a:xfrm>
            <a:off x="6156325" y="6480000"/>
            <a:ext cx="2447675" cy="179488"/>
          </a:xfrm>
          <a:prstGeom prst="rect">
            <a:avLst/>
          </a:prstGeom>
        </p:spPr>
        <p:txBody>
          <a:bodyPr wrap="square" lIns="0" tIns="0" rIns="0" bIns="0" anchor="ctr" anchorCtr="0">
            <a:noAutofit/>
          </a:bodyPr>
          <a:lstStyle>
            <a:lvl1pPr algn="l">
              <a:defRPr lang="en-US" sz="1000" smtClean="0">
                <a:solidFill>
                  <a:schemeClr val="tx2"/>
                </a:solidFill>
              </a:defRPr>
            </a:lvl1pPr>
          </a:lstStyle>
          <a:p>
            <a:fld id="{7299A5CA-AD6E-4AA7-8DB6-450461B77045}" type="datetime4">
              <a:rPr lang="en-US" smtClean="0"/>
              <a:t>June 1, 2020</a:t>
            </a:fld>
            <a:endParaRPr lang="de-DE"/>
          </a:p>
        </p:txBody>
      </p:sp>
      <p:sp>
        <p:nvSpPr>
          <p:cNvPr id="16" name="Fußzeilenplatzhalter"/>
          <p:cNvSpPr>
            <a:spLocks noGrp="1"/>
          </p:cNvSpPr>
          <p:nvPr userDrawn="1">
            <p:ph type="ftr" sz="quarter" idx="3"/>
          </p:nvPr>
        </p:nvSpPr>
        <p:spPr bwMode="white">
          <a:xfrm>
            <a:off x="0" y="6480000"/>
            <a:ext cx="6156325" cy="179488"/>
          </a:xfrm>
          <a:prstGeom prst="rect">
            <a:avLst/>
          </a:prstGeom>
        </p:spPr>
        <p:txBody>
          <a:bodyPr wrap="square" lIns="252000" tIns="0" rIns="0" bIns="0" anchor="ctr" anchorCtr="0">
            <a:noAutofit/>
          </a:bodyPr>
          <a:lstStyle>
            <a:lvl1pPr algn="l">
              <a:defRPr sz="1000">
                <a:solidFill>
                  <a:schemeClr val="tx2"/>
                </a:solidFill>
              </a:defRPr>
            </a:lvl1pPr>
          </a:lstStyle>
          <a:p>
            <a:endParaRPr lang="de-DE"/>
          </a:p>
        </p:txBody>
      </p:sp>
      <p:sp>
        <p:nvSpPr>
          <p:cNvPr id="23" name="Untertitel"/>
          <p:cNvSpPr>
            <a:spLocks noGrp="1"/>
          </p:cNvSpPr>
          <p:nvPr userDrawn="1">
            <p:ph type="subTitle" idx="1"/>
          </p:nvPr>
        </p:nvSpPr>
        <p:spPr bwMode="white">
          <a:xfrm>
            <a:off x="-284" y="6137213"/>
            <a:ext cx="7200000" cy="179536"/>
          </a:xfrm>
          <a:prstGeom prst="rect">
            <a:avLst/>
          </a:prstGeom>
        </p:spPr>
        <p:txBody>
          <a:bodyPr wrap="square" lIns="252000" rIns="0" bIns="0" anchor="b" anchorCtr="0">
            <a:spAutoFit/>
          </a:bodyPr>
          <a:lstStyle>
            <a:lvl1pPr marL="0" indent="0" algn="l">
              <a:lnSpc>
                <a:spcPts val="1400"/>
              </a:lnSpc>
              <a:spcAft>
                <a:spcPts val="0"/>
              </a:spcAft>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22" name="Titel"/>
          <p:cNvSpPr>
            <a:spLocks noGrp="1"/>
          </p:cNvSpPr>
          <p:nvPr userDrawn="1">
            <p:ph type="ctrTitle"/>
          </p:nvPr>
        </p:nvSpPr>
        <p:spPr bwMode="white">
          <a:xfrm>
            <a:off x="-285" y="5400001"/>
            <a:ext cx="8893460" cy="256480"/>
          </a:xfrm>
        </p:spPr>
        <p:txBody>
          <a:bodyPr wrap="square" lIns="252000" tIns="0" rIns="0" anchor="t" anchorCtr="0">
            <a:spAutoFit/>
          </a:bodyPr>
          <a:lstStyle>
            <a:lvl1pPr algn="l">
              <a:lnSpc>
                <a:spcPts val="2000"/>
              </a:lnSpc>
              <a:defRPr baseline="0">
                <a:solidFill>
                  <a:schemeClr val="tx2"/>
                </a:solidFill>
              </a:defRPr>
            </a:lvl1pPr>
          </a:lstStyle>
          <a:p>
            <a:r>
              <a:rPr lang="de-DE" smtClean="0"/>
              <a:t>Titelmasterformat durch Klicken bearbeiten</a:t>
            </a:r>
            <a:endParaRPr lang="de-DE"/>
          </a:p>
        </p:txBody>
      </p:sp>
    </p:spTree>
    <p:extLst>
      <p:ext uri="{BB962C8B-B14F-4D97-AF65-F5344CB8AC3E}">
        <p14:creationId xmlns:p14="http://schemas.microsoft.com/office/powerpoint/2010/main" val="1084421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gevent.org/" TargetMode="External"/><Relationship Id="rId2" Type="http://schemas.openxmlformats.org/officeDocument/2006/relationships/hyperlink" Target="http://eventlet.net/" TargetMode="External"/><Relationship Id="rId1" Type="http://schemas.openxmlformats.org/officeDocument/2006/relationships/slideLayout" Target="../slideLayouts/slideLayout12.xml"/><Relationship Id="rId6" Type="http://schemas.openxmlformats.org/officeDocument/2006/relationships/hyperlink" Target="https://www.numpy.org/license.html" TargetMode="External"/><Relationship Id="rId5" Type="http://schemas.openxmlformats.org/officeDocument/2006/relationships/hyperlink" Target="https://www.numpy.org/license.html#license" TargetMode="External"/><Relationship Id="rId4" Type="http://schemas.openxmlformats.org/officeDocument/2006/relationships/hyperlink" Target="https://github.com/celery/celery/blob/master/LICENSE"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redis.io/topics/license"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plot.ly/dash/"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dash-gallery.plotly.host/Portal/"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pandas.pydata.org/pandas-docs/stable/getting_started/overview.html#license" TargetMode="External"/><Relationship Id="rId2" Type="http://schemas.openxmlformats.org/officeDocument/2006/relationships/hyperlink" Target="https://www.python.org/" TargetMode="External"/><Relationship Id="rId1" Type="http://schemas.openxmlformats.org/officeDocument/2006/relationships/slideLayout" Target="../slideLayouts/slideLayout12.xml"/><Relationship Id="rId4" Type="http://schemas.openxmlformats.org/officeDocument/2006/relationships/hyperlink" Target="https://github.com/plotly/dash/blob/master/LICEN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 y="-762000"/>
            <a:ext cx="9144000" cy="6467856"/>
          </a:xfrm>
          <a:prstGeom prst="round1Rect">
            <a:avLst>
              <a:gd name="adj" fmla="val 0"/>
            </a:avLst>
          </a:prstGeom>
        </p:spPr>
      </p:pic>
      <p:sp>
        <p:nvSpPr>
          <p:cNvPr id="8" name="Textplatzhalter 7"/>
          <p:cNvSpPr>
            <a:spLocks noGrp="1"/>
          </p:cNvSpPr>
          <p:nvPr>
            <p:ph type="body" sz="quarter" idx="15"/>
          </p:nvPr>
        </p:nvSpPr>
        <p:spPr>
          <a:xfrm>
            <a:off x="0" y="4272538"/>
            <a:ext cx="9151200" cy="2170800"/>
          </a:xfrm>
        </p:spPr>
        <p:txBody>
          <a:bodyPr/>
          <a:lstStyle/>
          <a:p>
            <a:r>
              <a:rPr lang="en-US" dirty="0" err="1" smtClean="0"/>
              <a:t>hfghghfgh</a:t>
            </a:r>
            <a:endParaRPr lang="en-US" dirty="0"/>
          </a:p>
        </p:txBody>
      </p:sp>
      <p:sp>
        <p:nvSpPr>
          <p:cNvPr id="7" name="Textplatzhalter 6"/>
          <p:cNvSpPr>
            <a:spLocks noGrp="1"/>
          </p:cNvSpPr>
          <p:nvPr>
            <p:ph type="body" sz="quarter" idx="14"/>
          </p:nvPr>
        </p:nvSpPr>
        <p:spPr>
          <a:xfrm>
            <a:off x="3203577" y="6477000"/>
            <a:ext cx="2736849" cy="198000"/>
          </a:xfrm>
        </p:spPr>
        <p:txBody>
          <a:bodyPr/>
          <a:lstStyle/>
          <a:p>
            <a:r>
              <a:rPr lang="de-DE" dirty="0" err="1"/>
              <a:t>Confidential</a:t>
            </a:r>
            <a:endParaRPr lang="en-US" dirty="0"/>
          </a:p>
        </p:txBody>
      </p:sp>
      <p:sp>
        <p:nvSpPr>
          <p:cNvPr id="19" name="Textplatzhalter 18"/>
          <p:cNvSpPr>
            <a:spLocks noGrp="1"/>
          </p:cNvSpPr>
          <p:nvPr>
            <p:ph type="body" sz="quarter" idx="13"/>
          </p:nvPr>
        </p:nvSpPr>
        <p:spPr>
          <a:xfrm>
            <a:off x="2590800" y="3505862"/>
            <a:ext cx="2988000" cy="198000"/>
          </a:xfrm>
        </p:spPr>
        <p:txBody>
          <a:bodyPr/>
          <a:lstStyle/>
          <a:p>
            <a:r>
              <a:rPr lang="de-DE" sz="2000" dirty="0"/>
              <a:t>Author</a:t>
            </a:r>
            <a:r>
              <a:rPr lang="de-DE" dirty="0"/>
              <a:t>:  </a:t>
            </a:r>
            <a:r>
              <a:rPr lang="de-DE" sz="1600" dirty="0"/>
              <a:t>ROYM</a:t>
            </a:r>
            <a:endParaRPr lang="de-DE" dirty="0"/>
          </a:p>
          <a:p>
            <a:endParaRPr lang="de-DE" dirty="0"/>
          </a:p>
        </p:txBody>
      </p:sp>
      <p:sp>
        <p:nvSpPr>
          <p:cNvPr id="17" name="Untertitel 16"/>
          <p:cNvSpPr>
            <a:spLocks noGrp="1"/>
          </p:cNvSpPr>
          <p:nvPr>
            <p:ph type="subTitle" idx="1"/>
          </p:nvPr>
        </p:nvSpPr>
        <p:spPr>
          <a:xfrm>
            <a:off x="-284" y="6088545"/>
            <a:ext cx="7200000" cy="228204"/>
          </a:xfrm>
        </p:spPr>
        <p:txBody>
          <a:bodyPr/>
          <a:lstStyle/>
          <a:p>
            <a:endParaRPr lang="de-DE" dirty="0"/>
          </a:p>
        </p:txBody>
      </p:sp>
      <p:sp>
        <p:nvSpPr>
          <p:cNvPr id="3" name="Title 2"/>
          <p:cNvSpPr>
            <a:spLocks noGrp="1"/>
          </p:cNvSpPr>
          <p:nvPr>
            <p:ph type="ctrTitle"/>
          </p:nvPr>
        </p:nvSpPr>
        <p:spPr>
          <a:xfrm>
            <a:off x="-72244" y="2937186"/>
            <a:ext cx="8893460" cy="643959"/>
          </a:xfrm>
        </p:spPr>
        <p:txBody>
          <a:bodyPr/>
          <a:lstStyle/>
          <a:p>
            <a:r>
              <a:rPr lang="en-US" dirty="0" smtClean="0"/>
              <a:t>Business Intelligence Dashboard</a:t>
            </a:r>
            <a:r>
              <a:rPr lang="en-US" dirty="0" smtClean="0"/>
              <a:t> </a:t>
            </a: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2149922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228600" y="990600"/>
            <a:ext cx="8686800" cy="923330"/>
          </a:xfrm>
          <a:prstGeom prst="rect">
            <a:avLst/>
          </a:prstGeom>
          <a:noFill/>
        </p:spPr>
        <p:txBody>
          <a:bodyPr wrap="square" rtlCol="0">
            <a:spAutoFit/>
          </a:bodyPr>
          <a:lstStyle/>
          <a:p>
            <a:r>
              <a:rPr lang="en-US" b="1" dirty="0" err="1" smtClean="0"/>
              <a:t>NumPy</a:t>
            </a:r>
            <a:r>
              <a:rPr lang="en-US" b="1" dirty="0" smtClean="0"/>
              <a:t>: -</a:t>
            </a:r>
            <a:r>
              <a:rPr lang="en-US" dirty="0" err="1"/>
              <a:t>NumPy</a:t>
            </a:r>
            <a:r>
              <a:rPr lang="en-US" dirty="0"/>
              <a:t> is a library for the Python programming language, adding support for large, multi-dimensional arrays and matrices, along with a large collection of high-level mathematical functions to operate on these arrays. </a:t>
            </a:r>
          </a:p>
        </p:txBody>
      </p:sp>
      <p:sp>
        <p:nvSpPr>
          <p:cNvPr id="6" name="TextBox 5"/>
          <p:cNvSpPr txBox="1"/>
          <p:nvPr/>
        </p:nvSpPr>
        <p:spPr>
          <a:xfrm>
            <a:off x="228600" y="2057400"/>
            <a:ext cx="8534400" cy="1754326"/>
          </a:xfrm>
          <a:prstGeom prst="rect">
            <a:avLst/>
          </a:prstGeom>
          <a:noFill/>
        </p:spPr>
        <p:txBody>
          <a:bodyPr wrap="square" rtlCol="0">
            <a:spAutoFit/>
          </a:bodyPr>
          <a:lstStyle/>
          <a:p>
            <a:pPr fontAlgn="base"/>
            <a:r>
              <a:rPr lang="en-US" b="1" dirty="0"/>
              <a:t>Celery: Distributed Task Queue</a:t>
            </a:r>
          </a:p>
          <a:p>
            <a:pPr fontAlgn="base"/>
            <a:r>
              <a:rPr lang="en-US" dirty="0" smtClean="0"/>
              <a:t>Celery </a:t>
            </a:r>
            <a:r>
              <a:rPr lang="en-US" dirty="0"/>
              <a:t>is an asynchronous task queue/job queue based on distributed message passing. It is focused on real-time operation, but supports scheduling as well.</a:t>
            </a:r>
          </a:p>
          <a:p>
            <a:pPr fontAlgn="base"/>
            <a:r>
              <a:rPr lang="en-US" dirty="0"/>
              <a:t>The execution units, called tasks, are executed concurrently on a single or more worker servers using multiprocessing, </a:t>
            </a:r>
            <a:r>
              <a:rPr lang="en-US" dirty="0" err="1">
                <a:hlinkClick r:id="rId2"/>
              </a:rPr>
              <a:t>Eventlet</a:t>
            </a:r>
            <a:r>
              <a:rPr lang="en-US" dirty="0"/>
              <a:t>, or </a:t>
            </a:r>
            <a:r>
              <a:rPr lang="en-US" dirty="0" err="1">
                <a:hlinkClick r:id="rId3"/>
              </a:rPr>
              <a:t>gevent</a:t>
            </a:r>
            <a:r>
              <a:rPr lang="en-US" dirty="0"/>
              <a:t>. Tasks can execute asynchronously (in the background) or synchronously (wait until ready).</a:t>
            </a:r>
          </a:p>
        </p:txBody>
      </p:sp>
      <p:sp>
        <p:nvSpPr>
          <p:cNvPr id="7" name="TextBox 6"/>
          <p:cNvSpPr txBox="1"/>
          <p:nvPr/>
        </p:nvSpPr>
        <p:spPr>
          <a:xfrm>
            <a:off x="228600" y="4114800"/>
            <a:ext cx="7772400" cy="646331"/>
          </a:xfrm>
          <a:prstGeom prst="rect">
            <a:avLst/>
          </a:prstGeom>
          <a:noFill/>
        </p:spPr>
        <p:txBody>
          <a:bodyPr wrap="square" rtlCol="0">
            <a:spAutoFit/>
          </a:bodyPr>
          <a:lstStyle/>
          <a:p>
            <a:r>
              <a:rPr lang="en-US" dirty="0"/>
              <a:t>Celery is licensed under The BSD License (3 </a:t>
            </a:r>
            <a:r>
              <a:rPr lang="en-US" dirty="0" smtClean="0"/>
              <a:t>Clause). </a:t>
            </a:r>
            <a:r>
              <a:rPr lang="en-US" dirty="0">
                <a:hlinkClick r:id="rId4"/>
              </a:rPr>
              <a:t>https://github.com/celery/celery/blob/master/LICENSE</a:t>
            </a:r>
            <a:endParaRPr lang="en-US" dirty="0"/>
          </a:p>
        </p:txBody>
      </p:sp>
      <p:sp>
        <p:nvSpPr>
          <p:cNvPr id="9" name="TextBox 8"/>
          <p:cNvSpPr txBox="1"/>
          <p:nvPr/>
        </p:nvSpPr>
        <p:spPr>
          <a:xfrm>
            <a:off x="304800" y="4840069"/>
            <a:ext cx="7772400" cy="646331"/>
          </a:xfrm>
          <a:prstGeom prst="rect">
            <a:avLst/>
          </a:prstGeom>
          <a:noFill/>
        </p:spPr>
        <p:txBody>
          <a:bodyPr wrap="square" rtlCol="0">
            <a:spAutoFit/>
          </a:bodyPr>
          <a:lstStyle/>
          <a:p>
            <a:r>
              <a:rPr lang="en-US" dirty="0" err="1"/>
              <a:t>NumPy</a:t>
            </a:r>
            <a:r>
              <a:rPr lang="en-US" dirty="0"/>
              <a:t> is licensed under the </a:t>
            </a:r>
            <a:r>
              <a:rPr lang="en-US" dirty="0">
                <a:hlinkClick r:id="rId5"/>
              </a:rPr>
              <a:t>BSD license</a:t>
            </a:r>
            <a:r>
              <a:rPr lang="en-US" dirty="0"/>
              <a:t>, enabling reuse with few restrictions</a:t>
            </a:r>
            <a:r>
              <a:rPr lang="en-US" dirty="0" smtClean="0"/>
              <a:t>.</a:t>
            </a:r>
          </a:p>
          <a:p>
            <a:r>
              <a:rPr lang="en-US" dirty="0">
                <a:hlinkClick r:id="rId6"/>
              </a:rPr>
              <a:t>https://www.numpy.org/license.html</a:t>
            </a:r>
            <a:endParaRPr lang="en-US" dirty="0"/>
          </a:p>
        </p:txBody>
      </p:sp>
    </p:spTree>
    <p:extLst>
      <p:ext uri="{BB962C8B-B14F-4D97-AF65-F5344CB8AC3E}">
        <p14:creationId xmlns:p14="http://schemas.microsoft.com/office/powerpoint/2010/main" val="2520839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Rectangle 4"/>
          <p:cNvSpPr/>
          <p:nvPr/>
        </p:nvSpPr>
        <p:spPr>
          <a:xfrm>
            <a:off x="762000" y="1066800"/>
            <a:ext cx="8153400" cy="1969770"/>
          </a:xfrm>
          <a:prstGeom prst="rect">
            <a:avLst/>
          </a:prstGeom>
        </p:spPr>
        <p:txBody>
          <a:bodyPr wrap="square">
            <a:spAutoFit/>
          </a:bodyPr>
          <a:lstStyle/>
          <a:p>
            <a:r>
              <a:rPr lang="en-US" sz="3200" b="1" dirty="0" err="1"/>
              <a:t>Redis</a:t>
            </a:r>
            <a:r>
              <a:rPr lang="en-US" dirty="0"/>
              <a:t> is an open source (BSD licensed), in-memory data structure store, used as a database, cache and message broker. It supports data structures such as strings, hashes, lists, sets, sorted sets with range queries, bitmaps, </a:t>
            </a:r>
            <a:r>
              <a:rPr lang="en-US" dirty="0" err="1"/>
              <a:t>hyperloglogs</a:t>
            </a:r>
            <a:r>
              <a:rPr lang="en-US" dirty="0"/>
              <a:t>, geospatial indexes with radius queries and streams. </a:t>
            </a:r>
            <a:r>
              <a:rPr lang="en-US" dirty="0" err="1"/>
              <a:t>Redis</a:t>
            </a:r>
            <a:r>
              <a:rPr lang="en-US" dirty="0"/>
              <a:t> has built-in replication, </a:t>
            </a:r>
            <a:r>
              <a:rPr lang="en-US" dirty="0" err="1"/>
              <a:t>Lua</a:t>
            </a:r>
            <a:r>
              <a:rPr lang="en-US" dirty="0"/>
              <a:t> scripting, LRU eviction, transactions and different levels of on-disk persistence, and provides high availability via </a:t>
            </a:r>
            <a:r>
              <a:rPr lang="en-US" dirty="0" err="1"/>
              <a:t>Redis</a:t>
            </a:r>
            <a:r>
              <a:rPr lang="en-US" dirty="0"/>
              <a:t> Sentinel and automatic partitioning with </a:t>
            </a:r>
            <a:r>
              <a:rPr lang="en-US" dirty="0" err="1"/>
              <a:t>Redis</a:t>
            </a:r>
            <a:r>
              <a:rPr lang="en-US" dirty="0"/>
              <a:t> Cluster.</a:t>
            </a:r>
          </a:p>
        </p:txBody>
      </p:sp>
      <p:sp>
        <p:nvSpPr>
          <p:cNvPr id="6" name="Rectangle 5"/>
          <p:cNvSpPr/>
          <p:nvPr/>
        </p:nvSpPr>
        <p:spPr>
          <a:xfrm>
            <a:off x="914400" y="3254149"/>
            <a:ext cx="2981329" cy="369332"/>
          </a:xfrm>
          <a:prstGeom prst="rect">
            <a:avLst/>
          </a:prstGeom>
        </p:spPr>
        <p:txBody>
          <a:bodyPr wrap="none">
            <a:spAutoFit/>
          </a:bodyPr>
          <a:lstStyle/>
          <a:p>
            <a:r>
              <a:rPr lang="en-US" dirty="0">
                <a:hlinkClick r:id="rId2"/>
              </a:rPr>
              <a:t>https://redis.io/topics/license</a:t>
            </a:r>
            <a:endParaRPr lang="en-US" dirty="0"/>
          </a:p>
        </p:txBody>
      </p:sp>
    </p:spTree>
    <p:extLst>
      <p:ext uri="{BB962C8B-B14F-4D97-AF65-F5344CB8AC3E}">
        <p14:creationId xmlns:p14="http://schemas.microsoft.com/office/powerpoint/2010/main" val="2121093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762000" y="304800"/>
            <a:ext cx="5940000" cy="671292"/>
          </a:xfrm>
        </p:spPr>
        <p:txBody>
          <a:bodyPr/>
          <a:lstStyle/>
          <a:p>
            <a:r>
              <a:rPr lang="en-US" dirty="0" smtClean="0"/>
              <a:t>Application  Architecture</a:t>
            </a:r>
            <a:endParaRPr lang="en-US" dirty="0"/>
          </a:p>
        </p:txBody>
      </p:sp>
      <p:sp>
        <p:nvSpPr>
          <p:cNvPr id="5" name="TextBox 4"/>
          <p:cNvSpPr txBox="1"/>
          <p:nvPr/>
        </p:nvSpPr>
        <p:spPr>
          <a:xfrm>
            <a:off x="3581400" y="2438400"/>
            <a:ext cx="1752600" cy="369332"/>
          </a:xfrm>
          <a:prstGeom prst="rect">
            <a:avLst/>
          </a:prstGeom>
          <a:noFill/>
        </p:spPr>
        <p:txBody>
          <a:bodyPr wrap="square" rtlCol="0">
            <a:spAutoFit/>
          </a:bodyPr>
          <a:lstStyle/>
          <a:p>
            <a:r>
              <a:rPr lang="en-US" dirty="0" smtClean="0"/>
              <a:t>Celery Worker </a:t>
            </a:r>
            <a:endParaRPr lang="en-US" dirty="0"/>
          </a:p>
        </p:txBody>
      </p:sp>
      <p:sp>
        <p:nvSpPr>
          <p:cNvPr id="6" name="TextBox 5"/>
          <p:cNvSpPr txBox="1"/>
          <p:nvPr/>
        </p:nvSpPr>
        <p:spPr>
          <a:xfrm>
            <a:off x="6901604" y="2479964"/>
            <a:ext cx="1298998" cy="369332"/>
          </a:xfrm>
          <a:prstGeom prst="rect">
            <a:avLst/>
          </a:prstGeom>
          <a:noFill/>
        </p:spPr>
        <p:txBody>
          <a:bodyPr wrap="square" rtlCol="0">
            <a:spAutoFit/>
          </a:bodyPr>
          <a:lstStyle/>
          <a:p>
            <a:r>
              <a:rPr lang="en-US" dirty="0" smtClean="0"/>
              <a:t>Celery Beat</a:t>
            </a:r>
            <a:endParaRPr lang="en-US" dirty="0"/>
          </a:p>
        </p:txBody>
      </p:sp>
      <p:sp>
        <p:nvSpPr>
          <p:cNvPr id="7" name="TextBox 6"/>
          <p:cNvSpPr txBox="1"/>
          <p:nvPr/>
        </p:nvSpPr>
        <p:spPr>
          <a:xfrm>
            <a:off x="609600" y="3387436"/>
            <a:ext cx="1371600" cy="369332"/>
          </a:xfrm>
          <a:prstGeom prst="rect">
            <a:avLst/>
          </a:prstGeom>
          <a:noFill/>
        </p:spPr>
        <p:txBody>
          <a:bodyPr wrap="square" rtlCol="0">
            <a:spAutoFit/>
          </a:bodyPr>
          <a:lstStyle/>
          <a:p>
            <a:r>
              <a:rPr lang="en-US" dirty="0" smtClean="0"/>
              <a:t>File System</a:t>
            </a:r>
            <a:endParaRPr lang="en-US" dirty="0"/>
          </a:p>
        </p:txBody>
      </p:sp>
      <p:sp>
        <p:nvSpPr>
          <p:cNvPr id="8" name="TextBox 7"/>
          <p:cNvSpPr txBox="1"/>
          <p:nvPr/>
        </p:nvSpPr>
        <p:spPr>
          <a:xfrm>
            <a:off x="2561214" y="4054555"/>
            <a:ext cx="1676400" cy="369332"/>
          </a:xfrm>
          <a:prstGeom prst="rect">
            <a:avLst/>
          </a:prstGeom>
          <a:noFill/>
        </p:spPr>
        <p:txBody>
          <a:bodyPr wrap="square" rtlCol="0">
            <a:spAutoFit/>
          </a:bodyPr>
          <a:lstStyle/>
          <a:p>
            <a:r>
              <a:rPr lang="en-US" dirty="0" err="1" smtClean="0"/>
              <a:t>Redis</a:t>
            </a:r>
            <a:r>
              <a:rPr lang="en-US" dirty="0" smtClean="0"/>
              <a:t> Database</a:t>
            </a:r>
            <a:endParaRPr lang="en-US" dirty="0"/>
          </a:p>
        </p:txBody>
      </p:sp>
      <p:sp>
        <p:nvSpPr>
          <p:cNvPr id="9" name="TextBox 8"/>
          <p:cNvSpPr txBox="1"/>
          <p:nvPr/>
        </p:nvSpPr>
        <p:spPr>
          <a:xfrm>
            <a:off x="3750732" y="5845222"/>
            <a:ext cx="1752600" cy="369332"/>
          </a:xfrm>
          <a:prstGeom prst="rect">
            <a:avLst/>
          </a:prstGeom>
          <a:noFill/>
        </p:spPr>
        <p:txBody>
          <a:bodyPr wrap="square" rtlCol="0">
            <a:spAutoFit/>
          </a:bodyPr>
          <a:lstStyle/>
          <a:p>
            <a:r>
              <a:rPr lang="en-US" dirty="0" smtClean="0"/>
              <a:t>Dash App</a:t>
            </a:r>
            <a:endParaRPr lang="en-US" dirty="0"/>
          </a:p>
        </p:txBody>
      </p:sp>
      <p:cxnSp>
        <p:nvCxnSpPr>
          <p:cNvPr id="22" name="Elbow Connector 21"/>
          <p:cNvCxnSpPr>
            <a:stCxn id="6" idx="1"/>
          </p:cNvCxnSpPr>
          <p:nvPr/>
        </p:nvCxnSpPr>
        <p:spPr>
          <a:xfrm rot="10800000">
            <a:off x="5029200" y="2623066"/>
            <a:ext cx="1872404" cy="415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5" idx="1"/>
          </p:cNvCxnSpPr>
          <p:nvPr/>
        </p:nvCxnSpPr>
        <p:spPr>
          <a:xfrm flipV="1">
            <a:off x="1752600" y="2623066"/>
            <a:ext cx="1828800" cy="99297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5" idx="2"/>
            <a:endCxn id="8" idx="0"/>
          </p:cNvCxnSpPr>
          <p:nvPr/>
        </p:nvCxnSpPr>
        <p:spPr>
          <a:xfrm rot="5400000">
            <a:off x="3305146" y="2902000"/>
            <a:ext cx="1246823" cy="105828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2"/>
            <a:endCxn id="9" idx="0"/>
          </p:cNvCxnSpPr>
          <p:nvPr/>
        </p:nvCxnSpPr>
        <p:spPr>
          <a:xfrm rot="16200000" flipH="1">
            <a:off x="3302556" y="4520745"/>
            <a:ext cx="1421335" cy="122761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a:stretch>
            <a:fillRect/>
          </a:stretch>
        </p:blipFill>
        <p:spPr>
          <a:xfrm>
            <a:off x="2091264" y="1079551"/>
            <a:ext cx="3318936" cy="1309093"/>
          </a:xfrm>
          <a:prstGeom prst="rect">
            <a:avLst/>
          </a:prstGeom>
        </p:spPr>
      </p:pic>
      <p:pic>
        <p:nvPicPr>
          <p:cNvPr id="35" name="Picture 34"/>
          <p:cNvPicPr>
            <a:picLocks noChangeAspect="1"/>
          </p:cNvPicPr>
          <p:nvPr/>
        </p:nvPicPr>
        <p:blipFill>
          <a:blip r:embed="rId3"/>
          <a:stretch>
            <a:fillRect/>
          </a:stretch>
        </p:blipFill>
        <p:spPr>
          <a:xfrm>
            <a:off x="5486400" y="1091128"/>
            <a:ext cx="3490912" cy="1293570"/>
          </a:xfrm>
          <a:prstGeom prst="rect">
            <a:avLst/>
          </a:prstGeom>
        </p:spPr>
      </p:pic>
      <p:pic>
        <p:nvPicPr>
          <p:cNvPr id="36" name="Picture 35"/>
          <p:cNvPicPr>
            <a:picLocks noChangeAspect="1"/>
          </p:cNvPicPr>
          <p:nvPr/>
        </p:nvPicPr>
        <p:blipFill>
          <a:blip r:embed="rId4"/>
          <a:stretch>
            <a:fillRect/>
          </a:stretch>
        </p:blipFill>
        <p:spPr>
          <a:xfrm>
            <a:off x="0" y="3800702"/>
            <a:ext cx="2300287" cy="1703765"/>
          </a:xfrm>
          <a:prstGeom prst="rect">
            <a:avLst/>
          </a:prstGeom>
        </p:spPr>
      </p:pic>
      <p:pic>
        <p:nvPicPr>
          <p:cNvPr id="37" name="Picture 36"/>
          <p:cNvPicPr>
            <a:picLocks noChangeAspect="1"/>
          </p:cNvPicPr>
          <p:nvPr/>
        </p:nvPicPr>
        <p:blipFill>
          <a:blip r:embed="rId5"/>
          <a:stretch>
            <a:fillRect/>
          </a:stretch>
        </p:blipFill>
        <p:spPr>
          <a:xfrm>
            <a:off x="5486400" y="2944562"/>
            <a:ext cx="3490912" cy="1334377"/>
          </a:xfrm>
          <a:prstGeom prst="rect">
            <a:avLst/>
          </a:prstGeom>
        </p:spPr>
      </p:pic>
      <p:pic>
        <p:nvPicPr>
          <p:cNvPr id="39" name="Picture 38"/>
          <p:cNvPicPr>
            <a:picLocks noChangeAspect="1"/>
          </p:cNvPicPr>
          <p:nvPr/>
        </p:nvPicPr>
        <p:blipFill>
          <a:blip r:embed="rId6"/>
          <a:stretch>
            <a:fillRect/>
          </a:stretch>
        </p:blipFill>
        <p:spPr>
          <a:xfrm>
            <a:off x="5486400" y="4882063"/>
            <a:ext cx="3490912" cy="1339418"/>
          </a:xfrm>
          <a:prstGeom prst="rect">
            <a:avLst/>
          </a:prstGeom>
        </p:spPr>
      </p:pic>
    </p:spTree>
    <p:extLst>
      <p:ext uri="{BB962C8B-B14F-4D97-AF65-F5344CB8AC3E}">
        <p14:creationId xmlns:p14="http://schemas.microsoft.com/office/powerpoint/2010/main" val="2931767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9069"/>
            <a:ext cx="9144000" cy="5878931"/>
          </a:xfrm>
          <a:prstGeom prst="rect">
            <a:avLst/>
          </a:prstGeom>
        </p:spPr>
      </p:pic>
      <p:sp>
        <p:nvSpPr>
          <p:cNvPr id="6" name="Title 3"/>
          <p:cNvSpPr txBox="1">
            <a:spLocks/>
          </p:cNvSpPr>
          <p:nvPr/>
        </p:nvSpPr>
        <p:spPr bwMode="auto">
          <a:xfrm>
            <a:off x="0" y="298984"/>
            <a:ext cx="2971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Flask Application</a:t>
            </a:r>
            <a:endParaRPr lang="en-US" dirty="0"/>
          </a:p>
        </p:txBody>
      </p:sp>
      <p:sp>
        <p:nvSpPr>
          <p:cNvPr id="7" name="Title 3"/>
          <p:cNvSpPr txBox="1">
            <a:spLocks/>
          </p:cNvSpPr>
          <p:nvPr/>
        </p:nvSpPr>
        <p:spPr bwMode="auto">
          <a:xfrm>
            <a:off x="2971800" y="307777"/>
            <a:ext cx="2590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Celery Worker</a:t>
            </a:r>
            <a:endParaRPr lang="en-US" dirty="0"/>
          </a:p>
        </p:txBody>
      </p:sp>
      <p:sp>
        <p:nvSpPr>
          <p:cNvPr id="8" name="Title 3"/>
          <p:cNvSpPr txBox="1">
            <a:spLocks/>
          </p:cNvSpPr>
          <p:nvPr/>
        </p:nvSpPr>
        <p:spPr bwMode="auto">
          <a:xfrm>
            <a:off x="5410200" y="307777"/>
            <a:ext cx="1803779"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Celery Beat</a:t>
            </a:r>
            <a:endParaRPr lang="en-US" dirty="0"/>
          </a:p>
        </p:txBody>
      </p:sp>
    </p:spTree>
    <p:extLst>
      <p:ext uri="{BB962C8B-B14F-4D97-AF65-F5344CB8AC3E}">
        <p14:creationId xmlns:p14="http://schemas.microsoft.com/office/powerpoint/2010/main" val="1369449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0301"/>
            <a:ext cx="9143999" cy="6122868"/>
          </a:xfrm>
          <a:prstGeom prst="rect">
            <a:avLst/>
          </a:prstGeom>
        </p:spPr>
      </p:pic>
      <p:sp>
        <p:nvSpPr>
          <p:cNvPr id="6" name="Title 3"/>
          <p:cNvSpPr txBox="1">
            <a:spLocks/>
          </p:cNvSpPr>
          <p:nvPr/>
        </p:nvSpPr>
        <p:spPr bwMode="auto">
          <a:xfrm>
            <a:off x="15875" y="52117"/>
            <a:ext cx="29718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err="1" smtClean="0"/>
              <a:t>Redis</a:t>
            </a:r>
            <a:r>
              <a:rPr lang="en-US" dirty="0" smtClean="0"/>
              <a:t> Database</a:t>
            </a:r>
            <a:endParaRPr lang="en-US" dirty="0"/>
          </a:p>
        </p:txBody>
      </p:sp>
    </p:spTree>
    <p:extLst>
      <p:ext uri="{BB962C8B-B14F-4D97-AF65-F5344CB8AC3E}">
        <p14:creationId xmlns:p14="http://schemas.microsoft.com/office/powerpoint/2010/main" val="1720151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685800" y="152400"/>
            <a:ext cx="5940000" cy="671292"/>
          </a:xfrm>
        </p:spPr>
        <p:txBody>
          <a:bodyPr/>
          <a:lstStyle/>
          <a:p>
            <a:r>
              <a:rPr lang="en-US" dirty="0" smtClean="0"/>
              <a:t>Dash App Architecture </a:t>
            </a:r>
            <a:endParaRPr lang="en-US" dirty="0"/>
          </a:p>
        </p:txBody>
      </p:sp>
      <p:sp>
        <p:nvSpPr>
          <p:cNvPr id="5" name="Rectangle 1"/>
          <p:cNvSpPr>
            <a:spLocks noChangeArrowheads="1"/>
          </p:cNvSpPr>
          <p:nvPr/>
        </p:nvSpPr>
        <p:spPr bwMode="auto">
          <a:xfrm>
            <a:off x="152400" y="1371600"/>
            <a:ext cx="8839200"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A3F5F"/>
                </a:solidFill>
                <a:effectLst/>
                <a:latin typeface="Dosis"/>
              </a:rPr>
              <a:t>Structuring a Multi-Page App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Here's how to structure a multi-page app, where each app is contained in a separate file.</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File structure:</a:t>
            </a:r>
            <a:endParaRPr kumimoji="0" lang="en-US" altLang="en-US" sz="1000" b="0" i="0" u="none" strike="noStrike" cap="none" normalizeH="0" baseline="0" dirty="0" smtClean="0">
              <a:ln>
                <a:noFill/>
              </a:ln>
              <a:solidFill>
                <a:srgbClr val="506784"/>
              </a:solidFill>
              <a:effectLst/>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app.py</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index.py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506784"/>
                </a:solidFill>
                <a:effectLst/>
                <a:latin typeface="Arial Unicode MS"/>
              </a:rPr>
              <a:t>apps </a:t>
            </a:r>
          </a:p>
          <a:p>
            <a:pPr marR="0" lvl="0" algn="l" defTabSz="914400" rtl="0" eaLnBrk="0" fontAlgn="base" latinLnBrk="0" hangingPunct="0">
              <a:lnSpc>
                <a:spcPct val="100000"/>
              </a:lnSpc>
              <a:spcBef>
                <a:spcPct val="0"/>
              </a:spcBef>
              <a:spcAft>
                <a:spcPct val="0"/>
              </a:spcAft>
              <a:buClrTx/>
              <a:buSzTx/>
              <a:tabLst/>
            </a:pPr>
            <a:r>
              <a:rPr lang="en-US" altLang="en-US" sz="1000" dirty="0" smtClean="0">
                <a:solidFill>
                  <a:srgbClr val="506784"/>
                </a:solidFill>
                <a:latin typeface="Arial Unicode MS"/>
              </a:rPr>
              <a:t>           </a:t>
            </a: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__init__.py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app1.py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506784"/>
                </a:solidFill>
                <a:latin typeface="Arial Unicode MS"/>
              </a:rPr>
              <a:t>	</a:t>
            </a:r>
            <a:r>
              <a:rPr kumimoji="0" lang="en-US" altLang="en-US" sz="1000" b="0" i="0" u="none" strike="noStrike" cap="none" normalizeH="0" baseline="0" dirty="0" smtClean="0">
                <a:ln>
                  <a:noFill/>
                </a:ln>
                <a:solidFill>
                  <a:srgbClr val="506784"/>
                </a:solidFill>
                <a:effectLst/>
                <a:latin typeface="Arial Unicode MS"/>
              </a:rPr>
              <a:t>-- app2.py</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3069367"/>
            <a:ext cx="8839200" cy="2954655"/>
          </a:xfrm>
          <a:prstGeom prst="rect">
            <a:avLst/>
          </a:prstGeom>
          <a:solidFill>
            <a:srgbClr val="F3F6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It is worth noting that in both of these project structures, the Dash instance is defined in a separate </a:t>
            </a:r>
            <a:r>
              <a:rPr kumimoji="0" lang="en-US" altLang="en-US" sz="900" b="0" i="0" u="none" strike="noStrike" cap="none" normalizeH="0" baseline="0" dirty="0" smtClean="0">
                <a:ln>
                  <a:noFill/>
                </a:ln>
                <a:solidFill>
                  <a:srgbClr val="506784"/>
                </a:solidFill>
                <a:effectLst/>
                <a:latin typeface="Arial Unicode MS"/>
              </a:rPr>
              <a:t>app.py</a:t>
            </a:r>
            <a:r>
              <a:rPr kumimoji="0" lang="en-US" altLang="en-US" sz="1200" b="0" i="0" u="none" strike="noStrike" cap="none" normalizeH="0" baseline="0" dirty="0" smtClean="0">
                <a:ln>
                  <a:noFill/>
                </a:ln>
                <a:solidFill>
                  <a:srgbClr val="506784"/>
                </a:solidFill>
                <a:effectLst/>
                <a:latin typeface="Open Sans"/>
              </a:rPr>
              <a:t>, while the entry point for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506784"/>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running the app is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50678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This separation is required to avoid circular imports: the files containing the callback definitions require access to the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506784"/>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Dash </a:t>
            </a:r>
            <a:r>
              <a:rPr kumimoji="0" lang="en-US" altLang="en-US" sz="900" b="0" i="0" u="none" strike="noStrike" cap="none" normalizeH="0" baseline="0" dirty="0" smtClean="0">
                <a:ln>
                  <a:noFill/>
                </a:ln>
                <a:solidFill>
                  <a:srgbClr val="506784"/>
                </a:solidFill>
                <a:effectLst/>
                <a:latin typeface="Arial Unicode MS"/>
              </a:rPr>
              <a:t>app</a:t>
            </a:r>
            <a:r>
              <a:rPr kumimoji="0" lang="en-US" altLang="en-US" sz="1200" b="0" i="0" u="none" strike="noStrike" cap="none" normalizeH="0" baseline="0" dirty="0" smtClean="0">
                <a:ln>
                  <a:noFill/>
                </a:ln>
                <a:solidFill>
                  <a:srgbClr val="506784"/>
                </a:solidFill>
                <a:effectLst/>
                <a:latin typeface="Open Sans"/>
              </a:rPr>
              <a:t> instance however if this were imported from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the initial loading of </a:t>
            </a:r>
            <a:r>
              <a:rPr kumimoji="0" lang="en-US" altLang="en-US" sz="900" b="0" i="0" u="none" strike="noStrike" cap="none" normalizeH="0" baseline="0" dirty="0" smtClean="0">
                <a:ln>
                  <a:noFill/>
                </a:ln>
                <a:solidFill>
                  <a:srgbClr val="506784"/>
                </a:solidFill>
                <a:effectLst/>
                <a:latin typeface="Arial Unicode MS"/>
              </a:rPr>
              <a:t>index.py</a:t>
            </a:r>
            <a:r>
              <a:rPr kumimoji="0" lang="en-US" altLang="en-US" sz="1200" b="0" i="0" u="none" strike="noStrike" cap="none" normalizeH="0" baseline="0" dirty="0" smtClean="0">
                <a:ln>
                  <a:noFill/>
                </a:ln>
                <a:solidFill>
                  <a:srgbClr val="50678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50678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6784"/>
                </a:solidFill>
                <a:effectLst/>
                <a:latin typeface="Open Sans"/>
              </a:rPr>
              <a:t>would ultimately require itself to be already imported, which cannot be satisfied.</a:t>
            </a:r>
            <a:r>
              <a:rPr kumimoji="0" lang="en-US" altLang="en-US" sz="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738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7675" y="152400"/>
            <a:ext cx="5940000" cy="671292"/>
          </a:xfrm>
        </p:spPr>
        <p:txBody>
          <a:bodyPr/>
          <a:lstStyle/>
          <a:p>
            <a:r>
              <a:rPr lang="en-US" dirty="0" smtClean="0"/>
              <a:t>Machine Data Visualization</a:t>
            </a:r>
            <a:endParaRPr lang="en-US" dirty="0"/>
          </a:p>
        </p:txBody>
      </p:sp>
      <p:pic>
        <p:nvPicPr>
          <p:cNvPr id="5" name="Picture 4"/>
          <p:cNvPicPr>
            <a:picLocks noChangeAspect="1"/>
          </p:cNvPicPr>
          <p:nvPr/>
        </p:nvPicPr>
        <p:blipFill>
          <a:blip r:embed="rId2"/>
          <a:stretch>
            <a:fillRect/>
          </a:stretch>
        </p:blipFill>
        <p:spPr>
          <a:xfrm>
            <a:off x="17674" y="823692"/>
            <a:ext cx="9126325" cy="6034308"/>
          </a:xfrm>
          <a:prstGeom prst="rect">
            <a:avLst/>
          </a:prstGeom>
        </p:spPr>
      </p:pic>
    </p:spTree>
    <p:extLst>
      <p:ext uri="{BB962C8B-B14F-4D97-AF65-F5344CB8AC3E}">
        <p14:creationId xmlns:p14="http://schemas.microsoft.com/office/powerpoint/2010/main" val="3132936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5" name="Picture 4"/>
          <p:cNvPicPr>
            <a:picLocks noChangeAspect="1"/>
          </p:cNvPicPr>
          <p:nvPr/>
        </p:nvPicPr>
        <p:blipFill>
          <a:blip r:embed="rId2"/>
          <a:stretch>
            <a:fillRect/>
          </a:stretch>
        </p:blipFill>
        <p:spPr>
          <a:xfrm>
            <a:off x="0" y="685800"/>
            <a:ext cx="9144000" cy="6172200"/>
          </a:xfrm>
          <a:prstGeom prst="rect">
            <a:avLst/>
          </a:prstGeom>
        </p:spPr>
      </p:pic>
      <p:sp>
        <p:nvSpPr>
          <p:cNvPr id="7" name="Title 3"/>
          <p:cNvSpPr txBox="1">
            <a:spLocks/>
          </p:cNvSpPr>
          <p:nvPr/>
        </p:nvSpPr>
        <p:spPr bwMode="auto">
          <a:xfrm>
            <a:off x="17675" y="0"/>
            <a:ext cx="59400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User Can Select Multiple Variable for Plotting </a:t>
            </a:r>
            <a:endParaRPr lang="en-US" dirty="0"/>
          </a:p>
        </p:txBody>
      </p:sp>
    </p:spTree>
    <p:extLst>
      <p:ext uri="{BB962C8B-B14F-4D97-AF65-F5344CB8AC3E}">
        <p14:creationId xmlns:p14="http://schemas.microsoft.com/office/powerpoint/2010/main" val="2017165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1" y="684796"/>
            <a:ext cx="9144001" cy="6173203"/>
          </a:xfrm>
          <a:prstGeom prst="rect">
            <a:avLst/>
          </a:prstGeom>
        </p:spPr>
      </p:pic>
      <p:sp>
        <p:nvSpPr>
          <p:cNvPr id="7" name="Title 3"/>
          <p:cNvSpPr txBox="1">
            <a:spLocks/>
          </p:cNvSpPr>
          <p:nvPr/>
        </p:nvSpPr>
        <p:spPr bwMode="auto">
          <a:xfrm>
            <a:off x="17675" y="-1151"/>
            <a:ext cx="59400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Multiple Graph on Same Page </a:t>
            </a:r>
            <a:endParaRPr lang="en-US" dirty="0"/>
          </a:p>
        </p:txBody>
      </p:sp>
    </p:spTree>
    <p:extLst>
      <p:ext uri="{BB962C8B-B14F-4D97-AF65-F5344CB8AC3E}">
        <p14:creationId xmlns:p14="http://schemas.microsoft.com/office/powerpoint/2010/main" val="1273004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2930" y="685800"/>
            <a:ext cx="9141069" cy="6172200"/>
          </a:xfrm>
          <a:prstGeom prst="rect">
            <a:avLst/>
          </a:prstGeom>
        </p:spPr>
      </p:pic>
      <p:sp>
        <p:nvSpPr>
          <p:cNvPr id="7" name="Title 3"/>
          <p:cNvSpPr>
            <a:spLocks noGrp="1"/>
          </p:cNvSpPr>
          <p:nvPr>
            <p:ph type="title"/>
          </p:nvPr>
        </p:nvSpPr>
        <p:spPr>
          <a:xfrm>
            <a:off x="17675" y="17439"/>
            <a:ext cx="5940000" cy="671292"/>
          </a:xfrm>
        </p:spPr>
        <p:txBody>
          <a:bodyPr/>
          <a:lstStyle/>
          <a:p>
            <a:r>
              <a:rPr lang="en-US" dirty="0" smtClean="0"/>
              <a:t>Multiple plot with Range Slider</a:t>
            </a:r>
            <a:endParaRPr lang="en-US" dirty="0"/>
          </a:p>
        </p:txBody>
      </p:sp>
    </p:spTree>
    <p:extLst>
      <p:ext uri="{BB962C8B-B14F-4D97-AF65-F5344CB8AC3E}">
        <p14:creationId xmlns:p14="http://schemas.microsoft.com/office/powerpoint/2010/main" val="3350434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4"/>
          </p:nvPr>
        </p:nvSpPr>
        <p:spPr/>
        <p:txBody>
          <a:bodyPr/>
          <a:lstStyle/>
          <a:p>
            <a:fld id="{44043744-42FE-4892-90BA-7087481EB81E}" type="slidenum">
              <a:rPr lang="de-DE" smtClean="0"/>
              <a:pPr/>
              <a:t>2</a:t>
            </a:fld>
            <a:endParaRPr lang="de-DE"/>
          </a:p>
        </p:txBody>
      </p:sp>
      <p:sp>
        <p:nvSpPr>
          <p:cNvPr id="5" name="Date Placeholder 4"/>
          <p:cNvSpPr>
            <a:spLocks noGrp="1"/>
          </p:cNvSpPr>
          <p:nvPr>
            <p:ph type="dt" sz="half" idx="2"/>
          </p:nvPr>
        </p:nvSpPr>
        <p:spPr/>
        <p:txBody>
          <a:bodyPr/>
          <a:lstStyle/>
          <a:p>
            <a:fld id="{5F5C7AA8-AF19-4FCF-98FD-FB8AFEA87A63}" type="datetime4">
              <a:rPr lang="en-US" smtClean="0"/>
              <a:t>June 1, 2020</a:t>
            </a:fld>
            <a:endParaRPr lang="de-DE"/>
          </a:p>
        </p:txBody>
      </p:sp>
      <p:sp>
        <p:nvSpPr>
          <p:cNvPr id="6" name="Footer Placeholder 5"/>
          <p:cNvSpPr>
            <a:spLocks noGrp="1"/>
          </p:cNvSpPr>
          <p:nvPr>
            <p:ph type="ftr" sz="quarter" idx="3"/>
          </p:nvPr>
        </p:nvSpPr>
        <p:spPr/>
        <p:txBody>
          <a:bodyPr/>
          <a:lstStyle/>
          <a:p>
            <a:endParaRPr lang="de-DE"/>
          </a:p>
        </p:txBody>
      </p:sp>
      <p:sp>
        <p:nvSpPr>
          <p:cNvPr id="7" name="Title 6"/>
          <p:cNvSpPr>
            <a:spLocks noGrp="1"/>
          </p:cNvSpPr>
          <p:nvPr>
            <p:ph type="title"/>
          </p:nvPr>
        </p:nvSpPr>
        <p:spPr>
          <a:xfrm>
            <a:off x="0" y="5407831"/>
            <a:ext cx="6705600" cy="671292"/>
          </a:xfrm>
        </p:spPr>
        <p:txBody>
          <a:bodyPr/>
          <a:lstStyle/>
          <a:p>
            <a:r>
              <a:rPr lang="en-US" dirty="0" smtClean="0"/>
              <a:t>BI Dashboard’s </a:t>
            </a:r>
            <a:r>
              <a:rPr lang="en-US" dirty="0" smtClean="0"/>
              <a:t>Powered </a:t>
            </a:r>
            <a:r>
              <a:rPr lang="en-US" dirty="0"/>
              <a:t>by </a:t>
            </a:r>
            <a:r>
              <a:rPr lang="en-US" dirty="0" err="1"/>
              <a:t>Plotly</a:t>
            </a:r>
            <a:r>
              <a:rPr lang="en-US" dirty="0"/>
              <a:t>, Python &amp; Panda</a:t>
            </a:r>
          </a:p>
        </p:txBody>
      </p:sp>
      <p:pic>
        <p:nvPicPr>
          <p:cNvPr id="8" name="Picture 2" descr="Q:\CMM-Dept\Internal\20 Marketing 2020\M20-C -- Content\M20-C-0010 -- Trending topics\Digitization\Bild01_Blanko.jpg"/>
          <p:cNvPicPr>
            <a:picLocks noChangeAspect="1" noChangeArrowheads="1"/>
          </p:cNvPicPr>
          <p:nvPr/>
        </p:nvPicPr>
        <p:blipFill rotWithShape="1">
          <a:blip r:embed="rId2">
            <a:extLst>
              <a:ext uri="{28A0092B-C50C-407E-A947-70E740481C1C}">
                <a14:useLocalDpi xmlns:a14="http://schemas.microsoft.com/office/drawing/2010/main" val="0"/>
              </a:ext>
            </a:extLst>
          </a:blip>
          <a:srcRect r="796"/>
          <a:stretch/>
        </p:blipFill>
        <p:spPr bwMode="auto">
          <a:xfrm>
            <a:off x="0" y="1089024"/>
            <a:ext cx="9144000" cy="4321175"/>
          </a:xfrm>
          <a:prstGeom prst="rect">
            <a:avLst/>
          </a:prstGeom>
          <a:noFill/>
          <a:extLst>
            <a:ext uri="{909E8E84-426E-40DD-AFC4-6F175D3DCCD1}">
              <a14:hiddenFill xmlns:a14="http://schemas.microsoft.com/office/drawing/2010/main">
                <a:solidFill>
                  <a:srgbClr val="FFFFFF"/>
                </a:solidFill>
              </a14:hiddenFill>
            </a:ext>
          </a:extLst>
        </p:spPr>
      </p:pic>
      <p:sp>
        <p:nvSpPr>
          <p:cNvPr id="9" name="Titel 6"/>
          <p:cNvSpPr txBox="1">
            <a:spLocks/>
          </p:cNvSpPr>
          <p:nvPr/>
        </p:nvSpPr>
        <p:spPr bwMode="auto">
          <a:xfrm>
            <a:off x="0" y="381000"/>
            <a:ext cx="6840000" cy="702000"/>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de-DE" dirty="0" smtClean="0"/>
              <a:t>Digitalization makes it possible to take different points of view</a:t>
            </a:r>
            <a:endParaRPr lang="en-US" dirty="0"/>
          </a:p>
        </p:txBody>
      </p:sp>
    </p:spTree>
    <p:extLst>
      <p:ext uri="{BB962C8B-B14F-4D97-AF65-F5344CB8AC3E}">
        <p14:creationId xmlns:p14="http://schemas.microsoft.com/office/powerpoint/2010/main" val="245848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2"/>
          <a:stretch>
            <a:fillRect/>
          </a:stretch>
        </p:blipFill>
        <p:spPr>
          <a:xfrm>
            <a:off x="0" y="762000"/>
            <a:ext cx="9296400" cy="6096000"/>
          </a:xfrm>
          <a:prstGeom prst="rect">
            <a:avLst/>
          </a:prstGeom>
        </p:spPr>
      </p:pic>
      <p:sp>
        <p:nvSpPr>
          <p:cNvPr id="8" name="Title 3"/>
          <p:cNvSpPr>
            <a:spLocks noGrp="1"/>
          </p:cNvSpPr>
          <p:nvPr>
            <p:ph type="title"/>
          </p:nvPr>
        </p:nvSpPr>
        <p:spPr>
          <a:xfrm>
            <a:off x="8794" y="35169"/>
            <a:ext cx="5940000" cy="671292"/>
          </a:xfrm>
        </p:spPr>
        <p:txBody>
          <a:bodyPr/>
          <a:lstStyle/>
          <a:p>
            <a:r>
              <a:rPr lang="en-US" dirty="0" smtClean="0"/>
              <a:t>Dash Tabular data  </a:t>
            </a:r>
            <a:endParaRPr lang="en-US" dirty="0"/>
          </a:p>
        </p:txBody>
      </p:sp>
    </p:spTree>
    <p:extLst>
      <p:ext uri="{BB962C8B-B14F-4D97-AF65-F5344CB8AC3E}">
        <p14:creationId xmlns:p14="http://schemas.microsoft.com/office/powerpoint/2010/main" val="588947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7675" y="152401"/>
            <a:ext cx="5940000" cy="762000"/>
          </a:xfrm>
        </p:spPr>
        <p:txBody>
          <a:bodyPr/>
          <a:lstStyle/>
          <a:p>
            <a:r>
              <a:rPr lang="en-US" dirty="0"/>
              <a:t>Market for a Business Intelligence system</a:t>
            </a:r>
            <a:br>
              <a:rPr lang="en-US" dirty="0"/>
            </a:br>
            <a:endParaRPr lang="en-US" dirty="0"/>
          </a:p>
        </p:txBody>
      </p:sp>
      <p:sp>
        <p:nvSpPr>
          <p:cNvPr id="5" name="Rectangle 4"/>
          <p:cNvSpPr/>
          <p:nvPr/>
        </p:nvSpPr>
        <p:spPr>
          <a:xfrm>
            <a:off x="304800" y="1582341"/>
            <a:ext cx="8610600" cy="2308324"/>
          </a:xfrm>
          <a:prstGeom prst="rect">
            <a:avLst/>
          </a:prstGeom>
        </p:spPr>
        <p:txBody>
          <a:bodyPr wrap="square">
            <a:spAutoFit/>
          </a:bodyPr>
          <a:lstStyle/>
          <a:p>
            <a:pPr fontAlgn="base"/>
            <a:r>
              <a:rPr lang="en-US" b="1" dirty="0">
                <a:latin typeface="Source Serif Pro"/>
              </a:rPr>
              <a:t>W</a:t>
            </a:r>
            <a:r>
              <a:rPr lang="en-US" dirty="0">
                <a:latin typeface="Source Serif Pro"/>
              </a:rPr>
              <a:t>hen </a:t>
            </a:r>
            <a:r>
              <a:rPr lang="en-US" dirty="0" smtClean="0">
                <a:latin typeface="Source Serif Pro"/>
              </a:rPr>
              <a:t>we are looking </a:t>
            </a:r>
            <a:r>
              <a:rPr lang="en-US" dirty="0">
                <a:latin typeface="Source Serif Pro"/>
              </a:rPr>
              <a:t>for a Business Intelligence solution, </a:t>
            </a:r>
            <a:r>
              <a:rPr lang="en-US" dirty="0" smtClean="0">
                <a:latin typeface="Source Serif Pro"/>
              </a:rPr>
              <a:t>our organizations had </a:t>
            </a:r>
            <a:r>
              <a:rPr lang="en-US" dirty="0">
                <a:latin typeface="Source Serif Pro"/>
              </a:rPr>
              <a:t>to choose between purchasing a product from providers such as Tableau, </a:t>
            </a:r>
            <a:r>
              <a:rPr lang="en-US" dirty="0" err="1">
                <a:latin typeface="Source Serif Pro"/>
              </a:rPr>
              <a:t>Qlick</a:t>
            </a:r>
            <a:r>
              <a:rPr lang="en-US" dirty="0">
                <a:latin typeface="Source Serif Pro"/>
              </a:rPr>
              <a:t>, Microsoft, etc. </a:t>
            </a:r>
            <a:r>
              <a:rPr lang="en-US" dirty="0" smtClean="0">
                <a:latin typeface="Source Serif Pro"/>
              </a:rPr>
              <a:t> Ex. for </a:t>
            </a:r>
            <a:r>
              <a:rPr lang="en-US" dirty="0" err="1" smtClean="0">
                <a:latin typeface="Source Serif Pro"/>
              </a:rPr>
              <a:t>Hadded</a:t>
            </a:r>
            <a:r>
              <a:rPr lang="en-US" dirty="0" smtClean="0">
                <a:latin typeface="Source Serif Pro"/>
              </a:rPr>
              <a:t> BI Report </a:t>
            </a:r>
            <a:r>
              <a:rPr lang="en-US" dirty="0" err="1" smtClean="0">
                <a:latin typeface="Source Serif Pro"/>
              </a:rPr>
              <a:t>Qlick</a:t>
            </a:r>
            <a:r>
              <a:rPr lang="en-US" dirty="0" smtClean="0">
                <a:latin typeface="Source Serif Pro"/>
              </a:rPr>
              <a:t> was opted which is proprietor software with licensing cost.</a:t>
            </a:r>
            <a:r>
              <a:rPr lang="en-US" dirty="0">
                <a:latin typeface="Source Serif Pro"/>
              </a:rPr>
              <a:t> </a:t>
            </a:r>
          </a:p>
          <a:p>
            <a:pPr fontAlgn="base"/>
            <a:endParaRPr lang="en-US" b="1" dirty="0" smtClean="0">
              <a:latin typeface="Source Serif Pro"/>
            </a:endParaRPr>
          </a:p>
          <a:p>
            <a:pPr fontAlgn="base"/>
            <a:r>
              <a:rPr lang="en-US" b="1" dirty="0" smtClean="0">
                <a:latin typeface="Source Serif Pro"/>
              </a:rPr>
              <a:t>R</a:t>
            </a:r>
            <a:r>
              <a:rPr lang="en-US" dirty="0" smtClean="0">
                <a:latin typeface="Source Serif Pro"/>
              </a:rPr>
              <a:t>ecently </a:t>
            </a:r>
            <a:r>
              <a:rPr lang="en-US" dirty="0">
                <a:latin typeface="Source Serif Pro"/>
              </a:rPr>
              <a:t>though, another alternative has come onto the market. </a:t>
            </a:r>
            <a:r>
              <a:rPr lang="en-US" dirty="0">
                <a:solidFill>
                  <a:srgbClr val="665ED0"/>
                </a:solidFill>
                <a:latin typeface="Source Serif Pro"/>
                <a:hlinkClick r:id="rId2"/>
              </a:rPr>
              <a:t>Dash</a:t>
            </a:r>
            <a:r>
              <a:rPr lang="en-US" dirty="0">
                <a:latin typeface="Source Serif Pro"/>
              </a:rPr>
              <a:t> from </a:t>
            </a:r>
            <a:r>
              <a:rPr lang="en-US" dirty="0" err="1">
                <a:latin typeface="Source Serif Pro"/>
              </a:rPr>
              <a:t>Plotly</a:t>
            </a:r>
            <a:r>
              <a:rPr lang="en-US" dirty="0">
                <a:latin typeface="Source Serif Pro"/>
              </a:rPr>
              <a:t>, is an open-source analytics library for Python or R that has quickly become a significant competitor in the BI space.</a:t>
            </a:r>
            <a:endParaRPr lang="en-US" b="0" i="0" dirty="0">
              <a:effectLst/>
              <a:latin typeface="Source Serif Pro"/>
            </a:endParaRPr>
          </a:p>
        </p:txBody>
      </p:sp>
    </p:spTree>
    <p:extLst>
      <p:ext uri="{BB962C8B-B14F-4D97-AF65-F5344CB8AC3E}">
        <p14:creationId xmlns:p14="http://schemas.microsoft.com/office/powerpoint/2010/main" val="412609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32237" y="76200"/>
            <a:ext cx="5940000" cy="671292"/>
          </a:xfrm>
        </p:spPr>
        <p:txBody>
          <a:bodyPr/>
          <a:lstStyle/>
          <a:p>
            <a:r>
              <a:rPr lang="en-US" dirty="0" smtClean="0"/>
              <a:t>Product Qualification Matrix</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72958032"/>
              </p:ext>
            </p:extLst>
          </p:nvPr>
        </p:nvGraphicFramePr>
        <p:xfrm>
          <a:off x="32238" y="914400"/>
          <a:ext cx="9035562" cy="5400040"/>
        </p:xfrm>
        <a:graphic>
          <a:graphicData uri="http://schemas.openxmlformats.org/drawingml/2006/table">
            <a:tbl>
              <a:tblPr firstRow="1" bandRow="1">
                <a:tableStyleId>{5C22544A-7EE6-4342-B048-85BDC9FD1C3A}</a:tableStyleId>
              </a:tblPr>
              <a:tblGrid>
                <a:gridCol w="2101362">
                  <a:extLst>
                    <a:ext uri="{9D8B030D-6E8A-4147-A177-3AD203B41FA5}">
                      <a16:colId xmlns:a16="http://schemas.microsoft.com/office/drawing/2014/main" val="127331181"/>
                    </a:ext>
                  </a:extLst>
                </a:gridCol>
                <a:gridCol w="6934200">
                  <a:extLst>
                    <a:ext uri="{9D8B030D-6E8A-4147-A177-3AD203B41FA5}">
                      <a16:colId xmlns:a16="http://schemas.microsoft.com/office/drawing/2014/main" val="794748622"/>
                    </a:ext>
                  </a:extLst>
                </a:gridCol>
              </a:tblGrid>
              <a:tr h="370840">
                <a:tc>
                  <a:txBody>
                    <a:bodyPr/>
                    <a:lstStyle/>
                    <a:p>
                      <a:r>
                        <a:rPr lang="en-US" sz="1400" dirty="0" smtClean="0"/>
                        <a:t>Factors </a:t>
                      </a:r>
                      <a:endParaRPr lang="en-US" sz="1400" dirty="0"/>
                    </a:p>
                  </a:txBody>
                  <a:tcPr/>
                </a:tc>
                <a:tc>
                  <a:txBody>
                    <a:bodyPr/>
                    <a:lstStyle/>
                    <a:p>
                      <a:r>
                        <a:rPr lang="en-US" sz="1400" dirty="0" smtClean="0"/>
                        <a:t>Description</a:t>
                      </a:r>
                      <a:endParaRPr lang="en-US" sz="1400" dirty="0"/>
                    </a:p>
                  </a:txBody>
                  <a:tcPr/>
                </a:tc>
                <a:extLst>
                  <a:ext uri="{0D108BD9-81ED-4DB2-BD59-A6C34878D82A}">
                    <a16:rowId xmlns:a16="http://schemas.microsoft.com/office/drawing/2014/main" val="2816326092"/>
                  </a:ext>
                </a:extLst>
              </a:tr>
              <a:tr h="370840">
                <a:tc>
                  <a:txBody>
                    <a:bodyPr/>
                    <a:lstStyle/>
                    <a:p>
                      <a:r>
                        <a:rPr lang="en-US" sz="1400" b="1" i="0" kern="1200" dirty="0" smtClean="0">
                          <a:solidFill>
                            <a:schemeClr val="dk1"/>
                          </a:solidFill>
                          <a:effectLst/>
                          <a:latin typeface="+mn-lt"/>
                          <a:ea typeface="+mn-ea"/>
                          <a:cs typeface="+mn-cs"/>
                        </a:rPr>
                        <a:t>Cost</a:t>
                      </a:r>
                      <a:endParaRPr lang="en-US" sz="1400" b="1" i="0" kern="1200" dirty="0">
                        <a:solidFill>
                          <a:schemeClr val="dk1"/>
                        </a:solidFill>
                        <a:effectLst/>
                        <a:latin typeface="+mn-lt"/>
                        <a:ea typeface="+mn-ea"/>
                        <a:cs typeface="+mn-cs"/>
                      </a:endParaRPr>
                    </a:p>
                  </a:txBody>
                  <a:tcPr/>
                </a:tc>
                <a:tc>
                  <a:txBody>
                    <a:bodyPr/>
                    <a:lstStyle/>
                    <a:p>
                      <a:r>
                        <a:rPr lang="en-US" sz="1400" b="0" i="0" kern="1200" dirty="0" smtClean="0">
                          <a:solidFill>
                            <a:schemeClr val="dk1"/>
                          </a:solidFill>
                          <a:effectLst/>
                          <a:latin typeface="+mn-lt"/>
                          <a:ea typeface="+mn-ea"/>
                          <a:cs typeface="+mn-cs"/>
                        </a:rPr>
                        <a:t>Dash is an open source MIT licensed product that is available for commercial use </a:t>
                      </a:r>
                      <a:r>
                        <a:rPr lang="en-US" sz="1400" b="0" i="1" kern="1200" dirty="0" smtClean="0">
                          <a:solidFill>
                            <a:schemeClr val="dk1"/>
                          </a:solidFill>
                          <a:effectLst/>
                          <a:latin typeface="+mn-lt"/>
                          <a:ea typeface="+mn-ea"/>
                          <a:cs typeface="+mn-cs"/>
                        </a:rPr>
                        <a:t>without cost</a:t>
                      </a:r>
                      <a:r>
                        <a:rPr lang="en-US" sz="1400" b="0" i="0" kern="1200" dirty="0" smtClean="0">
                          <a:solidFill>
                            <a:schemeClr val="dk1"/>
                          </a:solidFill>
                          <a:effectLst/>
                          <a:latin typeface="+mn-lt"/>
                          <a:ea typeface="+mn-ea"/>
                          <a:cs typeface="+mn-cs"/>
                        </a:rPr>
                        <a:t>. we can prototype, test and implement an application and then roll it out to as many users as necessary without worrying about per/user licensing fees or next year’s increases.</a:t>
                      </a:r>
                      <a:endParaRPr lang="en-US" sz="1400" dirty="0"/>
                    </a:p>
                  </a:txBody>
                  <a:tcPr/>
                </a:tc>
                <a:extLst>
                  <a:ext uri="{0D108BD9-81ED-4DB2-BD59-A6C34878D82A}">
                    <a16:rowId xmlns:a16="http://schemas.microsoft.com/office/drawing/2014/main" val="3223831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mn-lt"/>
                          <a:ea typeface="+mn-ea"/>
                          <a:cs typeface="+mn-cs"/>
                        </a:rPr>
                        <a:t>Ease of Deployment</a:t>
                      </a:r>
                    </a:p>
                    <a:p>
                      <a:endParaRPr lang="en-US" sz="1400" dirty="0"/>
                    </a:p>
                  </a:txBody>
                  <a:tcPr/>
                </a:tc>
                <a:tc>
                  <a:txBody>
                    <a:bodyPr/>
                    <a:lstStyle/>
                    <a:p>
                      <a:r>
                        <a:rPr lang="en-US" sz="1400" b="0" i="0" kern="1200" dirty="0" smtClean="0">
                          <a:solidFill>
                            <a:schemeClr val="dk1"/>
                          </a:solidFill>
                          <a:effectLst/>
                          <a:latin typeface="+mn-lt"/>
                          <a:ea typeface="+mn-ea"/>
                          <a:cs typeface="+mn-cs"/>
                        </a:rPr>
                        <a:t>Deploying Dash to data consumers is as easy as publishing to a web server and providing a URL.  There is no software to install, licenses to provision, updates to apply, applications to support, etc.</a:t>
                      </a:r>
                      <a:endParaRPr lang="en-US" sz="1400" dirty="0"/>
                    </a:p>
                  </a:txBody>
                  <a:tcPr/>
                </a:tc>
                <a:extLst>
                  <a:ext uri="{0D108BD9-81ED-4DB2-BD59-A6C34878D82A}">
                    <a16:rowId xmlns:a16="http://schemas.microsoft.com/office/drawing/2014/main" val="9479229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mn-lt"/>
                          <a:ea typeface="+mn-ea"/>
                          <a:cs typeface="+mn-cs"/>
                        </a:rPr>
                        <a:t>Power</a:t>
                      </a:r>
                    </a:p>
                    <a:p>
                      <a:endParaRPr lang="en-US" sz="1400" dirty="0"/>
                    </a:p>
                  </a:txBody>
                  <a:tcPr/>
                </a:tc>
                <a:tc>
                  <a:txBody>
                    <a:bodyPr/>
                    <a:lstStyle/>
                    <a:p>
                      <a:r>
                        <a:rPr lang="en-US" sz="1400" b="0" i="0" kern="1200" dirty="0" smtClean="0">
                          <a:solidFill>
                            <a:schemeClr val="dk1"/>
                          </a:solidFill>
                          <a:effectLst/>
                          <a:latin typeface="+mn-lt"/>
                          <a:ea typeface="+mn-ea"/>
                          <a:cs typeface="+mn-cs"/>
                        </a:rPr>
                        <a:t>Dash is lightweight but powerful because it allows users to directly harness the two most common languages (along with the extensive list of packages built for them) used in modern data science. Dash simply adds a rich visualization layer to the applications that your data team are already building. And, it does this without the complications and workarounds required by other BI systems.</a:t>
                      </a:r>
                      <a:endParaRPr lang="en-US" sz="1400" dirty="0"/>
                    </a:p>
                  </a:txBody>
                  <a:tcPr/>
                </a:tc>
                <a:extLst>
                  <a:ext uri="{0D108BD9-81ED-4DB2-BD59-A6C34878D82A}">
                    <a16:rowId xmlns:a16="http://schemas.microsoft.com/office/drawing/2014/main" val="2081742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mn-lt"/>
                          <a:ea typeface="+mn-ea"/>
                          <a:cs typeface="+mn-cs"/>
                        </a:rPr>
                        <a:t>Unlimited Visualizations</a:t>
                      </a:r>
                    </a:p>
                    <a:p>
                      <a:endParaRPr lang="en-US" sz="1400" dirty="0"/>
                    </a:p>
                  </a:txBody>
                  <a:tcPr/>
                </a:tc>
                <a:tc>
                  <a:txBody>
                    <a:bodyPr/>
                    <a:lstStyle/>
                    <a:p>
                      <a:r>
                        <a:rPr lang="en-US" sz="1400" b="0" i="0" kern="1200" dirty="0" smtClean="0">
                          <a:solidFill>
                            <a:schemeClr val="dk1"/>
                          </a:solidFill>
                          <a:effectLst/>
                          <a:latin typeface="+mn-lt"/>
                          <a:ea typeface="+mn-ea"/>
                          <a:cs typeface="+mn-cs"/>
                        </a:rPr>
                        <a:t> Dash is open source and built using common programming languages, the </a:t>
                      </a:r>
                      <a:r>
                        <a:rPr lang="en-US" sz="1400" b="0" i="0" u="none" strike="noStrike" kern="1200" dirty="0" smtClean="0">
                          <a:solidFill>
                            <a:schemeClr val="dk1"/>
                          </a:solidFill>
                          <a:effectLst/>
                          <a:latin typeface="+mn-lt"/>
                          <a:ea typeface="+mn-ea"/>
                          <a:cs typeface="+mn-cs"/>
                          <a:hlinkClick r:id="rId2"/>
                        </a:rPr>
                        <a:t>library</a:t>
                      </a:r>
                      <a:r>
                        <a:rPr lang="en-US" sz="1400" b="0" i="0" kern="1200" dirty="0" smtClean="0">
                          <a:solidFill>
                            <a:schemeClr val="dk1"/>
                          </a:solidFill>
                          <a:effectLst/>
                          <a:latin typeface="+mn-lt"/>
                          <a:ea typeface="+mn-ea"/>
                          <a:cs typeface="+mn-cs"/>
                        </a:rPr>
                        <a:t> of visualizations is huge and continually growing. And, if you cannot find what you need, we have the options of creating it or adapting a pre-existing configuration.</a:t>
                      </a:r>
                      <a:endParaRPr lang="en-US" sz="1400" dirty="0"/>
                    </a:p>
                  </a:txBody>
                  <a:tcPr/>
                </a:tc>
                <a:extLst>
                  <a:ext uri="{0D108BD9-81ED-4DB2-BD59-A6C34878D82A}">
                    <a16:rowId xmlns:a16="http://schemas.microsoft.com/office/drawing/2014/main" val="17222784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mn-lt"/>
                          <a:ea typeface="+mn-ea"/>
                          <a:cs typeface="+mn-cs"/>
                        </a:rPr>
                        <a:t>Flexibility</a:t>
                      </a:r>
                    </a:p>
                    <a:p>
                      <a:endParaRPr lang="en-US" sz="1400" dirty="0"/>
                    </a:p>
                  </a:txBody>
                  <a:tcPr/>
                </a:tc>
                <a:tc>
                  <a:txBody>
                    <a:bodyPr/>
                    <a:lstStyle/>
                    <a:p>
                      <a:r>
                        <a:rPr lang="en-US" sz="1400" b="0" i="0" kern="1200" dirty="0" smtClean="0">
                          <a:solidFill>
                            <a:schemeClr val="dk1"/>
                          </a:solidFill>
                          <a:effectLst/>
                          <a:latin typeface="+mn-lt"/>
                          <a:ea typeface="+mn-ea"/>
                          <a:cs typeface="+mn-cs"/>
                        </a:rPr>
                        <a:t> Dash is built on a common framework of languages and services, users can create a configuration that works best for their organization. Dash can be tailored to fit business needs and practices by incorporating authentication services, third party applications (like Apache Spark), cloud based caching, </a:t>
                      </a:r>
                      <a:r>
                        <a:rPr lang="en-US" sz="1400" b="0" i="0" kern="1200" dirty="0" err="1" smtClean="0">
                          <a:solidFill>
                            <a:schemeClr val="dk1"/>
                          </a:solidFill>
                          <a:effectLst/>
                          <a:latin typeface="+mn-lt"/>
                          <a:ea typeface="+mn-ea"/>
                          <a:cs typeface="+mn-cs"/>
                        </a:rPr>
                        <a:t>dockerization</a:t>
                      </a:r>
                      <a:r>
                        <a:rPr lang="en-US" sz="1400" b="0" i="0" kern="1200" dirty="0" smtClean="0">
                          <a:solidFill>
                            <a:schemeClr val="dk1"/>
                          </a:solidFill>
                          <a:effectLst/>
                          <a:latin typeface="+mn-lt"/>
                          <a:ea typeface="+mn-ea"/>
                          <a:cs typeface="+mn-cs"/>
                        </a:rPr>
                        <a:t>, etc.</a:t>
                      </a:r>
                      <a:endParaRPr lang="en-US" sz="1400" dirty="0"/>
                    </a:p>
                  </a:txBody>
                  <a:tcPr/>
                </a:tc>
                <a:extLst>
                  <a:ext uri="{0D108BD9-81ED-4DB2-BD59-A6C34878D82A}">
                    <a16:rowId xmlns:a16="http://schemas.microsoft.com/office/drawing/2014/main" val="3282483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mn-lt"/>
                          <a:ea typeface="+mn-ea"/>
                          <a:cs typeface="+mn-cs"/>
                        </a:rPr>
                        <a:t>Customized Formatting</a:t>
                      </a:r>
                    </a:p>
                    <a:p>
                      <a:endParaRPr lang="en-US" sz="1400" dirty="0"/>
                    </a:p>
                  </a:txBody>
                  <a:tcPr/>
                </a:tc>
                <a:tc>
                  <a:txBody>
                    <a:bodyPr/>
                    <a:lstStyle/>
                    <a:p>
                      <a:r>
                        <a:rPr lang="en-US" sz="1400" b="0" i="0" kern="1200" dirty="0" smtClean="0">
                          <a:solidFill>
                            <a:schemeClr val="dk1"/>
                          </a:solidFill>
                          <a:effectLst/>
                          <a:latin typeface="+mn-lt"/>
                          <a:ea typeface="+mn-ea"/>
                          <a:cs typeface="+mn-cs"/>
                        </a:rPr>
                        <a:t>Dash was designed for users without any knowledge of HTML or CSS, those tools can be used to their full capabilities if needed. With Dash, you can incorporate all of your branding elements and create a truly unique user experience.</a:t>
                      </a:r>
                      <a:endParaRPr lang="en-US" sz="1400" dirty="0"/>
                    </a:p>
                  </a:txBody>
                  <a:tcPr/>
                </a:tc>
                <a:extLst>
                  <a:ext uri="{0D108BD9-81ED-4DB2-BD59-A6C34878D82A}">
                    <a16:rowId xmlns:a16="http://schemas.microsoft.com/office/drawing/2014/main" val="3536412069"/>
                  </a:ext>
                </a:extLst>
              </a:tr>
            </a:tbl>
          </a:graphicData>
        </a:graphic>
      </p:graphicFrame>
    </p:spTree>
    <p:extLst>
      <p:ext uri="{BB962C8B-B14F-4D97-AF65-F5344CB8AC3E}">
        <p14:creationId xmlns:p14="http://schemas.microsoft.com/office/powerpoint/2010/main" val="4108587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25021" y="90708"/>
            <a:ext cx="5940000" cy="671292"/>
          </a:xfrm>
        </p:spPr>
        <p:txBody>
          <a:bodyPr/>
          <a:lstStyle/>
          <a:p>
            <a:r>
              <a:rPr lang="en-US" dirty="0" smtClean="0"/>
              <a:t>Software Cost Matrix</a:t>
            </a:r>
            <a:endParaRPr lang="en-US" dirty="0"/>
          </a:p>
        </p:txBody>
      </p:sp>
      <p:graphicFrame>
        <p:nvGraphicFramePr>
          <p:cNvPr id="6" name="Table 5"/>
          <p:cNvGraphicFramePr>
            <a:graphicFrameLocks noGrp="1"/>
          </p:cNvGraphicFramePr>
          <p:nvPr/>
        </p:nvGraphicFramePr>
        <p:xfrm>
          <a:off x="381000" y="899160"/>
          <a:ext cx="8381999" cy="503428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764591797"/>
                    </a:ext>
                  </a:extLst>
                </a:gridCol>
                <a:gridCol w="3143250">
                  <a:extLst>
                    <a:ext uri="{9D8B030D-6E8A-4147-A177-3AD203B41FA5}">
                      <a16:colId xmlns:a16="http://schemas.microsoft.com/office/drawing/2014/main" val="2932068999"/>
                    </a:ext>
                  </a:extLst>
                </a:gridCol>
                <a:gridCol w="1676400">
                  <a:extLst>
                    <a:ext uri="{9D8B030D-6E8A-4147-A177-3AD203B41FA5}">
                      <a16:colId xmlns:a16="http://schemas.microsoft.com/office/drawing/2014/main" val="489837081"/>
                    </a:ext>
                  </a:extLst>
                </a:gridCol>
                <a:gridCol w="1466849">
                  <a:extLst>
                    <a:ext uri="{9D8B030D-6E8A-4147-A177-3AD203B41FA5}">
                      <a16:colId xmlns:a16="http://schemas.microsoft.com/office/drawing/2014/main" val="2458547581"/>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License Type</a:t>
                      </a:r>
                      <a:endParaRPr lang="en-US" dirty="0"/>
                    </a:p>
                  </a:txBody>
                  <a:tcPr/>
                </a:tc>
                <a:tc>
                  <a:txBody>
                    <a:bodyPr/>
                    <a:lstStyle/>
                    <a:p>
                      <a:r>
                        <a:rPr lang="en-US" dirty="0" smtClean="0"/>
                        <a:t>Cost </a:t>
                      </a:r>
                      <a:endParaRPr lang="en-US" dirty="0"/>
                    </a:p>
                  </a:txBody>
                  <a:tcPr/>
                </a:tc>
                <a:extLst>
                  <a:ext uri="{0D108BD9-81ED-4DB2-BD59-A6C34878D82A}">
                    <a16:rowId xmlns:a16="http://schemas.microsoft.com/office/drawing/2014/main" val="1791955875"/>
                  </a:ext>
                </a:extLst>
              </a:tr>
              <a:tr h="370840">
                <a:tc>
                  <a:txBody>
                    <a:bodyPr/>
                    <a:lstStyle/>
                    <a:p>
                      <a:r>
                        <a:rPr lang="en-US" dirty="0" smtClean="0"/>
                        <a:t>Dash </a:t>
                      </a:r>
                      <a:endParaRPr lang="en-US" dirty="0"/>
                    </a:p>
                  </a:txBody>
                  <a:tcPr/>
                </a:tc>
                <a:tc>
                  <a:txBody>
                    <a:bodyPr/>
                    <a:lstStyle/>
                    <a:p>
                      <a:r>
                        <a:rPr lang="en-US" dirty="0" smtClean="0"/>
                        <a:t>Dash is a Python framework for building analytical web applications</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709911555"/>
                  </a:ext>
                </a:extLst>
              </a:tr>
              <a:tr h="370840">
                <a:tc>
                  <a:txBody>
                    <a:bodyPr/>
                    <a:lstStyle/>
                    <a:p>
                      <a:r>
                        <a:rPr lang="en-US" dirty="0" err="1" smtClean="0"/>
                        <a:t>Plotly</a:t>
                      </a:r>
                      <a:r>
                        <a:rPr lang="en-US" dirty="0" smtClean="0"/>
                        <a:t> </a:t>
                      </a:r>
                      <a:endParaRPr lang="en-US" dirty="0"/>
                    </a:p>
                  </a:txBody>
                  <a:tcPr/>
                </a:tc>
                <a:tc>
                  <a:txBody>
                    <a:bodyPr/>
                    <a:lstStyle/>
                    <a:p>
                      <a:r>
                        <a:rPr lang="en-US" sz="1800" b="0" i="0" kern="1200" dirty="0" smtClean="0">
                          <a:solidFill>
                            <a:schemeClr val="dk1"/>
                          </a:solidFill>
                          <a:effectLst/>
                          <a:latin typeface="+mn-lt"/>
                          <a:ea typeface="+mn-ea"/>
                          <a:cs typeface="+mn-cs"/>
                        </a:rPr>
                        <a:t> online data analytics and visualization tools</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894458268"/>
                  </a:ext>
                </a:extLst>
              </a:tr>
              <a:tr h="370840">
                <a:tc>
                  <a:txBody>
                    <a:bodyPr/>
                    <a:lstStyle/>
                    <a:p>
                      <a:r>
                        <a:rPr lang="en-US" dirty="0" smtClean="0"/>
                        <a:t>Pandas</a:t>
                      </a:r>
                      <a:endParaRPr lang="en-US" dirty="0"/>
                    </a:p>
                  </a:txBody>
                  <a:tcPr/>
                </a:tc>
                <a:tc>
                  <a:txBody>
                    <a:bodyPr/>
                    <a:lstStyle/>
                    <a:p>
                      <a:r>
                        <a:rPr lang="en-US" b="1" dirty="0" smtClean="0"/>
                        <a:t>real world</a:t>
                      </a:r>
                      <a:r>
                        <a:rPr lang="en-US" dirty="0" smtClean="0"/>
                        <a:t> data analysis in Python.</a:t>
                      </a:r>
                      <a:endParaRPr lang="en-US" dirty="0"/>
                    </a:p>
                  </a:txBody>
                  <a:tcPr/>
                </a:tc>
                <a:tc>
                  <a:txBody>
                    <a:bodyPr/>
                    <a:lstStyle/>
                    <a:p>
                      <a:r>
                        <a:rPr lang="en-US" dirty="0" smtClean="0"/>
                        <a:t>Open</a:t>
                      </a:r>
                      <a:r>
                        <a:rPr lang="en-US" baseline="0" dirty="0" smtClean="0"/>
                        <a:t>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275218936"/>
                  </a:ext>
                </a:extLst>
              </a:tr>
              <a:tr h="370840">
                <a:tc>
                  <a:txBody>
                    <a:bodyPr/>
                    <a:lstStyle/>
                    <a:p>
                      <a:r>
                        <a:rPr lang="en-US" dirty="0" err="1" smtClean="0"/>
                        <a:t>Numpy</a:t>
                      </a:r>
                      <a:endParaRPr lang="en-US" dirty="0"/>
                    </a:p>
                  </a:txBody>
                  <a:tcPr/>
                </a:tc>
                <a:tc>
                  <a:txBody>
                    <a:bodyPr/>
                    <a:lstStyle/>
                    <a:p>
                      <a:r>
                        <a:rPr lang="en-US" dirty="0" smtClean="0"/>
                        <a:t>multi-dimensional</a:t>
                      </a:r>
                      <a:r>
                        <a:rPr lang="en-US" baseline="0" dirty="0" smtClean="0"/>
                        <a:t> Array Handling in Python</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635227034"/>
                  </a:ext>
                </a:extLst>
              </a:tr>
              <a:tr h="370840">
                <a:tc>
                  <a:txBody>
                    <a:bodyPr/>
                    <a:lstStyle/>
                    <a:p>
                      <a:r>
                        <a:rPr lang="en-US" dirty="0" smtClean="0"/>
                        <a:t>Celery </a:t>
                      </a:r>
                      <a:endParaRPr lang="en-US" dirty="0"/>
                    </a:p>
                  </a:txBody>
                  <a:tcPr/>
                </a:tc>
                <a:tc>
                  <a:txBody>
                    <a:bodyPr/>
                    <a:lstStyle/>
                    <a:p>
                      <a:r>
                        <a:rPr lang="en-US" dirty="0" smtClean="0"/>
                        <a:t>Celery is an asynchronous task queue/job queue based on distributed message passing</a:t>
                      </a:r>
                      <a:endParaRPr lang="en-US" dirty="0"/>
                    </a:p>
                  </a:txBody>
                  <a:tcPr/>
                </a:tc>
                <a:tc>
                  <a:txBody>
                    <a:bodyPr/>
                    <a:lstStyle/>
                    <a:p>
                      <a:r>
                        <a:rPr lang="en-US" dirty="0" smtClean="0"/>
                        <a:t>Open</a:t>
                      </a:r>
                      <a:r>
                        <a:rPr lang="en-US" baseline="0" dirty="0" smtClean="0"/>
                        <a:t>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1731727453"/>
                  </a:ext>
                </a:extLst>
              </a:tr>
              <a:tr h="370840">
                <a:tc>
                  <a:txBody>
                    <a:bodyPr/>
                    <a:lstStyle/>
                    <a:p>
                      <a:r>
                        <a:rPr lang="en-US" dirty="0" err="1" smtClean="0"/>
                        <a:t>Redis</a:t>
                      </a:r>
                      <a:r>
                        <a:rPr lang="en-US" dirty="0" smtClean="0"/>
                        <a:t> </a:t>
                      </a:r>
                      <a:endParaRPr lang="en-US" dirty="0"/>
                    </a:p>
                  </a:txBody>
                  <a:tcPr/>
                </a:tc>
                <a:tc>
                  <a:txBody>
                    <a:bodyPr/>
                    <a:lstStyle/>
                    <a:p>
                      <a:r>
                        <a:rPr lang="en-US" dirty="0" smtClean="0"/>
                        <a:t>In-memory data structure store, used as a database, cache and message broker</a:t>
                      </a:r>
                      <a:endParaRPr lang="en-US" dirty="0"/>
                    </a:p>
                  </a:txBody>
                  <a:tcPr/>
                </a:tc>
                <a:tc>
                  <a:txBody>
                    <a:bodyPr/>
                    <a:lstStyle/>
                    <a:p>
                      <a:r>
                        <a:rPr lang="en-US" dirty="0" smtClean="0"/>
                        <a:t>Open Source</a:t>
                      </a:r>
                      <a:endParaRPr lang="en-US" dirty="0"/>
                    </a:p>
                  </a:txBody>
                  <a:tcPr/>
                </a:tc>
                <a:tc>
                  <a:txBody>
                    <a:bodyPr/>
                    <a:lstStyle/>
                    <a:p>
                      <a:r>
                        <a:rPr lang="en-US" dirty="0" smtClean="0"/>
                        <a:t>Nil</a:t>
                      </a:r>
                      <a:endParaRPr lang="en-US" dirty="0"/>
                    </a:p>
                  </a:txBody>
                  <a:tcPr/>
                </a:tc>
                <a:extLst>
                  <a:ext uri="{0D108BD9-81ED-4DB2-BD59-A6C34878D82A}">
                    <a16:rowId xmlns:a16="http://schemas.microsoft.com/office/drawing/2014/main" val="3239908658"/>
                  </a:ext>
                </a:extLst>
              </a:tr>
            </a:tbl>
          </a:graphicData>
        </a:graphic>
      </p:graphicFrame>
    </p:spTree>
    <p:extLst>
      <p:ext uri="{BB962C8B-B14F-4D97-AF65-F5344CB8AC3E}">
        <p14:creationId xmlns:p14="http://schemas.microsoft.com/office/powerpoint/2010/main" val="1629616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7675" y="152400"/>
            <a:ext cx="5940000" cy="671292"/>
          </a:xfrm>
        </p:spPr>
        <p:txBody>
          <a:bodyPr/>
          <a:lstStyle/>
          <a:p>
            <a:r>
              <a:rPr lang="en-US" dirty="0" smtClean="0"/>
              <a:t>World of Metals </a:t>
            </a:r>
            <a:endParaRPr lang="en-US" dirty="0"/>
          </a:p>
        </p:txBody>
      </p:sp>
      <p:sp>
        <p:nvSpPr>
          <p:cNvPr id="5" name="TextBox 4"/>
          <p:cNvSpPr txBox="1"/>
          <p:nvPr/>
        </p:nvSpPr>
        <p:spPr>
          <a:xfrm>
            <a:off x="190289" y="1143000"/>
            <a:ext cx="8763000" cy="1754326"/>
          </a:xfrm>
          <a:prstGeom prst="rect">
            <a:avLst/>
          </a:prstGeom>
          <a:noFill/>
        </p:spPr>
        <p:txBody>
          <a:bodyPr wrap="square" rtlCol="0">
            <a:spAutoFit/>
          </a:bodyPr>
          <a:lstStyle/>
          <a:p>
            <a:r>
              <a:rPr lang="en-US" dirty="0" smtClean="0"/>
              <a:t>Dash will easily fit into our company requirement for data analytics and Production/Maintenance dashboard.</a:t>
            </a:r>
          </a:p>
          <a:p>
            <a:endParaRPr lang="en-US" dirty="0"/>
          </a:p>
          <a:p>
            <a:r>
              <a:rPr lang="en-US" dirty="0" smtClean="0"/>
              <a:t>This could be our first data driven package for the steel plant where we can present the customer with the dashboard, Data visualization, Machine learning model output. </a:t>
            </a:r>
          </a:p>
          <a:p>
            <a:endParaRPr lang="en-US" dirty="0" smtClean="0"/>
          </a:p>
        </p:txBody>
      </p:sp>
      <p:sp>
        <p:nvSpPr>
          <p:cNvPr id="6" name="TextBox 5"/>
          <p:cNvSpPr txBox="1"/>
          <p:nvPr/>
        </p:nvSpPr>
        <p:spPr>
          <a:xfrm>
            <a:off x="190289" y="3352800"/>
            <a:ext cx="8763000" cy="1200329"/>
          </a:xfrm>
          <a:prstGeom prst="rect">
            <a:avLst/>
          </a:prstGeom>
          <a:noFill/>
        </p:spPr>
        <p:txBody>
          <a:bodyPr wrap="square" rtlCol="0">
            <a:spAutoFit/>
          </a:bodyPr>
          <a:lstStyle/>
          <a:p>
            <a:r>
              <a:rPr lang="en-US" dirty="0" smtClean="0"/>
              <a:t>Here I am presenting two dash board : - </a:t>
            </a:r>
          </a:p>
          <a:p>
            <a:pPr marL="285750" indent="-285750">
              <a:buFont typeface="Arial" panose="020B0604020202020204" pitchFamily="34" charset="0"/>
              <a:buChar char="•"/>
            </a:pPr>
            <a:r>
              <a:rPr lang="en-US" dirty="0" smtClean="0"/>
              <a:t>Machine </a:t>
            </a:r>
            <a:r>
              <a:rPr lang="en-US" dirty="0"/>
              <a:t>data </a:t>
            </a:r>
            <a:r>
              <a:rPr lang="en-US" dirty="0" smtClean="0"/>
              <a:t> logging visualization </a:t>
            </a:r>
          </a:p>
          <a:p>
            <a:pPr marL="285750" indent="-285750">
              <a:buFont typeface="Arial" panose="020B0604020202020204" pitchFamily="34" charset="0"/>
              <a:buChar char="•"/>
            </a:pPr>
            <a:r>
              <a:rPr lang="en-US" dirty="0" smtClean="0"/>
              <a:t>Production data dashboard. </a:t>
            </a:r>
            <a:endParaRPr lang="en-US" dirty="0" smtClean="0"/>
          </a:p>
          <a:p>
            <a:endParaRPr lang="en-US" dirty="0" smtClean="0"/>
          </a:p>
        </p:txBody>
      </p:sp>
    </p:spTree>
    <p:extLst>
      <p:ext uri="{BB962C8B-B14F-4D97-AF65-F5344CB8AC3E}">
        <p14:creationId xmlns:p14="http://schemas.microsoft.com/office/powerpoint/2010/main" val="1415344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a:xfrm>
            <a:off x="152400" y="228600"/>
            <a:ext cx="5940000" cy="671292"/>
          </a:xfrm>
        </p:spPr>
        <p:txBody>
          <a:bodyPr/>
          <a:lstStyle/>
          <a:p>
            <a:r>
              <a:rPr lang="en-US" dirty="0" smtClean="0"/>
              <a:t>Introduction</a:t>
            </a:r>
            <a:endParaRPr lang="en-US" dirty="0"/>
          </a:p>
        </p:txBody>
      </p:sp>
      <p:sp>
        <p:nvSpPr>
          <p:cNvPr id="5" name="TextBox 4"/>
          <p:cNvSpPr txBox="1"/>
          <p:nvPr/>
        </p:nvSpPr>
        <p:spPr>
          <a:xfrm>
            <a:off x="228600" y="1371600"/>
            <a:ext cx="8458200" cy="923330"/>
          </a:xfrm>
          <a:prstGeom prst="rect">
            <a:avLst/>
          </a:prstGeom>
          <a:noFill/>
        </p:spPr>
        <p:txBody>
          <a:bodyPr wrap="square" rtlCol="0">
            <a:spAutoFit/>
          </a:bodyPr>
          <a:lstStyle/>
          <a:p>
            <a:r>
              <a:rPr lang="en-US" dirty="0" smtClean="0"/>
              <a:t>While working on PLTCM Web HMI project I came across data visualization tool used in this project. The tool simply uses the </a:t>
            </a:r>
            <a:r>
              <a:rPr lang="en-US" dirty="0" err="1" smtClean="0"/>
              <a:t>matplotlib</a:t>
            </a:r>
            <a:r>
              <a:rPr lang="en-US" dirty="0" smtClean="0"/>
              <a:t>(open source lib for plotting graphs) to plot data from data’s received from respective machine.</a:t>
            </a:r>
            <a:endParaRPr lang="en-US" dirty="0"/>
          </a:p>
        </p:txBody>
      </p:sp>
      <p:sp>
        <p:nvSpPr>
          <p:cNvPr id="6" name="TextBox 5"/>
          <p:cNvSpPr txBox="1"/>
          <p:nvPr/>
        </p:nvSpPr>
        <p:spPr>
          <a:xfrm>
            <a:off x="381000" y="2743200"/>
            <a:ext cx="8305800" cy="646331"/>
          </a:xfrm>
          <a:prstGeom prst="rect">
            <a:avLst/>
          </a:prstGeom>
          <a:noFill/>
        </p:spPr>
        <p:txBody>
          <a:bodyPr wrap="square" rtlCol="0">
            <a:spAutoFit/>
          </a:bodyPr>
          <a:lstStyle/>
          <a:p>
            <a:r>
              <a:rPr lang="en-US" dirty="0" smtClean="0"/>
              <a:t>However this tool require full user intervention to load the data from a flat file system. As data’s are huge it’s take ample amount of time before rendering the plot.   </a:t>
            </a:r>
            <a:endParaRPr lang="en-US" dirty="0"/>
          </a:p>
        </p:txBody>
      </p:sp>
      <p:sp>
        <p:nvSpPr>
          <p:cNvPr id="7" name="Title 3"/>
          <p:cNvSpPr txBox="1">
            <a:spLocks/>
          </p:cNvSpPr>
          <p:nvPr/>
        </p:nvSpPr>
        <p:spPr bwMode="auto">
          <a:xfrm>
            <a:off x="233577" y="3594518"/>
            <a:ext cx="5940000" cy="671292"/>
          </a:xfrm>
          <a:prstGeom prst="rect">
            <a:avLst/>
          </a:prstGeom>
          <a:solidFill>
            <a:schemeClr val="accent5"/>
          </a:solidFill>
          <a:ln w="9525">
            <a:noFill/>
          </a:ln>
        </p:spPr>
        <p:txBody>
          <a:bodyPr vert="horz" wrap="square" lIns="252000" tIns="180000" rIns="0" bIns="180000" rtlCol="0" anchor="b" anchorCtr="0">
            <a:spAutoFit/>
          </a:bodyPr>
          <a:lstStyle>
            <a:lvl1pPr algn="l" defTabSz="914400" rtl="0" eaLnBrk="1" latinLnBrk="0" hangingPunct="1">
              <a:lnSpc>
                <a:spcPct val="100000"/>
              </a:lnSpc>
              <a:spcBef>
                <a:spcPct val="0"/>
              </a:spcBef>
              <a:buNone/>
              <a:defRPr sz="2000" b="1" kern="1200" cap="none" baseline="0">
                <a:solidFill>
                  <a:schemeClr val="tx2"/>
                </a:solidFill>
                <a:latin typeface="+mj-lt"/>
                <a:ea typeface="+mj-ea"/>
                <a:cs typeface="+mj-cs"/>
              </a:defRPr>
            </a:lvl1pPr>
          </a:lstStyle>
          <a:p>
            <a:r>
              <a:rPr lang="en-US" dirty="0" smtClean="0"/>
              <a:t>Bottleneck </a:t>
            </a:r>
            <a:endParaRPr lang="en-US" dirty="0"/>
          </a:p>
        </p:txBody>
      </p:sp>
      <p:sp>
        <p:nvSpPr>
          <p:cNvPr id="8" name="TextBox 7"/>
          <p:cNvSpPr txBox="1"/>
          <p:nvPr/>
        </p:nvSpPr>
        <p:spPr>
          <a:xfrm>
            <a:off x="381000" y="4495800"/>
            <a:ext cx="8305800" cy="1200329"/>
          </a:xfrm>
          <a:prstGeom prst="rect">
            <a:avLst/>
          </a:prstGeom>
          <a:noFill/>
        </p:spPr>
        <p:txBody>
          <a:bodyPr wrap="square" rtlCol="0">
            <a:spAutoFit/>
          </a:bodyPr>
          <a:lstStyle/>
          <a:p>
            <a:r>
              <a:rPr lang="en-US" dirty="0" smtClean="0"/>
              <a:t>It’s good tool to visualize the data from machine and verify  the various process event that has happened during the process. But at same time it’s not  automated, Interactive and real time as user has to refresh the data every time by loading it to form.  </a:t>
            </a:r>
            <a:endParaRPr lang="en-US" dirty="0"/>
          </a:p>
        </p:txBody>
      </p:sp>
    </p:spTree>
    <p:extLst>
      <p:ext uri="{BB962C8B-B14F-4D97-AF65-F5344CB8AC3E}">
        <p14:creationId xmlns:p14="http://schemas.microsoft.com/office/powerpoint/2010/main" val="2957076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152400" y="838200"/>
            <a:ext cx="8458200" cy="369332"/>
          </a:xfrm>
          <a:prstGeom prst="rect">
            <a:avLst/>
          </a:prstGeom>
          <a:noFill/>
        </p:spPr>
        <p:txBody>
          <a:bodyPr wrap="square" rtlCol="0">
            <a:spAutoFit/>
          </a:bodyPr>
          <a:lstStyle/>
          <a:p>
            <a:r>
              <a:rPr lang="en-US" dirty="0" smtClean="0"/>
              <a:t>Old visualization tool was based on python and </a:t>
            </a:r>
            <a:r>
              <a:rPr lang="en-US" dirty="0" err="1" smtClean="0"/>
              <a:t>Matplotlib</a:t>
            </a:r>
            <a:r>
              <a:rPr lang="en-US" dirty="0" smtClean="0"/>
              <a:t> </a:t>
            </a:r>
            <a:endParaRPr lang="en-US" dirty="0"/>
          </a:p>
        </p:txBody>
      </p:sp>
      <p:pic>
        <p:nvPicPr>
          <p:cNvPr id="6" name="Picture 5" descr="Process data monit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5401"/>
            <a:ext cx="4099661" cy="5562600"/>
          </a:xfrm>
          <a:prstGeom prst="rect">
            <a:avLst/>
          </a:prstGeom>
        </p:spPr>
      </p:pic>
      <p:pic>
        <p:nvPicPr>
          <p:cNvPr id="7" name="Picture 6"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349" y="1295401"/>
            <a:ext cx="5002665" cy="5562599"/>
          </a:xfrm>
          <a:prstGeom prst="rect">
            <a:avLst/>
          </a:prstGeom>
        </p:spPr>
      </p:pic>
    </p:spTree>
    <p:extLst>
      <p:ext uri="{BB962C8B-B14F-4D97-AF65-F5344CB8AC3E}">
        <p14:creationId xmlns:p14="http://schemas.microsoft.com/office/powerpoint/2010/main" val="1787336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5" name="TextBox 4"/>
          <p:cNvSpPr txBox="1"/>
          <p:nvPr/>
        </p:nvSpPr>
        <p:spPr>
          <a:xfrm>
            <a:off x="228600" y="990600"/>
            <a:ext cx="8686800" cy="923330"/>
          </a:xfrm>
          <a:prstGeom prst="rect">
            <a:avLst/>
          </a:prstGeom>
          <a:noFill/>
        </p:spPr>
        <p:txBody>
          <a:bodyPr wrap="square" rtlCol="0">
            <a:spAutoFit/>
          </a:bodyPr>
          <a:lstStyle/>
          <a:p>
            <a:r>
              <a:rPr lang="en-US" b="1" dirty="0" err="1"/>
              <a:t>P</a:t>
            </a:r>
            <a:r>
              <a:rPr lang="en-US" b="1" dirty="0" err="1" smtClean="0"/>
              <a:t>lotly</a:t>
            </a:r>
            <a:r>
              <a:rPr lang="en-US" b="1" dirty="0" smtClean="0"/>
              <a:t> | Dash: -  </a:t>
            </a:r>
            <a:r>
              <a:rPr lang="en-US" dirty="0"/>
              <a:t>Dash is a Python framework for building analytical web </a:t>
            </a:r>
            <a:r>
              <a:rPr lang="en-US" dirty="0" smtClean="0"/>
              <a:t>applications. No </a:t>
            </a:r>
            <a:r>
              <a:rPr lang="en-US" dirty="0"/>
              <a:t>JavaScript </a:t>
            </a:r>
            <a:r>
              <a:rPr lang="en-US" dirty="0" smtClean="0"/>
              <a:t>required </a:t>
            </a:r>
            <a:r>
              <a:rPr lang="en-US" dirty="0"/>
              <a:t>b</a:t>
            </a:r>
            <a:r>
              <a:rPr lang="en-US" dirty="0" smtClean="0"/>
              <a:t>uild </a:t>
            </a:r>
            <a:r>
              <a:rPr lang="en-US" dirty="0"/>
              <a:t>on top of Plotly.js, React, and Flask, Dash ties modern UI elements like dropdowns, sliders, and graphs directly to your analytical python code.</a:t>
            </a:r>
          </a:p>
        </p:txBody>
      </p:sp>
      <p:sp>
        <p:nvSpPr>
          <p:cNvPr id="6" name="TextBox 5"/>
          <p:cNvSpPr txBox="1"/>
          <p:nvPr/>
        </p:nvSpPr>
        <p:spPr>
          <a:xfrm>
            <a:off x="228600" y="2057400"/>
            <a:ext cx="8534400" cy="1200329"/>
          </a:xfrm>
          <a:prstGeom prst="rect">
            <a:avLst/>
          </a:prstGeom>
          <a:noFill/>
        </p:spPr>
        <p:txBody>
          <a:bodyPr wrap="square" rtlCol="0">
            <a:spAutoFit/>
          </a:bodyPr>
          <a:lstStyle/>
          <a:p>
            <a:r>
              <a:rPr lang="en-US" b="1" dirty="0"/>
              <a:t>pandas</a:t>
            </a:r>
            <a:r>
              <a:rPr lang="en-US" dirty="0"/>
              <a:t> is a Python package providing fast, flexible, and expressive data structures designed to make working with "relational" or "labeled" data both easy and intuitive. It aims to be the fundamental high-level building block for doing practical, </a:t>
            </a:r>
            <a:r>
              <a:rPr lang="en-US" b="1" dirty="0"/>
              <a:t>real world</a:t>
            </a:r>
            <a:r>
              <a:rPr lang="en-US" dirty="0"/>
              <a:t> data analysis in </a:t>
            </a:r>
            <a:r>
              <a:rPr lang="en-US" dirty="0" smtClean="0"/>
              <a:t>Python.</a:t>
            </a:r>
            <a:endParaRPr lang="en-US" dirty="0"/>
          </a:p>
        </p:txBody>
      </p:sp>
      <p:sp>
        <p:nvSpPr>
          <p:cNvPr id="7" name="TextBox 6"/>
          <p:cNvSpPr txBox="1"/>
          <p:nvPr/>
        </p:nvSpPr>
        <p:spPr>
          <a:xfrm>
            <a:off x="228600" y="4123592"/>
            <a:ext cx="8077200" cy="923330"/>
          </a:xfrm>
          <a:prstGeom prst="rect">
            <a:avLst/>
          </a:prstGeom>
          <a:noFill/>
        </p:spPr>
        <p:txBody>
          <a:bodyPr wrap="square" rtlCol="0">
            <a:spAutoFit/>
          </a:bodyPr>
          <a:lstStyle/>
          <a:p>
            <a:r>
              <a:rPr lang="en-US" b="1" dirty="0"/>
              <a:t>pandas</a:t>
            </a:r>
            <a:r>
              <a:rPr lang="en-US" dirty="0"/>
              <a:t> is a </a:t>
            </a:r>
            <a:r>
              <a:rPr lang="en-US" dirty="0">
                <a:hlinkClick r:id="rId2"/>
              </a:rPr>
              <a:t>Python</a:t>
            </a:r>
            <a:r>
              <a:rPr lang="en-US" dirty="0"/>
              <a:t> </a:t>
            </a:r>
            <a:r>
              <a:rPr lang="en-US" dirty="0" smtClean="0"/>
              <a:t>package </a:t>
            </a:r>
            <a:r>
              <a:rPr lang="en-US" dirty="0"/>
              <a:t>License </a:t>
            </a:r>
            <a:r>
              <a:rPr lang="en-US" dirty="0" smtClean="0"/>
              <a:t> under BSD 3-Clause. </a:t>
            </a:r>
            <a:r>
              <a:rPr lang="en-US" dirty="0">
                <a:hlinkClick r:id="rId3"/>
              </a:rPr>
              <a:t>http://pandas.pydata.org/pandas-docs/stable/getting_started/overview.html#license</a:t>
            </a:r>
            <a:endParaRPr lang="en-US" dirty="0"/>
          </a:p>
        </p:txBody>
      </p:sp>
      <p:sp>
        <p:nvSpPr>
          <p:cNvPr id="8" name="TextBox 7"/>
          <p:cNvSpPr txBox="1"/>
          <p:nvPr/>
        </p:nvSpPr>
        <p:spPr>
          <a:xfrm>
            <a:off x="388961" y="5233579"/>
            <a:ext cx="8077200" cy="646331"/>
          </a:xfrm>
          <a:prstGeom prst="rect">
            <a:avLst/>
          </a:prstGeom>
          <a:noFill/>
        </p:spPr>
        <p:txBody>
          <a:bodyPr wrap="square" rtlCol="0">
            <a:spAutoFit/>
          </a:bodyPr>
          <a:lstStyle/>
          <a:p>
            <a:r>
              <a:rPr lang="en-US" b="1" dirty="0" err="1"/>
              <a:t>Plotly</a:t>
            </a:r>
            <a:r>
              <a:rPr lang="en-US" b="1" dirty="0"/>
              <a:t> | </a:t>
            </a:r>
            <a:r>
              <a:rPr lang="en-US" b="1" dirty="0" smtClean="0"/>
              <a:t>Dash is License under MIT. </a:t>
            </a:r>
            <a:r>
              <a:rPr lang="en-US" dirty="0">
                <a:hlinkClick r:id="rId4"/>
              </a:rPr>
              <a:t>https://github.com/plotly/dash/blob/master/LICENSE</a:t>
            </a:r>
            <a:endParaRPr lang="en-US" dirty="0"/>
          </a:p>
        </p:txBody>
      </p:sp>
      <p:sp>
        <p:nvSpPr>
          <p:cNvPr id="9" name="Title 3"/>
          <p:cNvSpPr>
            <a:spLocks noGrp="1"/>
          </p:cNvSpPr>
          <p:nvPr>
            <p:ph type="title"/>
          </p:nvPr>
        </p:nvSpPr>
        <p:spPr>
          <a:xfrm>
            <a:off x="76200" y="228600"/>
            <a:ext cx="5940000" cy="671292"/>
          </a:xfrm>
        </p:spPr>
        <p:txBody>
          <a:bodyPr/>
          <a:lstStyle/>
          <a:p>
            <a:r>
              <a:rPr lang="en-US" dirty="0" smtClean="0"/>
              <a:t>Enhancement </a:t>
            </a:r>
            <a:endParaRPr lang="en-US" dirty="0"/>
          </a:p>
        </p:txBody>
      </p:sp>
    </p:spTree>
    <p:extLst>
      <p:ext uri="{BB962C8B-B14F-4D97-AF65-F5344CB8AC3E}">
        <p14:creationId xmlns:p14="http://schemas.microsoft.com/office/powerpoint/2010/main" val="2496955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1283</Words>
  <Application>Microsoft Office PowerPoint</Application>
  <PresentationFormat>On-screen Show (4:3)</PresentationFormat>
  <Paragraphs>126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Unicode MS</vt:lpstr>
      <vt:lpstr>Calibri</vt:lpstr>
      <vt:lpstr>Dosis</vt:lpstr>
      <vt:lpstr>Open Sans</vt:lpstr>
      <vt:lpstr>Source Serif Pro</vt:lpstr>
      <vt:lpstr>Office Theme</vt:lpstr>
      <vt:lpstr>Business Intelligence Dashboard     </vt:lpstr>
      <vt:lpstr>BI Dashboard’s Powered by Plotly, Python &amp; Panda</vt:lpstr>
      <vt:lpstr>Market for a Business Intelligence system </vt:lpstr>
      <vt:lpstr>Product Qualification Matrix</vt:lpstr>
      <vt:lpstr>Software Cost Matrix</vt:lpstr>
      <vt:lpstr>World of Metals </vt:lpstr>
      <vt:lpstr>Introduction</vt:lpstr>
      <vt:lpstr>PowerPoint Presentation</vt:lpstr>
      <vt:lpstr>Enhancement </vt:lpstr>
      <vt:lpstr>PowerPoint Presentation</vt:lpstr>
      <vt:lpstr>PowerPoint Presentation</vt:lpstr>
      <vt:lpstr>Application  Architecture</vt:lpstr>
      <vt:lpstr>PowerPoint Presentation</vt:lpstr>
      <vt:lpstr>PowerPoint Presentation</vt:lpstr>
      <vt:lpstr>Dash App Architecture </vt:lpstr>
      <vt:lpstr>Machine Data Visualization</vt:lpstr>
      <vt:lpstr>PowerPoint Presentation</vt:lpstr>
      <vt:lpstr>PowerPoint Presentation</vt:lpstr>
      <vt:lpstr>Multiple plot with Range Slider</vt:lpstr>
      <vt:lpstr>Dash Tabular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PLTCM DashBoard</dc:title>
  <dc:creator>Roy, Manish Prasad (SMS India Pvt. Ltd.)</dc:creator>
  <cp:lastModifiedBy>Roy, Manish Prasad (SMS India Pvt. Ltd.)</cp:lastModifiedBy>
  <cp:revision>47</cp:revision>
  <dcterms:created xsi:type="dcterms:W3CDTF">2006-08-16T00:00:00Z</dcterms:created>
  <dcterms:modified xsi:type="dcterms:W3CDTF">2020-06-01T08:01:53Z</dcterms:modified>
</cp:coreProperties>
</file>