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5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814" y="-9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pyright"/>
          <p:cNvSpPr txBox="1"/>
          <p:nvPr userDrawn="1"/>
        </p:nvSpPr>
        <p:spPr bwMode="gray">
          <a:xfrm>
            <a:off x="8044757" y="6661094"/>
            <a:ext cx="1099243" cy="195814"/>
          </a:xfrm>
          <a:prstGeom prst="rect">
            <a:avLst/>
          </a:prstGeom>
        </p:spPr>
        <p:txBody>
          <a:bodyPr vert="horz" wrap="none" lIns="0" tIns="36000" rIns="252000" bIns="36000" rtlCol="0" anchor="ctr" anchorCtr="0">
            <a:spAutoFit/>
          </a:bodyPr>
          <a:lstStyle>
            <a:defPPr>
              <a:defRPr lang="de-DE"/>
            </a:defPPr>
            <a:lvl1pPr lvl="0">
              <a:defRPr sz="800">
                <a:solidFill>
                  <a:srgbClr val="818181"/>
                </a:solidFill>
                <a:cs typeface="Arial" panose="020B0604020202020204" pitchFamily="34" charset="0"/>
              </a:defRPr>
            </a:lvl1pPr>
          </a:lstStyle>
          <a:p>
            <a:pPr lvl="0" algn="r">
              <a:spcAft>
                <a:spcPts val="0"/>
              </a:spcAft>
            </a:pPr>
            <a:r>
              <a:rPr lang="en-US" smtClean="0">
                <a:solidFill>
                  <a:schemeClr val="accent4"/>
                </a:solidFill>
              </a:rPr>
              <a:t>© SMS group GmbH</a:t>
            </a:r>
          </a:p>
        </p:txBody>
      </p:sp>
      <p:sp>
        <p:nvSpPr>
          <p:cNvPr id="17" name="All rights reserved"/>
          <p:cNvSpPr txBox="1"/>
          <p:nvPr userDrawn="1"/>
        </p:nvSpPr>
        <p:spPr bwMode="gray">
          <a:xfrm>
            <a:off x="6156326" y="6661094"/>
            <a:ext cx="775853" cy="195814"/>
          </a:xfrm>
          <a:prstGeom prst="rect">
            <a:avLst/>
          </a:prstGeom>
        </p:spPr>
        <p:txBody>
          <a:bodyPr vert="horz" wrap="none" lIns="0" tIns="36000" rIns="0" bIns="36000" rtlCol="0" anchor="ctr" anchorCtr="0">
            <a:spAutoFit/>
          </a:bodyPr>
          <a:lstStyle>
            <a:defPPr>
              <a:defRPr lang="de-DE"/>
            </a:defPPr>
            <a:lvl1pPr lvl="0">
              <a:defRPr sz="800">
                <a:solidFill>
                  <a:srgbClr val="818181"/>
                </a:solidFill>
                <a:cs typeface="Arial" panose="020B0604020202020204" pitchFamily="34" charset="0"/>
              </a:defRPr>
            </a:lvl1pPr>
          </a:lstStyle>
          <a:p>
            <a:pPr lvl="0" algn="l">
              <a:spcAft>
                <a:spcPts val="0"/>
              </a:spcAft>
            </a:pPr>
            <a:r>
              <a:rPr lang="en-US" smtClean="0">
                <a:solidFill>
                  <a:schemeClr val="accent4"/>
                </a:solidFill>
              </a:rPr>
              <a:t>All rights reserved 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4"/>
          </p:nvPr>
        </p:nvSpPr>
        <p:spPr bwMode="auto">
          <a:xfrm>
            <a:off x="3203577" y="6660000"/>
            <a:ext cx="2736425" cy="198000"/>
          </a:xfrm>
          <a:prstGeom prst="rect">
            <a:avLst/>
          </a:prstGeom>
        </p:spPr>
        <p:txBody>
          <a:bodyPr wrap="none" tIns="36000" rIns="0" bIns="36000" anchor="ctr" anchorCtr="0">
            <a:noAutofit/>
          </a:bodyPr>
          <a:lstStyle>
            <a:lvl1pPr algn="r">
              <a:defRPr sz="8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3"/>
          </p:nvPr>
        </p:nvSpPr>
        <p:spPr bwMode="gray">
          <a:xfrm>
            <a:off x="-1" y="6660000"/>
            <a:ext cx="2987676" cy="198000"/>
          </a:xfrm>
          <a:prstGeom prst="rect">
            <a:avLst/>
          </a:prstGeom>
        </p:spPr>
        <p:txBody>
          <a:bodyPr wrap="none" lIns="252000" tIns="36000" bIns="36000" anchor="ctr" anchorCtr="0">
            <a:noAutofit/>
          </a:bodyPr>
          <a:lstStyle>
            <a:lvl1pPr>
              <a:defRPr sz="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Foliennummernplatzhalter"/>
          <p:cNvSpPr>
            <a:spLocks noGrp="1"/>
          </p:cNvSpPr>
          <p:nvPr>
            <p:ph type="sldNum" sz="quarter" idx="4"/>
          </p:nvPr>
        </p:nvSpPr>
        <p:spPr bwMode="auto">
          <a:xfrm>
            <a:off x="8604000" y="6480000"/>
            <a:ext cx="540000" cy="180000"/>
          </a:xfrm>
          <a:prstGeom prst="rect">
            <a:avLst/>
          </a:prstGeom>
        </p:spPr>
        <p:txBody>
          <a:bodyPr wrap="none" lIns="0" tIns="0" rIns="252000" bIns="0" anchor="ctr" anchorCtr="0">
            <a:noAutofit/>
          </a:bodyPr>
          <a:lstStyle>
            <a:lvl1pPr algn="r">
              <a:defRPr lang="de-DE" sz="1000" smtClean="0">
                <a:solidFill>
                  <a:schemeClr val="tx1"/>
                </a:solidFill>
              </a:defRPr>
            </a:lvl1pPr>
          </a:lstStyle>
          <a:p>
            <a:fld id="{44043744-42FE-4892-90BA-7087481EB81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Datumsplatzhalter"/>
          <p:cNvSpPr>
            <a:spLocks noGrp="1"/>
          </p:cNvSpPr>
          <p:nvPr>
            <p:ph type="dt" sz="half" idx="2"/>
          </p:nvPr>
        </p:nvSpPr>
        <p:spPr bwMode="auto">
          <a:xfrm>
            <a:off x="6156325" y="6480000"/>
            <a:ext cx="2447675" cy="17948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>
              <a:defRPr lang="en-US" sz="1000" smtClean="0">
                <a:solidFill>
                  <a:schemeClr val="tx1"/>
                </a:solidFill>
              </a:defRPr>
            </a:lvl1pPr>
          </a:lstStyle>
          <a:p>
            <a:fld id="{5F5C7AA8-AF19-4FCF-98FD-FB8AFEA87A63}" type="datetime4">
              <a:rPr lang="en-US" smtClean="0"/>
              <a:t>May 20, 2019</a:t>
            </a:fld>
            <a:endParaRPr lang="de-DE"/>
          </a:p>
        </p:txBody>
      </p:sp>
      <p:sp>
        <p:nvSpPr>
          <p:cNvPr id="12" name="Fußzeilenplatzhalter"/>
          <p:cNvSpPr>
            <a:spLocks noGrp="1"/>
          </p:cNvSpPr>
          <p:nvPr>
            <p:ph type="ftr" sz="quarter" idx="3"/>
          </p:nvPr>
        </p:nvSpPr>
        <p:spPr bwMode="auto">
          <a:xfrm>
            <a:off x="0" y="6480000"/>
            <a:ext cx="6156325" cy="179488"/>
          </a:xfrm>
          <a:prstGeom prst="rect">
            <a:avLst/>
          </a:prstGeom>
        </p:spPr>
        <p:txBody>
          <a:bodyPr wrap="square" lIns="252000" tIns="0" rIns="0" bIns="0" anchor="ctr" anchorCtr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Titel"/>
          <p:cNvSpPr>
            <a:spLocks noGrp="1"/>
          </p:cNvSpPr>
          <p:nvPr>
            <p:ph type="title"/>
          </p:nvPr>
        </p:nvSpPr>
        <p:spPr bwMode="auto">
          <a:xfrm>
            <a:off x="0" y="5407831"/>
            <a:ext cx="5940000" cy="671292"/>
          </a:xfrm>
          <a:solidFill>
            <a:schemeClr val="accent5"/>
          </a:solidFill>
          <a:ln w="9525">
            <a:noFill/>
          </a:ln>
        </p:spPr>
        <p:txBody>
          <a:bodyPr wrap="square" lIns="252000" tIns="180000" rIns="0" bIns="180000" anchor="b" anchorCtr="0">
            <a:spAutoFit/>
          </a:bodyPr>
          <a:lstStyle>
            <a:lvl1pPr algn="l">
              <a:lnSpc>
                <a:spcPct val="100000"/>
              </a:lnSpc>
              <a:defRPr sz="2000" b="1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cxnSp>
        <p:nvCxnSpPr>
          <p:cNvPr id="10" name="Line, grey"/>
          <p:cNvCxnSpPr/>
          <p:nvPr userDrawn="1"/>
        </p:nvCxnSpPr>
        <p:spPr bwMode="auto">
          <a:xfrm>
            <a:off x="0" y="6480000"/>
            <a:ext cx="9144000" cy="0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SMS group Logo, black" descr="Q:\CMKT-Dept\Internal\06 Sales Presentations\2016-05 SMS group Basis-Präsentation\Materialsammlung\SMS group_4C_2014.e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803" y="429047"/>
            <a:ext cx="1620000" cy="22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984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SMS group style element 2" descr="W:\zwablage\CMM\Bender, Siggi\Unbenannt-1.png"/>
          <p:cNvPicPr>
            <a:picLocks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7200" y="6786000"/>
            <a:ext cx="9151200" cy="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MS group style element"/>
          <p:cNvSpPr>
            <a:spLocks noGrp="1"/>
          </p:cNvSpPr>
          <p:nvPr userDrawn="1">
            <p:ph type="body" sz="quarter" idx="15" hasCustomPrompt="1"/>
          </p:nvPr>
        </p:nvSpPr>
        <p:spPr bwMode="gray">
          <a:xfrm>
            <a:off x="-3600" y="4680000"/>
            <a:ext cx="9151200" cy="21708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anchor="t" anchorCtr="0">
            <a:noAutofit/>
          </a:bodyPr>
          <a:lstStyle>
            <a:lvl1pPr algn="ctr">
              <a:defRPr sz="100">
                <a:solidFill>
                  <a:sysClr val="windowText" lastClr="000000"/>
                </a:solidFill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de-DE" smtClean="0"/>
              <a:t> </a:t>
            </a:r>
            <a:endParaRPr lang="en-US"/>
          </a:p>
        </p:txBody>
      </p:sp>
      <p:sp>
        <p:nvSpPr>
          <p:cNvPr id="38" name="Textplatzhalter 11"/>
          <p:cNvSpPr>
            <a:spLocks noGrp="1"/>
          </p:cNvSpPr>
          <p:nvPr userDrawn="1">
            <p:ph type="body" sz="quarter" idx="14"/>
          </p:nvPr>
        </p:nvSpPr>
        <p:spPr bwMode="white">
          <a:xfrm>
            <a:off x="3203577" y="6660000"/>
            <a:ext cx="2736849" cy="198000"/>
          </a:xfrm>
          <a:prstGeom prst="rect">
            <a:avLst/>
          </a:prstGeom>
        </p:spPr>
        <p:txBody>
          <a:bodyPr wrap="none" tIns="36000" rIns="0" bIns="36000" anchor="ctr" anchorCtr="0">
            <a:noAutofit/>
          </a:bodyPr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9" name="Textplatzhalter 10"/>
          <p:cNvSpPr>
            <a:spLocks noGrp="1"/>
          </p:cNvSpPr>
          <p:nvPr userDrawn="1">
            <p:ph type="body" sz="quarter" idx="13"/>
          </p:nvPr>
        </p:nvSpPr>
        <p:spPr bwMode="white">
          <a:xfrm>
            <a:off x="0" y="6660000"/>
            <a:ext cx="2988000" cy="198000"/>
          </a:xfrm>
          <a:prstGeom prst="rect">
            <a:avLst/>
          </a:prstGeom>
        </p:spPr>
        <p:txBody>
          <a:bodyPr wrap="none" lIns="252000" tIns="36000" bIns="36000" anchor="ctr" anchorCtr="0">
            <a:noAutofit/>
          </a:bodyPr>
          <a:lstStyle>
            <a:lvl1pPr>
              <a:defRPr sz="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7" name="Foliennummernplatzhalter"/>
          <p:cNvSpPr>
            <a:spLocks noGrp="1"/>
          </p:cNvSpPr>
          <p:nvPr userDrawn="1">
            <p:ph type="sldNum" sz="quarter" idx="4"/>
          </p:nvPr>
        </p:nvSpPr>
        <p:spPr bwMode="white">
          <a:xfrm>
            <a:off x="8604000" y="6480000"/>
            <a:ext cx="540000" cy="180000"/>
          </a:xfrm>
          <a:prstGeom prst="rect">
            <a:avLst/>
          </a:prstGeom>
        </p:spPr>
        <p:txBody>
          <a:bodyPr wrap="none" lIns="0" tIns="0" rIns="252000" bIns="0" anchor="ctr" anchorCtr="0">
            <a:noAutofit/>
          </a:bodyPr>
          <a:lstStyle>
            <a:lvl1pPr algn="r">
              <a:defRPr lang="de-DE" sz="1000" smtClean="0">
                <a:solidFill>
                  <a:schemeClr val="tx2"/>
                </a:solidFill>
              </a:defRPr>
            </a:lvl1pPr>
          </a:lstStyle>
          <a:p>
            <a:fld id="{44043744-42FE-4892-90BA-7087481EB8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Datumsplatzhalter"/>
          <p:cNvSpPr>
            <a:spLocks noGrp="1"/>
          </p:cNvSpPr>
          <p:nvPr userDrawn="1">
            <p:ph type="dt" sz="half" idx="2"/>
          </p:nvPr>
        </p:nvSpPr>
        <p:spPr bwMode="white">
          <a:xfrm>
            <a:off x="6156325" y="6480000"/>
            <a:ext cx="2447675" cy="17948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>
              <a:defRPr lang="en-US" sz="1000" smtClean="0">
                <a:solidFill>
                  <a:schemeClr val="tx2"/>
                </a:solidFill>
              </a:defRPr>
            </a:lvl1pPr>
          </a:lstStyle>
          <a:p>
            <a:fld id="{7299A5CA-AD6E-4AA7-8DB6-450461B77045}" type="datetime4">
              <a:rPr lang="en-US" smtClean="0"/>
              <a:t>May 20, 2019</a:t>
            </a:fld>
            <a:endParaRPr lang="de-DE"/>
          </a:p>
        </p:txBody>
      </p:sp>
      <p:sp>
        <p:nvSpPr>
          <p:cNvPr id="16" name="Fußzeilenplatzhalter"/>
          <p:cNvSpPr>
            <a:spLocks noGrp="1"/>
          </p:cNvSpPr>
          <p:nvPr userDrawn="1">
            <p:ph type="ftr" sz="quarter" idx="3"/>
          </p:nvPr>
        </p:nvSpPr>
        <p:spPr bwMode="white">
          <a:xfrm>
            <a:off x="0" y="6480000"/>
            <a:ext cx="6156325" cy="179488"/>
          </a:xfrm>
          <a:prstGeom prst="rect">
            <a:avLst/>
          </a:prstGeom>
        </p:spPr>
        <p:txBody>
          <a:bodyPr wrap="square" lIns="252000" tIns="0" rIns="0" bIns="0" anchor="ctr" anchorCtr="0">
            <a:noAutofit/>
          </a:bodyPr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Untertitel"/>
          <p:cNvSpPr>
            <a:spLocks noGrp="1"/>
          </p:cNvSpPr>
          <p:nvPr userDrawn="1">
            <p:ph type="subTitle" idx="1"/>
          </p:nvPr>
        </p:nvSpPr>
        <p:spPr bwMode="white">
          <a:xfrm>
            <a:off x="-284" y="6137213"/>
            <a:ext cx="7200000" cy="179536"/>
          </a:xfrm>
          <a:prstGeom prst="rect">
            <a:avLst/>
          </a:prstGeom>
        </p:spPr>
        <p:txBody>
          <a:bodyPr wrap="square" lIns="252000" rIns="0" bIns="0" anchor="b" anchorCtr="0">
            <a:spAutoFit/>
          </a:bodyPr>
          <a:lstStyle>
            <a:lvl1pPr marL="0" indent="0" algn="l">
              <a:lnSpc>
                <a:spcPts val="1400"/>
              </a:lnSpc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22" name="Titel"/>
          <p:cNvSpPr>
            <a:spLocks noGrp="1"/>
          </p:cNvSpPr>
          <p:nvPr userDrawn="1">
            <p:ph type="ctrTitle"/>
          </p:nvPr>
        </p:nvSpPr>
        <p:spPr bwMode="white">
          <a:xfrm>
            <a:off x="-285" y="5400001"/>
            <a:ext cx="8893460" cy="256480"/>
          </a:xfrm>
        </p:spPr>
        <p:txBody>
          <a:bodyPr wrap="square" lIns="252000" tIns="0" rIns="0" anchor="t" anchorCtr="0">
            <a:spAutoFit/>
          </a:bodyPr>
          <a:lstStyle>
            <a:lvl1pPr algn="l">
              <a:lnSpc>
                <a:spcPts val="2000"/>
              </a:lnSpc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421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" y="-2013"/>
            <a:ext cx="9144000" cy="6467856"/>
          </a:xfrm>
          <a:prstGeom prst="round1Rect">
            <a:avLst>
              <a:gd name="adj" fmla="val 0"/>
            </a:avLst>
          </a:prstGeom>
        </p:spPr>
      </p:pic>
      <p:sp>
        <p:nvSpPr>
          <p:cNvPr id="8" name="Textplatzhalt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/>
              <a:t>Confidential</a:t>
            </a:r>
            <a:endParaRPr lang="en-US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SMS group – Basic presentation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-285" y="5400001"/>
            <a:ext cx="8893460" cy="387478"/>
          </a:xfrm>
        </p:spPr>
        <p:txBody>
          <a:bodyPr/>
          <a:lstStyle/>
          <a:p>
            <a:r>
              <a:rPr lang="en-US" dirty="0" smtClean="0"/>
              <a:t>Dashboard 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2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3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7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3" y="685800"/>
            <a:ext cx="9078593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5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143999" cy="617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2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0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97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4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450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7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5132"/>
            <a:ext cx="9143999" cy="612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9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043744-42FE-4892-90BA-7087481EB81E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5C7AA8-AF19-4FCF-98FD-FB8AFEA87A63}" type="datetime4">
              <a:rPr lang="en-US" smtClean="0"/>
              <a:t>May 20, 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5407831"/>
            <a:ext cx="6705600" cy="671292"/>
          </a:xfrm>
        </p:spPr>
        <p:txBody>
          <a:bodyPr/>
          <a:lstStyle/>
          <a:p>
            <a:r>
              <a:rPr lang="en-US" dirty="0" smtClean="0"/>
              <a:t>Dashboard’s Powered </a:t>
            </a:r>
            <a:r>
              <a:rPr lang="en-US" dirty="0"/>
              <a:t>by </a:t>
            </a:r>
            <a:r>
              <a:rPr lang="en-US" dirty="0" err="1"/>
              <a:t>Plotly</a:t>
            </a:r>
            <a:r>
              <a:rPr lang="en-US" dirty="0"/>
              <a:t>, Python &amp; Panda</a:t>
            </a:r>
          </a:p>
        </p:txBody>
      </p:sp>
      <p:pic>
        <p:nvPicPr>
          <p:cNvPr id="8" name="Picture 2" descr="Q:\CMM-Dept\Internal\20 Marketing 2020\M20-C -- Content\M20-C-0010 -- Trending topics\Digitization\Bild01_Blank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6"/>
          <a:stretch/>
        </p:blipFill>
        <p:spPr bwMode="auto">
          <a:xfrm>
            <a:off x="0" y="1089024"/>
            <a:ext cx="9144000" cy="432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6"/>
          <p:cNvSpPr txBox="1">
            <a:spLocks/>
          </p:cNvSpPr>
          <p:nvPr/>
        </p:nvSpPr>
        <p:spPr bwMode="auto">
          <a:xfrm>
            <a:off x="0" y="381000"/>
            <a:ext cx="6840000" cy="702000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txBody>
          <a:bodyPr vert="horz" wrap="square" lIns="252000" tIns="180000" rIns="0" bIns="180000" rtlCol="0" anchor="b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Digitalization makes it possible to take different points of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8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9906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plotly</a:t>
            </a:r>
            <a:r>
              <a:rPr lang="en-US" b="1" dirty="0" smtClean="0"/>
              <a:t> | Dash: -  </a:t>
            </a:r>
            <a:r>
              <a:rPr lang="en-US" dirty="0"/>
              <a:t>Dash is a Python framework for building analytical web </a:t>
            </a:r>
            <a:r>
              <a:rPr lang="en-US" dirty="0" smtClean="0"/>
              <a:t>applications. No </a:t>
            </a:r>
            <a:r>
              <a:rPr lang="en-US" dirty="0"/>
              <a:t>JavaScript </a:t>
            </a:r>
            <a:r>
              <a:rPr lang="en-US" dirty="0" smtClean="0"/>
              <a:t>required </a:t>
            </a:r>
            <a:r>
              <a:rPr lang="en-US" dirty="0"/>
              <a:t>b</a:t>
            </a:r>
            <a:r>
              <a:rPr lang="en-US" dirty="0" smtClean="0"/>
              <a:t>uild </a:t>
            </a:r>
            <a:r>
              <a:rPr lang="en-US" dirty="0"/>
              <a:t>on top of Plotly.js, React, and Flask, Dash ties modern UI elements like dropdowns, sliders, and graphs directly to your analytical python code.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20574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pandas</a:t>
            </a:r>
            <a:r>
              <a:rPr lang="en-US" dirty="0"/>
              <a:t> is a Python package providing fast, flexible, and expressive data structures designed to make working with "relational" or "labeled" data both easy and intuitive. It aims to be the fundamental high-level building block for doing practical, </a:t>
            </a:r>
            <a:r>
              <a:rPr lang="en-US" b="1" dirty="0"/>
              <a:t>real world</a:t>
            </a:r>
            <a:r>
              <a:rPr lang="en-US" dirty="0"/>
              <a:t> data analysis in </a:t>
            </a:r>
            <a:r>
              <a:rPr lang="en-US" dirty="0" smtClean="0"/>
              <a:t>Python.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41148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Both projects are open source and license under MIT and BSD3 respectively.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5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3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16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4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8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6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0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91</Words>
  <Application>Microsoft Office PowerPoint</Application>
  <PresentationFormat>On-screen Show (4:3)</PresentationFormat>
  <Paragraphs>10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Dashboard Prototype</vt:lpstr>
      <vt:lpstr>Dashboard’s Powered by Plotly, Python &amp; Panda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PLTCM DashBoard</dc:title>
  <dc:creator>Roy, Manish Prasad (SMS India Pvt. Ltd.)</dc:creator>
  <cp:lastModifiedBy>Roy, Manish Prasad</cp:lastModifiedBy>
  <cp:revision>11</cp:revision>
  <dcterms:created xsi:type="dcterms:W3CDTF">2006-08-16T00:00:00Z</dcterms:created>
  <dcterms:modified xsi:type="dcterms:W3CDTF">2019-05-20T04:46:54Z</dcterms:modified>
</cp:coreProperties>
</file>