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9" r:id="rId2"/>
    <p:sldId id="260" r:id="rId3"/>
    <p:sldId id="262" r:id="rId4"/>
    <p:sldId id="266" r:id="rId5"/>
    <p:sldId id="263" r:id="rId6"/>
    <p:sldId id="267" r:id="rId7"/>
    <p:sldId id="264" r:id="rId8"/>
    <p:sldId id="268" r:id="rId9"/>
    <p:sldId id="265" r:id="rId10"/>
    <p:sldId id="287" r:id="rId11"/>
    <p:sldId id="269" r:id="rId12"/>
    <p:sldId id="271" r:id="rId13"/>
    <p:sldId id="273" r:id="rId14"/>
    <p:sldId id="272" r:id="rId15"/>
    <p:sldId id="274" r:id="rId16"/>
    <p:sldId id="275" r:id="rId17"/>
    <p:sldId id="276" r:id="rId18"/>
    <p:sldId id="277" r:id="rId19"/>
    <p:sldId id="294" r:id="rId20"/>
    <p:sldId id="278" r:id="rId21"/>
    <p:sldId id="270" r:id="rId22"/>
    <p:sldId id="293" r:id="rId23"/>
    <p:sldId id="289" r:id="rId24"/>
    <p:sldId id="292" r:id="rId25"/>
    <p:sldId id="295" r:id="rId26"/>
    <p:sldId id="291" r:id="rId27"/>
    <p:sldId id="290" r:id="rId28"/>
    <p:sldId id="279" r:id="rId29"/>
    <p:sldId id="288" r:id="rId30"/>
    <p:sldId id="280" r:id="rId31"/>
    <p:sldId id="281" r:id="rId32"/>
    <p:sldId id="282" r:id="rId33"/>
    <p:sldId id="283" r:id="rId34"/>
    <p:sldId id="284" r:id="rId35"/>
    <p:sldId id="286" r:id="rId36"/>
    <p:sldId id="261" r:id="rId37"/>
  </p:sldIdLst>
  <p:sldSz cx="9144000" cy="6858000" type="screen4x3"/>
  <p:notesSz cx="6794500" cy="100076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2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liver Möll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000"/>
    <a:srgbClr val="00732D"/>
    <a:srgbClr val="003D62"/>
    <a:srgbClr val="1E326E"/>
    <a:srgbClr val="0F4C64"/>
    <a:srgbClr val="00286E"/>
    <a:srgbClr val="7D7878"/>
    <a:srgbClr val="FF6400"/>
    <a:srgbClr val="007DE1"/>
    <a:srgbClr val="5A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5" autoAdjust="0"/>
    <p:restoredTop sz="74733" autoAdjust="0"/>
  </p:normalViewPr>
  <p:slideViewPr>
    <p:cSldViewPr>
      <p:cViewPr varScale="1">
        <p:scale>
          <a:sx n="70" d="100"/>
          <a:sy n="70" d="100"/>
        </p:scale>
        <p:origin x="247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2412" y="-84"/>
      </p:cViewPr>
      <p:guideLst>
        <p:guide orient="horz" pos="3152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FE765-D34C-2F41-B2AF-FE3D97AF8B8A}" type="datetimeFigureOut">
              <a:rPr lang="de-DE" smtClean="0"/>
              <a:t>26.01.20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505950"/>
            <a:ext cx="2944813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100" y="9505950"/>
            <a:ext cx="2944813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D9476-5291-1247-ABA6-D219BB9E30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600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50888"/>
            <a:ext cx="5003800" cy="3752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52975"/>
            <a:ext cx="5435600" cy="45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595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50595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B5AA983-2186-40A3-92EE-FB13A7732978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7587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Baut auf Grundlagen von David auf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2146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350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343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588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850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 </a:t>
            </a:r>
            <a:r>
              <a:rPr lang="de-DE" dirty="0" err="1"/>
              <a:t>enough</a:t>
            </a:r>
            <a:r>
              <a:rPr lang="de-DE" dirty="0"/>
              <a:t> Noise?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76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634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Higher LR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665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012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18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66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6154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7175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286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First </a:t>
            </a:r>
            <a:r>
              <a:rPr lang="de-DE" dirty="0" err="1"/>
              <a:t>Branch</a:t>
            </a:r>
            <a:r>
              <a:rPr lang="de-DE" dirty="0"/>
              <a:t>: </a:t>
            </a:r>
          </a:p>
          <a:p>
            <a:r>
              <a:rPr lang="de-DE" dirty="0"/>
              <a:t>Model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 -&gt;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predicts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rewards</a:t>
            </a:r>
            <a:r>
              <a:rPr lang="de-DE" dirty="0"/>
              <a:t>.</a:t>
            </a:r>
          </a:p>
          <a:p>
            <a:r>
              <a:rPr lang="de-DE" dirty="0"/>
              <a:t>Model-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-&gt; Agent </a:t>
            </a:r>
            <a:r>
              <a:rPr lang="de-DE" dirty="0" err="1"/>
              <a:t>doesnt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it.</a:t>
            </a:r>
          </a:p>
          <a:p>
            <a:endParaRPr lang="de-DE" dirty="0"/>
          </a:p>
          <a:p>
            <a:r>
              <a:rPr lang="de-DE" dirty="0"/>
              <a:t>Off-</a:t>
            </a:r>
            <a:r>
              <a:rPr lang="de-DE" dirty="0" err="1"/>
              <a:t>policy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agent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historical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an </a:t>
            </a:r>
            <a:r>
              <a:rPr lang="de-DE" dirty="0" err="1"/>
              <a:t>experience</a:t>
            </a:r>
            <a:r>
              <a:rPr lang="de-DE" dirty="0"/>
              <a:t> </a:t>
            </a:r>
            <a:r>
              <a:rPr lang="de-DE" dirty="0" err="1"/>
              <a:t>replay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.</a:t>
            </a:r>
          </a:p>
          <a:p>
            <a:r>
              <a:rPr lang="de-DE" dirty="0"/>
              <a:t>On-</a:t>
            </a:r>
            <a:r>
              <a:rPr lang="de-DE" dirty="0" err="1"/>
              <a:t>policy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agent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on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on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observations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918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Intuitively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think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Q-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cheat</a:t>
            </a:r>
            <a:r>
              <a:rPr lang="de-DE" dirty="0"/>
              <a:t>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agent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figure</a:t>
            </a:r>
            <a:r>
              <a:rPr lang="de-DE" dirty="0"/>
              <a:t> out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perform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reach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898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219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As </a:t>
            </a:r>
            <a:r>
              <a:rPr lang="de-DE" dirty="0" err="1"/>
              <a:t>heard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374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favours</a:t>
            </a:r>
            <a:r>
              <a:rPr lang="de-DE" dirty="0"/>
              <a:t> </a:t>
            </a:r>
            <a:r>
              <a:rPr lang="de-DE" dirty="0" err="1"/>
              <a:t>underestimation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Q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isn’t</a:t>
            </a:r>
            <a:r>
              <a:rPr lang="de-DE" dirty="0"/>
              <a:t> a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will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propagated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, </a:t>
            </a:r>
            <a:r>
              <a:rPr lang="de-DE" dirty="0" err="1"/>
              <a:t>unlike</a:t>
            </a:r>
            <a:r>
              <a:rPr lang="de-DE" dirty="0"/>
              <a:t> </a:t>
            </a:r>
            <a:r>
              <a:rPr lang="de-DE" dirty="0" err="1"/>
              <a:t>overestimate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Adressing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Q-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exploitation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DDPG: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TD3 </a:t>
            </a:r>
            <a:r>
              <a:rPr lang="de-DE" dirty="0" err="1"/>
              <a:t>policies</a:t>
            </a:r>
            <a:r>
              <a:rPr lang="de-DE" dirty="0"/>
              <a:t> </a:t>
            </a:r>
            <a:r>
              <a:rPr lang="de-DE" dirty="0" err="1"/>
              <a:t>explore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at </a:t>
            </a:r>
            <a:r>
              <a:rPr lang="de-DE" dirty="0" err="1"/>
              <a:t>training</a:t>
            </a:r>
            <a:r>
              <a:rPr lang="de-DE" dirty="0"/>
              <a:t> time. </a:t>
            </a:r>
          </a:p>
          <a:p>
            <a:endParaRPr lang="de-DE" dirty="0"/>
          </a:p>
          <a:p>
            <a:r>
              <a:rPr lang="de-DE" dirty="0"/>
              <a:t>((Target </a:t>
            </a:r>
            <a:r>
              <a:rPr lang="de-DE" dirty="0" err="1"/>
              <a:t>policy</a:t>
            </a:r>
            <a:r>
              <a:rPr lang="de-DE" dirty="0"/>
              <a:t> </a:t>
            </a:r>
            <a:r>
              <a:rPr lang="de-DE" dirty="0" err="1"/>
              <a:t>smoothing</a:t>
            </a:r>
            <a:r>
              <a:rPr lang="de-DE" dirty="0"/>
              <a:t> </a:t>
            </a:r>
            <a:r>
              <a:rPr lang="de-DE" dirty="0" err="1"/>
              <a:t>essentially</a:t>
            </a:r>
            <a:r>
              <a:rPr lang="de-DE" dirty="0"/>
              <a:t> </a:t>
            </a:r>
            <a:r>
              <a:rPr lang="de-DE" dirty="0" err="1"/>
              <a:t>serves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regularizer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addresses</a:t>
            </a:r>
            <a:r>
              <a:rPr lang="de-DE" dirty="0"/>
              <a:t> a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failure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happen in DDPG: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Q-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approximator</a:t>
            </a:r>
            <a:r>
              <a:rPr lang="de-DE" dirty="0"/>
              <a:t> </a:t>
            </a:r>
            <a:r>
              <a:rPr lang="de-DE" dirty="0" err="1"/>
              <a:t>develops</a:t>
            </a:r>
            <a:r>
              <a:rPr lang="de-DE" dirty="0"/>
              <a:t> an </a:t>
            </a:r>
            <a:r>
              <a:rPr lang="de-DE" dirty="0" err="1"/>
              <a:t>incorrect</a:t>
            </a:r>
            <a:r>
              <a:rPr lang="de-DE" dirty="0"/>
              <a:t> sharp </a:t>
            </a:r>
            <a:r>
              <a:rPr lang="de-DE" dirty="0" err="1"/>
              <a:t>peak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policy</a:t>
            </a:r>
            <a:r>
              <a:rPr lang="de-DE" dirty="0"/>
              <a:t> will </a:t>
            </a:r>
            <a:r>
              <a:rPr lang="de-DE" dirty="0" err="1"/>
              <a:t>quickly</a:t>
            </a:r>
            <a:r>
              <a:rPr lang="de-DE" dirty="0"/>
              <a:t> </a:t>
            </a:r>
            <a:r>
              <a:rPr lang="de-DE" dirty="0" err="1"/>
              <a:t>exploit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peak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brittle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incorrect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.))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1819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Stable</a:t>
            </a:r>
            <a:r>
              <a:rPr lang="de-DE" dirty="0"/>
              <a:t> Baselines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OpenAI</a:t>
            </a:r>
            <a:r>
              <a:rPr lang="de-DE" dirty="0"/>
              <a:t> </a:t>
            </a:r>
            <a:r>
              <a:rPr lang="de-DE" dirty="0" err="1"/>
              <a:t>Gym</a:t>
            </a:r>
            <a:r>
              <a:rPr lang="de-DE" dirty="0"/>
              <a:t> </a:t>
            </a:r>
            <a:r>
              <a:rPr lang="de-DE" dirty="0" err="1"/>
              <a:t>fork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549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Stable</a:t>
            </a:r>
            <a:r>
              <a:rPr lang="de-DE" dirty="0"/>
              <a:t> Baselines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OpenAI</a:t>
            </a:r>
            <a:r>
              <a:rPr lang="de-DE" dirty="0"/>
              <a:t> </a:t>
            </a:r>
            <a:r>
              <a:rPr lang="de-DE" dirty="0" err="1"/>
              <a:t>Gym</a:t>
            </a:r>
            <a:r>
              <a:rPr lang="de-DE" dirty="0"/>
              <a:t> </a:t>
            </a:r>
            <a:r>
              <a:rPr lang="de-DE" dirty="0" err="1"/>
              <a:t>fork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71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3070225"/>
            <a:ext cx="8208963" cy="895350"/>
          </a:xfrm>
        </p:spPr>
        <p:txBody>
          <a:bodyPr/>
          <a:lstStyle>
            <a:lvl1pPr algn="ctr">
              <a:defRPr sz="2400">
                <a:solidFill>
                  <a:srgbClr val="003D6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4078288"/>
            <a:ext cx="8208963" cy="935037"/>
          </a:xfrm>
        </p:spPr>
        <p:txBody>
          <a:bodyPr/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7354" name="Line 10"/>
          <p:cNvSpPr>
            <a:spLocks noChangeShapeType="1"/>
          </p:cNvSpPr>
          <p:nvPr userDrawn="1"/>
        </p:nvSpPr>
        <p:spPr bwMode="auto">
          <a:xfrm>
            <a:off x="2987675" y="952500"/>
            <a:ext cx="0" cy="146843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7355" name="Line 11"/>
          <p:cNvSpPr>
            <a:spLocks noChangeShapeType="1"/>
          </p:cNvSpPr>
          <p:nvPr userDrawn="1"/>
        </p:nvSpPr>
        <p:spPr bwMode="auto">
          <a:xfrm>
            <a:off x="5867400" y="952500"/>
            <a:ext cx="0" cy="146843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7359" name="Rectangle 1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15. Januar 2020</a:t>
            </a:r>
          </a:p>
        </p:txBody>
      </p:sp>
      <p:sp>
        <p:nvSpPr>
          <p:cNvPr id="57360" name="Rectangle 1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1" dirty="0" err="1"/>
              <a:t>Deep</a:t>
            </a:r>
            <a:r>
              <a:rPr lang="de-DE" b="1" dirty="0"/>
              <a:t> Reinforcement Learning: TD3</a:t>
            </a:r>
          </a:p>
        </p:txBody>
      </p:sp>
      <p:sp>
        <p:nvSpPr>
          <p:cNvPr id="57361" name="Line 17"/>
          <p:cNvSpPr>
            <a:spLocks noChangeShapeType="1"/>
          </p:cNvSpPr>
          <p:nvPr userDrawn="1"/>
        </p:nvSpPr>
        <p:spPr bwMode="auto">
          <a:xfrm rot="-5400000">
            <a:off x="338138" y="6727825"/>
            <a:ext cx="26035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7362" name="Line 18"/>
          <p:cNvSpPr>
            <a:spLocks noChangeShapeType="1"/>
          </p:cNvSpPr>
          <p:nvPr userDrawn="1"/>
        </p:nvSpPr>
        <p:spPr bwMode="auto">
          <a:xfrm rot="-5400000">
            <a:off x="2209800" y="6727825"/>
            <a:ext cx="26035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" y="-1027"/>
            <a:ext cx="9180000" cy="2457752"/>
          </a:xfrm>
          <a:prstGeom prst="rect">
            <a:avLst/>
          </a:prstGeom>
          <a:solidFill>
            <a:srgbClr val="CD0000"/>
          </a:solidFill>
        </p:spPr>
      </p:pic>
      <p:sp>
        <p:nvSpPr>
          <p:cNvPr id="57363" name="Rectangle 19"/>
          <p:cNvSpPr>
            <a:spLocks noChangeArrowheads="1"/>
          </p:cNvSpPr>
          <p:nvPr userDrawn="1"/>
        </p:nvSpPr>
        <p:spPr bwMode="auto">
          <a:xfrm>
            <a:off x="0" y="2420938"/>
            <a:ext cx="9180000" cy="71437"/>
          </a:xfrm>
          <a:prstGeom prst="rect">
            <a:avLst/>
          </a:prstGeom>
          <a:solidFill>
            <a:srgbClr val="CD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873966"/>
            <a:ext cx="1876066" cy="4029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989138"/>
            <a:ext cx="3997325" cy="43195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5" y="1989138"/>
            <a:ext cx="3997325" cy="43195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15. Januar 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1" dirty="0" err="1"/>
              <a:t>Deep</a:t>
            </a:r>
            <a:r>
              <a:rPr lang="de-DE" b="1" dirty="0"/>
              <a:t> Reinforcement Learning: TD3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8FEA95-401B-4A59-A0C9-740C061053CF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670718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9138"/>
            <a:ext cx="81470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524625"/>
            <a:ext cx="165576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A5555"/>
                </a:solidFill>
              </a:defRPr>
            </a:lvl1pPr>
          </a:lstStyle>
          <a:p>
            <a:r>
              <a:rPr lang="de-DE"/>
              <a:t>15. Januar 2020</a:t>
            </a: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39975" y="6524625"/>
            <a:ext cx="35290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A5555"/>
                </a:solidFill>
              </a:defRPr>
            </a:lvl1pPr>
          </a:lstStyle>
          <a:p>
            <a:r>
              <a:rPr lang="de-DE" b="1" dirty="0" err="1"/>
              <a:t>Deep</a:t>
            </a:r>
            <a:r>
              <a:rPr lang="de-DE" b="1" dirty="0"/>
              <a:t> Reinforcement Learning: TD3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0763" y="6524625"/>
            <a:ext cx="5032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A5555"/>
                </a:solidFill>
              </a:defRPr>
            </a:lvl1pPr>
          </a:lstStyle>
          <a:p>
            <a:fld id="{116831BA-64F7-4ADF-8478-B369AB0371F1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6327" name="Rectangle 7"/>
          <p:cNvSpPr>
            <a:spLocks noChangeArrowheads="1"/>
          </p:cNvSpPr>
          <p:nvPr userDrawn="1"/>
        </p:nvSpPr>
        <p:spPr bwMode="auto">
          <a:xfrm>
            <a:off x="5220072" y="0"/>
            <a:ext cx="3960440" cy="333375"/>
          </a:xfrm>
          <a:prstGeom prst="rect">
            <a:avLst/>
          </a:prstGeom>
          <a:solidFill>
            <a:srgbClr val="003D6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328" name="Rectangle 8"/>
          <p:cNvSpPr>
            <a:spLocks noChangeArrowheads="1"/>
          </p:cNvSpPr>
          <p:nvPr userDrawn="1"/>
        </p:nvSpPr>
        <p:spPr bwMode="auto">
          <a:xfrm>
            <a:off x="0" y="1196975"/>
            <a:ext cx="7164388" cy="73025"/>
          </a:xfrm>
          <a:prstGeom prst="rect">
            <a:avLst/>
          </a:prstGeom>
          <a:solidFill>
            <a:srgbClr val="CD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329" name="Line 9"/>
          <p:cNvSpPr>
            <a:spLocks noChangeShapeType="1"/>
          </p:cNvSpPr>
          <p:nvPr userDrawn="1"/>
        </p:nvSpPr>
        <p:spPr bwMode="auto">
          <a:xfrm rot="-5400000">
            <a:off x="338138" y="6727825"/>
            <a:ext cx="26035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6330" name="Text Box 10"/>
          <p:cNvSpPr txBox="1">
            <a:spLocks noChangeArrowheads="1"/>
          </p:cNvSpPr>
          <p:nvPr userDrawn="1"/>
        </p:nvSpPr>
        <p:spPr bwMode="auto">
          <a:xfrm>
            <a:off x="5220072" y="43577"/>
            <a:ext cx="381597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 b="1" dirty="0">
                <a:solidFill>
                  <a:schemeClr val="bg1"/>
                </a:solidFill>
              </a:rPr>
              <a:t>Hochschule Offenburg</a:t>
            </a:r>
            <a:r>
              <a:rPr lang="de-DE" sz="1000" dirty="0">
                <a:solidFill>
                  <a:schemeClr val="bg1"/>
                </a:solidFill>
              </a:rPr>
              <a:t>  Elektrotechnik</a:t>
            </a:r>
            <a:r>
              <a:rPr lang="de-DE" sz="1000" baseline="0" dirty="0">
                <a:solidFill>
                  <a:schemeClr val="bg1"/>
                </a:solidFill>
              </a:rPr>
              <a:t> und Informationstechnik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56331" name="Line 11"/>
          <p:cNvSpPr>
            <a:spLocks noChangeShapeType="1"/>
          </p:cNvSpPr>
          <p:nvPr userDrawn="1"/>
        </p:nvSpPr>
        <p:spPr bwMode="auto">
          <a:xfrm rot="-5400000">
            <a:off x="2209800" y="6727825"/>
            <a:ext cx="26035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6332" name="Line 12"/>
          <p:cNvSpPr>
            <a:spLocks noChangeShapeType="1"/>
          </p:cNvSpPr>
          <p:nvPr userDrawn="1"/>
        </p:nvSpPr>
        <p:spPr bwMode="auto">
          <a:xfrm rot="-5400000">
            <a:off x="8510588" y="6727825"/>
            <a:ext cx="26035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6333" name="Line 13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rgbClr val="CD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4395ED-9074-C941-8B43-68A940FF5906}"/>
              </a:ext>
            </a:extLst>
          </p:cNvPr>
          <p:cNvSpPr txBox="1"/>
          <p:nvPr userDrawn="1"/>
        </p:nvSpPr>
        <p:spPr>
          <a:xfrm>
            <a:off x="3347049" y="66940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rgbClr val="003D6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50000"/>
        </a:spcBef>
        <a:spcAft>
          <a:spcPct val="0"/>
        </a:spcAft>
        <a:buChar char="•"/>
        <a:defRPr>
          <a:solidFill>
            <a:srgbClr val="5A5555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50000"/>
        </a:spcBef>
        <a:spcAft>
          <a:spcPct val="0"/>
        </a:spcAft>
        <a:buChar char="–"/>
        <a:defRPr>
          <a:solidFill>
            <a:srgbClr val="5A5555"/>
          </a:solidFill>
          <a:latin typeface="+mn-lt"/>
        </a:defRPr>
      </a:lvl2pPr>
      <a:lvl3pPr marL="1143000" indent="-228600" algn="l" rtl="0" fontAlgn="base">
        <a:spcBef>
          <a:spcPct val="50000"/>
        </a:spcBef>
        <a:spcAft>
          <a:spcPct val="0"/>
        </a:spcAft>
        <a:buChar char="•"/>
        <a:defRPr>
          <a:solidFill>
            <a:srgbClr val="5A5555"/>
          </a:solidFill>
          <a:latin typeface="+mn-lt"/>
        </a:defRPr>
      </a:lvl3pPr>
      <a:lvl4pPr marL="1600200" indent="-228600" algn="l" rtl="0" fontAlgn="base">
        <a:spcBef>
          <a:spcPct val="50000"/>
        </a:spcBef>
        <a:spcAft>
          <a:spcPct val="0"/>
        </a:spcAft>
        <a:buChar char="–"/>
        <a:defRPr>
          <a:solidFill>
            <a:srgbClr val="5A5555"/>
          </a:solidFill>
          <a:latin typeface="+mn-lt"/>
        </a:defRPr>
      </a:lvl4pPr>
      <a:lvl5pPr marL="2057400" indent="-228600" algn="l" rtl="0" fontAlgn="base">
        <a:spcBef>
          <a:spcPct val="50000"/>
        </a:spcBef>
        <a:spcAft>
          <a:spcPct val="0"/>
        </a:spcAft>
        <a:buChar char="»"/>
        <a:defRPr>
          <a:solidFill>
            <a:srgbClr val="5A5555"/>
          </a:solidFill>
          <a:latin typeface="+mn-lt"/>
        </a:defRPr>
      </a:lvl5pPr>
      <a:lvl6pPr marL="2514600" indent="-228600" algn="l" rtl="0" fontAlgn="base">
        <a:spcBef>
          <a:spcPct val="50000"/>
        </a:spcBef>
        <a:spcAft>
          <a:spcPct val="0"/>
        </a:spcAft>
        <a:buChar char="»"/>
        <a:defRPr>
          <a:solidFill>
            <a:srgbClr val="5A5555"/>
          </a:solidFill>
          <a:latin typeface="+mn-lt"/>
        </a:defRPr>
      </a:lvl6pPr>
      <a:lvl7pPr marL="2971800" indent="-228600" algn="l" rtl="0" fontAlgn="base">
        <a:spcBef>
          <a:spcPct val="50000"/>
        </a:spcBef>
        <a:spcAft>
          <a:spcPct val="0"/>
        </a:spcAft>
        <a:buChar char="»"/>
        <a:defRPr>
          <a:solidFill>
            <a:srgbClr val="5A5555"/>
          </a:solidFill>
          <a:latin typeface="+mn-lt"/>
        </a:defRPr>
      </a:lvl7pPr>
      <a:lvl8pPr marL="3429000" indent="-228600" algn="l" rtl="0" fontAlgn="base">
        <a:spcBef>
          <a:spcPct val="50000"/>
        </a:spcBef>
        <a:spcAft>
          <a:spcPct val="0"/>
        </a:spcAft>
        <a:buChar char="»"/>
        <a:defRPr>
          <a:solidFill>
            <a:srgbClr val="5A5555"/>
          </a:solidFill>
          <a:latin typeface="+mn-lt"/>
        </a:defRPr>
      </a:lvl8pPr>
      <a:lvl9pPr marL="3886200" indent="-228600" algn="l" rtl="0" fontAlgn="base">
        <a:spcBef>
          <a:spcPct val="50000"/>
        </a:spcBef>
        <a:spcAft>
          <a:spcPct val="0"/>
        </a:spcAft>
        <a:buChar char="»"/>
        <a:defRPr>
          <a:solidFill>
            <a:srgbClr val="5A5555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6.mp4"/><Relationship Id="rId1" Type="http://schemas.microsoft.com/office/2007/relationships/media" Target="../media/media6.mp4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7.mp4"/><Relationship Id="rId1" Type="http://schemas.microsoft.com/office/2007/relationships/media" Target="../media/media7.mp4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8.mp4"/><Relationship Id="rId1" Type="http://schemas.microsoft.com/office/2007/relationships/media" Target="../media/media8.mp4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9.mp4"/><Relationship Id="rId1" Type="http://schemas.microsoft.com/office/2007/relationships/media" Target="../media/media9.mp4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0.mp4"/><Relationship Id="rId1" Type="http://schemas.microsoft.com/office/2007/relationships/media" Target="../media/media10.mp4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509.02971" TargetMode="External"/><Relationship Id="rId3" Type="http://schemas.openxmlformats.org/officeDocument/2006/relationships/hyperlink" Target="https://spinningup.openai.com/en/latest/spinningup/rl_intro2.html" TargetMode="External"/><Relationship Id="rId7" Type="http://schemas.openxmlformats.org/officeDocument/2006/relationships/hyperlink" Target="https://gym.openai.com/envs/Pendulum-v0/" TargetMode="External"/><Relationship Id="rId2" Type="http://schemas.openxmlformats.org/officeDocument/2006/relationships/hyperlink" Target="https://spinningup.openai.com/en/latest/algorithms/td3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lq.ai/deep-reinforcement-learning-twin-delayed-ddpg-algorithm/" TargetMode="External"/><Relationship Id="rId5" Type="http://schemas.openxmlformats.org/officeDocument/2006/relationships/hyperlink" Target="https://spinningup.openai.com/en/latest/algorithms/ddpg.html#the-q-learning-side-of-ddpg" TargetMode="External"/><Relationship Id="rId4" Type="http://schemas.openxmlformats.org/officeDocument/2006/relationships/hyperlink" Target="https://towardsdatascience.com/q-learning-54b841f3f9e4" TargetMode="External"/><Relationship Id="rId9" Type="http://schemas.openxmlformats.org/officeDocument/2006/relationships/hyperlink" Target="https://github.com/mrmarthy/DLSeminar/blob/master/PendulumTD3.ipynb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15. Januar 2020</a:t>
            </a:r>
            <a:endParaRPr lang="de-DE" dirty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Deep Reinforcement Learning: TD3</a:t>
            </a:r>
            <a:endParaRPr lang="de-DE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3070225"/>
            <a:ext cx="8208963" cy="895350"/>
          </a:xfrm>
        </p:spPr>
        <p:txBody>
          <a:bodyPr/>
          <a:lstStyle>
            <a:lvl1pPr algn="ctr">
              <a:defRPr sz="2400">
                <a:solidFill>
                  <a:srgbClr val="003D62"/>
                </a:solidFill>
              </a:defRPr>
            </a:lvl1pPr>
          </a:lstStyle>
          <a:p>
            <a:r>
              <a:rPr lang="de-DE" dirty="0" err="1"/>
              <a:t>Deep</a:t>
            </a:r>
            <a:r>
              <a:rPr lang="de-DE" dirty="0"/>
              <a:t> Reinforcement Learning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4078288"/>
            <a:ext cx="8208963" cy="935037"/>
          </a:xfrm>
        </p:spPr>
        <p:txBody>
          <a:bodyPr/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 dirty="0"/>
              <a:t>TD3 in </a:t>
            </a:r>
            <a:r>
              <a:rPr lang="de-DE" dirty="0" err="1"/>
              <a:t>OpenAI</a:t>
            </a:r>
            <a:r>
              <a:rPr lang="de-DE" dirty="0"/>
              <a:t> </a:t>
            </a:r>
            <a:r>
              <a:rPr lang="de-DE" dirty="0" err="1"/>
              <a:t>Gym</a:t>
            </a:r>
            <a:endParaRPr lang="de-DE" dirty="0"/>
          </a:p>
          <a:p>
            <a:r>
              <a:rPr lang="de-DE" dirty="0" err="1"/>
              <a:t>by</a:t>
            </a:r>
            <a:endParaRPr lang="de-DE" dirty="0"/>
          </a:p>
          <a:p>
            <a:r>
              <a:rPr lang="de-DE" dirty="0"/>
              <a:t>Martin Baur </a:t>
            </a:r>
          </a:p>
          <a:p>
            <a:r>
              <a:rPr lang="de-DE" dirty="0"/>
              <a:t>mail: </a:t>
            </a:r>
            <a:r>
              <a:rPr lang="de-DE" dirty="0" err="1"/>
              <a:t>mail@martinbaur.eu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5123-2C10-BF4A-BF77-9B54C236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Experiment: Swing a </a:t>
            </a:r>
            <a:r>
              <a:rPr lang="de-DE" dirty="0" err="1"/>
              <a:t>Pendulum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A8190-97B7-3842-9323-4F53B7DC0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5760" y="1701006"/>
            <a:ext cx="8183563" cy="4319587"/>
          </a:xfrm>
        </p:spPr>
        <p:txBody>
          <a:bodyPr/>
          <a:lstStyle/>
          <a:p>
            <a:r>
              <a:rPr lang="de-DE" dirty="0"/>
              <a:t>„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pendulum</a:t>
            </a:r>
            <a:r>
              <a:rPr lang="de-DE" dirty="0"/>
              <a:t> </a:t>
            </a:r>
            <a:r>
              <a:rPr lang="de-DE" dirty="0" err="1"/>
              <a:t>starts</a:t>
            </a:r>
            <a:r>
              <a:rPr lang="de-DE" dirty="0"/>
              <a:t> in a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swing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so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stays</a:t>
            </a:r>
            <a:r>
              <a:rPr lang="de-DE" dirty="0"/>
              <a:t> </a:t>
            </a:r>
            <a:r>
              <a:rPr lang="de-DE" dirty="0" err="1"/>
              <a:t>upright</a:t>
            </a:r>
            <a:r>
              <a:rPr lang="de-DE" dirty="0"/>
              <a:t>.“ [6]</a:t>
            </a:r>
          </a:p>
          <a:p>
            <a:r>
              <a:rPr lang="de-DE" dirty="0"/>
              <a:t>First </a:t>
            </a:r>
            <a:r>
              <a:rPr lang="de-DE" dirty="0" err="1"/>
              <a:t>run</a:t>
            </a:r>
            <a:endParaRPr lang="de-DE" dirty="0"/>
          </a:p>
          <a:p>
            <a:pPr lvl="1"/>
            <a:r>
              <a:rPr lang="de-DE" dirty="0"/>
              <a:t>Standard Settings</a:t>
            </a:r>
          </a:p>
          <a:p>
            <a:pPr lvl="1"/>
            <a:r>
              <a:rPr lang="de-DE" dirty="0"/>
              <a:t>50000 </a:t>
            </a:r>
            <a:r>
              <a:rPr lang="de-DE" dirty="0" err="1"/>
              <a:t>timesteps</a:t>
            </a:r>
            <a:endParaRPr lang="de-DE" dirty="0"/>
          </a:p>
          <a:p>
            <a:r>
              <a:rPr lang="de-DE" dirty="0"/>
              <a:t>Second </a:t>
            </a:r>
            <a:r>
              <a:rPr lang="de-DE" dirty="0" err="1"/>
              <a:t>run</a:t>
            </a:r>
            <a:endParaRPr lang="de-DE" dirty="0"/>
          </a:p>
          <a:p>
            <a:pPr lvl="1"/>
            <a:r>
              <a:rPr lang="de-DE" dirty="0"/>
              <a:t>High Noise</a:t>
            </a:r>
          </a:p>
          <a:p>
            <a:r>
              <a:rPr lang="de-DE" dirty="0"/>
              <a:t>Third </a:t>
            </a:r>
            <a:r>
              <a:rPr lang="de-DE" dirty="0" err="1"/>
              <a:t>run</a:t>
            </a:r>
            <a:endParaRPr lang="de-DE" dirty="0"/>
          </a:p>
          <a:p>
            <a:pPr lvl="1"/>
            <a:r>
              <a:rPr lang="de-DE" dirty="0"/>
              <a:t>Higher </a:t>
            </a:r>
            <a:r>
              <a:rPr lang="de-DE" dirty="0" err="1"/>
              <a:t>learning</a:t>
            </a:r>
            <a:r>
              <a:rPr lang="de-DE" dirty="0"/>
              <a:t> rate</a:t>
            </a:r>
          </a:p>
          <a:p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run</a:t>
            </a:r>
            <a:endParaRPr lang="de-DE" dirty="0"/>
          </a:p>
          <a:p>
            <a:pPr lvl="1"/>
            <a:r>
              <a:rPr lang="de-DE" dirty="0" err="1"/>
              <a:t>Very</a:t>
            </a:r>
            <a:r>
              <a:rPr lang="de-DE" dirty="0"/>
              <a:t> high </a:t>
            </a:r>
            <a:r>
              <a:rPr lang="de-DE" dirty="0" err="1"/>
              <a:t>learning</a:t>
            </a:r>
            <a:r>
              <a:rPr lang="de-DE" dirty="0"/>
              <a:t> rate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465B1-4176-084B-9F72-6B1F144F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863B1-EF29-9F40-85EA-CEAE4DB8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2E1AA-712F-CD4C-9955-CA08C579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22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CF36-2B3D-7B4B-B557-63999441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Experiment: Swing a </a:t>
            </a:r>
            <a:r>
              <a:rPr lang="de-DE" dirty="0" err="1"/>
              <a:t>Pendulum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96634-3C1A-C840-A6FC-303024774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01006"/>
            <a:ext cx="8183563" cy="4319587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4BF55-1F43-3241-A7CB-978F0646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D663D-B635-7F42-AF93-FE8D53EC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76F9D-2383-3743-A4D8-21107430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18" name="Picture 17" descr="A picture containing area, large, white, group&#10;&#10;Description automatically generated">
            <a:extLst>
              <a:ext uri="{FF2B5EF4-FFF2-40B4-BE49-F238E27FC236}">
                <a16:creationId xmlns:a16="http://schemas.microsoft.com/office/drawing/2014/main" id="{735492F7-FCD8-8146-92BF-B24F40303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8631"/>
            <a:ext cx="9033900" cy="3024336"/>
          </a:xfrm>
          <a:prstGeom prst="rect">
            <a:avLst/>
          </a:prstGeom>
        </p:spPr>
      </p:pic>
      <p:sp>
        <p:nvSpPr>
          <p:cNvPr id="16" name="Down Arrow 15">
            <a:extLst>
              <a:ext uri="{FF2B5EF4-FFF2-40B4-BE49-F238E27FC236}">
                <a16:creationId xmlns:a16="http://schemas.microsoft.com/office/drawing/2014/main" id="{354721A3-6684-9848-BFDC-896CF231C49D}"/>
              </a:ext>
            </a:extLst>
          </p:cNvPr>
          <p:cNvSpPr/>
          <p:nvPr/>
        </p:nvSpPr>
        <p:spPr>
          <a:xfrm rot="1274093">
            <a:off x="683568" y="3573016"/>
            <a:ext cx="360040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555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3FD58-3E6A-874B-B6D4-1F0B7DC5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 Video</a:t>
            </a:r>
          </a:p>
        </p:txBody>
      </p:sp>
      <p:pic>
        <p:nvPicPr>
          <p:cNvPr id="8" name="Online Media 7" descr="Video01.mp4">
            <a:hlinkClick r:id="" action="ppaction://media"/>
            <a:extLst>
              <a:ext uri="{FF2B5EF4-FFF2-40B4-BE49-F238E27FC236}">
                <a16:creationId xmlns:a16="http://schemas.microsoft.com/office/drawing/2014/main" id="{F1AF0D4A-9F39-F849-994A-35F43E427314}"/>
              </a:ext>
            </a:extLst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73337" y="1430337"/>
            <a:ext cx="3997325" cy="3997325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91AE1-9F8B-DB43-8D62-D3E14A6E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AFEF-DACD-0048-BB9F-51E950D8C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81E4C-2556-3348-B99F-17E686EE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46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CF36-2B3D-7B4B-B557-63999441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Experiment: Swing a </a:t>
            </a:r>
            <a:r>
              <a:rPr lang="de-DE" dirty="0" err="1"/>
              <a:t>Pendulum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96634-3C1A-C840-A6FC-303024774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01006"/>
            <a:ext cx="8183563" cy="431958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4BF55-1F43-3241-A7CB-978F0646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D663D-B635-7F42-AF93-FE8D53EC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76F9D-2383-3743-A4D8-21107430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18" name="Picture 17" descr="A picture containing area, large, white, group&#10;&#10;Description automatically generated">
            <a:extLst>
              <a:ext uri="{FF2B5EF4-FFF2-40B4-BE49-F238E27FC236}">
                <a16:creationId xmlns:a16="http://schemas.microsoft.com/office/drawing/2014/main" id="{735492F7-FCD8-8146-92BF-B24F40303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" y="2132658"/>
            <a:ext cx="9033900" cy="3024336"/>
          </a:xfrm>
          <a:prstGeom prst="rect">
            <a:avLst/>
          </a:prstGeom>
        </p:spPr>
      </p:pic>
      <p:sp>
        <p:nvSpPr>
          <p:cNvPr id="16" name="Down Arrow 15">
            <a:extLst>
              <a:ext uri="{FF2B5EF4-FFF2-40B4-BE49-F238E27FC236}">
                <a16:creationId xmlns:a16="http://schemas.microsoft.com/office/drawing/2014/main" id="{354721A3-6684-9848-BFDC-896CF231C49D}"/>
              </a:ext>
            </a:extLst>
          </p:cNvPr>
          <p:cNvSpPr/>
          <p:nvPr/>
        </p:nvSpPr>
        <p:spPr>
          <a:xfrm rot="21131751">
            <a:off x="708863" y="3275409"/>
            <a:ext cx="360040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196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48B4-3EEA-0943-A779-21A3981E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Video </a:t>
            </a:r>
          </a:p>
        </p:txBody>
      </p:sp>
      <p:pic>
        <p:nvPicPr>
          <p:cNvPr id="8" name="Online Media 7" descr="Video02.mp4">
            <a:hlinkClick r:id="" action="ppaction://media"/>
            <a:extLst>
              <a:ext uri="{FF2B5EF4-FFF2-40B4-BE49-F238E27FC236}">
                <a16:creationId xmlns:a16="http://schemas.microsoft.com/office/drawing/2014/main" id="{FC86DBAE-6C42-A741-8FEB-17FC5CA6BFA4}"/>
              </a:ext>
            </a:extLst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73337" y="1430337"/>
            <a:ext cx="3997325" cy="3997325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DD138-69BA-E746-A1AD-69D3430F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DAD85-729A-1742-984E-887E08E1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E3D1B-685C-7149-8934-DC2D6A4A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50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CF36-2B3D-7B4B-B557-63999441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Experiment: Swing a </a:t>
            </a:r>
            <a:r>
              <a:rPr lang="de-DE" dirty="0" err="1"/>
              <a:t>Pendulum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96634-3C1A-C840-A6FC-303024774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01006"/>
            <a:ext cx="8183563" cy="431958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4BF55-1F43-3241-A7CB-978F0646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D663D-B635-7F42-AF93-FE8D53EC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76F9D-2383-3743-A4D8-21107430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18" name="Picture 17" descr="A picture containing area, large, white, group&#10;&#10;Description automatically generated">
            <a:extLst>
              <a:ext uri="{FF2B5EF4-FFF2-40B4-BE49-F238E27FC236}">
                <a16:creationId xmlns:a16="http://schemas.microsoft.com/office/drawing/2014/main" id="{735492F7-FCD8-8146-92BF-B24F40303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658"/>
            <a:ext cx="9033900" cy="3024336"/>
          </a:xfrm>
          <a:prstGeom prst="rect">
            <a:avLst/>
          </a:prstGeom>
        </p:spPr>
      </p:pic>
      <p:sp>
        <p:nvSpPr>
          <p:cNvPr id="16" name="Down Arrow 15">
            <a:extLst>
              <a:ext uri="{FF2B5EF4-FFF2-40B4-BE49-F238E27FC236}">
                <a16:creationId xmlns:a16="http://schemas.microsoft.com/office/drawing/2014/main" id="{354721A3-6684-9848-BFDC-896CF231C49D}"/>
              </a:ext>
            </a:extLst>
          </p:cNvPr>
          <p:cNvSpPr/>
          <p:nvPr/>
        </p:nvSpPr>
        <p:spPr>
          <a:xfrm rot="21131751">
            <a:off x="1614442" y="2008418"/>
            <a:ext cx="360040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1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48B4-3EEA-0943-A779-21A3981E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Video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DD138-69BA-E746-A1AD-69D3430F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DAD85-729A-1742-984E-887E08E1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E3D1B-685C-7149-8934-DC2D6A4A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9" name="Online Media 8" descr="Video03.mp4">
            <a:hlinkClick r:id="" action="ppaction://media"/>
            <a:extLst>
              <a:ext uri="{FF2B5EF4-FFF2-40B4-BE49-F238E27FC236}">
                <a16:creationId xmlns:a16="http://schemas.microsoft.com/office/drawing/2014/main" id="{879CBBA6-633E-554C-89DB-1B221949F361}"/>
              </a:ext>
            </a:extLst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73337" y="1430337"/>
            <a:ext cx="3997325" cy="3997325"/>
          </a:xfrm>
        </p:spPr>
      </p:pic>
    </p:spTree>
    <p:extLst>
      <p:ext uri="{BB962C8B-B14F-4D97-AF65-F5344CB8AC3E}">
        <p14:creationId xmlns:p14="http://schemas.microsoft.com/office/powerpoint/2010/main" val="315685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CF36-2B3D-7B4B-B557-63999441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Experiment: Swing a </a:t>
            </a:r>
            <a:r>
              <a:rPr lang="de-DE" dirty="0" err="1"/>
              <a:t>Pendulum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96634-3C1A-C840-A6FC-303024774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01006"/>
            <a:ext cx="8183563" cy="431958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4BF55-1F43-3241-A7CB-978F0646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D663D-B635-7F42-AF93-FE8D53EC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76F9D-2383-3743-A4D8-21107430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18" name="Picture 17" descr="A picture containing area, large, white, group&#10;&#10;Description automatically generated">
            <a:extLst>
              <a:ext uri="{FF2B5EF4-FFF2-40B4-BE49-F238E27FC236}">
                <a16:creationId xmlns:a16="http://schemas.microsoft.com/office/drawing/2014/main" id="{735492F7-FCD8-8146-92BF-B24F40303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1509"/>
            <a:ext cx="9033900" cy="3024336"/>
          </a:xfrm>
          <a:prstGeom prst="rect">
            <a:avLst/>
          </a:prstGeom>
        </p:spPr>
      </p:pic>
      <p:sp>
        <p:nvSpPr>
          <p:cNvPr id="16" name="Down Arrow 15">
            <a:extLst>
              <a:ext uri="{FF2B5EF4-FFF2-40B4-BE49-F238E27FC236}">
                <a16:creationId xmlns:a16="http://schemas.microsoft.com/office/drawing/2014/main" id="{354721A3-6684-9848-BFDC-896CF231C49D}"/>
              </a:ext>
            </a:extLst>
          </p:cNvPr>
          <p:cNvSpPr/>
          <p:nvPr/>
        </p:nvSpPr>
        <p:spPr>
          <a:xfrm rot="21131751">
            <a:off x="2910585" y="1726157"/>
            <a:ext cx="360040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522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48B4-3EEA-0943-A779-21A3981E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Video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DD138-69BA-E746-A1AD-69D3430F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DAD85-729A-1742-984E-887E08E1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E3D1B-685C-7149-8934-DC2D6A4A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8" name="Online Media 7" descr="Video04.mp4">
            <a:hlinkClick r:id="" action="ppaction://media"/>
            <a:extLst>
              <a:ext uri="{FF2B5EF4-FFF2-40B4-BE49-F238E27FC236}">
                <a16:creationId xmlns:a16="http://schemas.microsoft.com/office/drawing/2014/main" id="{4D822A61-69CB-F945-860A-549DC3791232}"/>
              </a:ext>
            </a:extLst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05818" y="1430337"/>
            <a:ext cx="3997325" cy="3997325"/>
          </a:xfrm>
        </p:spPr>
      </p:pic>
    </p:spTree>
    <p:extLst>
      <p:ext uri="{BB962C8B-B14F-4D97-AF65-F5344CB8AC3E}">
        <p14:creationId xmlns:p14="http://schemas.microsoft.com/office/powerpoint/2010/main" val="49714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3C44-684B-884F-9B9D-A3ED482BC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120" y="2531580"/>
            <a:ext cx="6707188" cy="863600"/>
          </a:xfrm>
        </p:spPr>
        <p:txBody>
          <a:bodyPr/>
          <a:lstStyle/>
          <a:p>
            <a:r>
              <a:rPr lang="de-DE" dirty="0"/>
              <a:t>Higher </a:t>
            </a:r>
            <a:r>
              <a:rPr lang="de-DE" dirty="0" err="1"/>
              <a:t>noise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6C492-F944-E845-AE61-774A067B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536D2-86D4-894D-AF99-254C78515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EBBAA-F0F5-464C-B77A-416179AF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37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de-DE" sz="1800" b="0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2877" y="1556792"/>
            <a:ext cx="8183563" cy="4319587"/>
          </a:xfrm>
        </p:spPr>
        <p:txBody>
          <a:bodyPr/>
          <a:lstStyle/>
          <a:p>
            <a:r>
              <a:rPr lang="de-DE" dirty="0"/>
              <a:t>TD3 </a:t>
            </a:r>
            <a:r>
              <a:rPr lang="de-DE" dirty="0" err="1"/>
              <a:t>algorithm</a:t>
            </a:r>
            <a:endParaRPr lang="de-DE" dirty="0"/>
          </a:p>
          <a:p>
            <a:pPr lvl="1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DDPG vs. </a:t>
            </a:r>
            <a:r>
              <a:rPr lang="de-DE" dirty="0" err="1"/>
              <a:t>Twin</a:t>
            </a:r>
            <a:r>
              <a:rPr lang="de-DE" dirty="0"/>
              <a:t> </a:t>
            </a:r>
            <a:r>
              <a:rPr lang="de-DE" dirty="0" err="1"/>
              <a:t>Delayed</a:t>
            </a:r>
            <a:r>
              <a:rPr lang="de-DE" dirty="0"/>
              <a:t> DDPG</a:t>
            </a:r>
          </a:p>
          <a:p>
            <a:pPr lvl="1"/>
            <a:r>
              <a:rPr lang="de-DE" dirty="0" err="1"/>
              <a:t>Three</a:t>
            </a:r>
            <a:r>
              <a:rPr lang="de-DE" dirty="0"/>
              <a:t> Tricks</a:t>
            </a:r>
          </a:p>
          <a:p>
            <a:r>
              <a:rPr lang="de-DE" dirty="0"/>
              <a:t>Experiment </a:t>
            </a:r>
            <a:r>
              <a:rPr lang="de-DE" dirty="0" err="1"/>
              <a:t>setup</a:t>
            </a:r>
            <a:endParaRPr lang="de-DE" dirty="0"/>
          </a:p>
          <a:p>
            <a:r>
              <a:rPr lang="de-DE" dirty="0"/>
              <a:t>Experiment: 2D Swing a </a:t>
            </a:r>
            <a:r>
              <a:rPr lang="de-DE" dirty="0" err="1"/>
              <a:t>Pendulum</a:t>
            </a:r>
            <a:r>
              <a:rPr lang="de-DE" dirty="0"/>
              <a:t> </a:t>
            </a:r>
          </a:p>
          <a:p>
            <a:r>
              <a:rPr lang="de-DE" dirty="0"/>
              <a:t>Experiment: 3D </a:t>
            </a:r>
            <a:r>
              <a:rPr lang="de-DE" dirty="0" err="1"/>
              <a:t>Ant</a:t>
            </a:r>
            <a:endParaRPr lang="de-DE" dirty="0"/>
          </a:p>
          <a:p>
            <a:r>
              <a:rPr lang="de-DE" dirty="0" err="1"/>
              <a:t>Literature</a:t>
            </a:r>
            <a:endParaRPr lang="de-DE" dirty="0"/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Deep Reinforcement Learning: TD3</a:t>
            </a:r>
          </a:p>
        </p:txBody>
      </p:sp>
      <p:sp>
        <p:nvSpPr>
          <p:cNvPr id="13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2B20-EA89-45EC-ABB8-E84F22C00964}" type="slidenum">
              <a:rPr lang="de-DE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CF36-2B3D-7B4B-B557-63999441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High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96634-3C1A-C840-A6FC-303024774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01006"/>
            <a:ext cx="8183563" cy="431958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4BF55-1F43-3241-A7CB-978F0646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D663D-B635-7F42-AF93-FE8D53EC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76F9D-2383-3743-A4D8-21107430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8" name="Picture 7" descr="A picture containing white, orange, group, water&#10;&#10;Description automatically generated">
            <a:extLst>
              <a:ext uri="{FF2B5EF4-FFF2-40B4-BE49-F238E27FC236}">
                <a16:creationId xmlns:a16="http://schemas.microsoft.com/office/drawing/2014/main" id="{3520F38F-4397-D349-91AF-2468C3A2A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41" y="2374898"/>
            <a:ext cx="9040401" cy="3070325"/>
          </a:xfrm>
          <a:prstGeom prst="rect">
            <a:avLst/>
          </a:prstGeom>
        </p:spPr>
      </p:pic>
      <p:sp>
        <p:nvSpPr>
          <p:cNvPr id="16" name="Down Arrow 15">
            <a:extLst>
              <a:ext uri="{FF2B5EF4-FFF2-40B4-BE49-F238E27FC236}">
                <a16:creationId xmlns:a16="http://schemas.microsoft.com/office/drawing/2014/main" id="{354721A3-6684-9848-BFDC-896CF231C49D}"/>
              </a:ext>
            </a:extLst>
          </p:cNvPr>
          <p:cNvSpPr/>
          <p:nvPr/>
        </p:nvSpPr>
        <p:spPr>
          <a:xfrm rot="21131751">
            <a:off x="8213946" y="1890641"/>
            <a:ext cx="360040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666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9A705-265E-824E-9042-A71B7DE7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High Noise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1CFF8-2BAF-CB41-AD89-F7210439F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DA03E-1929-9E43-B55F-E58BFA1C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7E608-5BCD-F642-A4E7-F9C41BDC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11" name="Online Media 10" descr="Video05_HighNoise.mp4">
            <a:hlinkClick r:id="" action="ppaction://media"/>
            <a:extLst>
              <a:ext uri="{FF2B5EF4-FFF2-40B4-BE49-F238E27FC236}">
                <a16:creationId xmlns:a16="http://schemas.microsoft.com/office/drawing/2014/main" id="{345D05CB-1025-0644-8FDA-4D08E9E3764D}"/>
              </a:ext>
            </a:extLst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73337" y="1430337"/>
            <a:ext cx="3997325" cy="3997325"/>
          </a:xfrm>
        </p:spPr>
      </p:pic>
    </p:spTree>
    <p:extLst>
      <p:ext uri="{BB962C8B-B14F-4D97-AF65-F5344CB8AC3E}">
        <p14:creationId xmlns:p14="http://schemas.microsoft.com/office/powerpoint/2010/main" val="118739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3C44-684B-884F-9B9D-A3ED482BC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120" y="2531580"/>
            <a:ext cx="6707188" cy="863600"/>
          </a:xfrm>
        </p:spPr>
        <p:txBody>
          <a:bodyPr/>
          <a:lstStyle/>
          <a:p>
            <a:r>
              <a:rPr lang="de-DE" dirty="0"/>
              <a:t>Higher </a:t>
            </a:r>
            <a:r>
              <a:rPr lang="de-DE" dirty="0" err="1"/>
              <a:t>learning</a:t>
            </a:r>
            <a:r>
              <a:rPr lang="de-DE" dirty="0"/>
              <a:t> rate (x100)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6C492-F944-E845-AE61-774A067B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536D2-86D4-894D-AF99-254C78515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EBBAA-F0F5-464C-B77A-416179AF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373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CF36-2B3D-7B4B-B557-63999441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Higher </a:t>
            </a:r>
            <a:r>
              <a:rPr lang="de-DE" dirty="0" err="1"/>
              <a:t>learning</a:t>
            </a:r>
            <a:r>
              <a:rPr lang="de-DE" dirty="0"/>
              <a:t>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96634-3C1A-C840-A6FC-303024774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01006"/>
            <a:ext cx="8183563" cy="431958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4BF55-1F43-3241-A7CB-978F0646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D663D-B635-7F42-AF93-FE8D53EC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76F9D-2383-3743-A4D8-21107430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23</a:t>
            </a:fld>
            <a:endParaRPr lang="de-DE"/>
          </a:p>
        </p:txBody>
      </p:sp>
      <p:pic>
        <p:nvPicPr>
          <p:cNvPr id="11" name="Picture 10" descr="A close up of a mans face&#10;&#10;Description automatically generated">
            <a:extLst>
              <a:ext uri="{FF2B5EF4-FFF2-40B4-BE49-F238E27FC236}">
                <a16:creationId xmlns:a16="http://schemas.microsoft.com/office/drawing/2014/main" id="{E70C8670-D1F6-4748-9DF0-195E0D8E5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94" y="1883858"/>
            <a:ext cx="6552728" cy="413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7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9A705-265E-824E-9042-A71B7DE7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Higher </a:t>
            </a:r>
            <a:r>
              <a:rPr lang="de-DE" dirty="0" err="1"/>
              <a:t>learning</a:t>
            </a:r>
            <a:r>
              <a:rPr lang="de-DE" dirty="0"/>
              <a:t> rate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1CFF8-2BAF-CB41-AD89-F7210439F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DA03E-1929-9E43-B55F-E58BFA1C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7E608-5BCD-F642-A4E7-F9C41BDC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24</a:t>
            </a:fld>
            <a:endParaRPr lang="de-DE"/>
          </a:p>
        </p:txBody>
      </p:sp>
      <p:pic>
        <p:nvPicPr>
          <p:cNvPr id="8" name="Online Media 7" descr="Video05-higherLR.mp4">
            <a:hlinkClick r:id="" action="ppaction://media"/>
            <a:extLst>
              <a:ext uri="{FF2B5EF4-FFF2-40B4-BE49-F238E27FC236}">
                <a16:creationId xmlns:a16="http://schemas.microsoft.com/office/drawing/2014/main" id="{C18329A5-D6EF-9A4D-A685-DE092D73295B}"/>
              </a:ext>
            </a:extLst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73337" y="1430337"/>
            <a:ext cx="3997325" cy="3997325"/>
          </a:xfrm>
        </p:spPr>
      </p:pic>
    </p:spTree>
    <p:extLst>
      <p:ext uri="{BB962C8B-B14F-4D97-AF65-F5344CB8AC3E}">
        <p14:creationId xmlns:p14="http://schemas.microsoft.com/office/powerpoint/2010/main" val="164167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3C44-684B-884F-9B9D-A3ED482BC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120" y="2531580"/>
            <a:ext cx="6707188" cy="863600"/>
          </a:xfrm>
        </p:spPr>
        <p:txBody>
          <a:bodyPr/>
          <a:lstStyle/>
          <a:p>
            <a:r>
              <a:rPr lang="de-DE" dirty="0"/>
              <a:t>Higher </a:t>
            </a:r>
            <a:r>
              <a:rPr lang="de-DE" dirty="0" err="1"/>
              <a:t>learning</a:t>
            </a:r>
            <a:r>
              <a:rPr lang="de-DE" dirty="0"/>
              <a:t> rate (x1000)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6C492-F944-E845-AE61-774A067B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536D2-86D4-894D-AF99-254C78515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EBBAA-F0F5-464C-B77A-416179AF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40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CF36-2B3D-7B4B-B557-63999441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High </a:t>
            </a:r>
            <a:r>
              <a:rPr lang="de-DE" dirty="0" err="1"/>
              <a:t>learning</a:t>
            </a:r>
            <a:r>
              <a:rPr lang="de-DE" dirty="0"/>
              <a:t>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96634-3C1A-C840-A6FC-303024774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01006"/>
            <a:ext cx="8183563" cy="431958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4BF55-1F43-3241-A7CB-978F0646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D663D-B635-7F42-AF93-FE8D53EC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76F9D-2383-3743-A4D8-21107430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26</a:t>
            </a:fld>
            <a:endParaRPr lang="de-DE"/>
          </a:p>
        </p:txBody>
      </p:sp>
      <p:pic>
        <p:nvPicPr>
          <p:cNvPr id="9" name="Picture 8" descr="A picture containing large, white&#10;&#10;Description automatically generated">
            <a:extLst>
              <a:ext uri="{FF2B5EF4-FFF2-40B4-BE49-F238E27FC236}">
                <a16:creationId xmlns:a16="http://schemas.microsoft.com/office/drawing/2014/main" id="{B6A3E2A0-320A-7B48-B70A-24C185F48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6" y="2034464"/>
            <a:ext cx="7822024" cy="4505954"/>
          </a:xfrm>
          <a:prstGeom prst="rect">
            <a:avLst/>
          </a:prstGeom>
        </p:spPr>
      </p:pic>
      <p:sp>
        <p:nvSpPr>
          <p:cNvPr id="16" name="Down Arrow 15">
            <a:extLst>
              <a:ext uri="{FF2B5EF4-FFF2-40B4-BE49-F238E27FC236}">
                <a16:creationId xmlns:a16="http://schemas.microsoft.com/office/drawing/2014/main" id="{354721A3-6684-9848-BFDC-896CF231C49D}"/>
              </a:ext>
            </a:extLst>
          </p:cNvPr>
          <p:cNvSpPr/>
          <p:nvPr/>
        </p:nvSpPr>
        <p:spPr>
          <a:xfrm rot="21131751">
            <a:off x="7231165" y="2401112"/>
            <a:ext cx="360040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232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9A705-265E-824E-9042-A71B7DE7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High Noise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1CFF8-2BAF-CB41-AD89-F7210439F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DA03E-1929-9E43-B55F-E58BFA1C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7E608-5BCD-F642-A4E7-F9C41BDC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27</a:t>
            </a:fld>
            <a:endParaRPr lang="de-DE"/>
          </a:p>
        </p:txBody>
      </p:sp>
      <p:pic>
        <p:nvPicPr>
          <p:cNvPr id="8" name="Online Media 7" descr="Video06-HighLR.mp4">
            <a:hlinkClick r:id="" action="ppaction://media"/>
            <a:extLst>
              <a:ext uri="{FF2B5EF4-FFF2-40B4-BE49-F238E27FC236}">
                <a16:creationId xmlns:a16="http://schemas.microsoft.com/office/drawing/2014/main" id="{E34A8312-7C11-DA47-AF1A-8C2B08081B47}"/>
              </a:ext>
            </a:extLst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73337" y="1430337"/>
            <a:ext cx="3997325" cy="3997325"/>
          </a:xfrm>
        </p:spPr>
      </p:pic>
    </p:spTree>
    <p:extLst>
      <p:ext uri="{BB962C8B-B14F-4D97-AF65-F5344CB8AC3E}">
        <p14:creationId xmlns:p14="http://schemas.microsoft.com/office/powerpoint/2010/main" val="337868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CF36-2B3D-7B4B-B557-63999441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Experiment: Walking </a:t>
            </a:r>
            <a:r>
              <a:rPr lang="de-DE" dirty="0" err="1"/>
              <a:t>Ant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96634-3C1A-C840-A6FC-303024774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01006"/>
            <a:ext cx="8183563" cy="4319587"/>
          </a:xfrm>
        </p:spPr>
        <p:txBody>
          <a:bodyPr/>
          <a:lstStyle/>
          <a:p>
            <a:r>
              <a:rPr lang="de-DE" dirty="0"/>
              <a:t>Walking </a:t>
            </a:r>
            <a:r>
              <a:rPr lang="de-DE" dirty="0" err="1"/>
              <a:t>Ant</a:t>
            </a:r>
            <a:endParaRPr lang="de-DE" dirty="0"/>
          </a:p>
          <a:p>
            <a:r>
              <a:rPr lang="de-DE" dirty="0"/>
              <a:t>Default Settings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4BF55-1F43-3241-A7CB-978F0646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D663D-B635-7F42-AF93-FE8D53EC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76F9D-2383-3743-A4D8-21107430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849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CF36-2B3D-7B4B-B557-63999441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Experiment: Walking </a:t>
            </a:r>
            <a:r>
              <a:rPr lang="de-DE" dirty="0" err="1"/>
              <a:t>Ant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96634-3C1A-C840-A6FC-303024774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01006"/>
            <a:ext cx="8183563" cy="431958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4BF55-1F43-3241-A7CB-978F0646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D663D-B635-7F42-AF93-FE8D53EC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76F9D-2383-3743-A4D8-21107430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29</a:t>
            </a:fld>
            <a:endParaRPr lang="de-DE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B82E48DA-FECA-2F4B-BFC3-3E9BFD50A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" y="2374899"/>
            <a:ext cx="8610600" cy="2971800"/>
          </a:xfrm>
          <a:prstGeom prst="rect">
            <a:avLst/>
          </a:prstGeom>
        </p:spPr>
      </p:pic>
      <p:sp>
        <p:nvSpPr>
          <p:cNvPr id="16" name="Down Arrow 15">
            <a:extLst>
              <a:ext uri="{FF2B5EF4-FFF2-40B4-BE49-F238E27FC236}">
                <a16:creationId xmlns:a16="http://schemas.microsoft.com/office/drawing/2014/main" id="{354721A3-6684-9848-BFDC-896CF231C49D}"/>
              </a:ext>
            </a:extLst>
          </p:cNvPr>
          <p:cNvSpPr/>
          <p:nvPr/>
        </p:nvSpPr>
        <p:spPr>
          <a:xfrm rot="1274093">
            <a:off x="721659" y="2389909"/>
            <a:ext cx="360040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02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330B1-340F-A840-8AC8-3E02F5413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TD3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8196-6308-E24B-8B3B-DDDF95F3F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15886"/>
            <a:ext cx="8183563" cy="4319587"/>
          </a:xfrm>
        </p:spPr>
        <p:txBody>
          <a:bodyPr/>
          <a:lstStyle/>
          <a:p>
            <a:r>
              <a:rPr lang="de-DE" dirty="0"/>
              <a:t>Original Paper </a:t>
            </a:r>
            <a:r>
              <a:rPr lang="de-DE" dirty="0" err="1"/>
              <a:t>published</a:t>
            </a:r>
            <a:r>
              <a:rPr lang="de-DE" dirty="0"/>
              <a:t> 22 </a:t>
            </a:r>
            <a:r>
              <a:rPr lang="de-DE" dirty="0" err="1"/>
              <a:t>October</a:t>
            </a:r>
            <a:r>
              <a:rPr lang="de-DE" dirty="0"/>
              <a:t> 2018</a:t>
            </a:r>
          </a:p>
          <a:p>
            <a:r>
              <a:rPr lang="de-DE" dirty="0" err="1"/>
              <a:t>Twin</a:t>
            </a:r>
            <a:r>
              <a:rPr lang="de-DE" dirty="0"/>
              <a:t> </a:t>
            </a:r>
            <a:r>
              <a:rPr lang="de-DE" dirty="0" err="1"/>
              <a:t>Delayed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Deterministic</a:t>
            </a:r>
            <a:r>
              <a:rPr lang="de-DE" dirty="0"/>
              <a:t> </a:t>
            </a:r>
            <a:r>
              <a:rPr lang="de-DE" dirty="0" err="1"/>
              <a:t>Policy</a:t>
            </a:r>
            <a:r>
              <a:rPr lang="de-DE" dirty="0"/>
              <a:t> Gradient </a:t>
            </a:r>
          </a:p>
          <a:p>
            <a:r>
              <a:rPr lang="de-DE" dirty="0" err="1"/>
              <a:t>Successor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DDPG</a:t>
            </a:r>
          </a:p>
          <a:p>
            <a:r>
              <a:rPr lang="de-DE" dirty="0"/>
              <a:t>Off-</a:t>
            </a:r>
            <a:r>
              <a:rPr lang="de-DE" dirty="0" err="1"/>
              <a:t>policy</a:t>
            </a:r>
            <a:r>
              <a:rPr lang="de-DE" dirty="0"/>
              <a:t> [1]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E2625-E051-944C-822A-A1E15BF0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8C45D-398E-6C4A-8C5E-41A06666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EFC93-F8A9-7843-90F2-1F491651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3</a:t>
            </a:fld>
            <a:endParaRPr lang="de-DE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BA205E4-839A-7B41-9124-A21AFBAA0F94}"/>
              </a:ext>
            </a:extLst>
          </p:cNvPr>
          <p:cNvGrpSpPr/>
          <p:nvPr/>
        </p:nvGrpSpPr>
        <p:grpSpPr>
          <a:xfrm>
            <a:off x="5875900" y="1539133"/>
            <a:ext cx="9144000" cy="4977508"/>
            <a:chOff x="0" y="1388331"/>
            <a:chExt cx="9144000" cy="4977508"/>
          </a:xfrm>
        </p:grpSpPr>
        <p:pic>
          <p:nvPicPr>
            <p:cNvPr id="9" name="Picture 8" descr="RL Taxonomy - Source: https://spinningup.openai.com/en/latest/spinningup/rl_intro2.html#citations-below">
              <a:extLst>
                <a:ext uri="{FF2B5EF4-FFF2-40B4-BE49-F238E27FC236}">
                  <a16:creationId xmlns:a16="http://schemas.microsoft.com/office/drawing/2014/main" id="{A1CDD86F-CF90-2240-864E-7A8E7B4AF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88331"/>
              <a:ext cx="9144000" cy="471647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80CB37-08F8-F142-A753-E0DFB6C5B76A}"/>
                </a:ext>
              </a:extLst>
            </p:cNvPr>
            <p:cNvSpPr txBox="1"/>
            <p:nvPr/>
          </p:nvSpPr>
          <p:spPr>
            <a:xfrm>
              <a:off x="6641444" y="6104229"/>
              <a:ext cx="22894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 </a:t>
              </a:r>
              <a:r>
                <a:rPr lang="de-DE" sz="1100" dirty="0" err="1"/>
                <a:t>Taxonomy</a:t>
              </a:r>
              <a:r>
                <a:rPr lang="de-DE" sz="1100" dirty="0"/>
                <a:t> </a:t>
              </a:r>
              <a:r>
                <a:rPr lang="de-DE" sz="1100" dirty="0" err="1"/>
                <a:t>of</a:t>
              </a:r>
              <a:r>
                <a:rPr lang="de-DE" sz="1100" dirty="0"/>
                <a:t> RL </a:t>
              </a:r>
              <a:r>
                <a:rPr lang="de-DE" sz="1100" dirty="0" err="1"/>
                <a:t>Algorithms</a:t>
              </a:r>
              <a:r>
                <a:rPr lang="de-DE" sz="1100" dirty="0"/>
                <a:t> [2]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770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1349-640B-FD41-92C4-C24BA288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Experiment: Walking </a:t>
            </a:r>
            <a:r>
              <a:rPr lang="de-DE" dirty="0" err="1"/>
              <a:t>Ant</a:t>
            </a:r>
            <a:endParaRPr lang="de-DE" dirty="0"/>
          </a:p>
        </p:txBody>
      </p:sp>
      <p:pic>
        <p:nvPicPr>
          <p:cNvPr id="8" name="Online Media 7" descr="Video01.mp4">
            <a:hlinkClick r:id="" action="ppaction://media"/>
            <a:extLst>
              <a:ext uri="{FF2B5EF4-FFF2-40B4-BE49-F238E27FC236}">
                <a16:creationId xmlns:a16="http://schemas.microsoft.com/office/drawing/2014/main" id="{A757CF59-6391-AE48-9474-F33D150EBF53}"/>
              </a:ext>
            </a:extLst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15716" y="1511279"/>
            <a:ext cx="5112568" cy="3835441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FD3F4-0882-4F40-947B-97F77945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84E67-E389-7143-9DF7-8C4C0E52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A2B75-439A-1341-9B69-1A5867B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0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68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CF36-2B3D-7B4B-B557-63999441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Experiment: Walking </a:t>
            </a:r>
            <a:r>
              <a:rPr lang="de-DE" dirty="0" err="1"/>
              <a:t>Ant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96634-3C1A-C840-A6FC-303024774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01006"/>
            <a:ext cx="8183563" cy="4319587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4BF55-1F43-3241-A7CB-978F0646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D663D-B635-7F42-AF93-FE8D53EC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76F9D-2383-3743-A4D8-21107430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31</a:t>
            </a:fld>
            <a:endParaRPr lang="de-DE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B82E48DA-FECA-2F4B-BFC3-3E9BFD50A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" y="2374899"/>
            <a:ext cx="8610600" cy="2971800"/>
          </a:xfrm>
          <a:prstGeom prst="rect">
            <a:avLst/>
          </a:prstGeom>
        </p:spPr>
      </p:pic>
      <p:sp>
        <p:nvSpPr>
          <p:cNvPr id="16" name="Down Arrow 15">
            <a:extLst>
              <a:ext uri="{FF2B5EF4-FFF2-40B4-BE49-F238E27FC236}">
                <a16:creationId xmlns:a16="http://schemas.microsoft.com/office/drawing/2014/main" id="{354721A3-6684-9848-BFDC-896CF231C49D}"/>
              </a:ext>
            </a:extLst>
          </p:cNvPr>
          <p:cNvSpPr/>
          <p:nvPr/>
        </p:nvSpPr>
        <p:spPr>
          <a:xfrm>
            <a:off x="1475656" y="3717032"/>
            <a:ext cx="360040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6093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1349-640B-FD41-92C4-C24BA288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Experiment: Walking </a:t>
            </a:r>
            <a:r>
              <a:rPr lang="de-DE" dirty="0" err="1"/>
              <a:t>Ant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FD3F4-0882-4F40-947B-97F77945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84E67-E389-7143-9DF7-8C4C0E52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A2B75-439A-1341-9B69-1A5867B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32</a:t>
            </a:fld>
            <a:endParaRPr lang="de-DE"/>
          </a:p>
        </p:txBody>
      </p:sp>
      <p:pic>
        <p:nvPicPr>
          <p:cNvPr id="9" name="Online Media 8" descr="Video02.mp4">
            <a:hlinkClick r:id="" action="ppaction://media"/>
            <a:extLst>
              <a:ext uri="{FF2B5EF4-FFF2-40B4-BE49-F238E27FC236}">
                <a16:creationId xmlns:a16="http://schemas.microsoft.com/office/drawing/2014/main" id="{EC3673F2-45C4-4649-99B0-BCDC4DC34AD9}"/>
              </a:ext>
            </a:extLst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97273" y="1497444"/>
            <a:ext cx="5149453" cy="3863112"/>
          </a:xfrm>
        </p:spPr>
      </p:pic>
    </p:spTree>
    <p:extLst>
      <p:ext uri="{BB962C8B-B14F-4D97-AF65-F5344CB8AC3E}">
        <p14:creationId xmlns:p14="http://schemas.microsoft.com/office/powerpoint/2010/main" val="53665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CF36-2B3D-7B4B-B557-63999441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Experiment: Walking </a:t>
            </a:r>
            <a:r>
              <a:rPr lang="de-DE" dirty="0" err="1"/>
              <a:t>Ant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96634-3C1A-C840-A6FC-303024774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01006"/>
            <a:ext cx="8183563" cy="431958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4BF55-1F43-3241-A7CB-978F0646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D663D-B635-7F42-AF93-FE8D53EC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76F9D-2383-3743-A4D8-21107430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33</a:t>
            </a:fld>
            <a:endParaRPr lang="de-DE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B82E48DA-FECA-2F4B-BFC3-3E9BFD50A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" y="2374899"/>
            <a:ext cx="8610600" cy="2971800"/>
          </a:xfrm>
          <a:prstGeom prst="rect">
            <a:avLst/>
          </a:prstGeom>
        </p:spPr>
      </p:pic>
      <p:sp>
        <p:nvSpPr>
          <p:cNvPr id="16" name="Down Arrow 15">
            <a:extLst>
              <a:ext uri="{FF2B5EF4-FFF2-40B4-BE49-F238E27FC236}">
                <a16:creationId xmlns:a16="http://schemas.microsoft.com/office/drawing/2014/main" id="{354721A3-6684-9848-BFDC-896CF231C49D}"/>
              </a:ext>
            </a:extLst>
          </p:cNvPr>
          <p:cNvSpPr/>
          <p:nvPr/>
        </p:nvSpPr>
        <p:spPr>
          <a:xfrm rot="1840292">
            <a:off x="8460744" y="2010157"/>
            <a:ext cx="360040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23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1349-640B-FD41-92C4-C24BA288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Experiment: Walking </a:t>
            </a:r>
            <a:r>
              <a:rPr lang="de-DE" dirty="0" err="1"/>
              <a:t>Ant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FD3F4-0882-4F40-947B-97F77945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84E67-E389-7143-9DF7-8C4C0E52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A2B75-439A-1341-9B69-1A5867B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34</a:t>
            </a:fld>
            <a:endParaRPr lang="de-DE"/>
          </a:p>
        </p:txBody>
      </p:sp>
      <p:pic>
        <p:nvPicPr>
          <p:cNvPr id="8" name="Online Media 7" descr="Video03.mp4">
            <a:hlinkClick r:id="" action="ppaction://media"/>
            <a:extLst>
              <a:ext uri="{FF2B5EF4-FFF2-40B4-BE49-F238E27FC236}">
                <a16:creationId xmlns:a16="http://schemas.microsoft.com/office/drawing/2014/main" id="{4AA143CE-5F08-704A-96BF-36C8967ABC61}"/>
              </a:ext>
            </a:extLst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97575" y="1502387"/>
            <a:ext cx="5136276" cy="3853226"/>
          </a:xfrm>
        </p:spPr>
      </p:pic>
    </p:spTree>
    <p:extLst>
      <p:ext uri="{BB962C8B-B14F-4D97-AF65-F5344CB8AC3E}">
        <p14:creationId xmlns:p14="http://schemas.microsoft.com/office/powerpoint/2010/main" val="304928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68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1349-640B-FD41-92C4-C24BA288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64904" y="1844824"/>
            <a:ext cx="6707188" cy="863600"/>
          </a:xfrm>
        </p:spPr>
        <p:txBody>
          <a:bodyPr/>
          <a:lstStyle/>
          <a:p>
            <a:pPr algn="r"/>
            <a:r>
              <a:rPr lang="de-DE" sz="3200" dirty="0" err="1"/>
              <a:t>Thank</a:t>
            </a:r>
            <a:r>
              <a:rPr lang="de-DE" sz="3200" dirty="0"/>
              <a:t> </a:t>
            </a:r>
            <a:r>
              <a:rPr lang="de-DE" sz="3200" dirty="0" err="1"/>
              <a:t>you</a:t>
            </a:r>
            <a:r>
              <a:rPr lang="de-DE" sz="3200" dirty="0"/>
              <a:t>!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FD3F4-0882-4F40-947B-97F77945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84E67-E389-7143-9DF7-8C4C0E52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A2B75-439A-1341-9B69-1A5867B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5749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B39D-F04E-6444-9EFF-7376DB70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EA387-78FF-824A-A30E-0566133E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9138"/>
            <a:ext cx="8183563" cy="4319587"/>
          </a:xfrm>
        </p:spPr>
        <p:txBody>
          <a:bodyPr/>
          <a:lstStyle/>
          <a:p>
            <a:r>
              <a:rPr lang="de-DE" dirty="0"/>
              <a:t>[1] </a:t>
            </a:r>
            <a:r>
              <a:rPr lang="de-DE" dirty="0">
                <a:hlinkClick r:id="rId2"/>
              </a:rPr>
              <a:t>https://spinningup.openai.com/en/latest/algorithms/td3.html</a:t>
            </a:r>
            <a:r>
              <a:rPr lang="de-DE" dirty="0"/>
              <a:t> (02.12.2019)</a:t>
            </a:r>
          </a:p>
          <a:p>
            <a:r>
              <a:rPr lang="de-DE" dirty="0"/>
              <a:t>[2] </a:t>
            </a:r>
            <a:r>
              <a:rPr lang="de-DE" dirty="0">
                <a:hlinkClick r:id="rId3"/>
              </a:rPr>
              <a:t>https://spinningup.openai.com/en/latest/spinningup/rl_intro2.html</a:t>
            </a:r>
            <a:r>
              <a:rPr lang="de-DE" dirty="0"/>
              <a:t> (02.12.2019)</a:t>
            </a:r>
          </a:p>
          <a:p>
            <a:r>
              <a:rPr lang="de-DE" dirty="0"/>
              <a:t>[3] </a:t>
            </a:r>
            <a:r>
              <a:rPr lang="de-DE" dirty="0">
                <a:hlinkClick r:id="rId4"/>
              </a:rPr>
              <a:t>https://towardsdatascience.com/q-learning-54b841f3f9e4</a:t>
            </a:r>
            <a:r>
              <a:rPr lang="de-DE" dirty="0"/>
              <a:t> (05.12.2019)</a:t>
            </a:r>
          </a:p>
          <a:p>
            <a:r>
              <a:rPr lang="de-DE" dirty="0"/>
              <a:t>[4] </a:t>
            </a:r>
            <a:r>
              <a:rPr lang="de-DE" dirty="0">
                <a:hlinkClick r:id="rId5"/>
              </a:rPr>
              <a:t>https://spinningup.openai.com/en/latest/algorithms/ddpg.html#the-q-learning-side-of-ddpg</a:t>
            </a:r>
            <a:r>
              <a:rPr lang="de-DE" dirty="0"/>
              <a:t> (18.12.2019)</a:t>
            </a:r>
          </a:p>
          <a:p>
            <a:r>
              <a:rPr lang="de-DE" dirty="0"/>
              <a:t>[5] </a:t>
            </a:r>
            <a:r>
              <a:rPr lang="de-DE" dirty="0">
                <a:hlinkClick r:id="rId6"/>
              </a:rPr>
              <a:t>https://www.mlq.ai/deep-reinforcement-learning-twin-delayed-ddpg-algorithm/</a:t>
            </a:r>
            <a:r>
              <a:rPr lang="de-DE" dirty="0"/>
              <a:t> (18.12.2019)</a:t>
            </a:r>
          </a:p>
          <a:p>
            <a:r>
              <a:rPr lang="de-DE" dirty="0"/>
              <a:t>[6] </a:t>
            </a:r>
            <a:r>
              <a:rPr lang="de-DE" dirty="0">
                <a:hlinkClick r:id="rId7"/>
              </a:rPr>
              <a:t>https://gym.openai.com/envs/Pendulum-v0/</a:t>
            </a:r>
            <a:r>
              <a:rPr lang="de-DE" dirty="0"/>
              <a:t> (25.12.2019)</a:t>
            </a:r>
          </a:p>
          <a:p>
            <a:r>
              <a:rPr lang="de-DE" dirty="0"/>
              <a:t>[7] </a:t>
            </a:r>
            <a:r>
              <a:rPr lang="de-DE" dirty="0">
                <a:hlinkClick r:id="rId4"/>
              </a:rPr>
              <a:t>https://towardsdatascience.com/q-learning-54b841f3f9e4</a:t>
            </a:r>
            <a:endParaRPr lang="de-DE" dirty="0"/>
          </a:p>
          <a:p>
            <a:r>
              <a:rPr lang="de-DE" dirty="0"/>
              <a:t>[8] </a:t>
            </a:r>
            <a:r>
              <a:rPr lang="de-DE" dirty="0">
                <a:hlinkClick r:id="rId8"/>
              </a:rPr>
              <a:t>https://arxiv.org/abs/1509.02971</a:t>
            </a:r>
            <a:endParaRPr lang="de-DE" dirty="0"/>
          </a:p>
          <a:p>
            <a:r>
              <a:rPr lang="de-DE" dirty="0" err="1"/>
              <a:t>Github</a:t>
            </a:r>
            <a:r>
              <a:rPr lang="de-DE" dirty="0"/>
              <a:t>: </a:t>
            </a:r>
            <a:r>
              <a:rPr lang="de-DE" dirty="0">
                <a:hlinkClick r:id="rId9"/>
              </a:rPr>
              <a:t>https://github.com/mrmarthy/DLSeminar/blob/master/PendulumTD3.ipynb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7A81C-D3AD-F14A-AE52-486FF50A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D9C6B-A555-E344-A29C-DC739833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8C4D0-00C5-9349-91AE-08C892A9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15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AA40-BBA6-C740-8320-D1A857F0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TD3 –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: 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7C31D-3FCB-F949-82C3-940A762AC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96154"/>
            <a:ext cx="8183563" cy="4319587"/>
          </a:xfrm>
        </p:spPr>
        <p:txBody>
          <a:bodyPr/>
          <a:lstStyle/>
          <a:p>
            <a:r>
              <a:rPr lang="de-DE" dirty="0"/>
              <a:t>Q-</a:t>
            </a:r>
            <a:r>
              <a:rPr lang="de-DE" dirty="0" err="1"/>
              <a:t>table</a:t>
            </a:r>
            <a:endParaRPr lang="de-DE" dirty="0"/>
          </a:p>
          <a:p>
            <a:r>
              <a:rPr lang="de-DE" dirty="0"/>
              <a:t>Q-Learning</a:t>
            </a:r>
          </a:p>
          <a:p>
            <a:pPr lvl="1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</a:p>
          <a:p>
            <a:pPr lvl="2"/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(s)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taking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action</a:t>
            </a:r>
            <a:r>
              <a:rPr lang="de-DE" dirty="0"/>
              <a:t> (a)</a:t>
            </a:r>
          </a:p>
          <a:p>
            <a:pPr lvl="2"/>
            <a:r>
              <a:rPr lang="de-DE" dirty="0"/>
              <a:t>Next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reached</a:t>
            </a:r>
            <a:r>
              <a:rPr lang="de-DE" dirty="0"/>
              <a:t> (</a:t>
            </a:r>
            <a:r>
              <a:rPr lang="de-DE" dirty="0" err="1"/>
              <a:t>s‘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Getting</a:t>
            </a:r>
            <a:r>
              <a:rPr lang="de-DE" dirty="0"/>
              <a:t> a </a:t>
            </a:r>
            <a:r>
              <a:rPr lang="de-DE" dirty="0" err="1"/>
              <a:t>reward</a:t>
            </a:r>
            <a:r>
              <a:rPr lang="de-DE" dirty="0"/>
              <a:t> (</a:t>
            </a:r>
            <a:r>
              <a:rPr lang="de-DE" dirty="0" err="1"/>
              <a:t>r</a:t>
            </a:r>
            <a:r>
              <a:rPr lang="de-DE" dirty="0"/>
              <a:t>)  </a:t>
            </a:r>
          </a:p>
          <a:p>
            <a:pPr lvl="2"/>
            <a:r>
              <a:rPr lang="de-DE" dirty="0" err="1"/>
              <a:t>Updating</a:t>
            </a:r>
            <a:r>
              <a:rPr lang="de-DE" dirty="0"/>
              <a:t> Q-Value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 err="1"/>
              <a:t>maximum</a:t>
            </a:r>
            <a:r>
              <a:rPr lang="de-DE" dirty="0"/>
              <a:t> </a:t>
            </a:r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rewards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action</a:t>
            </a:r>
            <a:r>
              <a:rPr lang="de-DE" dirty="0"/>
              <a:t> in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state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ED866-8E11-8943-A80A-6C6BF5330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0FFF4-1561-5846-8C6F-6FDE6B72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err="1"/>
              <a:t>Deep</a:t>
            </a:r>
            <a:r>
              <a:rPr lang="de-DE" b="1" dirty="0"/>
              <a:t> Reinforcement Learning: TD3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C8D76-5F53-594E-BFB3-FDCB415B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DE0341-F6D5-834B-BCD0-37AB49F0F0EF}"/>
              </a:ext>
            </a:extLst>
          </p:cNvPr>
          <p:cNvSpPr txBox="1"/>
          <p:nvPr/>
        </p:nvSpPr>
        <p:spPr>
          <a:xfrm>
            <a:off x="1979712" y="59653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D99BBC0-BCE8-914F-8782-118FE8B1FE22}"/>
              </a:ext>
            </a:extLst>
          </p:cNvPr>
          <p:cNvGrpSpPr/>
          <p:nvPr/>
        </p:nvGrpSpPr>
        <p:grpSpPr>
          <a:xfrm>
            <a:off x="107950" y="4552246"/>
            <a:ext cx="8928100" cy="1404739"/>
            <a:chOff x="107950" y="4552246"/>
            <a:chExt cx="8928100" cy="1404739"/>
          </a:xfrm>
        </p:grpSpPr>
        <p:pic>
          <p:nvPicPr>
            <p:cNvPr id="24" name="Picture 23" descr="A close up of a logo&#10;&#10;Description automatically generated">
              <a:extLst>
                <a:ext uri="{FF2B5EF4-FFF2-40B4-BE49-F238E27FC236}">
                  <a16:creationId xmlns:a16="http://schemas.microsoft.com/office/drawing/2014/main" id="{88F5CFDD-25F3-A744-84A1-1E5C6A74E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50" y="4552246"/>
              <a:ext cx="8928100" cy="1219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5391E00-E63E-5F4D-9266-B30D0AD759A5}"/>
                </a:ext>
              </a:extLst>
            </p:cNvPr>
            <p:cNvSpPr txBox="1"/>
            <p:nvPr/>
          </p:nvSpPr>
          <p:spPr>
            <a:xfrm>
              <a:off x="6996709" y="5695375"/>
              <a:ext cx="20393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Q-</a:t>
              </a:r>
              <a:r>
                <a:rPr lang="de-DE" sz="1100" dirty="0" err="1"/>
                <a:t>learning</a:t>
              </a:r>
              <a:r>
                <a:rPr lang="de-DE" sz="1100" dirty="0"/>
                <a:t> update </a:t>
              </a:r>
              <a:r>
                <a:rPr lang="de-DE" sz="1100" dirty="0" err="1"/>
                <a:t>function</a:t>
              </a:r>
              <a:r>
                <a:rPr lang="de-DE" sz="1100" dirty="0"/>
                <a:t> [3]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274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5CB9-CD90-0144-A033-3ABD1F0C2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TD3 –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: Q-Learning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64310-662F-A143-A2F0-2B4AD2A2F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01006"/>
            <a:ext cx="8183563" cy="4319587"/>
          </a:xfrm>
        </p:spPr>
        <p:txBody>
          <a:bodyPr/>
          <a:lstStyle/>
          <a:p>
            <a:r>
              <a:rPr lang="de-DE" dirty="0" err="1"/>
              <a:t>Here</a:t>
            </a:r>
            <a:r>
              <a:rPr lang="de-DE" dirty="0"/>
              <a:t>: </a:t>
            </a:r>
            <a:r>
              <a:rPr lang="de-DE" dirty="0" err="1"/>
              <a:t>Deep</a:t>
            </a:r>
            <a:r>
              <a:rPr lang="de-DE" dirty="0"/>
              <a:t> Q-Learning</a:t>
            </a:r>
          </a:p>
          <a:p>
            <a:pPr lvl="1"/>
            <a:r>
              <a:rPr lang="de-DE" dirty="0"/>
              <a:t>Not iterativ but a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</a:t>
            </a:r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</a:p>
          <a:p>
            <a:pPr lvl="1"/>
            <a:r>
              <a:rPr lang="de-DE" dirty="0" err="1"/>
              <a:t>Predicts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Q-Values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state</a:t>
            </a:r>
            <a:endParaRPr lang="de-DE" dirty="0"/>
          </a:p>
          <a:p>
            <a:pPr lvl="1"/>
            <a:r>
              <a:rPr lang="de-DE" dirty="0"/>
              <a:t>Take </a:t>
            </a:r>
            <a:r>
              <a:rPr lang="de-DE" dirty="0" err="1"/>
              <a:t>action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Q-Value</a:t>
            </a:r>
          </a:p>
          <a:p>
            <a:pPr lvl="1"/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reward</a:t>
            </a:r>
            <a:endParaRPr lang="de-DE" dirty="0"/>
          </a:p>
          <a:p>
            <a:pPr lvl="1"/>
            <a:r>
              <a:rPr lang="de-DE" dirty="0" err="1"/>
              <a:t>Reach</a:t>
            </a:r>
            <a:r>
              <a:rPr lang="de-DE" dirty="0"/>
              <a:t> </a:t>
            </a:r>
            <a:r>
              <a:rPr lang="de-DE" dirty="0" err="1"/>
              <a:t>s‘</a:t>
            </a:r>
            <a:endParaRPr lang="de-DE" dirty="0"/>
          </a:p>
          <a:p>
            <a:pPr lvl="1"/>
            <a:r>
              <a:rPr lang="de-DE" dirty="0"/>
              <a:t>Q-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calculated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prediction</a:t>
            </a:r>
            <a:endParaRPr lang="de-DE" dirty="0"/>
          </a:p>
          <a:p>
            <a:pPr lvl="1"/>
            <a:r>
              <a:rPr lang="de-DE" dirty="0"/>
              <a:t>Goal: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loss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73E90-31C6-454B-8C43-464D1F1D6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13FD9-EE13-D546-BF5F-06AC8E2C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EC721-8586-2943-AF41-7445483D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25685-3A02-0941-ABEA-F23E941EBE2E}"/>
              </a:ext>
            </a:extLst>
          </p:cNvPr>
          <p:cNvSpPr txBox="1"/>
          <p:nvPr/>
        </p:nvSpPr>
        <p:spPr>
          <a:xfrm>
            <a:off x="6300049" y="5805316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Source: [7]</a:t>
            </a:r>
          </a:p>
        </p:txBody>
      </p:sp>
    </p:spTree>
    <p:extLst>
      <p:ext uri="{BB962C8B-B14F-4D97-AF65-F5344CB8AC3E}">
        <p14:creationId xmlns:p14="http://schemas.microsoft.com/office/powerpoint/2010/main" val="306272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5CB9-CD90-0144-A033-3ABD1F0C2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TD3 –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: </a:t>
            </a:r>
            <a:r>
              <a:rPr lang="de-DE" dirty="0" err="1"/>
              <a:t>Policy</a:t>
            </a:r>
            <a:r>
              <a:rPr lang="de-DE" dirty="0"/>
              <a:t>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64310-662F-A143-A2F0-2B4AD2A2F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01006"/>
            <a:ext cx="8183563" cy="4319587"/>
          </a:xfrm>
        </p:spPr>
        <p:txBody>
          <a:bodyPr/>
          <a:lstStyle/>
          <a:p>
            <a:r>
              <a:rPr lang="de-DE" dirty="0"/>
              <a:t>Second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: </a:t>
            </a:r>
            <a:r>
              <a:rPr lang="de-DE" dirty="0" err="1"/>
              <a:t>Policy</a:t>
            </a:r>
            <a:r>
              <a:rPr lang="de-DE" dirty="0"/>
              <a:t> Gradient</a:t>
            </a:r>
          </a:p>
          <a:p>
            <a:r>
              <a:rPr lang="de-DE" dirty="0"/>
              <a:t>Updates </a:t>
            </a:r>
            <a:r>
              <a:rPr lang="de-DE" dirty="0" err="1"/>
              <a:t>policy</a:t>
            </a:r>
            <a:r>
              <a:rPr lang="de-DE" dirty="0"/>
              <a:t> </a:t>
            </a:r>
            <a:r>
              <a:rPr lang="de-DE" dirty="0" err="1"/>
              <a:t>weights</a:t>
            </a:r>
            <a:endParaRPr lang="de-DE" dirty="0"/>
          </a:p>
          <a:p>
            <a:r>
              <a:rPr lang="de-DE" dirty="0"/>
              <a:t>Input: </a:t>
            </a:r>
            <a:r>
              <a:rPr lang="de-DE" dirty="0" err="1"/>
              <a:t>states</a:t>
            </a:r>
            <a:r>
              <a:rPr lang="de-DE" dirty="0"/>
              <a:t> </a:t>
            </a:r>
          </a:p>
          <a:p>
            <a:r>
              <a:rPr lang="de-DE" dirty="0"/>
              <a:t>Output: </a:t>
            </a:r>
            <a:r>
              <a:rPr lang="de-DE" dirty="0" err="1"/>
              <a:t>actions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(</a:t>
            </a:r>
            <a:r>
              <a:rPr lang="de-DE" dirty="0" err="1"/>
              <a:t>agent</a:t>
            </a:r>
            <a:r>
              <a:rPr lang="de-DE" dirty="0"/>
              <a:t> </a:t>
            </a:r>
            <a:r>
              <a:rPr lang="de-DE" dirty="0" err="1"/>
              <a:t>chooses</a:t>
            </a:r>
            <a:r>
              <a:rPr lang="de-DE" dirty="0"/>
              <a:t>)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73E90-31C6-454B-8C43-464D1F1D6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13FD9-EE13-D546-BF5F-06AC8E2C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EC721-8586-2943-AF41-7445483D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2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51C72-65D4-6043-8A39-69C7AF52D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TD3 - DDPG vs. </a:t>
            </a:r>
            <a:r>
              <a:rPr lang="de-DE" dirty="0" err="1"/>
              <a:t>Twin</a:t>
            </a:r>
            <a:r>
              <a:rPr lang="de-DE" dirty="0"/>
              <a:t> </a:t>
            </a:r>
            <a:r>
              <a:rPr lang="de-DE" dirty="0" err="1"/>
              <a:t>Delayed</a:t>
            </a:r>
            <a:r>
              <a:rPr lang="de-DE" dirty="0"/>
              <a:t> DDPG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636EB-109B-954E-85A5-DFDB84437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0952" y="1701006"/>
            <a:ext cx="8183563" cy="4319587"/>
          </a:xfrm>
        </p:spPr>
        <p:txBody>
          <a:bodyPr/>
          <a:lstStyle/>
          <a:p>
            <a:r>
              <a:rPr lang="de-DE" dirty="0"/>
              <a:t>TD3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successor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Deterministic</a:t>
            </a:r>
            <a:r>
              <a:rPr lang="de-DE" dirty="0"/>
              <a:t> </a:t>
            </a:r>
            <a:r>
              <a:rPr lang="de-DE" dirty="0" err="1"/>
              <a:t>Policy</a:t>
            </a:r>
            <a:r>
              <a:rPr lang="de-DE" dirty="0"/>
              <a:t> Gradient (DDPG)</a:t>
            </a:r>
          </a:p>
          <a:p>
            <a:r>
              <a:rPr lang="de-DE" dirty="0"/>
              <a:t>DDPG: </a:t>
            </a:r>
          </a:p>
          <a:p>
            <a:pPr lvl="1"/>
            <a:r>
              <a:rPr lang="de-DE" sz="1600" dirty="0"/>
              <a:t>Base </a:t>
            </a:r>
            <a:r>
              <a:rPr lang="de-DE" sz="1600" dirty="0" err="1"/>
              <a:t>paper</a:t>
            </a:r>
            <a:r>
              <a:rPr lang="de-DE" sz="1600" dirty="0"/>
              <a:t> </a:t>
            </a:r>
            <a:r>
              <a:rPr lang="de-DE" sz="1600" dirty="0" err="1"/>
              <a:t>published</a:t>
            </a:r>
            <a:r>
              <a:rPr lang="de-DE" sz="1600" dirty="0"/>
              <a:t> in 2014 but </a:t>
            </a:r>
            <a:r>
              <a:rPr lang="de-DE" sz="1600" dirty="0" err="1"/>
              <a:t>first</a:t>
            </a:r>
            <a:r>
              <a:rPr lang="de-DE" sz="1600" dirty="0"/>
              <a:t> </a:t>
            </a:r>
            <a:r>
              <a:rPr lang="de-DE" sz="1600" dirty="0" err="1"/>
              <a:t>described</a:t>
            </a:r>
            <a:r>
              <a:rPr lang="de-DE" sz="1600" dirty="0"/>
              <a:t> in 2015 [8]</a:t>
            </a:r>
          </a:p>
          <a:p>
            <a:pPr lvl="1"/>
            <a:r>
              <a:rPr lang="de-DE" sz="1600" dirty="0" err="1"/>
              <a:t>Learns</a:t>
            </a:r>
            <a:r>
              <a:rPr lang="de-DE" sz="1600" dirty="0"/>
              <a:t> Q-</a:t>
            </a:r>
            <a:r>
              <a:rPr lang="de-DE" sz="1600" dirty="0" err="1"/>
              <a:t>function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policy</a:t>
            </a:r>
            <a:endParaRPr lang="de-DE" sz="1600" dirty="0"/>
          </a:p>
          <a:p>
            <a:pPr lvl="1"/>
            <a:r>
              <a:rPr lang="de-DE" sz="1600" dirty="0"/>
              <a:t>„DDPG </a:t>
            </a:r>
            <a:r>
              <a:rPr lang="de-DE" sz="1600" dirty="0" err="1"/>
              <a:t>is</a:t>
            </a:r>
            <a:r>
              <a:rPr lang="de-DE" sz="1600" dirty="0"/>
              <a:t> an off-</a:t>
            </a:r>
            <a:r>
              <a:rPr lang="de-DE" sz="1600" dirty="0" err="1"/>
              <a:t>policy</a:t>
            </a:r>
            <a:r>
              <a:rPr lang="de-DE" sz="1600" dirty="0"/>
              <a:t> </a:t>
            </a:r>
            <a:r>
              <a:rPr lang="de-DE" sz="1600" dirty="0" err="1"/>
              <a:t>algorithm</a:t>
            </a:r>
            <a:r>
              <a:rPr lang="de-DE" sz="1600" dirty="0"/>
              <a:t>.</a:t>
            </a:r>
          </a:p>
          <a:p>
            <a:pPr lvl="1"/>
            <a:r>
              <a:rPr lang="de-DE" sz="1600" dirty="0"/>
              <a:t>DDPG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only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used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environments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continuous</a:t>
            </a:r>
            <a:r>
              <a:rPr lang="de-DE" sz="1600" dirty="0"/>
              <a:t> </a:t>
            </a:r>
            <a:r>
              <a:rPr lang="de-DE" sz="1600" dirty="0" err="1"/>
              <a:t>action</a:t>
            </a:r>
            <a:r>
              <a:rPr lang="de-DE" sz="1600" dirty="0"/>
              <a:t> </a:t>
            </a:r>
            <a:r>
              <a:rPr lang="de-DE" sz="1600" dirty="0" err="1"/>
              <a:t>spaces</a:t>
            </a:r>
            <a:r>
              <a:rPr lang="de-DE" sz="1600" dirty="0"/>
              <a:t>.“[4]</a:t>
            </a:r>
            <a:endParaRPr lang="de-DE" dirty="0"/>
          </a:p>
          <a:p>
            <a:r>
              <a:rPr lang="de-DE" dirty="0"/>
              <a:t>Problems </a:t>
            </a:r>
            <a:r>
              <a:rPr lang="de-DE" dirty="0" err="1"/>
              <a:t>with</a:t>
            </a:r>
            <a:r>
              <a:rPr lang="de-DE" dirty="0"/>
              <a:t> DDPG: </a:t>
            </a:r>
          </a:p>
          <a:p>
            <a:pPr lvl="1"/>
            <a:r>
              <a:rPr lang="de-DE" dirty="0" err="1"/>
              <a:t>overestimates</a:t>
            </a:r>
            <a:r>
              <a:rPr lang="de-DE" dirty="0"/>
              <a:t> Q-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exploitation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 in Q-</a:t>
            </a:r>
            <a:r>
              <a:rPr lang="de-DE" dirty="0" err="1"/>
              <a:t>function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73EC5-41C3-DA44-B94B-73F8E28B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4B944-19FB-4A41-99C2-F36723DA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ADFEA-5F34-3342-96D5-841AF569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34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CC6CD-C888-0E48-90F7-E54B5C5D7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14742"/>
            <a:ext cx="8183563" cy="431958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Solutions </a:t>
            </a:r>
            <a:r>
              <a:rPr lang="de-DE" dirty="0" err="1"/>
              <a:t>for</a:t>
            </a:r>
            <a:r>
              <a:rPr lang="de-DE" dirty="0"/>
              <a:t> DDPG </a:t>
            </a:r>
            <a:r>
              <a:rPr lang="de-DE" dirty="0" err="1"/>
              <a:t>Issue</a:t>
            </a:r>
            <a:r>
              <a:rPr lang="de-DE" dirty="0"/>
              <a:t>: </a:t>
            </a:r>
          </a:p>
          <a:p>
            <a:r>
              <a:rPr lang="de-DE" b="1" dirty="0" err="1"/>
              <a:t>Twin</a:t>
            </a:r>
            <a:r>
              <a:rPr lang="de-DE" b="1" dirty="0"/>
              <a:t>: </a:t>
            </a:r>
            <a:r>
              <a:rPr lang="de-DE" dirty="0"/>
              <a:t>Double-Q Learning</a:t>
            </a:r>
          </a:p>
          <a:p>
            <a:pPr lvl="1"/>
            <a:r>
              <a:rPr lang="de-DE" dirty="0" err="1"/>
              <a:t>Learns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Q-</a:t>
            </a:r>
            <a:r>
              <a:rPr lang="de-DE" dirty="0" err="1"/>
              <a:t>functions</a:t>
            </a:r>
            <a:endParaRPr lang="de-DE" dirty="0"/>
          </a:p>
          <a:p>
            <a:pPr lvl="1"/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update </a:t>
            </a:r>
            <a:r>
              <a:rPr lang="de-DE" dirty="0" err="1"/>
              <a:t>the</a:t>
            </a:r>
            <a:r>
              <a:rPr lang="de-DE" dirty="0"/>
              <a:t> Q-</a:t>
            </a:r>
            <a:r>
              <a:rPr lang="de-DE" dirty="0" err="1"/>
              <a:t>value</a:t>
            </a:r>
            <a:endParaRPr lang="de-DE" dirty="0"/>
          </a:p>
          <a:p>
            <a:pPr lvl="1"/>
            <a:r>
              <a:rPr lang="de-DE" dirty="0"/>
              <a:t>-&gt; </a:t>
            </a:r>
            <a:r>
              <a:rPr lang="de-DE" dirty="0" err="1"/>
              <a:t>favors</a:t>
            </a:r>
            <a:r>
              <a:rPr lang="de-DE" dirty="0"/>
              <a:t> </a:t>
            </a:r>
            <a:r>
              <a:rPr lang="de-DE" dirty="0" err="1"/>
              <a:t>underestimation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Q-</a:t>
            </a:r>
            <a:r>
              <a:rPr lang="de-DE" dirty="0" err="1"/>
              <a:t>values</a:t>
            </a:r>
            <a:r>
              <a:rPr lang="de-DE" dirty="0"/>
              <a:t> </a:t>
            </a:r>
          </a:p>
          <a:p>
            <a:r>
              <a:rPr lang="de-DE" b="1" dirty="0" err="1"/>
              <a:t>Delayed</a:t>
            </a:r>
            <a:r>
              <a:rPr lang="de-DE" b="1" dirty="0"/>
              <a:t>: </a:t>
            </a:r>
            <a:r>
              <a:rPr lang="de-DE" dirty="0" err="1"/>
              <a:t>Delayed</a:t>
            </a:r>
            <a:r>
              <a:rPr lang="de-DE" dirty="0"/>
              <a:t> </a:t>
            </a:r>
            <a:r>
              <a:rPr lang="de-DE" dirty="0" err="1"/>
              <a:t>Policy</a:t>
            </a:r>
            <a:r>
              <a:rPr lang="de-DE" dirty="0"/>
              <a:t> Updates</a:t>
            </a:r>
          </a:p>
          <a:p>
            <a:pPr lvl="1"/>
            <a:r>
              <a:rPr lang="de-DE" dirty="0" err="1"/>
              <a:t>Policy</a:t>
            </a:r>
            <a:r>
              <a:rPr lang="de-DE" dirty="0"/>
              <a:t> Updates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delayed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Usally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Q-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updates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policy</a:t>
            </a:r>
            <a:r>
              <a:rPr lang="de-DE" dirty="0"/>
              <a:t> update</a:t>
            </a:r>
          </a:p>
          <a:p>
            <a:pPr lvl="1"/>
            <a:r>
              <a:rPr lang="de-DE" dirty="0"/>
              <a:t>-&gt;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stable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 </a:t>
            </a:r>
            <a:r>
              <a:rPr lang="de-DE" dirty="0" err="1"/>
              <a:t>training</a:t>
            </a:r>
            <a:endParaRPr lang="de-DE" dirty="0"/>
          </a:p>
          <a:p>
            <a:r>
              <a:rPr lang="de-DE" dirty="0"/>
              <a:t> Target </a:t>
            </a:r>
            <a:r>
              <a:rPr lang="de-DE" dirty="0" err="1"/>
              <a:t>Policy</a:t>
            </a:r>
            <a:r>
              <a:rPr lang="de-DE" dirty="0"/>
              <a:t> </a:t>
            </a:r>
            <a:r>
              <a:rPr lang="de-DE" dirty="0" err="1"/>
              <a:t>Smoothing</a:t>
            </a:r>
            <a:endParaRPr lang="de-DE" dirty="0"/>
          </a:p>
          <a:p>
            <a:pPr lvl="1"/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Q-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exploitation</a:t>
            </a:r>
            <a:r>
              <a:rPr lang="de-DE" dirty="0"/>
              <a:t> </a:t>
            </a:r>
            <a:r>
              <a:rPr lang="de-DE" dirty="0" err="1"/>
              <a:t>harder</a:t>
            </a:r>
            <a:endParaRPr lang="de-DE" dirty="0"/>
          </a:p>
          <a:p>
            <a:pPr lvl="1"/>
            <a:r>
              <a:rPr lang="de-DE" dirty="0"/>
              <a:t>-&gt; </a:t>
            </a:r>
            <a:r>
              <a:rPr lang="de-DE" dirty="0" err="1"/>
              <a:t>more</a:t>
            </a:r>
            <a:r>
              <a:rPr lang="de-DE" dirty="0"/>
              <a:t> robust </a:t>
            </a:r>
            <a:r>
              <a:rPr lang="de-DE" dirty="0" err="1"/>
              <a:t>actions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chosen</a:t>
            </a:r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C44B2-3E4A-7C42-B2F0-A1EFD19E4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TD3 - </a:t>
            </a:r>
            <a:r>
              <a:rPr lang="de-DE" dirty="0" err="1"/>
              <a:t>Three</a:t>
            </a:r>
            <a:r>
              <a:rPr lang="de-DE" dirty="0"/>
              <a:t> Tricks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3460A-04C1-9643-9042-453029D8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A041C-2243-474E-96F6-BC76FFC8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E3BAF-04AF-0546-B011-2F94D6EF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5123-2C10-BF4A-BF77-9B54C236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A8190-97B7-3842-9323-4F53B7DC0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5760" y="1701006"/>
            <a:ext cx="8183563" cy="4319587"/>
          </a:xfrm>
        </p:spPr>
        <p:txBody>
          <a:bodyPr/>
          <a:lstStyle/>
          <a:p>
            <a:r>
              <a:rPr lang="de-DE" dirty="0" err="1"/>
              <a:t>Algorithm</a:t>
            </a:r>
            <a:r>
              <a:rPr lang="de-DE" dirty="0"/>
              <a:t>: TD3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stable-baselines</a:t>
            </a:r>
            <a:r>
              <a:rPr lang="de-DE" dirty="0"/>
              <a:t> </a:t>
            </a:r>
          </a:p>
          <a:p>
            <a:r>
              <a:rPr lang="de-DE" dirty="0" err="1"/>
              <a:t>Pendulum</a:t>
            </a:r>
            <a:r>
              <a:rPr lang="de-DE" dirty="0"/>
              <a:t> </a:t>
            </a:r>
            <a:r>
              <a:rPr lang="de-DE" dirty="0" err="1"/>
              <a:t>Env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OpenAI</a:t>
            </a:r>
            <a:r>
              <a:rPr lang="de-DE" dirty="0"/>
              <a:t> </a:t>
            </a:r>
            <a:r>
              <a:rPr lang="de-DE" dirty="0" err="1"/>
              <a:t>Gym</a:t>
            </a:r>
            <a:endParaRPr lang="de-DE" dirty="0"/>
          </a:p>
          <a:p>
            <a:r>
              <a:rPr lang="de-DE" dirty="0" err="1"/>
              <a:t>Ant</a:t>
            </a:r>
            <a:r>
              <a:rPr lang="de-DE" dirty="0"/>
              <a:t> </a:t>
            </a:r>
            <a:r>
              <a:rPr lang="de-DE" dirty="0" err="1"/>
              <a:t>Env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PyBullet</a:t>
            </a:r>
            <a:r>
              <a:rPr lang="de-DE" dirty="0"/>
              <a:t> </a:t>
            </a:r>
            <a:r>
              <a:rPr lang="de-DE" dirty="0" err="1"/>
              <a:t>Gym</a:t>
            </a:r>
            <a:r>
              <a:rPr lang="de-DE" dirty="0"/>
              <a:t> </a:t>
            </a:r>
          </a:p>
          <a:p>
            <a:r>
              <a:rPr lang="de-DE" dirty="0" err="1"/>
              <a:t>Running</a:t>
            </a:r>
            <a:r>
              <a:rPr lang="de-DE" dirty="0"/>
              <a:t> on Google </a:t>
            </a:r>
            <a:r>
              <a:rPr lang="de-DE" dirty="0" err="1"/>
              <a:t>Colab</a:t>
            </a:r>
            <a:endParaRPr lang="de-DE" dirty="0"/>
          </a:p>
          <a:p>
            <a:r>
              <a:rPr lang="de-DE" dirty="0" err="1"/>
              <a:t>Logging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Tensorboard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465B1-4176-084B-9F72-6B1F144F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863B1-EF29-9F40-85EA-CEAE4DB8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2E1AA-712F-CD4C-9955-CA08C579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52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4_Standarddesign">
  <a:themeElements>
    <a:clrScheme name="4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2453</TotalTime>
  <Words>1303</Words>
  <Application>Microsoft Macintosh PowerPoint</Application>
  <PresentationFormat>On-screen Show (4:3)</PresentationFormat>
  <Paragraphs>276</Paragraphs>
  <Slides>36</Slides>
  <Notes>21</Notes>
  <HiddenSlides>0</HiddenSlides>
  <MMClips>10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Arial</vt:lpstr>
      <vt:lpstr>4_Standarddesign</vt:lpstr>
      <vt:lpstr>Deep Reinforcement Learning</vt:lpstr>
      <vt:lpstr>Agenda</vt:lpstr>
      <vt:lpstr>TD3</vt:lpstr>
      <vt:lpstr>TD3 – What to learn: Q-Learning</vt:lpstr>
      <vt:lpstr>TD3 – What to learn: Q-Learning II</vt:lpstr>
      <vt:lpstr>TD3 – What to learn: Policy Learning</vt:lpstr>
      <vt:lpstr>TD3 - DDPG vs. Twin Delayed DDPG</vt:lpstr>
      <vt:lpstr>TD3 - Three Tricks </vt:lpstr>
      <vt:lpstr>Experiment Setup</vt:lpstr>
      <vt:lpstr>Experiment: Swing a Pendulum</vt:lpstr>
      <vt:lpstr>Experiment: Swing a Pendulum</vt:lpstr>
      <vt:lpstr>Start Video</vt:lpstr>
      <vt:lpstr>Experiment: Swing a Pendulum</vt:lpstr>
      <vt:lpstr>Video </vt:lpstr>
      <vt:lpstr>Experiment: Swing a Pendulum</vt:lpstr>
      <vt:lpstr>Video </vt:lpstr>
      <vt:lpstr>Experiment: Swing a Pendulum</vt:lpstr>
      <vt:lpstr>Video </vt:lpstr>
      <vt:lpstr>Higher noise</vt:lpstr>
      <vt:lpstr>High Noise</vt:lpstr>
      <vt:lpstr>High Noise</vt:lpstr>
      <vt:lpstr>Higher learning rate (x100)</vt:lpstr>
      <vt:lpstr>Higher learning rate</vt:lpstr>
      <vt:lpstr>Higher learning rate</vt:lpstr>
      <vt:lpstr>Higher learning rate (x1000)</vt:lpstr>
      <vt:lpstr>High learning rate</vt:lpstr>
      <vt:lpstr>High Noise</vt:lpstr>
      <vt:lpstr>Experiment: Walking Ant</vt:lpstr>
      <vt:lpstr>Experiment: Walking Ant</vt:lpstr>
      <vt:lpstr>Experiment: Walking Ant</vt:lpstr>
      <vt:lpstr>Experiment: Walking Ant</vt:lpstr>
      <vt:lpstr>Experiment: Walking Ant</vt:lpstr>
      <vt:lpstr>Experiment: Walking Ant</vt:lpstr>
      <vt:lpstr>Experiment: Walking Ant</vt:lpstr>
      <vt:lpstr>Thank you!</vt:lpstr>
      <vt:lpstr>Literature</vt:lpstr>
    </vt:vector>
  </TitlesOfParts>
  <Company>ci-media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Oliver Möller</dc:creator>
  <cp:lastModifiedBy>Martin Baur</cp:lastModifiedBy>
  <cp:revision>138</cp:revision>
  <dcterms:created xsi:type="dcterms:W3CDTF">2015-09-23T09:58:46Z</dcterms:created>
  <dcterms:modified xsi:type="dcterms:W3CDTF">2020-01-26T19:45:36Z</dcterms:modified>
</cp:coreProperties>
</file>