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eksandr Shabelnikov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Aleksandr Shabelnikov</a:t>
            </a:r>
          </a:p>
        </p:txBody>
      </p:sp>
      <p:sp>
        <p:nvSpPr>
          <p:cNvPr id="152" name="Slovní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Slovník</a:t>
            </a:r>
          </a:p>
        </p:txBody>
      </p:sp>
      <p:sp>
        <p:nvSpPr>
          <p:cNvPr id="153" name="semestrální práce  D S 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semestrální práce  D S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ěkují za pozornos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Děkují za pozornost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Zadán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Zadání</a:t>
            </a:r>
          </a:p>
        </p:txBody>
      </p:sp>
      <p:sp>
        <p:nvSpPr>
          <p:cNvPr id="156" name="Napište program realizující slovník, ve kterém českému slovu (bez diakritiky) odpovídá jedno nebo několik anglických slov. Počáteční obsah slovníku bude dán textovým souborem. Program pak umožňuje slovník doplňovat, opravovat a v n"/>
          <p:cNvSpPr txBox="1"/>
          <p:nvPr>
            <p:ph type="body" sz="half" idx="1"/>
          </p:nvPr>
        </p:nvSpPr>
        <p:spPr>
          <a:xfrm>
            <a:off x="1206500" y="2874090"/>
            <a:ext cx="21971000" cy="3543034"/>
          </a:xfrm>
          <a:prstGeom prst="rect">
            <a:avLst/>
          </a:prstGeom>
        </p:spPr>
        <p:txBody>
          <a:bodyPr/>
          <a:lstStyle/>
          <a:p>
            <a:pPr/>
            <a:r>
              <a:t>Napište program realizující slovník, ve kterém českému slovu (bez diakritiky) odpovídá jedno nebo několik anglických slov. Počáteční obsah slovníku bude dán textovým souborem. Program pak umožňuje slovník doplňovat, opravovat a v něm hledat. </a:t>
            </a:r>
          </a:p>
        </p:txBody>
      </p:sp>
      <p:sp>
        <p:nvSpPr>
          <p:cNvPr id="157" name="najít anglické překlady k zadanému slovu…"/>
          <p:cNvSpPr txBox="1"/>
          <p:nvPr/>
        </p:nvSpPr>
        <p:spPr>
          <a:xfrm>
            <a:off x="1206500" y="8190836"/>
            <a:ext cx="21971000" cy="3543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najít anglické překlady k zadanému slovu 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zrušit záznam pro zadané slovo 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vložit nový překlad nebo i nové slovo k překladu </a:t>
            </a:r>
          </a:p>
          <a:p>
            <a:pPr marL="469391" indent="-469391" algn="l" defTabSz="1877520">
              <a:lnSpc>
                <a:spcPct val="90000"/>
              </a:lnSpc>
              <a:spcBef>
                <a:spcPts val="3400"/>
              </a:spcBef>
              <a:buSzPct val="123000"/>
              <a:buChar char="•"/>
              <a:defRPr sz="3696">
                <a:solidFill>
                  <a:srgbClr val="000000"/>
                </a:solidFill>
              </a:defRPr>
            </a:pPr>
            <a:r>
              <a:t> vypsat slovník </a:t>
            </a:r>
          </a:p>
        </p:txBody>
      </p:sp>
      <p:sp>
        <p:nvSpPr>
          <p:cNvPr id="158" name="Operace"/>
          <p:cNvSpPr txBox="1"/>
          <p:nvPr/>
        </p:nvSpPr>
        <p:spPr>
          <a:xfrm>
            <a:off x="1206500" y="6497018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Operace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1350" y="3804574"/>
            <a:ext cx="10761300" cy="914387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.k.a. co umí můj slovník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i="1" sz="5500">
                <a:solidFill>
                  <a:srgbClr val="000000"/>
                </a:solidFill>
              </a:defRPr>
            </a:lvl1pPr>
          </a:lstStyle>
          <a:p>
            <a:pPr/>
            <a:r>
              <a:t>a.k.a. co umí můj slovník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sp>
        <p:nvSpPr>
          <p:cNvPr id="165" name="Datová struktura: BST (nevyvážený)…"/>
          <p:cNvSpPr txBox="1"/>
          <p:nvPr>
            <p:ph type="body" sz="half" idx="1"/>
          </p:nvPr>
        </p:nvSpPr>
        <p:spPr>
          <a:xfrm>
            <a:off x="1206500" y="4248504"/>
            <a:ext cx="21971000" cy="4070566"/>
          </a:xfrm>
          <a:prstGeom prst="rect">
            <a:avLst/>
          </a:prstGeom>
        </p:spPr>
        <p:txBody>
          <a:bodyPr/>
          <a:lstStyle/>
          <a:p>
            <a:pPr/>
            <a:r>
              <a:t>Datová struktura: BST (</a:t>
            </a:r>
            <a:r>
              <a:rPr i="1"/>
              <a:t>nevyvážený</a:t>
            </a:r>
            <a:r>
              <a:t>)</a:t>
            </a:r>
          </a:p>
          <a:p>
            <a:pPr/>
            <a:r>
              <a:t>Druhá datava struktura: BST!</a:t>
            </a:r>
          </a:p>
          <a:p>
            <a:pPr/>
            <a:r>
              <a:t>Hašovaní pomoci C++ std::hash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ST Node…"/>
          <p:cNvSpPr/>
          <p:nvPr/>
        </p:nvSpPr>
        <p:spPr>
          <a:xfrm>
            <a:off x="2362644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Cs slovo (string word)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EN pŕeklad</a:t>
            </a:r>
          </a:p>
        </p:txBody>
      </p:sp>
      <p:sp>
        <p:nvSpPr>
          <p:cNvPr id="168" name="CS slovo"/>
          <p:cNvSpPr/>
          <p:nvPr/>
        </p:nvSpPr>
        <p:spPr>
          <a:xfrm>
            <a:off x="2979362" y="404498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CS slovo</a:t>
            </a:r>
          </a:p>
        </p:txBody>
      </p:sp>
      <p:sp>
        <p:nvSpPr>
          <p:cNvPr id="169" name="Hash"/>
          <p:cNvSpPr/>
          <p:nvPr/>
        </p:nvSpPr>
        <p:spPr>
          <a:xfrm>
            <a:off x="2979362" y="3189486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170" name="Arrow"/>
          <p:cNvSpPr/>
          <p:nvPr/>
        </p:nvSpPr>
        <p:spPr>
          <a:xfrm rot="5400000">
            <a:off x="4572138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Arrow"/>
          <p:cNvSpPr/>
          <p:nvPr/>
        </p:nvSpPr>
        <p:spPr>
          <a:xfrm rot="5400000">
            <a:off x="4572138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644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 flipH="1">
            <a:off x="6519950" y="10562988"/>
            <a:ext cx="183836" cy="9062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BST Node…"/>
          <p:cNvSpPr/>
          <p:nvPr/>
        </p:nvSpPr>
        <p:spPr>
          <a:xfrm>
            <a:off x="14471705" y="10950801"/>
            <a:ext cx="5688990" cy="2360701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BST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 O I N T E R</a:t>
            </a:r>
            <a:br/>
            <a:r>
              <a:t>na BST Node</a:t>
            </a:r>
          </a:p>
        </p:txBody>
      </p:sp>
      <p:sp>
        <p:nvSpPr>
          <p:cNvPr id="175" name="EN slovo"/>
          <p:cNvSpPr/>
          <p:nvPr/>
        </p:nvSpPr>
        <p:spPr>
          <a:xfrm>
            <a:off x="15088423" y="404498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EN slovo</a:t>
            </a:r>
          </a:p>
        </p:txBody>
      </p:sp>
      <p:sp>
        <p:nvSpPr>
          <p:cNvPr id="176" name="Hash"/>
          <p:cNvSpPr/>
          <p:nvPr/>
        </p:nvSpPr>
        <p:spPr>
          <a:xfrm>
            <a:off x="15088423" y="3189486"/>
            <a:ext cx="4455554" cy="1191783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Hash</a:t>
            </a:r>
          </a:p>
        </p:txBody>
      </p:sp>
      <p:sp>
        <p:nvSpPr>
          <p:cNvPr id="177" name="Arrow"/>
          <p:cNvSpPr/>
          <p:nvPr/>
        </p:nvSpPr>
        <p:spPr>
          <a:xfrm rot="5400000">
            <a:off x="16681199" y="17578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Arrow"/>
          <p:cNvSpPr/>
          <p:nvPr/>
        </p:nvSpPr>
        <p:spPr>
          <a:xfrm rot="5400000">
            <a:off x="16681199" y="46969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1705" y="6282532"/>
            <a:ext cx="5688990" cy="452674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Line"/>
          <p:cNvSpPr/>
          <p:nvPr/>
        </p:nvSpPr>
        <p:spPr>
          <a:xfrm>
            <a:off x="15061948" y="9412519"/>
            <a:ext cx="571456" cy="20539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H="1">
            <a:off x="8017847" y="12328555"/>
            <a:ext cx="7543912" cy="447093"/>
          </a:xfrm>
          <a:prstGeom prst="line">
            <a:avLst/>
          </a:prstGeom>
          <a:ln w="76200">
            <a:solidFill>
              <a:srgbClr val="ED220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Connection Line"/>
          <p:cNvSpPr/>
          <p:nvPr/>
        </p:nvSpPr>
        <p:spPr>
          <a:xfrm>
            <a:off x="2017244" y="12203913"/>
            <a:ext cx="1487028" cy="58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58" h="21600" fill="norm" stroke="1" extrusionOk="0">
                <a:moveTo>
                  <a:pt x="16458" y="21600"/>
                </a:moveTo>
                <a:cubicBezTo>
                  <a:pt x="-2740" y="16682"/>
                  <a:pt x="-5142" y="9482"/>
                  <a:pt x="9251" y="0"/>
                </a:cubicBezTo>
              </a:path>
            </a:pathLst>
          </a:custGeom>
          <a:ln w="76200">
            <a:solidFill>
              <a:srgbClr val="ED220D"/>
            </a:solidFill>
            <a:prstDash val="sysDot"/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8943" y="3799411"/>
            <a:ext cx="13564621" cy="915419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Node.h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i="1" sz="5500">
                <a:solidFill>
                  <a:srgbClr val="000000"/>
                </a:solidFill>
              </a:defRPr>
            </a:lvl1pPr>
          </a:lstStyle>
          <a:p>
            <a:pPr/>
            <a:r>
              <a:t>Node.h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sp>
        <p:nvSpPr>
          <p:cNvPr id="190" name="Node_EN.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Node_EN.h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6783" y="3780397"/>
            <a:ext cx="16926218" cy="8490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aliz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Realizace</a:t>
            </a:r>
          </a:p>
        </p:txBody>
      </p:sp>
      <p:sp>
        <p:nvSpPr>
          <p:cNvPr id="194" name="BST.h &amp; BST_En.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i="1"/>
            </a:lvl1pPr>
          </a:lstStyle>
          <a:p>
            <a:pPr/>
            <a:r>
              <a:t>BST.h &amp; BST_En.h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302" y="4541953"/>
            <a:ext cx="13130947" cy="6704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35387" y="4582386"/>
            <a:ext cx="8801311" cy="662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oznamk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Poznamki</a:t>
            </a:r>
          </a:p>
        </p:txBody>
      </p:sp>
      <p:sp>
        <p:nvSpPr>
          <p:cNvPr id="199" name="Proč nevyvážený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Proč nevyvážený</a:t>
            </a:r>
          </a:p>
          <a:p>
            <a:pPr/>
            <a:r>
              <a:t>Proč 2 stromy</a:t>
            </a:r>
          </a:p>
          <a:p>
            <a:pPr/>
            <a:r>
              <a:t>Co vylepšit (kolizie)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