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leksandr Shabelnikov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Aleksandr Shabelnikov</a:t>
            </a:r>
          </a:p>
        </p:txBody>
      </p:sp>
      <p:sp>
        <p:nvSpPr>
          <p:cNvPr id="152" name="Slovník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Slovník</a:t>
            </a:r>
          </a:p>
        </p:txBody>
      </p:sp>
      <p:sp>
        <p:nvSpPr>
          <p:cNvPr id="153" name="semestrální práce  D S A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pPr/>
            <a:r>
              <a:t>semestrální práce  D S 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liza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Realizace</a:t>
            </a:r>
          </a:p>
        </p:txBody>
      </p:sp>
      <p:sp>
        <p:nvSpPr>
          <p:cNvPr id="228" name="BST.h &amp; BST_En.h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i="1"/>
            </a:lvl1pPr>
          </a:lstStyle>
          <a:p>
            <a:pPr/>
            <a:r>
              <a:t>BST.h &amp; BST_En.h</a:t>
            </a:r>
          </a:p>
        </p:txBody>
      </p:sp>
      <p:pic>
        <p:nvPicPr>
          <p:cNvPr id="22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7302" y="4541953"/>
            <a:ext cx="13130947" cy="67047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535387" y="4582386"/>
            <a:ext cx="8801311" cy="66239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oznamk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Poznamki</a:t>
            </a:r>
          </a:p>
        </p:txBody>
      </p:sp>
      <p:sp>
        <p:nvSpPr>
          <p:cNvPr id="233" name="Proč nevyvážený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Proč nevyvážený</a:t>
            </a:r>
          </a:p>
          <a:p>
            <a:pPr/>
            <a:r>
              <a:t>Proč 2 stromy</a:t>
            </a:r>
          </a:p>
          <a:p>
            <a:pPr/>
            <a:r>
              <a:t>Co vylepšit (kolizie)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Děkují za pozornost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Děkují za pozornost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Zadání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Zadání</a:t>
            </a:r>
          </a:p>
        </p:txBody>
      </p:sp>
      <p:sp>
        <p:nvSpPr>
          <p:cNvPr id="156" name="Napište program realizující slovník, ve kterém českému slovu (bez diakritiky) odpovídá jedno nebo několik anglických slov. Počáteční obsah slovníku bude dán textovým souborem. Program pak umožňuje slovník doplňovat, opravovat a v n"/>
          <p:cNvSpPr txBox="1"/>
          <p:nvPr>
            <p:ph type="body" sz="half" idx="1"/>
          </p:nvPr>
        </p:nvSpPr>
        <p:spPr>
          <a:xfrm>
            <a:off x="1206500" y="2874090"/>
            <a:ext cx="21971000" cy="3543035"/>
          </a:xfrm>
          <a:prstGeom prst="rect">
            <a:avLst/>
          </a:prstGeom>
        </p:spPr>
        <p:txBody>
          <a:bodyPr/>
          <a:lstStyle/>
          <a:p>
            <a:pPr/>
            <a:r>
              <a:t>Napište program realizující slovník, ve kterém českému slovu (bez diakritiky) odpovídá jedno nebo několik anglických slov. Počáteční obsah slovníku bude dán textovým souborem. Program pak umožňuje slovník doplňovat, opravovat a v něm hledat. </a:t>
            </a:r>
          </a:p>
        </p:txBody>
      </p:sp>
      <p:sp>
        <p:nvSpPr>
          <p:cNvPr id="157" name="najít anglické překlady k zadanému slovu…"/>
          <p:cNvSpPr txBox="1"/>
          <p:nvPr/>
        </p:nvSpPr>
        <p:spPr>
          <a:xfrm>
            <a:off x="1206500" y="8190836"/>
            <a:ext cx="21971000" cy="3543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69391" indent="-469391" algn="l" defTabSz="1877520">
              <a:lnSpc>
                <a:spcPct val="90000"/>
              </a:lnSpc>
              <a:spcBef>
                <a:spcPts val="3400"/>
              </a:spcBef>
              <a:buSzPct val="123000"/>
              <a:buChar char="•"/>
              <a:defRPr sz="3696">
                <a:solidFill>
                  <a:srgbClr val="000000"/>
                </a:solidFill>
              </a:defRPr>
            </a:pPr>
            <a:r>
              <a:t>najít anglické překlady k zadanému slovu </a:t>
            </a:r>
          </a:p>
          <a:p>
            <a:pPr marL="469391" indent="-469391" algn="l" defTabSz="1877520">
              <a:lnSpc>
                <a:spcPct val="90000"/>
              </a:lnSpc>
              <a:spcBef>
                <a:spcPts val="3400"/>
              </a:spcBef>
              <a:buSzPct val="123000"/>
              <a:buChar char="•"/>
              <a:defRPr sz="3696">
                <a:solidFill>
                  <a:srgbClr val="000000"/>
                </a:solidFill>
              </a:defRPr>
            </a:pPr>
            <a:r>
              <a:t>zrušit záznam pro zadané slovo </a:t>
            </a:r>
          </a:p>
          <a:p>
            <a:pPr marL="469391" indent="-469391" algn="l" defTabSz="1877520">
              <a:lnSpc>
                <a:spcPct val="90000"/>
              </a:lnSpc>
              <a:spcBef>
                <a:spcPts val="3400"/>
              </a:spcBef>
              <a:buSzPct val="123000"/>
              <a:buChar char="•"/>
              <a:defRPr sz="3696">
                <a:solidFill>
                  <a:srgbClr val="000000"/>
                </a:solidFill>
              </a:defRPr>
            </a:pPr>
            <a:r>
              <a:t>vložit nový překlad nebo i nové slovo k překladu </a:t>
            </a:r>
          </a:p>
          <a:p>
            <a:pPr marL="469391" indent="-469391" algn="l" defTabSz="1877520">
              <a:lnSpc>
                <a:spcPct val="90000"/>
              </a:lnSpc>
              <a:spcBef>
                <a:spcPts val="3400"/>
              </a:spcBef>
              <a:buSzPct val="123000"/>
              <a:buChar char="•"/>
              <a:defRPr sz="3696">
                <a:solidFill>
                  <a:srgbClr val="000000"/>
                </a:solidFill>
              </a:defRPr>
            </a:pPr>
            <a:r>
              <a:t> vypsat slovník </a:t>
            </a:r>
          </a:p>
        </p:txBody>
      </p:sp>
      <p:sp>
        <p:nvSpPr>
          <p:cNvPr id="158" name="Operace"/>
          <p:cNvSpPr txBox="1"/>
          <p:nvPr/>
        </p:nvSpPr>
        <p:spPr>
          <a:xfrm>
            <a:off x="1206500" y="6497018"/>
            <a:ext cx="21971000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000000"/>
                </a:solidFill>
              </a:defRPr>
            </a:lvl1pPr>
          </a:lstStyle>
          <a:p>
            <a:pPr/>
            <a:r>
              <a:t>Operace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aliza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Realizace</a:t>
            </a:r>
          </a:p>
        </p:txBody>
      </p:sp>
      <p:pic>
        <p:nvPicPr>
          <p:cNvPr id="16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11350" y="3804574"/>
            <a:ext cx="10761300" cy="9143871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co umí můj slovník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i="1" sz="5500">
                <a:solidFill>
                  <a:srgbClr val="000000"/>
                </a:solidFill>
              </a:defRPr>
            </a:lvl1pPr>
          </a:lstStyle>
          <a:p>
            <a:pPr/>
            <a:r>
              <a:t>co umí můj slovník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aliza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Realizace</a:t>
            </a:r>
          </a:p>
        </p:txBody>
      </p:sp>
      <p:sp>
        <p:nvSpPr>
          <p:cNvPr id="165" name="Datová struktura: BST…"/>
          <p:cNvSpPr txBox="1"/>
          <p:nvPr>
            <p:ph type="body" sz="half" idx="1"/>
          </p:nvPr>
        </p:nvSpPr>
        <p:spPr>
          <a:xfrm>
            <a:off x="1206500" y="4248504"/>
            <a:ext cx="21971000" cy="4070566"/>
          </a:xfrm>
          <a:prstGeom prst="rect">
            <a:avLst/>
          </a:prstGeom>
        </p:spPr>
        <p:txBody>
          <a:bodyPr/>
          <a:lstStyle/>
          <a:p>
            <a:pPr/>
            <a:r>
              <a:t>Datová struktura: BST </a:t>
            </a:r>
          </a:p>
          <a:p>
            <a:pPr/>
            <a:r>
              <a:t>Druhá datava struktura: BST!</a:t>
            </a:r>
          </a:p>
          <a:p>
            <a:pPr/>
            <a:r>
              <a:t>Hašovaní pomoci C++ std::hash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BST Node…"/>
          <p:cNvSpPr/>
          <p:nvPr/>
        </p:nvSpPr>
        <p:spPr>
          <a:xfrm>
            <a:off x="2362644" y="10950801"/>
            <a:ext cx="5688990" cy="2360701"/>
          </a:xfrm>
          <a:prstGeom prst="rect">
            <a:avLst/>
          </a:pr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BST Node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EN pŕeklad</a:t>
            </a:r>
          </a:p>
        </p:txBody>
      </p:sp>
      <p:sp>
        <p:nvSpPr>
          <p:cNvPr id="168" name="CS slovo"/>
          <p:cNvSpPr/>
          <p:nvPr/>
        </p:nvSpPr>
        <p:spPr>
          <a:xfrm>
            <a:off x="2979362" y="404498"/>
            <a:ext cx="4455554" cy="1191783"/>
          </a:xfrm>
          <a:prstGeom prst="rect">
            <a:avLst/>
          </a:pr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CS slovo</a:t>
            </a:r>
          </a:p>
        </p:txBody>
      </p:sp>
      <p:sp>
        <p:nvSpPr>
          <p:cNvPr id="169" name="Hash"/>
          <p:cNvSpPr/>
          <p:nvPr/>
        </p:nvSpPr>
        <p:spPr>
          <a:xfrm>
            <a:off x="2979362" y="3189486"/>
            <a:ext cx="4455554" cy="1191783"/>
          </a:xfrm>
          <a:prstGeom prst="rect">
            <a:avLst/>
          </a:pr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Hash</a:t>
            </a:r>
          </a:p>
        </p:txBody>
      </p:sp>
      <p:sp>
        <p:nvSpPr>
          <p:cNvPr id="170" name="Arrow"/>
          <p:cNvSpPr/>
          <p:nvPr/>
        </p:nvSpPr>
        <p:spPr>
          <a:xfrm rot="5400000">
            <a:off x="4572138" y="1757883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1" name="Arrow"/>
          <p:cNvSpPr/>
          <p:nvPr/>
        </p:nvSpPr>
        <p:spPr>
          <a:xfrm rot="5400000">
            <a:off x="4572138" y="4696900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17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2644" y="6282532"/>
            <a:ext cx="5688990" cy="4526749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Line"/>
          <p:cNvSpPr/>
          <p:nvPr/>
        </p:nvSpPr>
        <p:spPr>
          <a:xfrm flipH="1">
            <a:off x="6519950" y="10562988"/>
            <a:ext cx="183836" cy="90621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4" name="BST Node…"/>
          <p:cNvSpPr/>
          <p:nvPr/>
        </p:nvSpPr>
        <p:spPr>
          <a:xfrm>
            <a:off x="15499183" y="10950801"/>
            <a:ext cx="5688990" cy="2360701"/>
          </a:xfrm>
          <a:prstGeom prst="rect">
            <a:avLst/>
          </a:pr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BST Node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Cs slovo</a:t>
            </a:r>
          </a:p>
        </p:txBody>
      </p:sp>
      <p:sp>
        <p:nvSpPr>
          <p:cNvPr id="175" name="EN slovo"/>
          <p:cNvSpPr/>
          <p:nvPr/>
        </p:nvSpPr>
        <p:spPr>
          <a:xfrm>
            <a:off x="16115902" y="404498"/>
            <a:ext cx="4455553" cy="1191783"/>
          </a:xfrm>
          <a:prstGeom prst="rect">
            <a:avLst/>
          </a:pr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EN slovo</a:t>
            </a:r>
          </a:p>
        </p:txBody>
      </p:sp>
      <p:sp>
        <p:nvSpPr>
          <p:cNvPr id="176" name="Hash"/>
          <p:cNvSpPr/>
          <p:nvPr/>
        </p:nvSpPr>
        <p:spPr>
          <a:xfrm>
            <a:off x="16115902" y="3189486"/>
            <a:ext cx="4455553" cy="1191783"/>
          </a:xfrm>
          <a:prstGeom prst="rect">
            <a:avLst/>
          </a:pr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Hash</a:t>
            </a:r>
          </a:p>
        </p:txBody>
      </p:sp>
      <p:sp>
        <p:nvSpPr>
          <p:cNvPr id="177" name="Arrow"/>
          <p:cNvSpPr/>
          <p:nvPr/>
        </p:nvSpPr>
        <p:spPr>
          <a:xfrm rot="5400000">
            <a:off x="17708678" y="1757883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8" name="Arrow"/>
          <p:cNvSpPr/>
          <p:nvPr/>
        </p:nvSpPr>
        <p:spPr>
          <a:xfrm rot="5400000">
            <a:off x="17708678" y="4696900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17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99183" y="6282532"/>
            <a:ext cx="5688990" cy="4526749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Line"/>
          <p:cNvSpPr/>
          <p:nvPr/>
        </p:nvSpPr>
        <p:spPr>
          <a:xfrm flipH="1">
            <a:off x="19656489" y="10562988"/>
            <a:ext cx="183837" cy="90621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BST Node…"/>
          <p:cNvSpPr/>
          <p:nvPr/>
        </p:nvSpPr>
        <p:spPr>
          <a:xfrm>
            <a:off x="2362644" y="10950801"/>
            <a:ext cx="5688990" cy="2360701"/>
          </a:xfrm>
          <a:prstGeom prst="rect">
            <a:avLst/>
          </a:pr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BST Node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EN pŕeklad</a:t>
            </a:r>
          </a:p>
        </p:txBody>
      </p:sp>
      <p:sp>
        <p:nvSpPr>
          <p:cNvPr id="183" name="CS slovo"/>
          <p:cNvSpPr/>
          <p:nvPr/>
        </p:nvSpPr>
        <p:spPr>
          <a:xfrm>
            <a:off x="2979362" y="404498"/>
            <a:ext cx="4455554" cy="1191783"/>
          </a:xfrm>
          <a:prstGeom prst="rect">
            <a:avLst/>
          </a:pr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CS slovo</a:t>
            </a:r>
          </a:p>
        </p:txBody>
      </p:sp>
      <p:sp>
        <p:nvSpPr>
          <p:cNvPr id="184" name="Hash"/>
          <p:cNvSpPr/>
          <p:nvPr/>
        </p:nvSpPr>
        <p:spPr>
          <a:xfrm>
            <a:off x="2979362" y="3189486"/>
            <a:ext cx="4455554" cy="1191783"/>
          </a:xfrm>
          <a:prstGeom prst="rect">
            <a:avLst/>
          </a:pr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Hash</a:t>
            </a:r>
          </a:p>
        </p:txBody>
      </p:sp>
      <p:sp>
        <p:nvSpPr>
          <p:cNvPr id="185" name="Arrow"/>
          <p:cNvSpPr/>
          <p:nvPr/>
        </p:nvSpPr>
        <p:spPr>
          <a:xfrm rot="5400000">
            <a:off x="4572138" y="1757883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6" name="Arrow"/>
          <p:cNvSpPr/>
          <p:nvPr/>
        </p:nvSpPr>
        <p:spPr>
          <a:xfrm rot="5400000">
            <a:off x="4572138" y="4696900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18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2644" y="6282532"/>
            <a:ext cx="5688990" cy="4526749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Line"/>
          <p:cNvSpPr/>
          <p:nvPr/>
        </p:nvSpPr>
        <p:spPr>
          <a:xfrm flipH="1">
            <a:off x="6519950" y="10562988"/>
            <a:ext cx="183836" cy="90621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9" name="BST Node…"/>
          <p:cNvSpPr/>
          <p:nvPr/>
        </p:nvSpPr>
        <p:spPr>
          <a:xfrm>
            <a:off x="15499184" y="10950801"/>
            <a:ext cx="5688990" cy="2360701"/>
          </a:xfrm>
          <a:prstGeom prst="rect">
            <a:avLst/>
          </a:pr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BST Node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Cs slovo</a:t>
            </a:r>
          </a:p>
        </p:txBody>
      </p:sp>
      <p:sp>
        <p:nvSpPr>
          <p:cNvPr id="190" name="EN slovo"/>
          <p:cNvSpPr/>
          <p:nvPr/>
        </p:nvSpPr>
        <p:spPr>
          <a:xfrm>
            <a:off x="16115901" y="404498"/>
            <a:ext cx="4455554" cy="1191783"/>
          </a:xfrm>
          <a:prstGeom prst="rect">
            <a:avLst/>
          </a:pr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EN slovo</a:t>
            </a:r>
          </a:p>
        </p:txBody>
      </p:sp>
      <p:sp>
        <p:nvSpPr>
          <p:cNvPr id="191" name="Hash"/>
          <p:cNvSpPr/>
          <p:nvPr/>
        </p:nvSpPr>
        <p:spPr>
          <a:xfrm>
            <a:off x="16115901" y="3189486"/>
            <a:ext cx="4455554" cy="1191783"/>
          </a:xfrm>
          <a:prstGeom prst="rect">
            <a:avLst/>
          </a:pr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Hash</a:t>
            </a:r>
          </a:p>
        </p:txBody>
      </p:sp>
      <p:sp>
        <p:nvSpPr>
          <p:cNvPr id="192" name="Arrow"/>
          <p:cNvSpPr/>
          <p:nvPr/>
        </p:nvSpPr>
        <p:spPr>
          <a:xfrm rot="5400000">
            <a:off x="17708678" y="1757883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3" name="Arrow"/>
          <p:cNvSpPr/>
          <p:nvPr/>
        </p:nvSpPr>
        <p:spPr>
          <a:xfrm rot="5400000">
            <a:off x="17708678" y="4696900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19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99184" y="6282532"/>
            <a:ext cx="5688990" cy="4526749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Line"/>
          <p:cNvSpPr/>
          <p:nvPr/>
        </p:nvSpPr>
        <p:spPr>
          <a:xfrm flipH="1">
            <a:off x="19656490" y="10562988"/>
            <a:ext cx="183836" cy="90621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196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3656570">
            <a:off x="11835746" y="6467345"/>
            <a:ext cx="13420469" cy="355601"/>
          </a:xfrm>
          <a:prstGeom prst="rect">
            <a:avLst/>
          </a:prstGeom>
        </p:spPr>
      </p:pic>
      <p:pic>
        <p:nvPicPr>
          <p:cNvPr id="198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7272361">
            <a:off x="11546082" y="6129666"/>
            <a:ext cx="13215394" cy="3556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BST Node…"/>
          <p:cNvSpPr/>
          <p:nvPr/>
        </p:nvSpPr>
        <p:spPr>
          <a:xfrm>
            <a:off x="2362644" y="10950801"/>
            <a:ext cx="5688990" cy="2360701"/>
          </a:xfrm>
          <a:prstGeom prst="rect">
            <a:avLst/>
          </a:pr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BST Node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Cs slovo (string word)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EN pŕeklad</a:t>
            </a:r>
          </a:p>
        </p:txBody>
      </p:sp>
      <p:sp>
        <p:nvSpPr>
          <p:cNvPr id="202" name="CS slovo"/>
          <p:cNvSpPr/>
          <p:nvPr/>
        </p:nvSpPr>
        <p:spPr>
          <a:xfrm>
            <a:off x="2979362" y="404498"/>
            <a:ext cx="4455554" cy="1191783"/>
          </a:xfrm>
          <a:prstGeom prst="rect">
            <a:avLst/>
          </a:pr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CS slovo</a:t>
            </a:r>
          </a:p>
        </p:txBody>
      </p:sp>
      <p:sp>
        <p:nvSpPr>
          <p:cNvPr id="203" name="Hash"/>
          <p:cNvSpPr/>
          <p:nvPr/>
        </p:nvSpPr>
        <p:spPr>
          <a:xfrm>
            <a:off x="2979362" y="3189486"/>
            <a:ext cx="4455554" cy="1191783"/>
          </a:xfrm>
          <a:prstGeom prst="rect">
            <a:avLst/>
          </a:pr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Hash</a:t>
            </a:r>
          </a:p>
        </p:txBody>
      </p:sp>
      <p:sp>
        <p:nvSpPr>
          <p:cNvPr id="204" name="Arrow"/>
          <p:cNvSpPr/>
          <p:nvPr/>
        </p:nvSpPr>
        <p:spPr>
          <a:xfrm rot="5400000">
            <a:off x="4572138" y="1757883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5" name="Arrow"/>
          <p:cNvSpPr/>
          <p:nvPr/>
        </p:nvSpPr>
        <p:spPr>
          <a:xfrm rot="5400000">
            <a:off x="4572138" y="4696900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20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2644" y="6282532"/>
            <a:ext cx="5688990" cy="4526749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Line"/>
          <p:cNvSpPr/>
          <p:nvPr/>
        </p:nvSpPr>
        <p:spPr>
          <a:xfrm flipH="1">
            <a:off x="6519950" y="10562988"/>
            <a:ext cx="183836" cy="90621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8" name="BST Node…"/>
          <p:cNvSpPr/>
          <p:nvPr/>
        </p:nvSpPr>
        <p:spPr>
          <a:xfrm>
            <a:off x="14471705" y="10950801"/>
            <a:ext cx="5688990" cy="2360701"/>
          </a:xfrm>
          <a:prstGeom prst="rect">
            <a:avLst/>
          </a:pr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BST Node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825500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 O I N T E R</a:t>
            </a:r>
            <a:br/>
            <a:r>
              <a:t>na BST Node</a:t>
            </a:r>
          </a:p>
        </p:txBody>
      </p:sp>
      <p:sp>
        <p:nvSpPr>
          <p:cNvPr id="209" name="EN slovo"/>
          <p:cNvSpPr/>
          <p:nvPr/>
        </p:nvSpPr>
        <p:spPr>
          <a:xfrm>
            <a:off x="15088423" y="404498"/>
            <a:ext cx="4455553" cy="1191783"/>
          </a:xfrm>
          <a:prstGeom prst="rect">
            <a:avLst/>
          </a:pr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EN slovo</a:t>
            </a:r>
          </a:p>
        </p:txBody>
      </p:sp>
      <p:sp>
        <p:nvSpPr>
          <p:cNvPr id="210" name="Hash"/>
          <p:cNvSpPr/>
          <p:nvPr/>
        </p:nvSpPr>
        <p:spPr>
          <a:xfrm>
            <a:off x="15088423" y="3189486"/>
            <a:ext cx="4455553" cy="1191783"/>
          </a:xfrm>
          <a:prstGeom prst="rect">
            <a:avLst/>
          </a:pr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Hash</a:t>
            </a:r>
          </a:p>
        </p:txBody>
      </p:sp>
      <p:sp>
        <p:nvSpPr>
          <p:cNvPr id="211" name="Arrow"/>
          <p:cNvSpPr/>
          <p:nvPr/>
        </p:nvSpPr>
        <p:spPr>
          <a:xfrm rot="5400000">
            <a:off x="16681200" y="1757883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2" name="Arrow"/>
          <p:cNvSpPr/>
          <p:nvPr/>
        </p:nvSpPr>
        <p:spPr>
          <a:xfrm rot="5400000">
            <a:off x="16681200" y="4696900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21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1705" y="6282532"/>
            <a:ext cx="5688990" cy="4526749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Line"/>
          <p:cNvSpPr/>
          <p:nvPr/>
        </p:nvSpPr>
        <p:spPr>
          <a:xfrm>
            <a:off x="15061948" y="9412519"/>
            <a:ext cx="571457" cy="20539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5" name="Line"/>
          <p:cNvSpPr/>
          <p:nvPr/>
        </p:nvSpPr>
        <p:spPr>
          <a:xfrm flipH="1">
            <a:off x="8017846" y="12328555"/>
            <a:ext cx="7543913" cy="447092"/>
          </a:xfrm>
          <a:prstGeom prst="line">
            <a:avLst/>
          </a:prstGeom>
          <a:ln w="76200">
            <a:solidFill>
              <a:srgbClr val="ED220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7" name="Connection Line"/>
          <p:cNvSpPr/>
          <p:nvPr/>
        </p:nvSpPr>
        <p:spPr>
          <a:xfrm>
            <a:off x="2017244" y="12203914"/>
            <a:ext cx="1487028" cy="5834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458" h="21600" fill="norm" stroke="1" extrusionOk="0">
                <a:moveTo>
                  <a:pt x="16458" y="21600"/>
                </a:moveTo>
                <a:cubicBezTo>
                  <a:pt x="-2740" y="16682"/>
                  <a:pt x="-5142" y="9482"/>
                  <a:pt x="9251" y="0"/>
                </a:cubicBezTo>
              </a:path>
            </a:pathLst>
          </a:custGeom>
          <a:ln w="76200">
            <a:solidFill>
              <a:srgbClr val="ED220D"/>
            </a:solidFill>
            <a:prstDash val="sysDot"/>
            <a:miter lim="400000"/>
            <a:headEnd type="triangle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Realiza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Realizace</a:t>
            </a:r>
          </a:p>
        </p:txBody>
      </p:sp>
      <p:pic>
        <p:nvPicPr>
          <p:cNvPr id="2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8943" y="3799411"/>
            <a:ext cx="13564621" cy="9154197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Node.h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i="1" sz="5500">
                <a:solidFill>
                  <a:srgbClr val="000000"/>
                </a:solidFill>
              </a:defRPr>
            </a:lvl1pPr>
          </a:lstStyle>
          <a:p>
            <a:pPr/>
            <a:r>
              <a:t>Node.h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aliza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Realizace</a:t>
            </a:r>
          </a:p>
        </p:txBody>
      </p:sp>
      <p:sp>
        <p:nvSpPr>
          <p:cNvPr id="224" name="Node_EN.h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i="1"/>
            </a:lvl1pPr>
          </a:lstStyle>
          <a:p>
            <a:pPr/>
            <a:r>
              <a:t>Node_EN.h</a:t>
            </a:r>
          </a:p>
        </p:txBody>
      </p:sp>
      <p:pic>
        <p:nvPicPr>
          <p:cNvPr id="2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16783" y="3780397"/>
            <a:ext cx="16926218" cy="84902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