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4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inn E Knudsen" initials="QEK" lastIdx="3" clrIdx="0">
    <p:extLst>
      <p:ext uri="{19B8F6BF-5375-455C-9EA6-DF929625EA0E}">
        <p15:presenceInfo xmlns:p15="http://schemas.microsoft.com/office/powerpoint/2012/main" userId="S::KnudseQ@basfad.basf.net::3953cad1-120a-4206-a2fe-2662f3ce21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3C4DB0B-F3D9-43CD-A4DB-B0D332C559C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044966B-50AC-45C4-B512-CFBE4C6B60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983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DB0B-F3D9-43CD-A4DB-B0D332C559C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66B-50AC-45C4-B512-CFBE4C6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4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DB0B-F3D9-43CD-A4DB-B0D332C559C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66B-50AC-45C4-B512-CFBE4C6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544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DB0B-F3D9-43CD-A4DB-B0D332C559C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66B-50AC-45C4-B512-CFBE4C6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97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DB0B-F3D9-43CD-A4DB-B0D332C559C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66B-50AC-45C4-B512-CFBE4C6B60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56108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DB0B-F3D9-43CD-A4DB-B0D332C559C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66B-50AC-45C4-B512-CFBE4C6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314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DB0B-F3D9-43CD-A4DB-B0D332C559C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66B-50AC-45C4-B512-CFBE4C6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543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DB0B-F3D9-43CD-A4DB-B0D332C559C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66B-50AC-45C4-B512-CFBE4C6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691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DB0B-F3D9-43CD-A4DB-B0D332C559C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66B-50AC-45C4-B512-CFBE4C6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78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DB0B-F3D9-43CD-A4DB-B0D332C559C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66B-50AC-45C4-B512-CFBE4C6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6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DB0B-F3D9-43CD-A4DB-B0D332C559C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4966B-50AC-45C4-B512-CFBE4C6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52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3C4DB0B-F3D9-43CD-A4DB-B0D332C559C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044966B-50AC-45C4-B512-CFBE4C6B6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wire.com/news/home/20191230005197/en/Global-Natural-Language-Processing-NLP-Market-Size" TargetMode="External"/><Relationship Id="rId2" Type="http://schemas.openxmlformats.org/officeDocument/2006/relationships/hyperlink" Target="https://www.dsayce.com/social-media/tweets-da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.cmu.edu/~ark/TweetNLP/#pos" TargetMode="External"/><Relationship Id="rId4" Type="http://schemas.openxmlformats.org/officeDocument/2006/relationships/hyperlink" Target="https://elitedatascience.com/machine-learning-algorith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2E14E0-E6CB-444C-97C0-D67DA9F4D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12" name="Picture 11" descr="A blurry photo of a fire&#10;&#10;Description automatically generated">
            <a:extLst>
              <a:ext uri="{FF2B5EF4-FFF2-40B4-BE49-F238E27FC236}">
                <a16:creationId xmlns:a16="http://schemas.microsoft.com/office/drawing/2014/main" id="{C8016EAD-19BD-4253-9F5D-16C3C2595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150" r="-1" b="-1"/>
          <a:stretch/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37D29E2-7609-4210-93A1-BFB7944C0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chemeClr val="accent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59A3C-5268-4024-A5D2-2E822CA0B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23331"/>
            <a:ext cx="9418320" cy="387596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Real or Not?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NLP with 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B0776-6066-47D4-BF0B-1CBC92DEC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95582"/>
            <a:ext cx="9418320" cy="896658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By: Quinn Knudsen, Sean O’Neil &amp; Chris Bryla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3B6ECA-5FD8-454D-ABC3-C4ACC15AF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87B8F6-F933-4DC0-BBB7-EE99DB8AA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594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419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419C-D749-4343-BD71-F33B919D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15" y="142612"/>
            <a:ext cx="5910716" cy="734977"/>
          </a:xfrm>
        </p:spPr>
        <p:txBody>
          <a:bodyPr>
            <a:normAutofit/>
          </a:bodyPr>
          <a:lstStyle/>
          <a:p>
            <a:r>
              <a:rPr lang="en-US" dirty="0"/>
              <a:t>Challenge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BF8B8-3F7D-4750-BC9B-18D11E00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28" y="1065402"/>
            <a:ext cx="7645372" cy="5649986"/>
          </a:xfrm>
        </p:spPr>
        <p:txBody>
          <a:bodyPr>
            <a:normAutofit/>
          </a:bodyPr>
          <a:lstStyle/>
          <a:p>
            <a:r>
              <a:rPr lang="en-US" dirty="0"/>
              <a:t>Our team worked on a Kaggle competition that focused on Natural Language Processing (NLP).</a:t>
            </a:r>
          </a:p>
          <a:p>
            <a:pPr lvl="1"/>
            <a:r>
              <a:rPr lang="en-US" dirty="0"/>
              <a:t>NLP is a subfield of linguistics and computer science that uses artificial intelligence to help computers interpret human languages.</a:t>
            </a:r>
          </a:p>
          <a:p>
            <a:r>
              <a:rPr lang="en-US" dirty="0"/>
              <a:t>NLP is a field of artificial intelligence that has a projected growth from $10.2 billion in 2019 to $26.4 billion by 2024</a:t>
            </a:r>
          </a:p>
          <a:p>
            <a:endParaRPr lang="en-US" dirty="0"/>
          </a:p>
          <a:p>
            <a:r>
              <a:rPr lang="en-US" dirty="0"/>
              <a:t>The competition asked for us to use a training dataset of around 7,000 tweets to evaluate on the test set of around 3000 tweets whether the tweet was referring to a real life disaster or not.</a:t>
            </a:r>
          </a:p>
          <a:p>
            <a:endParaRPr lang="en-US" dirty="0"/>
          </a:p>
          <a:p>
            <a:r>
              <a:rPr lang="en-US" dirty="0"/>
              <a:t>Over average, there are 500 million tweets per day (</a:t>
            </a:r>
            <a:r>
              <a:rPr lang="en-US" dirty="0" err="1"/>
              <a:t>Sayce</a:t>
            </a:r>
            <a:r>
              <a:rPr lang="en-US" dirty="0"/>
              <a:t>, 2019).</a:t>
            </a:r>
          </a:p>
          <a:p>
            <a:r>
              <a:rPr lang="en-US" dirty="0"/>
              <a:t>Disaster relief organizations and news agencies are interested in understanding whether tweets with seemingly similar language are referring to a disaster or some other life event that may appear in a similar linguistic manner to a disaster.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6FD01-33FB-42F8-865B-21703EABCF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09280" y="1584961"/>
            <a:ext cx="2942356" cy="51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1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0D64-F059-4756-83DD-818E4E83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7" y="-619249"/>
            <a:ext cx="8677404" cy="1325562"/>
          </a:xfrm>
        </p:spPr>
        <p:txBody>
          <a:bodyPr>
            <a:normAutofit/>
          </a:bodyPr>
          <a:lstStyle/>
          <a:p>
            <a:r>
              <a:rPr lang="en-US" sz="4000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03920-73FA-42CD-913D-0FA0A0DEE56C}"/>
              </a:ext>
            </a:extLst>
          </p:cNvPr>
          <p:cNvPicPr/>
          <p:nvPr/>
        </p:nvPicPr>
        <p:blipFill rotWithShape="1">
          <a:blip r:embed="rId2"/>
          <a:srcRect l="11668" t="15832" r="12801" b="14944"/>
          <a:stretch/>
        </p:blipFill>
        <p:spPr bwMode="auto">
          <a:xfrm>
            <a:off x="8573751" y="3551078"/>
            <a:ext cx="3445529" cy="3291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884E00-D775-4E3F-A958-D2EEF4A0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052" y="840612"/>
            <a:ext cx="3914419" cy="3114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C7CC48-2467-4E20-BC1D-F9176F14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367" y="545015"/>
            <a:ext cx="3360927" cy="30060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953AA9-FB40-43B5-B2E0-4C626C385416}"/>
              </a:ext>
            </a:extLst>
          </p:cNvPr>
          <p:cNvSpPr txBox="1"/>
          <p:nvPr/>
        </p:nvSpPr>
        <p:spPr>
          <a:xfrm>
            <a:off x="99056" y="645648"/>
            <a:ext cx="46110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7613 train examples, 3263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imbalance in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33% of location data is missing, so it was not used in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cloud exploration indicated that links made up many of the “words”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Stemming was explored but lemmatization gave more favorable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BDA733-1199-48B4-A31E-2CC70306878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7170" y="4380704"/>
            <a:ext cx="3158192" cy="2477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59E41F-9971-4D80-A012-53D317C2161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451370" y="3843178"/>
            <a:ext cx="3310758" cy="2999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D613EA-2B30-4EB9-8328-30977FDFC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447" y="3241047"/>
            <a:ext cx="4169329" cy="102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3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CA47-DDB3-4E05-80B8-79931AC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" y="-548640"/>
            <a:ext cx="9692640" cy="1325562"/>
          </a:xfrm>
        </p:spPr>
        <p:txBody>
          <a:bodyPr/>
          <a:lstStyle/>
          <a:p>
            <a:r>
              <a:rPr lang="en-US" dirty="0"/>
              <a:t>Sentiment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91B9B-5F14-4D85-A463-EAEC41BB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" y="677487"/>
            <a:ext cx="10407614" cy="4351337"/>
          </a:xfrm>
        </p:spPr>
        <p:txBody>
          <a:bodyPr/>
          <a:lstStyle/>
          <a:p>
            <a:r>
              <a:rPr lang="en-US" dirty="0"/>
              <a:t>A sentiment analysis is a data mining technique which identifies and extracts substantive information for words based upon a predetermined score of their indication of positivity or negativity (</a:t>
            </a:r>
            <a:r>
              <a:rPr lang="en-US" dirty="0" err="1"/>
              <a:t>Schmunl</a:t>
            </a:r>
            <a:r>
              <a:rPr lang="en-US" dirty="0"/>
              <a:t> et al., 2014). </a:t>
            </a:r>
          </a:p>
          <a:p>
            <a:r>
              <a:rPr lang="en-US" dirty="0"/>
              <a:t>For this analysis, each sentence was given a sentiment score utilizing negators and amplifiers to help hone the accuracy of the information processing. </a:t>
            </a:r>
          </a:p>
          <a:p>
            <a:r>
              <a:rPr lang="en-US" dirty="0"/>
              <a:t>This was used to test the hypothesis that all disasters would have a negative sentiment, but true disasters would be more inflammatory and subsequently achieve a lower average sentiment score.  </a:t>
            </a:r>
          </a:p>
          <a:p>
            <a:r>
              <a:rPr lang="en-US" dirty="0"/>
              <a:t>Our hypotheses were confirmed, as True Disasters (-0.15) scored lower than Non-Disasters (-0.06) p &lt;.001. However, despite the means being different, the distributions overlapped enough that sentiment did not improve classification models.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41E13-D8E6-4C94-94EA-E37C750C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399" y="4004844"/>
            <a:ext cx="3383346" cy="2712866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E5410DF-5B42-42C1-8E9D-56F0E28C8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898649"/>
              </p:ext>
            </p:extLst>
          </p:nvPr>
        </p:nvGraphicFramePr>
        <p:xfrm>
          <a:off x="164593" y="4446872"/>
          <a:ext cx="6678969" cy="2175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Worksheet" r:id="rId4" imgW="5695950" imgH="1143000" progId="Excel.Sheet.12">
                  <p:embed/>
                </p:oleObj>
              </mc:Choice>
              <mc:Fallback>
                <p:oleObj name="Worksheet" r:id="rId4" imgW="5695950" imgH="1143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3" y="4446872"/>
                        <a:ext cx="6678969" cy="2175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8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2EB4C3-772B-4B92-A9C6-5ED35B6EAC2D}"/>
              </a:ext>
            </a:extLst>
          </p:cNvPr>
          <p:cNvCxnSpPr>
            <a:cxnSpLocks/>
          </p:cNvCxnSpPr>
          <p:nvPr/>
        </p:nvCxnSpPr>
        <p:spPr>
          <a:xfrm>
            <a:off x="-8878" y="3845188"/>
            <a:ext cx="1128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375E14-5336-4990-B56D-1F497E48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68" y="119543"/>
            <a:ext cx="5673950" cy="756984"/>
          </a:xfrm>
        </p:spPr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D637-C279-462B-A850-A5A591805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8" y="3891281"/>
            <a:ext cx="3191030" cy="32357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Support Vector Machine</a:t>
            </a:r>
          </a:p>
          <a:p>
            <a:r>
              <a:rPr lang="en-US" dirty="0"/>
              <a:t>Linear kernel</a:t>
            </a:r>
          </a:p>
          <a:p>
            <a:r>
              <a:rPr lang="en-US" dirty="0"/>
              <a:t>Worked best with minimal preprocessing</a:t>
            </a:r>
          </a:p>
          <a:p>
            <a:r>
              <a:rPr lang="en-US" dirty="0"/>
              <a:t>Best model had an average F score of 83.73%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930D56-95F0-4A3D-B903-289EAAD6A854}"/>
              </a:ext>
            </a:extLst>
          </p:cNvPr>
          <p:cNvSpPr txBox="1">
            <a:spLocks/>
          </p:cNvSpPr>
          <p:nvPr/>
        </p:nvSpPr>
        <p:spPr>
          <a:xfrm>
            <a:off x="7419812" y="3891281"/>
            <a:ext cx="3735420" cy="323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Multinomial Naïve Bayes</a:t>
            </a:r>
          </a:p>
          <a:p>
            <a:r>
              <a:rPr lang="en-US" dirty="0"/>
              <a:t>The only models which performed better on preprocessed data with </a:t>
            </a:r>
            <a:r>
              <a:rPr lang="en-US" dirty="0" err="1"/>
              <a:t>stopwords</a:t>
            </a:r>
            <a:r>
              <a:rPr lang="en-US" dirty="0"/>
              <a:t>, mentions, and URLs removed, along with TF-IDF transformation</a:t>
            </a:r>
          </a:p>
          <a:p>
            <a:r>
              <a:rPr lang="en-US" dirty="0"/>
              <a:t>Best model had an average F score of 83.27%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DE6F92-05A7-4BF7-9021-8758713ADC9D}"/>
              </a:ext>
            </a:extLst>
          </p:cNvPr>
          <p:cNvCxnSpPr>
            <a:cxnSpLocks/>
          </p:cNvCxnSpPr>
          <p:nvPr/>
        </p:nvCxnSpPr>
        <p:spPr>
          <a:xfrm flipH="1">
            <a:off x="3483352" y="3845188"/>
            <a:ext cx="2" cy="301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D136A1-1AEA-4A53-92B1-E1D66E0DD397}"/>
              </a:ext>
            </a:extLst>
          </p:cNvPr>
          <p:cNvCxnSpPr>
            <a:cxnSpLocks/>
          </p:cNvCxnSpPr>
          <p:nvPr/>
        </p:nvCxnSpPr>
        <p:spPr>
          <a:xfrm>
            <a:off x="7419811" y="3845188"/>
            <a:ext cx="1" cy="301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93CF-3C85-4315-AC21-C7E21F472D43}"/>
              </a:ext>
            </a:extLst>
          </p:cNvPr>
          <p:cNvSpPr txBox="1">
            <a:spLocks/>
          </p:cNvSpPr>
          <p:nvPr/>
        </p:nvSpPr>
        <p:spPr>
          <a:xfrm>
            <a:off x="3483352" y="3891280"/>
            <a:ext cx="3867353" cy="3222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Random Forest</a:t>
            </a:r>
          </a:p>
          <a:p>
            <a:r>
              <a:rPr lang="en-US" dirty="0"/>
              <a:t>500 trees</a:t>
            </a:r>
          </a:p>
          <a:p>
            <a:r>
              <a:rPr lang="en-US" dirty="0"/>
              <a:t>Also worked best with minimal preprocessing</a:t>
            </a:r>
          </a:p>
          <a:p>
            <a:r>
              <a:rPr lang="en-US" dirty="0"/>
              <a:t>Best model had an average F score of 82.98%, the lowest of all these models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E0D113-942D-4127-A57F-B98CE9CE159B}"/>
              </a:ext>
            </a:extLst>
          </p:cNvPr>
          <p:cNvCxnSpPr>
            <a:cxnSpLocks/>
          </p:cNvCxnSpPr>
          <p:nvPr/>
        </p:nvCxnSpPr>
        <p:spPr>
          <a:xfrm>
            <a:off x="-8877" y="1147060"/>
            <a:ext cx="1128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8E49ED-E48A-4EA6-B5EB-C8425CE689C8}"/>
              </a:ext>
            </a:extLst>
          </p:cNvPr>
          <p:cNvSpPr txBox="1">
            <a:spLocks/>
          </p:cNvSpPr>
          <p:nvPr/>
        </p:nvSpPr>
        <p:spPr>
          <a:xfrm>
            <a:off x="75948" y="1193151"/>
            <a:ext cx="11198367" cy="26981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text data was split into tokens using a custom tokenizer developed for tweets developed at CMU, and words occurring in only one tweet or not occurring in both the training or test set were removed</a:t>
            </a:r>
          </a:p>
          <a:p>
            <a:r>
              <a:rPr lang="en-US" dirty="0"/>
              <a:t>A document-term matrix was created, using counts of each remaining word in each tweet as features</a:t>
            </a:r>
          </a:p>
          <a:p>
            <a:r>
              <a:rPr lang="en-US" dirty="0"/>
              <a:t>Additional preprocessing options were tried, including removing </a:t>
            </a:r>
            <a:r>
              <a:rPr lang="en-US" dirty="0" err="1"/>
              <a:t>stopwords</a:t>
            </a:r>
            <a:r>
              <a:rPr lang="en-US" dirty="0"/>
              <a:t>, mentions, and URLs, lemmatization, adding part-of-speech tags, and adding bigrams, and postprocessing including normalizing by document length, and using the TF-IDF transformation</a:t>
            </a:r>
          </a:p>
          <a:p>
            <a:r>
              <a:rPr lang="en-US" dirty="0"/>
              <a:t>Models were systematically trained with 5-fold cross-validation with the different preprocessing options until the best model of each type was found, then the predictions were submitted to Kaggle.</a:t>
            </a:r>
          </a:p>
        </p:txBody>
      </p:sp>
    </p:spTree>
    <p:extLst>
      <p:ext uri="{BB962C8B-B14F-4D97-AF65-F5344CB8AC3E}">
        <p14:creationId xmlns:p14="http://schemas.microsoft.com/office/powerpoint/2010/main" val="240282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2EB4C3-772B-4B92-A9C6-5ED35B6EAC2D}"/>
              </a:ext>
            </a:extLst>
          </p:cNvPr>
          <p:cNvCxnSpPr>
            <a:cxnSpLocks/>
          </p:cNvCxnSpPr>
          <p:nvPr/>
        </p:nvCxnSpPr>
        <p:spPr>
          <a:xfrm>
            <a:off x="0" y="1118948"/>
            <a:ext cx="11283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375E14-5336-4990-B56D-1F497E48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67" y="119543"/>
            <a:ext cx="7368347" cy="756984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Classification</a:t>
            </a:r>
            <a:r>
              <a:rPr lang="en-US" dirty="0"/>
              <a:t> Models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D637-C279-462B-A850-A5A591805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20" y="1166038"/>
            <a:ext cx="4973558" cy="5392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Logistic Regression / Neural Network</a:t>
            </a:r>
          </a:p>
          <a:p>
            <a:r>
              <a:rPr lang="en-US" sz="1600" dirty="0"/>
              <a:t>Again, minimal preprocessing was best</a:t>
            </a:r>
          </a:p>
          <a:p>
            <a:r>
              <a:rPr lang="en-US" sz="1600" dirty="0"/>
              <a:t>Trained with TensorFlow </a:t>
            </a:r>
            <a:r>
              <a:rPr lang="en-US" sz="1600" dirty="0" err="1"/>
              <a:t>Keras</a:t>
            </a:r>
            <a:r>
              <a:rPr lang="en-US" sz="1600" dirty="0"/>
              <a:t>, with early stopping and dropout for deeper networks to avoid overfitting</a:t>
            </a:r>
          </a:p>
          <a:p>
            <a:r>
              <a:rPr lang="en-US" sz="1600" dirty="0"/>
              <a:t>Best logistic model got avg. F of 83.88%, and adding any additional layers did not improve this; best neural net reached 83.87%. Logistic worked best out of all models, including on submission to Kaggle</a:t>
            </a: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7413663-A6EC-49CD-B690-7E37B2AE0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45" y="4181565"/>
            <a:ext cx="4875890" cy="2676401"/>
          </a:xfrm>
          <a:prstGeom prst="rect">
            <a:avLst/>
          </a:prstGeom>
        </p:spPr>
      </p:pic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id="{238F5A08-4795-489B-9648-3ED333345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48" y="1118948"/>
            <a:ext cx="6213042" cy="57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5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13E3-4CA9-4D7B-AC17-8CAF5666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82" y="0"/>
            <a:ext cx="8437299" cy="760593"/>
          </a:xfrm>
        </p:spPr>
        <p:txBody>
          <a:bodyPr/>
          <a:lstStyle/>
          <a:p>
            <a:r>
              <a:rPr lang="en-US" dirty="0"/>
              <a:t>Conclusion/Discussion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1E14-EDA3-4E4F-B396-8C8A455B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8" y="772953"/>
            <a:ext cx="7193280" cy="618664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Final Results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700" dirty="0"/>
              <a:t>Best submitted model was logistic regression with minimal preprocessing, with a final score of 80.98%. </a:t>
            </a:r>
          </a:p>
          <a:p>
            <a:r>
              <a:rPr lang="en-US" sz="1700" dirty="0"/>
              <a:t>All models were several percentage points lower in score on the test data than the training data, indicating that there was some overfitting. This is a result of the test data having a different distribution of words than the training data, and when testing on out-of-distribution data, lower scores are expected.</a:t>
            </a:r>
          </a:p>
          <a:p>
            <a:r>
              <a:rPr lang="en-US" sz="1700" dirty="0"/>
              <a:t>Interestingly, applying preprocessing or adding a feature for sentiment only seemed to decrease the scores.</a:t>
            </a:r>
          </a:p>
          <a:p>
            <a:r>
              <a:rPr lang="en-US" b="1" dirty="0"/>
              <a:t>Limitations and Future Directions </a:t>
            </a:r>
          </a:p>
          <a:p>
            <a:pPr lvl="1"/>
            <a:r>
              <a:rPr lang="en-US" dirty="0"/>
              <a:t>Some tweets not properly categorized in the Kaggle dataset</a:t>
            </a:r>
          </a:p>
          <a:p>
            <a:pPr lvl="1"/>
            <a:r>
              <a:rPr lang="en-US" dirty="0"/>
              <a:t>Working in different programming languages  </a:t>
            </a:r>
          </a:p>
          <a:p>
            <a:pPr lvl="1"/>
            <a:r>
              <a:rPr lang="en-US" dirty="0"/>
              <a:t>Better utilizing location data accompanying the tweets </a:t>
            </a:r>
          </a:p>
          <a:p>
            <a:pPr lvl="1"/>
            <a:r>
              <a:rPr lang="en-US" dirty="0"/>
              <a:t>Weighting key words without overfitting the model </a:t>
            </a:r>
          </a:p>
          <a:p>
            <a:pPr lvl="1"/>
            <a:r>
              <a:rPr lang="en-US" dirty="0"/>
              <a:t>Building in anomaly detection for tweet volume by location/topic area</a:t>
            </a:r>
          </a:p>
          <a:p>
            <a:pPr lvl="1"/>
            <a:r>
              <a:rPr lang="en-US" dirty="0"/>
              <a:t>Building up syntax trees and using word sense disambiguation</a:t>
            </a:r>
          </a:p>
          <a:p>
            <a:pPr lvl="1"/>
            <a:r>
              <a:rPr lang="en-US" dirty="0"/>
              <a:t>Utilizing BERT and other state-of-the-art NLP modeling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A862E8F-3A60-4A77-B1D9-5E8790FC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07" y="3533316"/>
            <a:ext cx="4340052" cy="3101631"/>
          </a:xfrm>
          <a:prstGeom prst="rect">
            <a:avLst/>
          </a:prstGeom>
        </p:spPr>
      </p:pic>
      <p:pic>
        <p:nvPicPr>
          <p:cNvPr id="8" name="Picture 7" descr="A picture containing text, screen, monitor, driving&#10;&#10;Description automatically generated">
            <a:extLst>
              <a:ext uri="{FF2B5EF4-FFF2-40B4-BE49-F238E27FC236}">
                <a16:creationId xmlns:a16="http://schemas.microsoft.com/office/drawing/2014/main" id="{35849CB8-FAA1-47F8-8E6F-EB163E52B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6" y="1084473"/>
            <a:ext cx="1061233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9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C7F0-9FA7-4B2C-8185-E0A6A8EE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6755"/>
            <a:ext cx="3214334" cy="923109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A02B-1C48-4090-BD50-E901C6DB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26" y="957942"/>
            <a:ext cx="8595360" cy="5354081"/>
          </a:xfrm>
        </p:spPr>
        <p:txBody>
          <a:bodyPr>
            <a:normAutofit/>
          </a:bodyPr>
          <a:lstStyle/>
          <a:p>
            <a:r>
              <a:rPr lang="en-US" dirty="0"/>
              <a:t>Koo, Ching &amp; Liew, Mei &amp; Mohamad, </a:t>
            </a:r>
            <a:r>
              <a:rPr lang="en-US" dirty="0" err="1"/>
              <a:t>Mohd</a:t>
            </a:r>
            <a:r>
              <a:rPr lang="en-US" dirty="0"/>
              <a:t> &amp; Salleh, Abdul. (2013). A Review for Detecting Gene-Gene Interactions Using Machine Learning Methods in Genetic Epidemiology. BioMed research international. 2013. 432375. 10.1155/2013/432375.</a:t>
            </a:r>
          </a:p>
          <a:p>
            <a:r>
              <a:rPr lang="en-US" dirty="0"/>
              <a:t>Pang-Ning Tan, Michael Steinbach, and Vipin Kumar (2005) Introduction to Data Mining. Addison Wesley, 2005.</a:t>
            </a:r>
          </a:p>
          <a:p>
            <a:r>
              <a:rPr lang="en-US" dirty="0" err="1"/>
              <a:t>Schmunk</a:t>
            </a:r>
            <a:r>
              <a:rPr lang="en-US" dirty="0"/>
              <a:t>, </a:t>
            </a:r>
            <a:r>
              <a:rPr lang="en-US" dirty="0" err="1"/>
              <a:t>Sergej</a:t>
            </a:r>
            <a:r>
              <a:rPr lang="en-US" dirty="0"/>
              <a:t> &amp; </a:t>
            </a:r>
            <a:r>
              <a:rPr lang="en-US" dirty="0" err="1"/>
              <a:t>Höpken</a:t>
            </a:r>
            <a:r>
              <a:rPr lang="en-US" dirty="0"/>
              <a:t>, Wolfram &amp; Fuchs, Matthias &amp; </a:t>
            </a:r>
            <a:r>
              <a:rPr lang="en-US" dirty="0" err="1"/>
              <a:t>Lexhagen</a:t>
            </a:r>
            <a:r>
              <a:rPr lang="en-US" dirty="0"/>
              <a:t>, Maria. (2014). Sentiment Analysis: Extracting Decision-Relevant Knowledge from UGC. Information and Communication Technologies in Tourism 2014. 10.1007/978-3-319-03973-2_19.</a:t>
            </a:r>
          </a:p>
          <a:p>
            <a:r>
              <a:rPr lang="en-US" u="sng" dirty="0">
                <a:hlinkClick r:id="rId2"/>
              </a:rPr>
              <a:t>https://www.dsayce.com/social-media/tweets-day/</a:t>
            </a:r>
            <a:endParaRPr lang="en-US" dirty="0"/>
          </a:p>
          <a:p>
            <a:r>
              <a:rPr lang="en-US" u="sng" dirty="0">
                <a:hlinkClick r:id="rId3"/>
              </a:rPr>
              <a:t>https://www.businesswire.com/news/home/20191230005197/en/Global-Natural-Language-Processing-NLP-Market-Size</a:t>
            </a:r>
            <a:endParaRPr lang="en-US" u="sng" dirty="0"/>
          </a:p>
          <a:p>
            <a:r>
              <a:rPr lang="en-US" u="sng" dirty="0">
                <a:hlinkClick r:id="rId4"/>
              </a:rPr>
              <a:t>https://elitedatascience.com/machine-learning-algorithms</a:t>
            </a:r>
            <a:endParaRPr lang="en-US" dirty="0"/>
          </a:p>
          <a:p>
            <a:r>
              <a:rPr lang="en-US" dirty="0">
                <a:hlinkClick r:id="rId5"/>
              </a:rPr>
              <a:t>https://www.cs.cmu.edu/~ark/TweetNLP/#pos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260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BASF_CONVERTED_TO_TAGS" val="1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Worksheet</vt:lpstr>
      <vt:lpstr>Real or Not?  NLP with Disaster Tweets</vt:lpstr>
      <vt:lpstr>Challenge Description</vt:lpstr>
      <vt:lpstr>Exploratory Data Analysis</vt:lpstr>
      <vt:lpstr>Sentiment Analysis </vt:lpstr>
      <vt:lpstr>Classification Models</vt:lpstr>
      <vt:lpstr>Classification Models (Cont.)</vt:lpstr>
      <vt:lpstr>Conclusion/Discussion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or Not? NLP with Disaster Tweets</dc:title>
  <dc:creator>Chris Bryla</dc:creator>
  <cp:lastModifiedBy>Quinn E Knudsen</cp:lastModifiedBy>
  <cp:revision>40</cp:revision>
  <dcterms:created xsi:type="dcterms:W3CDTF">2020-06-05T05:50:56Z</dcterms:created>
  <dcterms:modified xsi:type="dcterms:W3CDTF">2020-06-09T22:52:18Z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_to_AIP">
    <vt:i4>0</vt:i4>
  </property>
</Properties>
</file>