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0"/>
  </p:notesMasterIdLst>
  <p:handoutMasterIdLst>
    <p:handoutMasterId r:id="rId71"/>
  </p:handoutMasterIdLst>
  <p:sldIdLst>
    <p:sldId id="426" r:id="rId5"/>
    <p:sldId id="414" r:id="rId6"/>
    <p:sldId id="309" r:id="rId7"/>
    <p:sldId id="312" r:id="rId8"/>
    <p:sldId id="337" r:id="rId9"/>
    <p:sldId id="428" r:id="rId10"/>
    <p:sldId id="313" r:id="rId11"/>
    <p:sldId id="310" r:id="rId12"/>
    <p:sldId id="316" r:id="rId13"/>
    <p:sldId id="375" r:id="rId14"/>
    <p:sldId id="417" r:id="rId15"/>
    <p:sldId id="377" r:id="rId16"/>
    <p:sldId id="378" r:id="rId17"/>
    <p:sldId id="379" r:id="rId18"/>
    <p:sldId id="321" r:id="rId19"/>
    <p:sldId id="341" r:id="rId20"/>
    <p:sldId id="342" r:id="rId21"/>
    <p:sldId id="325" r:id="rId22"/>
    <p:sldId id="418" r:id="rId23"/>
    <p:sldId id="382" r:id="rId24"/>
    <p:sldId id="326" r:id="rId25"/>
    <p:sldId id="327" r:id="rId26"/>
    <p:sldId id="328" r:id="rId27"/>
    <p:sldId id="383" r:id="rId28"/>
    <p:sldId id="384" r:id="rId29"/>
    <p:sldId id="329" r:id="rId30"/>
    <p:sldId id="331" r:id="rId31"/>
    <p:sldId id="386" r:id="rId32"/>
    <p:sldId id="330" r:id="rId33"/>
    <p:sldId id="332" r:id="rId34"/>
    <p:sldId id="387" r:id="rId35"/>
    <p:sldId id="388" r:id="rId36"/>
    <p:sldId id="343" r:id="rId37"/>
    <p:sldId id="344" r:id="rId38"/>
    <p:sldId id="345" r:id="rId39"/>
    <p:sldId id="419" r:id="rId40"/>
    <p:sldId id="367" r:id="rId41"/>
    <p:sldId id="391" r:id="rId42"/>
    <p:sldId id="420" r:id="rId43"/>
    <p:sldId id="421" r:id="rId44"/>
    <p:sldId id="422" r:id="rId45"/>
    <p:sldId id="393" r:id="rId46"/>
    <p:sldId id="394" r:id="rId47"/>
    <p:sldId id="369" r:id="rId48"/>
    <p:sldId id="427" r:id="rId49"/>
    <p:sldId id="392" r:id="rId50"/>
    <p:sldId id="395" r:id="rId51"/>
    <p:sldId id="396" r:id="rId52"/>
    <p:sldId id="398" r:id="rId53"/>
    <p:sldId id="399" r:id="rId54"/>
    <p:sldId id="400" r:id="rId55"/>
    <p:sldId id="401" r:id="rId56"/>
    <p:sldId id="402" r:id="rId57"/>
    <p:sldId id="423" r:id="rId58"/>
    <p:sldId id="403" r:id="rId59"/>
    <p:sldId id="405" r:id="rId60"/>
    <p:sldId id="408" r:id="rId61"/>
    <p:sldId id="409" r:id="rId62"/>
    <p:sldId id="410" r:id="rId63"/>
    <p:sldId id="411" r:id="rId64"/>
    <p:sldId id="424" r:id="rId65"/>
    <p:sldId id="355" r:id="rId66"/>
    <p:sldId id="413" r:id="rId67"/>
    <p:sldId id="425" r:id="rId68"/>
    <p:sldId id="416" r:id="rId69"/>
  </p:sldIdLst>
  <p:sldSz cx="12192000" cy="6858000"/>
  <p:notesSz cx="7010400" cy="9296400"/>
  <p:custDataLst>
    <p:tags r:id="rId72"/>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Colvard, Cameron J." initials="CCJ" lastIdx="46" clrIdx="6">
    <p:extLst>
      <p:ext uri="{19B8F6BF-5375-455C-9EA6-DF929625EA0E}">
        <p15:presenceInfo xmlns:p15="http://schemas.microsoft.com/office/powerpoint/2012/main" userId="S::cjco228@uky.edu::26fe2598-5f6c-4b27-99a2-1b4b1c9c9872" providerId="AD"/>
      </p:ext>
    </p:extLst>
  </p:cmAuthor>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8" name="Copyeditor" initials="HJ" lastIdx="4" clrIdx="7">
    <p:extLst>
      <p:ext uri="{19B8F6BF-5375-455C-9EA6-DF929625EA0E}">
        <p15:presenceInfo xmlns:p15="http://schemas.microsoft.com/office/powerpoint/2012/main" userId="Copyeditor" providerId="None"/>
      </p:ext>
    </p:extLst>
  </p:cmAuthor>
  <p:cmAuthor id="2" name="Gabe Jolivet" initials="GJ" lastIdx="1" clrIdx="1">
    <p:extLst>
      <p:ext uri="{19B8F6BF-5375-455C-9EA6-DF929625EA0E}">
        <p15:presenceInfo xmlns:p15="http://schemas.microsoft.com/office/powerpoint/2012/main" userId="a7c296863622742d" providerId="Windows Live"/>
      </p:ext>
    </p:extLst>
  </p:cmAuthor>
  <p:cmAuthor id="9" name="William Altman" initials="WA" lastIdx="20" clrIdx="8">
    <p:extLst>
      <p:ext uri="{19B8F6BF-5375-455C-9EA6-DF929625EA0E}">
        <p15:presenceInfo xmlns:p15="http://schemas.microsoft.com/office/powerpoint/2012/main" userId="672c3f7d37cea9f0" providerId="Windows Live"/>
      </p:ext>
    </p:extLst>
  </p:cmAuthor>
  <p:cmAuthor id="3" name="Hickey, Emily G" initials="HEG" lastIdx="11" clrIdx="2">
    <p:extLst>
      <p:ext uri="{19B8F6BF-5375-455C-9EA6-DF929625EA0E}">
        <p15:presenceInfo xmlns:p15="http://schemas.microsoft.com/office/powerpoint/2012/main" userId="S::emily.hickey@cengage.com::cd1d9c19-894b-42fe-a42c-2436a7e88be7" providerId="AD"/>
      </p:ext>
    </p:extLst>
  </p:cmAuthor>
  <p:cmAuthor id="10" name="Mike Aamodt" initials="MA" lastIdx="4" clrIdx="9">
    <p:extLst>
      <p:ext uri="{19B8F6BF-5375-455C-9EA6-DF929625EA0E}">
        <p15:presenceInfo xmlns:p15="http://schemas.microsoft.com/office/powerpoint/2012/main" userId="S::maamodt@dciconsult.com::fe16b82d-2592-4196-a810-e9a2d16244bf" providerId="AD"/>
      </p:ext>
    </p:extLst>
  </p:cmAuthor>
  <p:cmAuthor id="4" name="Hayden, Erika L" initials="HEL" lastIdx="2" clrIdx="3">
    <p:extLst>
      <p:ext uri="{19B8F6BF-5375-455C-9EA6-DF929625EA0E}">
        <p15:presenceInfo xmlns:p15="http://schemas.microsoft.com/office/powerpoint/2012/main" userId="S::erika.hayden@cengage.com::0e8239a3-29a9-4d6f-a02c-e61250c81e7e" providerId="AD"/>
      </p:ext>
    </p:extLst>
  </p:cmAuthor>
  <p:cmAuthor id="11" name="Valarmathy Munuswamy" initials="VM" lastIdx="2" clrIdx="10">
    <p:extLst>
      <p:ext uri="{19B8F6BF-5375-455C-9EA6-DF929625EA0E}">
        <p15:presenceInfo xmlns:p15="http://schemas.microsoft.com/office/powerpoint/2012/main" userId="bb3fc99decfd779a" providerId="Windows Live"/>
      </p:ext>
    </p:extLst>
  </p:cmAuthor>
  <p:cmAuthor id="5" name="John Osterman" initials="JO" lastIdx="14" clrIdx="4">
    <p:extLst>
      <p:ext uri="{19B8F6BF-5375-455C-9EA6-DF929625EA0E}">
        <p15:presenceInfo xmlns:p15="http://schemas.microsoft.com/office/powerpoint/2012/main" userId="0b3b71ef1729290a" providerId="Windows Live"/>
      </p:ext>
    </p:extLst>
  </p:cmAuthor>
  <p:cmAuthor id="6" name="Tracy Cugini" initials="TC" lastIdx="5" clrIdx="5">
    <p:extLst>
      <p:ext uri="{19B8F6BF-5375-455C-9EA6-DF929625EA0E}">
        <p15:presenceInfo xmlns:p15="http://schemas.microsoft.com/office/powerpoint/2012/main" userId="9c40d86e5463d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54" autoAdjust="0"/>
    <p:restoredTop sz="86447" autoAdjust="0"/>
  </p:normalViewPr>
  <p:slideViewPr>
    <p:cSldViewPr snapToGrid="0" snapToObjects="1">
      <p:cViewPr varScale="1">
        <p:scale>
          <a:sx n="95" d="100"/>
          <a:sy n="95" d="100"/>
        </p:scale>
        <p:origin x="924"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E8AA413-85C6-40F2-B867-268CAAA7E377}" type="datetimeFigureOut">
              <a:rPr lang="en-US" smtClean="0"/>
              <a:t>8/29/2022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8/29/2022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hemuse.com/advice/why-women-must-ask-the-right-way-negotiation-advice-from-stanfords-margaret-a-neale"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onetonline.org/link/summary/19-3032.00"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592419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49</a:t>
            </a:fld>
            <a:endParaRPr lang="en-US" dirty="0"/>
          </a:p>
        </p:txBody>
      </p:sp>
    </p:spTree>
    <p:extLst>
      <p:ext uri="{BB962C8B-B14F-4D97-AF65-F5344CB8AC3E}">
        <p14:creationId xmlns:p14="http://schemas.microsoft.com/office/powerpoint/2010/main" val="2022558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83DC511D-8E6A-4517-842E-79BEA5ED6EA9}"/>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A42DF72D-2A87-4A3D-80F4-C4F34AF8E5C1}"/>
              </a:ext>
            </a:extLst>
          </p:cNvPr>
          <p:cNvSpPr>
            <a:spLocks noGrp="1"/>
          </p:cNvSpPr>
          <p:nvPr>
            <p:ph type="body" idx="1"/>
          </p:nvPr>
        </p:nvSpPr>
        <p:spPr/>
        <p:txBody>
          <a:bodyPr/>
          <a:lstStyle/>
          <a:p>
            <a:pPr>
              <a:defRPr/>
            </a:pPr>
            <a:r>
              <a:rPr lang="en-US" dirty="0">
                <a:solidFill>
                  <a:srgbClr val="4D5156"/>
                </a:solidFill>
                <a:latin typeface="Roboto" panose="02000000000000000000" pitchFamily="2" charset="0"/>
              </a:rPr>
              <a:t>Of those people who </a:t>
            </a:r>
            <a:r>
              <a:rPr lang="en-US" b="1" dirty="0">
                <a:solidFill>
                  <a:srgbClr val="5F6368"/>
                </a:solidFill>
                <a:latin typeface="Roboto" panose="02000000000000000000" pitchFamily="2" charset="0"/>
              </a:rPr>
              <a:t>negotiated</a:t>
            </a:r>
            <a:r>
              <a:rPr lang="en-US" dirty="0">
                <a:solidFill>
                  <a:srgbClr val="4D5156"/>
                </a:solidFill>
                <a:latin typeface="Roboto" panose="02000000000000000000" pitchFamily="2" charset="0"/>
              </a:rPr>
              <a:t>, they were able to increase their </a:t>
            </a:r>
            <a:r>
              <a:rPr lang="en-US" b="1" dirty="0">
                <a:solidFill>
                  <a:srgbClr val="5F6368"/>
                </a:solidFill>
                <a:latin typeface="Roboto" panose="02000000000000000000" pitchFamily="2" charset="0"/>
              </a:rPr>
              <a:t>salary</a:t>
            </a:r>
            <a:r>
              <a:rPr lang="en-US" dirty="0">
                <a:solidFill>
                  <a:srgbClr val="4D5156"/>
                </a:solidFill>
                <a:latin typeface="Roboto" panose="02000000000000000000" pitchFamily="2" charset="0"/>
              </a:rPr>
              <a:t> by over </a:t>
            </a:r>
            <a:r>
              <a:rPr lang="en-US" b="1" dirty="0">
                <a:solidFill>
                  <a:srgbClr val="5F6368"/>
                </a:solidFill>
                <a:latin typeface="Roboto" panose="02000000000000000000" pitchFamily="2" charset="0"/>
              </a:rPr>
              <a:t>7</a:t>
            </a:r>
            <a:r>
              <a:rPr lang="en-US" dirty="0">
                <a:solidFill>
                  <a:srgbClr val="4D5156"/>
                </a:solidFill>
                <a:latin typeface="Roboto" panose="02000000000000000000" pitchFamily="2" charset="0"/>
              </a:rPr>
              <a:t>%</a:t>
            </a:r>
          </a:p>
          <a:p>
            <a:pPr>
              <a:defRPr/>
            </a:pPr>
            <a:endParaRPr lang="en-US" dirty="0">
              <a:solidFill>
                <a:srgbClr val="4D5156"/>
              </a:solidFill>
              <a:latin typeface="Roboto" panose="02000000000000000000" pitchFamily="2" charset="0"/>
            </a:endParaRPr>
          </a:p>
          <a:p>
            <a:pPr>
              <a:defRPr/>
            </a:pPr>
            <a:r>
              <a:rPr lang="en-US" dirty="0">
                <a:solidFill>
                  <a:srgbClr val="333333"/>
                </a:solidFill>
                <a:latin typeface="Georgia" panose="02040502050405020303" pitchFamily="18" charset="0"/>
              </a:rPr>
              <a:t>That may not sound like much, but as Stanford negotiation professor </a:t>
            </a:r>
            <a:r>
              <a:rPr lang="en-US" u="sng" dirty="0">
                <a:solidFill>
                  <a:schemeClr val="accent1">
                    <a:lumMod val="10000"/>
                  </a:schemeClr>
                </a:solidFill>
                <a:latin typeface="Georgia" panose="02040502050405020303" pitchFamily="18" charset="0"/>
                <a:hlinkClick r:id="rId3"/>
              </a:rPr>
              <a:t>Margaret A. Neale puts it</a:t>
            </a:r>
            <a:r>
              <a:rPr lang="en-US" dirty="0">
                <a:solidFill>
                  <a:srgbClr val="333333"/>
                </a:solidFill>
                <a:latin typeface="Georgia" panose="02040502050405020303" pitchFamily="18" charset="0"/>
              </a:rPr>
              <a:t>: If you get a $100,000 salary and your co-worker negotiates up to $107,000, assuming you’re treated identically from then on, with the same raises and promotions, you’d have to work </a:t>
            </a:r>
            <a:r>
              <a:rPr lang="en-US" i="1" dirty="0">
                <a:solidFill>
                  <a:srgbClr val="333333"/>
                </a:solidFill>
                <a:latin typeface="Georgia" panose="02040502050405020303" pitchFamily="18" charset="0"/>
              </a:rPr>
              <a:t>eight years</a:t>
            </a:r>
            <a:r>
              <a:rPr lang="en-US" dirty="0">
                <a:solidFill>
                  <a:srgbClr val="333333"/>
                </a:solidFill>
                <a:latin typeface="Georgia" panose="02040502050405020303" pitchFamily="18" charset="0"/>
              </a:rPr>
              <a:t> longer to be as wealthy as them at retirement.</a:t>
            </a:r>
          </a:p>
          <a:p>
            <a:pPr>
              <a:defRPr/>
            </a:pPr>
            <a:endParaRPr lang="en-US" dirty="0">
              <a:solidFill>
                <a:srgbClr val="333333"/>
              </a:solidFill>
              <a:latin typeface="Georgia" panose="02040502050405020303" pitchFamily="18" charset="0"/>
            </a:endParaRPr>
          </a:p>
          <a:p>
            <a:pPr>
              <a:defRPr/>
            </a:pPr>
            <a:r>
              <a:rPr lang="en-US" dirty="0"/>
              <a:t>https://www.themuse.com/advice/how-to-negotiate-salary-37-tips-you-need-to-know</a:t>
            </a:r>
          </a:p>
          <a:p>
            <a:pPr>
              <a:defRPr/>
            </a:pPr>
            <a:r>
              <a:rPr lang="en-US" dirty="0">
                <a:solidFill>
                  <a:srgbClr val="333333"/>
                </a:solidFill>
                <a:latin typeface="Georgia" panose="02040502050405020303" pitchFamily="18" charset="0"/>
              </a:rPr>
              <a:t> </a:t>
            </a:r>
            <a:endParaRPr lang="en-US" dirty="0"/>
          </a:p>
        </p:txBody>
      </p:sp>
      <p:sp>
        <p:nvSpPr>
          <p:cNvPr id="63492" name="Slide Number Placeholder 3">
            <a:extLst>
              <a:ext uri="{FF2B5EF4-FFF2-40B4-BE49-F238E27FC236}">
                <a16:creationId xmlns:a16="http://schemas.microsoft.com/office/drawing/2014/main" id="{3FEB4AC7-2DCA-4EC8-9380-E8C90A03DD0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4400">
                <a:solidFill>
                  <a:srgbClr val="FF0000"/>
                </a:solidFill>
                <a:latin typeface="Times New Roman" panose="02020603050405020304" pitchFamily="18" charset="0"/>
                <a:ea typeface="MS PGothic" panose="020B0600070205080204" pitchFamily="34" charset="-128"/>
              </a:defRPr>
            </a:lvl1pPr>
            <a:lvl2pPr marL="742950" indent="-285750" defTabSz="966788">
              <a:defRPr sz="4400">
                <a:solidFill>
                  <a:srgbClr val="FF0000"/>
                </a:solidFill>
                <a:latin typeface="Times New Roman" panose="02020603050405020304" pitchFamily="18" charset="0"/>
                <a:ea typeface="MS PGothic" panose="020B0600070205080204" pitchFamily="34" charset="-128"/>
              </a:defRPr>
            </a:lvl2pPr>
            <a:lvl3pPr marL="1143000" indent="-228600" defTabSz="966788">
              <a:defRPr sz="4400">
                <a:solidFill>
                  <a:srgbClr val="FF0000"/>
                </a:solidFill>
                <a:latin typeface="Times New Roman" panose="02020603050405020304" pitchFamily="18" charset="0"/>
                <a:ea typeface="MS PGothic" panose="020B0600070205080204" pitchFamily="34" charset="-128"/>
              </a:defRPr>
            </a:lvl3pPr>
            <a:lvl4pPr marL="1600200" indent="-228600" defTabSz="966788">
              <a:defRPr sz="4400">
                <a:solidFill>
                  <a:srgbClr val="FF0000"/>
                </a:solidFill>
                <a:latin typeface="Times New Roman" panose="02020603050405020304" pitchFamily="18" charset="0"/>
                <a:ea typeface="MS PGothic" panose="020B0600070205080204" pitchFamily="34" charset="-128"/>
              </a:defRPr>
            </a:lvl4pPr>
            <a:lvl5pPr marL="2057400" indent="-228600" defTabSz="966788">
              <a:defRPr sz="4400">
                <a:solidFill>
                  <a:srgbClr val="FF0000"/>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4400">
                <a:solidFill>
                  <a:srgbClr val="FF0000"/>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4400">
                <a:solidFill>
                  <a:srgbClr val="FF0000"/>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4400">
                <a:solidFill>
                  <a:srgbClr val="FF0000"/>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4400">
                <a:solidFill>
                  <a:srgbClr val="FF0000"/>
                </a:solidFill>
                <a:latin typeface="Times New Roman" panose="02020603050405020304" pitchFamily="18" charset="0"/>
                <a:ea typeface="MS PGothic" panose="020B0600070205080204" pitchFamily="34" charset="-128"/>
              </a:defRPr>
            </a:lvl9pPr>
          </a:lstStyle>
          <a:p>
            <a:fld id="{6C886D66-ACEA-4D50-B91C-3580203D6623}" type="slidenum">
              <a:rPr lang="en-US" altLang="en-US" sz="1300" smtClean="0">
                <a:solidFill>
                  <a:schemeClr val="tx1"/>
                </a:solidFill>
              </a:rPr>
              <a:pPr/>
              <a:t>62</a:t>
            </a:fld>
            <a:endParaRPr lang="en-US" altLang="en-US" sz="130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Review objectives.</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65</a:t>
            </a:fld>
            <a:endParaRPr lang="en-US" dirty="0"/>
          </a:p>
        </p:txBody>
      </p:sp>
    </p:spTree>
    <p:extLst>
      <p:ext uri="{BB962C8B-B14F-4D97-AF65-F5344CB8AC3E}">
        <p14:creationId xmlns:p14="http://schemas.microsoft.com/office/powerpoint/2010/main" val="134387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solidFill>
                  <a:srgbClr val="202124"/>
                </a:solidFill>
                <a:latin typeface="Roboto" panose="02000000000000000000" pitchFamily="2" charset="0"/>
              </a:rPr>
              <a:t>Job analysis is </a:t>
            </a:r>
            <a:r>
              <a:rPr lang="en-US" altLang="en-US" b="1" dirty="0">
                <a:solidFill>
                  <a:srgbClr val="202124"/>
                </a:solidFill>
                <a:latin typeface="Roboto" panose="02000000000000000000" pitchFamily="2" charset="0"/>
              </a:rPr>
              <a:t>the process of studying a job to determine which activities and responsibilities</a:t>
            </a:r>
            <a:r>
              <a:rPr lang="en-US" altLang="en-US" dirty="0">
                <a:solidFill>
                  <a:srgbClr val="202124"/>
                </a:solidFill>
                <a:latin typeface="Roboto" panose="02000000000000000000" pitchFamily="2" charset="0"/>
              </a:rPr>
              <a:t> it includes, its relative importance to other jobs, the qualifications necessary for performance of the job and the conditions under which the work is performed.</a:t>
            </a:r>
            <a:endParaRPr lang="en-US" altLang="en-US" dirty="0"/>
          </a:p>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a:t>
            </a:fld>
            <a:endParaRPr lang="en-US" dirty="0"/>
          </a:p>
        </p:txBody>
      </p:sp>
    </p:spTree>
    <p:extLst>
      <p:ext uri="{BB962C8B-B14F-4D97-AF65-F5344CB8AC3E}">
        <p14:creationId xmlns:p14="http://schemas.microsoft.com/office/powerpoint/2010/main" val="1012607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a:t>
            </a:fld>
            <a:endParaRPr lang="en-US" dirty="0"/>
          </a:p>
        </p:txBody>
      </p:sp>
    </p:spTree>
    <p:extLst>
      <p:ext uri="{BB962C8B-B14F-4D97-AF65-F5344CB8AC3E}">
        <p14:creationId xmlns:p14="http://schemas.microsoft.com/office/powerpoint/2010/main" val="2368327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a:t>
            </a:fld>
            <a:endParaRPr lang="en-US" dirty="0"/>
          </a:p>
        </p:txBody>
      </p:sp>
    </p:spTree>
    <p:extLst>
      <p:ext uri="{BB962C8B-B14F-4D97-AF65-F5344CB8AC3E}">
        <p14:creationId xmlns:p14="http://schemas.microsoft.com/office/powerpoint/2010/main" val="185381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14</a:t>
            </a:fld>
            <a:endParaRPr lang="en-US" dirty="0"/>
          </a:p>
        </p:txBody>
      </p:sp>
    </p:spTree>
    <p:extLst>
      <p:ext uri="{BB962C8B-B14F-4D97-AF65-F5344CB8AC3E}">
        <p14:creationId xmlns:p14="http://schemas.microsoft.com/office/powerpoint/2010/main" val="3562345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altLang="en-US" sz="2000" dirty="0"/>
              <a:t>The verbs at the beginning of the sentences are not parallel (e.g., takes v. inspect)</a:t>
            </a:r>
          </a:p>
          <a:p>
            <a:pPr marL="342900" indent="-342900">
              <a:buFont typeface="Arial" panose="020B0604020202020204" pitchFamily="34" charset="0"/>
              <a:buChar char="•"/>
            </a:pPr>
            <a:r>
              <a:rPr lang="en-US" altLang="en-US" sz="2000" dirty="0"/>
              <a:t>Under food preparation, “Handle problems” is too vague</a:t>
            </a:r>
          </a:p>
          <a:p>
            <a:pPr marL="342900" indent="-342900">
              <a:buFont typeface="Arial" panose="020B0604020202020204" pitchFamily="34" charset="0"/>
              <a:buChar char="•"/>
            </a:pPr>
            <a:r>
              <a:rPr lang="en-US" altLang="en-US" sz="2000" dirty="0"/>
              <a:t>Under cleaning, “RK-9” and “10-6” are jargon and wouldn’t make sense to a person unfamiliar with the job</a:t>
            </a:r>
          </a:p>
          <a:p>
            <a:pPr marL="342900" indent="-342900">
              <a:buFont typeface="Arial" panose="020B0604020202020204" pitchFamily="34" charset="0"/>
              <a:buChar char="•"/>
            </a:pPr>
            <a:r>
              <a:rPr lang="en-US" altLang="en-US" sz="2000" dirty="0"/>
              <a:t>Under tools, a cash register is listed yet there are no tasks reported that involve a cash register</a:t>
            </a:r>
          </a:p>
          <a:p>
            <a:pPr marL="342900" indent="-342900">
              <a:buFont typeface="Arial" panose="020B0604020202020204" pitchFamily="34" charset="0"/>
              <a:buChar char="•"/>
            </a:pPr>
            <a:r>
              <a:rPr lang="en-US" altLang="en-US" sz="2000" dirty="0"/>
              <a:t>Under job context, lifting 80-pound crates is mentioned. There are no tasks involving lifting crates.</a:t>
            </a:r>
          </a:p>
          <a:p>
            <a:pPr marL="342900" indent="-342900">
              <a:buFont typeface="Arial" panose="020B0604020202020204" pitchFamily="34" charset="0"/>
              <a:buChar char="•"/>
            </a:pPr>
            <a:r>
              <a:rPr lang="en-US" altLang="en-US" sz="2000" dirty="0"/>
              <a:t>Personal Requirements</a:t>
            </a:r>
          </a:p>
          <a:p>
            <a:pPr marL="742950" lvl="1" indent="-285750">
              <a:buFont typeface="Arial" panose="020B0604020202020204" pitchFamily="34" charset="0"/>
              <a:buChar char="•"/>
            </a:pPr>
            <a:r>
              <a:rPr lang="en-US" altLang="en-US" sz="1800" dirty="0"/>
              <a:t>“Be flexible” is vague.  Are we talking about physical flexibility or interpersonal flexibility?</a:t>
            </a:r>
          </a:p>
          <a:p>
            <a:pPr marL="742950" lvl="1" indent="-285750">
              <a:buFont typeface="Arial" panose="020B0604020202020204" pitchFamily="34" charset="0"/>
              <a:buChar char="•"/>
            </a:pPr>
            <a:r>
              <a:rPr lang="en-US" altLang="en-US" sz="1800" dirty="0"/>
              <a:t>“No mental or physical problems” is a violation of the ADA.</a:t>
            </a:r>
          </a:p>
          <a:p>
            <a:pPr marL="742950" lvl="1" indent="-285750">
              <a:buFont typeface="Arial" panose="020B0604020202020204" pitchFamily="34" charset="0"/>
              <a:buChar char="•"/>
            </a:pPr>
            <a:r>
              <a:rPr lang="en-US" altLang="en-US" sz="1800" dirty="0"/>
              <a:t>Counting back change is listed but there are</a:t>
            </a:r>
            <a:r>
              <a:rPr lang="en-US" altLang="en-US" dirty="0"/>
              <a:t> </a:t>
            </a:r>
            <a:r>
              <a:rPr lang="en-US" altLang="en-US" sz="1800" dirty="0"/>
              <a:t>no tasks listed that involve counting back change.</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16</a:t>
            </a:fld>
            <a:endParaRPr lang="en-US" dirty="0"/>
          </a:p>
        </p:txBody>
      </p:sp>
    </p:spTree>
    <p:extLst>
      <p:ext uri="{BB962C8B-B14F-4D97-AF65-F5344CB8AC3E}">
        <p14:creationId xmlns:p14="http://schemas.microsoft.com/office/powerpoint/2010/main" val="3710454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21</a:t>
            </a:fld>
            <a:endParaRPr lang="en-US" dirty="0"/>
          </a:p>
        </p:txBody>
      </p:sp>
    </p:spTree>
    <p:extLst>
      <p:ext uri="{BB962C8B-B14F-4D97-AF65-F5344CB8AC3E}">
        <p14:creationId xmlns:p14="http://schemas.microsoft.com/office/powerpoint/2010/main" val="351214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tLang="en-US" dirty="0">
                <a:solidFill>
                  <a:schemeClr val="accent1">
                    <a:lumMod val="10000"/>
                  </a:schemeClr>
                </a:solidFill>
                <a:hlinkClick r:id="rId3"/>
              </a:rPr>
              <a:t>https://www.onetonline.org/link/summary/19-3032.00</a:t>
            </a:r>
            <a:r>
              <a:rPr lang="en-US" altLang="en-US" dirty="0">
                <a:solidFill>
                  <a:schemeClr val="accent1">
                    <a:lumMod val="10000"/>
                  </a:schemeClr>
                </a:solidFill>
              </a:rPr>
              <a:t> </a:t>
            </a:r>
          </a:p>
          <a:p>
            <a:pPr>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41</a:t>
            </a:fld>
            <a:endParaRPr lang="en-US" dirty="0"/>
          </a:p>
        </p:txBody>
      </p:sp>
    </p:spTree>
    <p:extLst>
      <p:ext uri="{BB962C8B-B14F-4D97-AF65-F5344CB8AC3E}">
        <p14:creationId xmlns:p14="http://schemas.microsoft.com/office/powerpoint/2010/main" val="1916987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44</a:t>
            </a:fld>
            <a:endParaRPr lang="en-US" dirty="0"/>
          </a:p>
        </p:txBody>
      </p:sp>
    </p:spTree>
    <p:extLst>
      <p:ext uri="{BB962C8B-B14F-4D97-AF65-F5344CB8AC3E}">
        <p14:creationId xmlns:p14="http://schemas.microsoft.com/office/powerpoint/2010/main" val="3274251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3600"/>
            </a:lvl1p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DDBD60F0-9170-4439-948C-928DCB8B530F}"/>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35FF70E7-2C14-48FF-83CC-0D23EEA65C16}"/>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2A039E75-6BB5-4168-970E-C56DF1055ADE}"/>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a:extLst>
              <a:ext uri="{FF2B5EF4-FFF2-40B4-BE49-F238E27FC236}">
                <a16:creationId xmlns:a16="http://schemas.microsoft.com/office/drawing/2014/main" id="{5B67C259-33C9-42AE-A8DC-0AB862B285D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a:extLst>
              <a:ext uri="{FF2B5EF4-FFF2-40B4-BE49-F238E27FC236}">
                <a16:creationId xmlns:a16="http://schemas.microsoft.com/office/drawing/2014/main" id="{B18C9765-7622-45D3-A627-600EBA9EFCD1}"/>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p:nvPr>
        </p:nvSpPr>
        <p:spPr>
          <a:xfrm>
            <a:off x="5158065" y="3083849"/>
            <a:ext cx="5943392" cy="1343006"/>
          </a:xfrm>
        </p:spPr>
        <p:txBody>
          <a:bodyPr anchor="ctr">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endParaRPr lang="en-US" dirty="0"/>
          </a:p>
        </p:txBody>
      </p:sp>
      <p:sp>
        <p:nvSpPr>
          <p:cNvPr id="5" name="Title 4"/>
          <p:cNvSpPr>
            <a:spLocks noGrp="1"/>
          </p:cNvSpPr>
          <p:nvPr>
            <p:ph type="title"/>
          </p:nvPr>
        </p:nvSpPr>
        <p:spPr>
          <a:xfrm>
            <a:off x="5158065" y="2006622"/>
            <a:ext cx="5045478" cy="867221"/>
          </a:xfrm>
        </p:spPr>
        <p:txBody>
          <a:bodyPr/>
          <a:lstStyle>
            <a:lvl1pPr algn="l">
              <a:defRPr sz="4000">
                <a:solidFill>
                  <a:schemeClr val="bg1"/>
                </a:solidFill>
              </a:defRPr>
            </a:lvl1pPr>
          </a:lstStyle>
          <a:p>
            <a:r>
              <a:rPr lang="en-US" dirty="0"/>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
        <p:nvSpPr>
          <p:cNvPr id="4" name="Content Placeholder 3"/>
          <p:cNvSpPr>
            <a:spLocks noGrp="1"/>
          </p:cNvSpPr>
          <p:nvPr>
            <p:ph sz="quarter" idx="13"/>
          </p:nvPr>
        </p:nvSpPr>
        <p:spPr>
          <a:xfrm>
            <a:off x="2909661" y="6356350"/>
            <a:ext cx="8815898" cy="365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0278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F391B1D-AA44-4889-8E10-D24E461814F6}"/>
              </a:ext>
            </a:extLst>
          </p:cNvPr>
          <p:cNvCxnSpPr/>
          <p:nvPr userDrawn="1"/>
        </p:nvCxnSpPr>
        <p:spPr>
          <a:xfrm>
            <a:off x="1422400" y="2743200"/>
            <a:ext cx="84328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422400" y="2821838"/>
            <a:ext cx="8340651" cy="1362075"/>
          </a:xfrm>
        </p:spPr>
        <p:txBody>
          <a:bodyPr anchor="t"/>
          <a:lstStyle>
            <a:lvl1pPr algn="r">
              <a:buNone/>
              <a:defRPr sz="4200" b="1" cap="all"/>
            </a:lvl1pPr>
            <a:extLst/>
          </a:lstStyle>
          <a:p>
            <a:r>
              <a:rPr lang="en-US"/>
              <a:t>Click to edit Master title style</a:t>
            </a:r>
          </a:p>
        </p:txBody>
      </p:sp>
      <p:sp>
        <p:nvSpPr>
          <p:cNvPr id="3" name="Text Placeholder 2"/>
          <p:cNvSpPr>
            <a:spLocks noGrp="1"/>
          </p:cNvSpPr>
          <p:nvPr>
            <p:ph type="body" idx="1"/>
          </p:nvPr>
        </p:nvSpPr>
        <p:spPr>
          <a:xfrm>
            <a:off x="1422400" y="1905001"/>
            <a:ext cx="8340651" cy="743507"/>
          </a:xfrm>
          <a:prstGeom prst="rect">
            <a:avLst/>
          </a:prstGeo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5" name="Footer Placeholder 4">
            <a:extLst>
              <a:ext uri="{FF2B5EF4-FFF2-40B4-BE49-F238E27FC236}">
                <a16:creationId xmlns:a16="http://schemas.microsoft.com/office/drawing/2014/main" id="{40417FFA-A4B9-470D-B7D7-A0D8B3BE429D}"/>
              </a:ext>
            </a:extLst>
          </p:cNvPr>
          <p:cNvSpPr>
            <a:spLocks noGrp="1"/>
          </p:cNvSpPr>
          <p:nvPr>
            <p:ph type="ftr" sz="quarter" idx="10"/>
          </p:nvPr>
        </p:nvSpPr>
        <p:spPr>
          <a:xfrm>
            <a:off x="1727200" y="6477001"/>
            <a:ext cx="8331200" cy="307975"/>
          </a:xfrm>
        </p:spPr>
        <p:txBody>
          <a:bodyPr/>
          <a:lstStyle>
            <a:lvl1pPr>
              <a:defRPr/>
            </a:lvl1pPr>
          </a:lstStyle>
          <a:p>
            <a:pPr>
              <a:defRPr/>
            </a:pPr>
            <a:r>
              <a:rPr lang="en-US" altLang="en-US"/>
              <a:t>© 2017 Cengage Learning. All Rights Reserved.</a:t>
            </a:r>
          </a:p>
        </p:txBody>
      </p:sp>
    </p:spTree>
    <p:extLst>
      <p:ext uri="{BB962C8B-B14F-4D97-AF65-F5344CB8AC3E}">
        <p14:creationId xmlns:p14="http://schemas.microsoft.com/office/powerpoint/2010/main" val="323614206"/>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094D43DE-285A-44B3-9C86-056F9A396044}"/>
              </a:ext>
            </a:extLst>
          </p:cNvPr>
          <p:cNvSpPr>
            <a:spLocks noGrp="1" noChangeArrowheads="1"/>
          </p:cNvSpPr>
          <p:nvPr>
            <p:ph type="dt" sz="half" idx="10"/>
          </p:nvPr>
        </p:nvSpPr>
        <p:spPr>
          <a:xfrm>
            <a:off x="914400" y="6248400"/>
            <a:ext cx="2540000" cy="457200"/>
          </a:xfrm>
          <a:prstGeom prst="rect">
            <a:avLst/>
          </a:prstGeom>
        </p:spPr>
        <p:txBody>
          <a:bodyPr/>
          <a:lstStyle>
            <a:lvl1pPr>
              <a:defRPr>
                <a:latin typeface="Times New Roman" charset="0"/>
                <a:ea typeface="ＭＳ Ｐゴシック" charset="0"/>
                <a:cs typeface="+mn-cs"/>
              </a:defRPr>
            </a:lvl1pPr>
          </a:lstStyle>
          <a:p>
            <a:pPr>
              <a:defRPr/>
            </a:pPr>
            <a:endParaRPr lang="en-US" altLang="en-US"/>
          </a:p>
        </p:txBody>
      </p:sp>
      <p:sp>
        <p:nvSpPr>
          <p:cNvPr id="4" name="Footer Placeholder 3">
            <a:extLst>
              <a:ext uri="{FF2B5EF4-FFF2-40B4-BE49-F238E27FC236}">
                <a16:creationId xmlns:a16="http://schemas.microsoft.com/office/drawing/2014/main" id="{84588CBF-2865-4473-AF4C-0EE17DABF5EB}"/>
              </a:ext>
            </a:extLst>
          </p:cNvPr>
          <p:cNvSpPr>
            <a:spLocks noGrp="1" noChangeArrowheads="1"/>
          </p:cNvSpPr>
          <p:nvPr>
            <p:ph type="ftr" sz="quarter" idx="11"/>
          </p:nvPr>
        </p:nvSpPr>
        <p:spPr/>
        <p:txBody>
          <a:bodyPr/>
          <a:lstStyle>
            <a:lvl1pPr>
              <a:defRPr>
                <a:latin typeface="Times New Roman" charset="0"/>
                <a:ea typeface="ＭＳ Ｐゴシック" charset="0"/>
                <a:cs typeface="Arial" charset="0"/>
              </a:defRPr>
            </a:lvl1pPr>
          </a:lstStyle>
          <a:p>
            <a:pPr>
              <a:defRPr/>
            </a:pPr>
            <a:r>
              <a:rPr lang="en-US" altLang="en-US"/>
              <a:t>© 2017 Cengage Learning. All Rights Reserved.</a:t>
            </a:r>
          </a:p>
        </p:txBody>
      </p:sp>
      <p:sp>
        <p:nvSpPr>
          <p:cNvPr id="5" name="Slide Number Placeholder 4">
            <a:extLst>
              <a:ext uri="{FF2B5EF4-FFF2-40B4-BE49-F238E27FC236}">
                <a16:creationId xmlns:a16="http://schemas.microsoft.com/office/drawing/2014/main" id="{5992FFB4-F083-4AD8-B6DE-B3E23B536A35}"/>
              </a:ext>
            </a:extLst>
          </p:cNvPr>
          <p:cNvSpPr>
            <a:spLocks noGrp="1" noChangeArrowheads="1"/>
          </p:cNvSpPr>
          <p:nvPr>
            <p:ph type="sldNum" sz="quarter" idx="12"/>
          </p:nvPr>
        </p:nvSpPr>
        <p:spPr>
          <a:xfrm>
            <a:off x="8737600" y="6248400"/>
            <a:ext cx="2540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5F892238-3192-4F5E-9E53-036526DD642B}" type="slidenum">
              <a:rPr lang="en-US" altLang="en-US"/>
              <a:pPr>
                <a:defRPr/>
              </a:pPr>
              <a:t>‹#›</a:t>
            </a:fld>
            <a:endParaRPr lang="en-US" altLang="en-US"/>
          </a:p>
        </p:txBody>
      </p:sp>
    </p:spTree>
    <p:extLst>
      <p:ext uri="{BB962C8B-B14F-4D97-AF65-F5344CB8AC3E}">
        <p14:creationId xmlns:p14="http://schemas.microsoft.com/office/powerpoint/2010/main" val="751471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525A619-E1CE-4113-A184-02EF5AE0EBF0}"/>
              </a:ext>
            </a:extLst>
          </p:cNvPr>
          <p:cNvCxnSpPr/>
          <p:nvPr userDrawn="1"/>
        </p:nvCxnSpPr>
        <p:spPr>
          <a:xfrm>
            <a:off x="609600" y="1524000"/>
            <a:ext cx="965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Autofit/>
          </a:bodyPr>
          <a:lstStyle/>
          <a:p>
            <a:r>
              <a:rPr lang="en-US" dirty="0"/>
              <a:t>Click to edit Master title style</a:t>
            </a:r>
          </a:p>
        </p:txBody>
      </p:sp>
      <p:sp>
        <p:nvSpPr>
          <p:cNvPr id="3" name="Content Placeholder 2"/>
          <p:cNvSpPr>
            <a:spLocks noGrp="1"/>
          </p:cNvSpPr>
          <p:nvPr>
            <p:ph idx="1"/>
          </p:nvPr>
        </p:nvSpPr>
        <p:spPr>
          <a:xfrm>
            <a:off x="609600" y="1609416"/>
            <a:ext cx="9652000" cy="48463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8A2AFC5-B0D0-4873-8F14-D810DED8BDB3}"/>
              </a:ext>
            </a:extLst>
          </p:cNvPr>
          <p:cNvSpPr>
            <a:spLocks noGrp="1"/>
          </p:cNvSpPr>
          <p:nvPr>
            <p:ph type="ftr" sz="quarter" idx="10"/>
          </p:nvPr>
        </p:nvSpPr>
        <p:spPr/>
        <p:txBody>
          <a:bodyPr/>
          <a:lstStyle>
            <a:lvl1pPr>
              <a:defRPr/>
            </a:lvl1pPr>
          </a:lstStyle>
          <a:p>
            <a:pPr>
              <a:defRPr/>
            </a:pPr>
            <a:r>
              <a:rPr lang="en-US" altLang="en-US"/>
              <a:t>© 2017 Cengage Learning. All Rights Reserved.</a:t>
            </a:r>
          </a:p>
        </p:txBody>
      </p:sp>
    </p:spTree>
    <p:extLst>
      <p:ext uri="{BB962C8B-B14F-4D97-AF65-F5344CB8AC3E}">
        <p14:creationId xmlns:p14="http://schemas.microsoft.com/office/powerpoint/2010/main" val="8726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a:extLst>
              <a:ext uri="{FF2B5EF4-FFF2-40B4-BE49-F238E27FC236}">
                <a16:creationId xmlns:a16="http://schemas.microsoft.com/office/drawing/2014/main" id="{5C9269C7-9780-473F-A009-54AF95072E59}"/>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6" y="1289684"/>
            <a:ext cx="10711543" cy="4801400"/>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5" name="Foote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7" y="1289684"/>
            <a:ext cx="4606346" cy="4469766"/>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4" name="Picture Placeholder 3">
            <a:extLst>
              <a:ext uri="{FF2B5EF4-FFF2-40B4-BE49-F238E27FC236}">
                <a16:creationId xmlns:a16="http://schemas.microsoft.com/office/drawing/2014/main" id="{54AC64EA-E45E-46E1-8878-A8090FD2BC0F}"/>
              </a:ext>
            </a:extLst>
          </p:cNvPr>
          <p:cNvSpPr>
            <a:spLocks noGrp="1"/>
          </p:cNvSpPr>
          <p:nvPr>
            <p:ph type="pic" sz="quarter" idx="16"/>
          </p:nvPr>
        </p:nvSpPr>
        <p:spPr>
          <a:xfrm>
            <a:off x="5813425" y="1289050"/>
            <a:ext cx="2947988" cy="1044575"/>
          </a:xfrm>
        </p:spPr>
        <p:txBody>
          <a:bodyPr/>
          <a:lstStyle/>
          <a:p>
            <a:endParaRPr lang="en-IN" dirty="0"/>
          </a:p>
        </p:txBody>
      </p:sp>
      <p:sp>
        <p:nvSpPr>
          <p:cNvPr id="8" name="Content Placeholder 7">
            <a:extLst>
              <a:ext uri="{FF2B5EF4-FFF2-40B4-BE49-F238E27FC236}">
                <a16:creationId xmlns:a16="http://schemas.microsoft.com/office/drawing/2014/main" id="{D06887FB-11B5-4192-974F-6BDF05B1BC6B}"/>
              </a:ext>
            </a:extLst>
          </p:cNvPr>
          <p:cNvSpPr>
            <a:spLocks noGrp="1"/>
          </p:cNvSpPr>
          <p:nvPr>
            <p:ph sz="quarter" idx="17"/>
          </p:nvPr>
        </p:nvSpPr>
        <p:spPr>
          <a:xfrm>
            <a:off x="5813425" y="2586038"/>
            <a:ext cx="5540375" cy="1466850"/>
          </a:xfrm>
        </p:spPr>
        <p:txBody>
          <a:bodyPr/>
          <a:lstStyle>
            <a:lvl1pPr marL="457200" indent="-457200">
              <a:lnSpc>
                <a:spcPct val="100000"/>
              </a:lnSpc>
              <a:spcBef>
                <a:spcPts val="624"/>
              </a:spcBef>
              <a:buClr>
                <a:srgbClr val="004A78"/>
              </a:buClr>
              <a:buFont typeface="Arial" panose="020B0604020202020204" pitchFamily="34" charset="0"/>
              <a:buChar char="•"/>
              <a:defRPr sz="2600"/>
            </a:lvl1pPr>
            <a:lvl2pPr marL="900113" indent="-442913">
              <a:lnSpc>
                <a:spcPct val="100000"/>
              </a:lnSpc>
              <a:spcBef>
                <a:spcPts val="624"/>
              </a:spcBef>
              <a:buFont typeface="Arial" panose="020B0604020202020204" pitchFamily="34" charset="0"/>
              <a:buChar char="–"/>
              <a:defRPr>
                <a:solidFill>
                  <a:srgbClr val="000000"/>
                </a:solidFill>
              </a:defRPr>
            </a:lvl2pPr>
            <a:lvl3pPr marL="1350963" indent="-436563">
              <a:lnSpc>
                <a:spcPct val="100000"/>
              </a:lnSpc>
              <a:spcBef>
                <a:spcPts val="624"/>
              </a:spcBef>
              <a:buClr>
                <a:srgbClr val="000000"/>
              </a:buClr>
              <a:defRPr sz="2200"/>
            </a:lvl3pPr>
            <a:lvl4pPr>
              <a:lnSpc>
                <a:spcPct val="100000"/>
              </a:lnSpc>
              <a:spcBef>
                <a:spcPts val="624"/>
              </a:spcBef>
              <a:defRPr/>
            </a:lvl4pPr>
            <a:lvl5pPr>
              <a:lnSpc>
                <a:spcPct val="100000"/>
              </a:lnSpc>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able Placeholder 9">
            <a:extLst>
              <a:ext uri="{FF2B5EF4-FFF2-40B4-BE49-F238E27FC236}">
                <a16:creationId xmlns:a16="http://schemas.microsoft.com/office/drawing/2014/main" id="{85D68D0F-FEED-448D-92AA-47F2157AC366}"/>
              </a:ext>
            </a:extLst>
          </p:cNvPr>
          <p:cNvSpPr>
            <a:spLocks noGrp="1"/>
          </p:cNvSpPr>
          <p:nvPr>
            <p:ph type="tbl" sz="quarter" idx="18"/>
          </p:nvPr>
        </p:nvSpPr>
        <p:spPr>
          <a:xfrm>
            <a:off x="9785350" y="4524375"/>
            <a:ext cx="1568450" cy="1235075"/>
          </a:xfrm>
        </p:spPr>
        <p:txBody>
          <a:bodyPr/>
          <a:lstStyle/>
          <a:p>
            <a:endParaRPr lang="en-IN" dirty="0"/>
          </a:p>
        </p:txBody>
      </p:sp>
      <p:sp>
        <p:nvSpPr>
          <p:cNvPr id="12" name="Picture Placeholder 11">
            <a:extLst>
              <a:ext uri="{FF2B5EF4-FFF2-40B4-BE49-F238E27FC236}">
                <a16:creationId xmlns:a16="http://schemas.microsoft.com/office/drawing/2014/main" id="{B1198C3D-EC18-49DC-8652-F8FF8956B73F}"/>
              </a:ext>
            </a:extLst>
          </p:cNvPr>
          <p:cNvSpPr>
            <a:spLocks noGrp="1"/>
          </p:cNvSpPr>
          <p:nvPr>
            <p:ph type="pic" sz="quarter" idx="19"/>
          </p:nvPr>
        </p:nvSpPr>
        <p:spPr>
          <a:xfrm>
            <a:off x="5813425" y="4421188"/>
            <a:ext cx="2947988" cy="1235075"/>
          </a:xfrm>
        </p:spPr>
        <p:txBody>
          <a:bodyPr/>
          <a:lstStyle/>
          <a:p>
            <a:endParaRPr lang="en-IN" dirty="0"/>
          </a:p>
        </p:txBody>
      </p:sp>
      <p:sp>
        <p:nvSpPr>
          <p:cNvPr id="14" name="Picture Placeholder 13">
            <a:extLst>
              <a:ext uri="{FF2B5EF4-FFF2-40B4-BE49-F238E27FC236}">
                <a16:creationId xmlns:a16="http://schemas.microsoft.com/office/drawing/2014/main" id="{73BF274D-3E01-4493-9732-9D9AFAD99F5D}"/>
              </a:ext>
            </a:extLst>
          </p:cNvPr>
          <p:cNvSpPr>
            <a:spLocks noGrp="1"/>
          </p:cNvSpPr>
          <p:nvPr>
            <p:ph type="pic" sz="quarter" idx="20"/>
          </p:nvPr>
        </p:nvSpPr>
        <p:spPr>
          <a:xfrm>
            <a:off x="6327775" y="5427663"/>
            <a:ext cx="1060450" cy="842962"/>
          </a:xfrm>
        </p:spPr>
        <p:txBody>
          <a:bodyPr/>
          <a:lstStyle/>
          <a:p>
            <a:endParaRPr lang="en-IN" dirty="0"/>
          </a:p>
        </p:txBody>
      </p:sp>
      <p:sp>
        <p:nvSpPr>
          <p:cNvPr id="16" name="Picture Placeholder 15">
            <a:extLst>
              <a:ext uri="{FF2B5EF4-FFF2-40B4-BE49-F238E27FC236}">
                <a16:creationId xmlns:a16="http://schemas.microsoft.com/office/drawing/2014/main" id="{C1F6C963-EA46-4D15-BB70-E37D820EE55D}"/>
              </a:ext>
            </a:extLst>
          </p:cNvPr>
          <p:cNvSpPr>
            <a:spLocks noGrp="1"/>
          </p:cNvSpPr>
          <p:nvPr>
            <p:ph type="pic" sz="quarter" idx="21"/>
          </p:nvPr>
        </p:nvSpPr>
        <p:spPr>
          <a:xfrm>
            <a:off x="7902575" y="5427663"/>
            <a:ext cx="1211263" cy="946150"/>
          </a:xfrm>
        </p:spPr>
        <p:txBody>
          <a:bodyPr/>
          <a:lstStyle/>
          <a:p>
            <a:endParaRPr lang="en-IN" dirty="0"/>
          </a:p>
        </p:txBody>
      </p:sp>
      <p:sp>
        <p:nvSpPr>
          <p:cNvPr id="11" name="Footer">
            <a:extLst>
              <a:ext uri="{FF2B5EF4-FFF2-40B4-BE49-F238E27FC236}">
                <a16:creationId xmlns:a16="http://schemas.microsoft.com/office/drawing/2014/main" id="{0C40D683-DA87-4A87-A5E3-C893E1A200DC}"/>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138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CD29F75D-E06A-4ECD-9B04-E3B1F031FF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Footer">
            <a:extLst>
              <a:ext uri="{FF2B5EF4-FFF2-40B4-BE49-F238E27FC236}">
                <a16:creationId xmlns:a16="http://schemas.microsoft.com/office/drawing/2014/main" id="{06C6B1DF-8458-4908-83A8-6ECD4F32B168}"/>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Footer">
            <a:extLst>
              <a:ext uri="{FF2B5EF4-FFF2-40B4-BE49-F238E27FC236}">
                <a16:creationId xmlns:a16="http://schemas.microsoft.com/office/drawing/2014/main" id="{36D3B7EC-68DF-4684-875D-D5BF815387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4ABDB890-BCE4-4859-8BA2-B50A6B25F8D7}"/>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
        <p:nvSpPr>
          <p:cNvPr id="2" name="MSIPCMContentMarking" descr="{&quot;HashCode&quot;:2082987499,&quot;Placement&quot;:&quot;Footer&quot;,&quot;Top&quot;:520.3781,&quot;Left&quot;:452.558044,&quot;SlideWidth&quot;:960,&quot;SlideHeight&quot;:540}">
            <a:extLst>
              <a:ext uri="{FF2B5EF4-FFF2-40B4-BE49-F238E27FC236}">
                <a16:creationId xmlns:a16="http://schemas.microsoft.com/office/drawing/2014/main" id="{BC20D69E-CBC3-495D-856F-90FA1D4C3C86}"/>
              </a:ext>
            </a:extLst>
          </p:cNvPr>
          <p:cNvSpPr txBox="1"/>
          <p:nvPr userDrawn="1"/>
        </p:nvSpPr>
        <p:spPr>
          <a:xfrm>
            <a:off x="5747487" y="6608802"/>
            <a:ext cx="697026" cy="249198"/>
          </a:xfrm>
          <a:prstGeom prst="rect">
            <a:avLst/>
          </a:prstGeom>
          <a:noFill/>
          <a:effectLst/>
        </p:spPr>
        <p:txBody>
          <a:bodyPr vert="horz" wrap="square" lIns="0" tIns="0" rIns="0" bIns="0" rtlCol="0" anchor="ctr" anchorCtr="1">
            <a:spAutoFit/>
          </a:bodyPr>
          <a:lstStyle/>
          <a:p>
            <a:pPr algn="ctr">
              <a:spcBef>
                <a:spcPct val="0"/>
              </a:spcBef>
              <a:spcAft>
                <a:spcPct val="0"/>
              </a:spcAft>
            </a:pPr>
            <a:r>
              <a:rPr lang="en-US" sz="1000">
                <a:solidFill>
                  <a:srgbClr val="000000"/>
                </a:solidFill>
                <a:latin typeface="Arial" panose="020B0604020202020204" pitchFamily="34" charset="0"/>
                <a:ea typeface="Open Sans" panose="020B0606030504020204" pitchFamily="34" charset="0"/>
                <a:cs typeface="Open Sans" panose="020B0606030504020204" pitchFamily="34" charset="0"/>
              </a:rPr>
              <a:t>Internal</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6" r:id="rId5"/>
    <p:sldLayoutId id="2147483718" r:id="rId6"/>
    <p:sldLayoutId id="2147483715" r:id="rId7"/>
    <p:sldLayoutId id="2147483716" r:id="rId8"/>
    <p:sldLayoutId id="2147483719" r:id="rId9"/>
    <p:sldLayoutId id="2147483720" r:id="rId10"/>
    <p:sldLayoutId id="2147483723" r:id="rId11"/>
    <p:sldLayoutId id="2147483724" r:id="rId12"/>
    <p:sldLayoutId id="2147483713" r:id="rId13"/>
    <p:sldLayoutId id="2147483717" r:id="rId14"/>
    <p:sldLayoutId id="2147483725" r:id="rId15"/>
    <p:sldLayoutId id="2147483727" r:id="rId16"/>
    <p:sldLayoutId id="2147483728" r:id="rId17"/>
    <p:sldLayoutId id="2147483729" r:id="rId18"/>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1E9E5-BA88-4775-99CA-2C86A2D53A73}"/>
              </a:ext>
            </a:extLst>
          </p:cNvPr>
          <p:cNvSpPr>
            <a:spLocks noGrp="1"/>
          </p:cNvSpPr>
          <p:nvPr>
            <p:ph type="title"/>
          </p:nvPr>
        </p:nvSpPr>
        <p:spPr>
          <a:xfrm>
            <a:off x="4656138" y="1533150"/>
            <a:ext cx="7387085" cy="1864052"/>
          </a:xfrm>
        </p:spPr>
        <p:txBody>
          <a:bodyPr anchor="ctr"/>
          <a:lstStyle/>
          <a:p>
            <a:pPr algn="ctr"/>
            <a:r>
              <a:rPr lang="en-US" sz="4000" dirty="0">
                <a:solidFill>
                  <a:schemeClr val="bg1"/>
                </a:solidFill>
                <a:latin typeface="Arial" pitchFamily="34" charset="0"/>
                <a:cs typeface="Arial" pitchFamily="34" charset="0"/>
              </a:rPr>
              <a:t>Industrial/Organizational Psychology: An Applied Approach, 9e</a:t>
            </a:r>
            <a:endParaRPr lang="en-IN" dirty="0"/>
          </a:p>
        </p:txBody>
      </p:sp>
      <p:pic>
        <p:nvPicPr>
          <p:cNvPr id="13" name="Picture Placeholder 12" descr="The front cover of the book titled, Industrial?Organizational Psychology; An applied Approach, authored by Michael G.Aamodt.&#10;The book is the 9th edition, published by Cengage. The background on the cover shows silhouettes of a man and a woman. Several lines originate from different points which are interlinked. The watermarks on the cover read,  shutterstock; aplhaspirit.">
            <a:extLst>
              <a:ext uri="{FF2B5EF4-FFF2-40B4-BE49-F238E27FC236}">
                <a16:creationId xmlns:a16="http://schemas.microsoft.com/office/drawing/2014/main" id="{B34B950D-146C-4986-83BF-64460846A79D}"/>
              </a:ext>
            </a:extLst>
          </p:cNvPr>
          <p:cNvPicPr>
            <a:picLocks noGrp="1" noChangeAspect="1"/>
          </p:cNvPicPr>
          <p:nvPr>
            <p:ph type="pic" sz="quarter" idx="12"/>
          </p:nvPr>
        </p:nvPicPr>
        <p:blipFill>
          <a:blip r:embed="rId3"/>
          <a:stretch>
            <a:fillRect/>
          </a:stretch>
        </p:blipFill>
        <p:spPr>
          <a:xfrm>
            <a:off x="0" y="1"/>
            <a:ext cx="4858102" cy="6143196"/>
          </a:xfrm>
          <a:prstGeom prst="rect">
            <a:avLst/>
          </a:prstGeom>
        </p:spPr>
      </p:pic>
      <p:sp>
        <p:nvSpPr>
          <p:cNvPr id="2" name="Text Placeholder 1">
            <a:extLst>
              <a:ext uri="{FF2B5EF4-FFF2-40B4-BE49-F238E27FC236}">
                <a16:creationId xmlns:a16="http://schemas.microsoft.com/office/drawing/2014/main" id="{E89026F3-78F8-4659-B83F-76DFE990B1F0}"/>
              </a:ext>
            </a:extLst>
          </p:cNvPr>
          <p:cNvSpPr>
            <a:spLocks noGrp="1"/>
          </p:cNvSpPr>
          <p:nvPr>
            <p:ph type="body" sz="quarter" idx="11"/>
          </p:nvPr>
        </p:nvSpPr>
        <p:spPr>
          <a:xfrm>
            <a:off x="5997907" y="3405970"/>
            <a:ext cx="4911895" cy="1343006"/>
          </a:xfrm>
        </p:spPr>
        <p:txBody>
          <a:bodyPr/>
          <a:lstStyle/>
          <a:p>
            <a:pPr algn="ctr"/>
            <a:r>
              <a:rPr lang="en-US" sz="3200" dirty="0"/>
              <a:t>Chapter 2: Job Analysis and Evaluation</a:t>
            </a:r>
          </a:p>
        </p:txBody>
      </p:sp>
      <p:sp>
        <p:nvSpPr>
          <p:cNvPr id="7" name="Content Placeholder 4">
            <a:extLst>
              <a:ext uri="{FF2B5EF4-FFF2-40B4-BE49-F238E27FC236}">
                <a16:creationId xmlns:a16="http://schemas.microsoft.com/office/drawing/2014/main" id="{D3EEF4AD-542F-4309-A1E9-2C1642FBCCB2}"/>
              </a:ext>
            </a:extLst>
          </p:cNvPr>
          <p:cNvSpPr>
            <a:spLocks noGrp="1"/>
          </p:cNvSpPr>
          <p:nvPr>
            <p:ph sz="quarter" idx="13"/>
          </p:nvPr>
        </p:nvSpPr>
        <p:spPr>
          <a:xfrm>
            <a:off x="2615881" y="6423442"/>
            <a:ext cx="9456516" cy="365125"/>
          </a:xfrm>
        </p:spPr>
        <p:txBody>
          <a:bodyPr/>
          <a:lstStyle/>
          <a:p>
            <a:pPr>
              <a:lnSpc>
                <a:spcPct val="100000"/>
              </a:lnSpc>
              <a:spcBef>
                <a:spcPts val="624"/>
              </a:spcBef>
            </a:pPr>
            <a:r>
              <a:rPr lang="en-US" sz="1100" dirty="0">
                <a:solidFill>
                  <a:schemeClr val="bg1"/>
                </a:solidFill>
                <a:latin typeface="Arial" pitchFamily="34" charset="0"/>
                <a:cs typeface="Arial" pitchFamily="34" charset="0"/>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80514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Work Activities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Lists tasks and activities involving the worker</a:t>
            </a:r>
            <a:br>
              <a:rPr lang="en-US" altLang="en-US" dirty="0"/>
            </a:br>
            <a:endParaRPr lang="en-US" altLang="en-US" dirty="0"/>
          </a:p>
          <a:p>
            <a:r>
              <a:rPr lang="en-US" altLang="en-US" dirty="0"/>
              <a:t>Should be organized into meaningful categories</a:t>
            </a:r>
          </a:p>
          <a:p>
            <a:pPr lvl="1"/>
            <a:r>
              <a:rPr lang="en-US" altLang="en-US" dirty="0"/>
              <a:t>Similar activities</a:t>
            </a:r>
          </a:p>
          <a:p>
            <a:pPr lvl="1"/>
            <a:r>
              <a:rPr lang="en-US" altLang="en-US" dirty="0"/>
              <a:t>Similar KSAOs</a:t>
            </a:r>
          </a:p>
          <a:p>
            <a:pPr lvl="1"/>
            <a:r>
              <a:rPr lang="en-US" altLang="en-US" dirty="0"/>
              <a:t>Temporal order</a:t>
            </a:r>
          </a:p>
        </p:txBody>
      </p:sp>
    </p:spTree>
    <p:extLst>
      <p:ext uri="{BB962C8B-B14F-4D97-AF65-F5344CB8AC3E}">
        <p14:creationId xmlns:p14="http://schemas.microsoft.com/office/powerpoint/2010/main" val="2998167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D2A6-D02B-D54E-BC1D-E854C1E1505B}"/>
              </a:ext>
            </a:extLst>
          </p:cNvPr>
          <p:cNvSpPr>
            <a:spLocks noGrp="1"/>
          </p:cNvSpPr>
          <p:nvPr>
            <p:ph type="title"/>
          </p:nvPr>
        </p:nvSpPr>
        <p:spPr/>
        <p:txBody>
          <a:bodyPr/>
          <a:lstStyle/>
          <a:p>
            <a:r>
              <a:rPr lang="en-US" dirty="0"/>
              <a:t>Tools and Equipment Used</a:t>
            </a:r>
          </a:p>
        </p:txBody>
      </p:sp>
      <p:sp>
        <p:nvSpPr>
          <p:cNvPr id="3" name="Text Placeholder 2">
            <a:extLst>
              <a:ext uri="{FF2B5EF4-FFF2-40B4-BE49-F238E27FC236}">
                <a16:creationId xmlns:a16="http://schemas.microsoft.com/office/drawing/2014/main" id="{EDA1710A-BA7C-6246-ACA4-BD4ACECD4581}"/>
              </a:ext>
            </a:extLst>
          </p:cNvPr>
          <p:cNvSpPr>
            <a:spLocks noGrp="1"/>
          </p:cNvSpPr>
          <p:nvPr>
            <p:ph type="body" sz="quarter" idx="15"/>
          </p:nvPr>
        </p:nvSpPr>
        <p:spPr/>
        <p:txBody>
          <a:bodyPr/>
          <a:lstStyle/>
          <a:p>
            <a:r>
              <a:rPr lang="en-US" dirty="0"/>
              <a:t>Lists all tools and equipment used to perform the work activities</a:t>
            </a:r>
            <a:br>
              <a:rPr lang="en-US" dirty="0"/>
            </a:br>
            <a:endParaRPr lang="en-US" dirty="0"/>
          </a:p>
          <a:p>
            <a:r>
              <a:rPr lang="en-US" dirty="0"/>
              <a:t>Primarily used for employee selection and training</a:t>
            </a:r>
          </a:p>
        </p:txBody>
      </p:sp>
    </p:spTree>
    <p:extLst>
      <p:ext uri="{BB962C8B-B14F-4D97-AF65-F5344CB8AC3E}">
        <p14:creationId xmlns:p14="http://schemas.microsoft.com/office/powerpoint/2010/main" val="238819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Job Context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101015"/>
            <a:ext cx="10711543" cy="4801400"/>
          </a:xfrm>
        </p:spPr>
        <p:txBody>
          <a:bodyPr/>
          <a:lstStyle/>
          <a:p>
            <a:r>
              <a:rPr lang="en-US" altLang="en-US" sz="2200" dirty="0"/>
              <a:t>Important for applicants with disabilities to determine if they are able to perform the job under specific circumstances</a:t>
            </a:r>
            <a:br>
              <a:rPr lang="en-US" altLang="en-US" sz="2200" dirty="0"/>
            </a:br>
            <a:endParaRPr lang="en-US" altLang="en-US" sz="2200" dirty="0"/>
          </a:p>
          <a:p>
            <a:r>
              <a:rPr lang="en-US" altLang="en-US" sz="2200" dirty="0"/>
              <a:t>Job environment</a:t>
            </a:r>
            <a:br>
              <a:rPr lang="en-US" altLang="en-US" sz="2200" dirty="0"/>
            </a:br>
            <a:endParaRPr lang="en-US" altLang="en-US" sz="2200" dirty="0"/>
          </a:p>
          <a:p>
            <a:r>
              <a:rPr lang="en-US" altLang="en-US" sz="2200" dirty="0"/>
              <a:t>Work schedule</a:t>
            </a:r>
            <a:br>
              <a:rPr lang="en-US" altLang="en-US" sz="2200" dirty="0"/>
            </a:br>
            <a:endParaRPr lang="en-US" altLang="en-US" sz="2200" dirty="0"/>
          </a:p>
          <a:p>
            <a:r>
              <a:rPr lang="en-US" altLang="en-US" sz="2200" dirty="0"/>
              <a:t>Degree of supervision</a:t>
            </a:r>
            <a:br>
              <a:rPr lang="en-US" altLang="en-US" sz="2200" dirty="0"/>
            </a:br>
            <a:endParaRPr lang="en-US" altLang="en-US" sz="2200" dirty="0"/>
          </a:p>
          <a:p>
            <a:r>
              <a:rPr lang="en-US" altLang="en-US" sz="2200" dirty="0"/>
              <a:t>Ergonomic information</a:t>
            </a:r>
          </a:p>
          <a:p>
            <a:pPr lvl="1"/>
            <a:r>
              <a:rPr lang="en-US" altLang="en-US" sz="1800" dirty="0"/>
              <a:t>Stress level</a:t>
            </a:r>
          </a:p>
          <a:p>
            <a:pPr lvl="1"/>
            <a:r>
              <a:rPr lang="en-US" altLang="en-US" sz="1800" dirty="0"/>
              <a:t>Temperature</a:t>
            </a:r>
          </a:p>
          <a:p>
            <a:pPr lvl="1"/>
            <a:r>
              <a:rPr lang="en-US" altLang="en-US" sz="1800" dirty="0"/>
              <a:t>Degree of danger</a:t>
            </a:r>
          </a:p>
          <a:p>
            <a:pPr lvl="1"/>
            <a:r>
              <a:rPr lang="en-US" altLang="en-US" sz="1800" dirty="0"/>
              <a:t>Physical demands</a:t>
            </a:r>
          </a:p>
        </p:txBody>
      </p:sp>
    </p:spTree>
    <p:extLst>
      <p:ext uri="{BB962C8B-B14F-4D97-AF65-F5344CB8AC3E}">
        <p14:creationId xmlns:p14="http://schemas.microsoft.com/office/powerpoint/2010/main" val="4067637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Work Performance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Describes how performance is evaluated</a:t>
            </a:r>
            <a:br>
              <a:rPr lang="en-US" altLang="en-US" dirty="0"/>
            </a:br>
            <a:endParaRPr lang="en-US" altLang="en-US" dirty="0"/>
          </a:p>
          <a:p>
            <a:r>
              <a:rPr lang="en-US" altLang="en-US" dirty="0"/>
              <a:t>This section might include</a:t>
            </a:r>
          </a:p>
          <a:p>
            <a:pPr lvl="1"/>
            <a:r>
              <a:rPr lang="en-US" altLang="en-US" dirty="0"/>
              <a:t>Standards used</a:t>
            </a:r>
          </a:p>
          <a:p>
            <a:pPr lvl="1"/>
            <a:r>
              <a:rPr lang="en-US" altLang="en-US" dirty="0"/>
              <a:t>Frequency of evaluation</a:t>
            </a:r>
          </a:p>
          <a:p>
            <a:pPr lvl="1"/>
            <a:r>
              <a:rPr lang="en-US" altLang="en-US" dirty="0"/>
              <a:t>Evaluation dimensions</a:t>
            </a:r>
          </a:p>
          <a:p>
            <a:pPr lvl="1"/>
            <a:r>
              <a:rPr lang="en-US" altLang="en-US" dirty="0"/>
              <a:t>The person doing the evaluating</a:t>
            </a:r>
          </a:p>
        </p:txBody>
      </p:sp>
    </p:spTree>
    <p:extLst>
      <p:ext uri="{BB962C8B-B14F-4D97-AF65-F5344CB8AC3E}">
        <p14:creationId xmlns:p14="http://schemas.microsoft.com/office/powerpoint/2010/main" val="3684475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Compensation Information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17846" y="1586864"/>
            <a:ext cx="10735953" cy="4469766"/>
          </a:xfrm>
        </p:spPr>
        <p:txBody>
          <a:bodyPr/>
          <a:lstStyle/>
          <a:p>
            <a:r>
              <a:rPr lang="en-US" altLang="en-US" dirty="0"/>
              <a:t>Exempt status</a:t>
            </a:r>
            <a:br>
              <a:rPr lang="en-US" altLang="en-US" dirty="0"/>
            </a:br>
            <a:endParaRPr lang="en-US" altLang="en-US" dirty="0"/>
          </a:p>
          <a:p>
            <a:r>
              <a:rPr lang="en-US" altLang="en-US" dirty="0"/>
              <a:t>Salary grade</a:t>
            </a:r>
            <a:br>
              <a:rPr lang="en-US" altLang="en-US" dirty="0"/>
            </a:br>
            <a:endParaRPr lang="en-US" altLang="en-US" dirty="0"/>
          </a:p>
          <a:p>
            <a:r>
              <a:rPr lang="en-US" altLang="en-US" dirty="0"/>
              <a:t>Other compensable factors used to determine salary</a:t>
            </a:r>
          </a:p>
        </p:txBody>
      </p:sp>
    </p:spTree>
    <p:extLst>
      <p:ext uri="{BB962C8B-B14F-4D97-AF65-F5344CB8AC3E}">
        <p14:creationId xmlns:p14="http://schemas.microsoft.com/office/powerpoint/2010/main" val="272967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Job Competencies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Common Names</a:t>
            </a:r>
          </a:p>
          <a:p>
            <a:pPr lvl="1"/>
            <a:r>
              <a:rPr lang="en-US" altLang="en-US" dirty="0"/>
              <a:t>Job specifications</a:t>
            </a:r>
          </a:p>
          <a:p>
            <a:pPr lvl="1"/>
            <a:r>
              <a:rPr lang="en-US" altLang="en-US" dirty="0"/>
              <a:t>Job competencies</a:t>
            </a:r>
          </a:p>
          <a:p>
            <a:pPr lvl="1"/>
            <a:r>
              <a:rPr lang="en-US" altLang="en-US" dirty="0"/>
              <a:t>Knowledge, skill, ability, and other characteristics (KSAOs)</a:t>
            </a:r>
            <a:br>
              <a:rPr lang="en-US" altLang="en-US" dirty="0"/>
            </a:br>
            <a:endParaRPr lang="en-US" altLang="en-US" dirty="0"/>
          </a:p>
          <a:p>
            <a:r>
              <a:rPr lang="en-US" altLang="en-US" dirty="0"/>
              <a:t>Competencies should be separated</a:t>
            </a:r>
          </a:p>
          <a:p>
            <a:pPr lvl="1"/>
            <a:r>
              <a:rPr lang="en-US" altLang="en-US" dirty="0"/>
              <a:t>Those needed before hire</a:t>
            </a:r>
          </a:p>
          <a:p>
            <a:pPr lvl="1"/>
            <a:r>
              <a:rPr lang="en-US" altLang="en-US" dirty="0"/>
              <a:t>Those that can be learned after hire</a:t>
            </a:r>
          </a:p>
        </p:txBody>
      </p:sp>
    </p:spTree>
    <p:extLst>
      <p:ext uri="{BB962C8B-B14F-4D97-AF65-F5344CB8AC3E}">
        <p14:creationId xmlns:p14="http://schemas.microsoft.com/office/powerpoint/2010/main" val="3394382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590E-A880-4C0B-9BD0-EDE4FC79C40B}"/>
              </a:ext>
            </a:extLst>
          </p:cNvPr>
          <p:cNvSpPr>
            <a:spLocks noGrp="1"/>
          </p:cNvSpPr>
          <p:nvPr>
            <p:ph type="title"/>
          </p:nvPr>
        </p:nvSpPr>
        <p:spPr/>
        <p:txBody>
          <a:bodyPr/>
          <a:lstStyle/>
          <a:p>
            <a:pPr>
              <a:defRPr/>
            </a:pPr>
            <a:r>
              <a:rPr lang="en-US" dirty="0">
                <a:ea typeface="ＭＳ Ｐゴシック" charset="0"/>
              </a:rPr>
              <a:t>Workbook exercise 2.1</a:t>
            </a:r>
          </a:p>
        </p:txBody>
      </p:sp>
      <p:sp>
        <p:nvSpPr>
          <p:cNvPr id="27651" name="Text Placeholder 2">
            <a:extLst>
              <a:ext uri="{FF2B5EF4-FFF2-40B4-BE49-F238E27FC236}">
                <a16:creationId xmlns:a16="http://schemas.microsoft.com/office/drawing/2014/main" id="{9E77511F-3473-48E4-BE60-935CB0126F96}"/>
              </a:ext>
            </a:extLst>
          </p:cNvPr>
          <p:cNvSpPr>
            <a:spLocks noGrp="1"/>
          </p:cNvSpPr>
          <p:nvPr>
            <p:ph type="body" idx="1"/>
          </p:nvPr>
        </p:nvSpPr>
        <p:spPr bwMode="auto">
          <a:xfrm>
            <a:off x="2590800" y="1905000"/>
            <a:ext cx="6254750" cy="742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r>
              <a:rPr lang="en-US" altLang="en-US" dirty="0"/>
              <a:t>Let’s take a look at</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C68CD219-3DB8-422F-8884-2F9443E56944}"/>
              </a:ext>
            </a:extLst>
          </p:cNvPr>
          <p:cNvSpPr>
            <a:spLocks noGrp="1" noChangeArrowheads="1"/>
          </p:cNvSpPr>
          <p:nvPr>
            <p:ph/>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dirty="0"/>
              <a:t>The verbs at the beginning of the sentences are not parallel (e.g., takes v. inspect)</a:t>
            </a:r>
          </a:p>
          <a:p>
            <a:r>
              <a:rPr lang="en-US" altLang="en-US" sz="2000" dirty="0"/>
              <a:t>Under food preparation, “Handle problems” is too vague</a:t>
            </a:r>
          </a:p>
          <a:p>
            <a:r>
              <a:rPr lang="en-US" altLang="en-US" sz="2000" dirty="0"/>
              <a:t>Under cleaning, “RK-9” and “10-6” are jargon and wouldn’t make sense to a person unfamiliar with the job</a:t>
            </a:r>
          </a:p>
          <a:p>
            <a:r>
              <a:rPr lang="en-US" altLang="en-US" sz="2000" dirty="0"/>
              <a:t>Under tools, a cash register is listed yet there are no tasks reported that involve a cash register</a:t>
            </a:r>
          </a:p>
          <a:p>
            <a:r>
              <a:rPr lang="en-US" altLang="en-US" sz="2000" dirty="0"/>
              <a:t>Under job context, lifting 80-pound crates is mentioned. There are no tasks involving lifting crates.</a:t>
            </a:r>
          </a:p>
          <a:p>
            <a:r>
              <a:rPr lang="en-US" altLang="en-US" sz="2000" dirty="0"/>
              <a:t>Personal Requirements</a:t>
            </a:r>
          </a:p>
          <a:p>
            <a:pPr lvl="1"/>
            <a:r>
              <a:rPr lang="en-US" altLang="en-US" sz="1800" dirty="0"/>
              <a:t>“Be flexible” is vague.  Are we talking about physical flexibility or interpersonal flexibility?</a:t>
            </a:r>
          </a:p>
          <a:p>
            <a:pPr lvl="1"/>
            <a:r>
              <a:rPr lang="en-US" altLang="en-US" sz="1800" dirty="0"/>
              <a:t>“No mental or physical problems” is a violation of the ADA.</a:t>
            </a:r>
          </a:p>
          <a:p>
            <a:pPr lvl="1"/>
            <a:r>
              <a:rPr lang="en-US" altLang="en-US" sz="1800" dirty="0"/>
              <a:t>Counting back change is listed but there are</a:t>
            </a:r>
            <a:r>
              <a:rPr lang="en-US" altLang="en-US" dirty="0"/>
              <a:t> </a:t>
            </a:r>
            <a:r>
              <a:rPr lang="en-US" altLang="en-US" sz="1800" dirty="0"/>
              <a:t>no tasks listed that involve counting back change.</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Who Will Conduct the Job Analysis?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Human Resources</a:t>
            </a:r>
            <a:br>
              <a:rPr lang="en-US" altLang="en-US" dirty="0"/>
            </a:br>
            <a:endParaRPr lang="en-US" altLang="en-US" dirty="0"/>
          </a:p>
          <a:p>
            <a:r>
              <a:rPr lang="en-US" altLang="en-US" dirty="0"/>
              <a:t>Job incumbents</a:t>
            </a:r>
            <a:br>
              <a:rPr lang="en-US" altLang="en-US" dirty="0"/>
            </a:br>
            <a:endParaRPr lang="en-US" altLang="en-US" dirty="0"/>
          </a:p>
          <a:p>
            <a:r>
              <a:rPr lang="en-US" altLang="en-US" dirty="0"/>
              <a:t>Supervisors</a:t>
            </a:r>
            <a:br>
              <a:rPr lang="en-US" altLang="en-US" dirty="0"/>
            </a:br>
            <a:endParaRPr lang="en-US" altLang="en-US" dirty="0"/>
          </a:p>
          <a:p>
            <a:r>
              <a:rPr lang="en-US" altLang="en-US" dirty="0"/>
              <a:t>External consultants</a:t>
            </a:r>
            <a:br>
              <a:rPr lang="en-US" altLang="en-US" dirty="0"/>
            </a:br>
            <a:endParaRPr lang="en-US" altLang="en-US" dirty="0"/>
          </a:p>
          <a:p>
            <a:r>
              <a:rPr lang="en-US" altLang="en-US" dirty="0"/>
              <a:t>Interns/class projects</a:t>
            </a:r>
          </a:p>
        </p:txBody>
      </p:sp>
    </p:spTree>
    <p:extLst>
      <p:ext uri="{BB962C8B-B14F-4D97-AF65-F5344CB8AC3E}">
        <p14:creationId xmlns:p14="http://schemas.microsoft.com/office/powerpoint/2010/main" val="690007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D952-9E90-484D-9F68-F0F739E0E606}"/>
              </a:ext>
            </a:extLst>
          </p:cNvPr>
          <p:cNvSpPr>
            <a:spLocks noGrp="1"/>
          </p:cNvSpPr>
          <p:nvPr>
            <p:ph type="title"/>
          </p:nvPr>
        </p:nvSpPr>
        <p:spPr>
          <a:xfrm>
            <a:off x="633047" y="365125"/>
            <a:ext cx="10916696" cy="672105"/>
          </a:xfrm>
        </p:spPr>
        <p:txBody>
          <a:bodyPr/>
          <a:lstStyle/>
          <a:p>
            <a:r>
              <a:rPr lang="en-US" dirty="0"/>
              <a:t>How Often Should a Job Description Be Updated?</a:t>
            </a:r>
          </a:p>
        </p:txBody>
      </p:sp>
      <p:sp>
        <p:nvSpPr>
          <p:cNvPr id="3" name="Text Placeholder 2">
            <a:extLst>
              <a:ext uri="{FF2B5EF4-FFF2-40B4-BE49-F238E27FC236}">
                <a16:creationId xmlns:a16="http://schemas.microsoft.com/office/drawing/2014/main" id="{6FA64743-7DD8-DB47-8144-2128EF2822DE}"/>
              </a:ext>
            </a:extLst>
          </p:cNvPr>
          <p:cNvSpPr>
            <a:spLocks noGrp="1"/>
          </p:cNvSpPr>
          <p:nvPr>
            <p:ph type="body" sz="quarter" idx="15"/>
          </p:nvPr>
        </p:nvSpPr>
        <p:spPr/>
        <p:txBody>
          <a:bodyPr/>
          <a:lstStyle/>
          <a:p>
            <a:r>
              <a:rPr lang="en-US" dirty="0"/>
              <a:t>How often a job changes significantly</a:t>
            </a:r>
          </a:p>
          <a:p>
            <a:pPr lvl="1"/>
            <a:r>
              <a:rPr lang="en-US" dirty="0"/>
              <a:t>e.g., high-tech jobs vs. package handling</a:t>
            </a:r>
            <a:br>
              <a:rPr lang="en-US" dirty="0"/>
            </a:br>
            <a:endParaRPr lang="en-US" dirty="0"/>
          </a:p>
          <a:p>
            <a:r>
              <a:rPr lang="en-US" dirty="0"/>
              <a:t>Job crafting</a:t>
            </a:r>
          </a:p>
        </p:txBody>
      </p:sp>
    </p:spTree>
    <p:extLst>
      <p:ext uri="{BB962C8B-B14F-4D97-AF65-F5344CB8AC3E}">
        <p14:creationId xmlns:p14="http://schemas.microsoft.com/office/powerpoint/2010/main" val="322608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2FB2-6187-4FF4-AC9B-976F22F1BDC7}"/>
              </a:ext>
            </a:extLst>
          </p:cNvPr>
          <p:cNvSpPr>
            <a:spLocks noGrp="1"/>
          </p:cNvSpPr>
          <p:nvPr>
            <p:ph type="title"/>
          </p:nvPr>
        </p:nvSpPr>
        <p:spPr/>
        <p:txBody>
          <a:bodyPr/>
          <a:lstStyle/>
          <a:p>
            <a:r>
              <a:rPr lang="en-US" dirty="0"/>
              <a:t>Icebreaker</a:t>
            </a:r>
          </a:p>
        </p:txBody>
      </p:sp>
      <p:sp>
        <p:nvSpPr>
          <p:cNvPr id="5" name="Text Placeholder 4">
            <a:extLst>
              <a:ext uri="{FF2B5EF4-FFF2-40B4-BE49-F238E27FC236}">
                <a16:creationId xmlns:a16="http://schemas.microsoft.com/office/drawing/2014/main" id="{7DA623C5-E840-4FBE-97E1-A63933B90208}"/>
              </a:ext>
            </a:extLst>
          </p:cNvPr>
          <p:cNvSpPr>
            <a:spLocks noGrp="1"/>
          </p:cNvSpPr>
          <p:nvPr>
            <p:ph type="body" sz="quarter" idx="15"/>
          </p:nvPr>
        </p:nvSpPr>
        <p:spPr/>
        <p:txBody>
          <a:bodyPr/>
          <a:lstStyle/>
          <a:p>
            <a:r>
              <a:rPr lang="en-US" dirty="0"/>
              <a:t>Break into pairs of students. </a:t>
            </a:r>
            <a:br>
              <a:rPr lang="en-US" dirty="0"/>
            </a:br>
            <a:endParaRPr lang="en-US" dirty="0"/>
          </a:p>
          <a:p>
            <a:r>
              <a:rPr lang="en-US" dirty="0"/>
              <a:t>Select a job title that you and your partner are familiar with (e.g., barista, bank teller), and list 5 tasks that are required of that job. </a:t>
            </a:r>
            <a:br>
              <a:rPr lang="en-US" dirty="0"/>
            </a:br>
            <a:endParaRPr lang="en-US" dirty="0"/>
          </a:p>
          <a:p>
            <a:r>
              <a:rPr lang="en-US" dirty="0"/>
              <a:t>Present your job title and tasks to the class.</a:t>
            </a:r>
          </a:p>
        </p:txBody>
      </p:sp>
    </p:spTree>
    <p:extLst>
      <p:ext uri="{BB962C8B-B14F-4D97-AF65-F5344CB8AC3E}">
        <p14:creationId xmlns:p14="http://schemas.microsoft.com/office/powerpoint/2010/main" val="670252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Which Employees Should Participate?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0229" y="1037229"/>
            <a:ext cx="4967236" cy="5304955"/>
          </a:xfrm>
        </p:spPr>
        <p:txBody>
          <a:bodyPr/>
          <a:lstStyle/>
          <a:p>
            <a:r>
              <a:rPr lang="en-US" altLang="en-US" dirty="0"/>
              <a:t>Choices</a:t>
            </a:r>
          </a:p>
          <a:p>
            <a:pPr lvl="1"/>
            <a:r>
              <a:rPr lang="en-US" altLang="en-US" dirty="0"/>
              <a:t>All employees</a:t>
            </a:r>
          </a:p>
          <a:p>
            <a:pPr lvl="1"/>
            <a:r>
              <a:rPr lang="en-US" altLang="en-US" dirty="0"/>
              <a:t>Random sample</a:t>
            </a:r>
          </a:p>
          <a:p>
            <a:pPr lvl="1"/>
            <a:r>
              <a:rPr lang="en-US" altLang="en-US" dirty="0"/>
              <a:t>Representative sample</a:t>
            </a:r>
          </a:p>
          <a:p>
            <a:pPr lvl="1"/>
            <a:r>
              <a:rPr lang="en-US" altLang="en-US" dirty="0"/>
              <a:t>Convenience sample</a:t>
            </a:r>
          </a:p>
        </p:txBody>
      </p:sp>
      <p:sp>
        <p:nvSpPr>
          <p:cNvPr id="4" name="Text Placeholder 6">
            <a:extLst>
              <a:ext uri="{FF2B5EF4-FFF2-40B4-BE49-F238E27FC236}">
                <a16:creationId xmlns:a16="http://schemas.microsoft.com/office/drawing/2014/main" id="{54139BE5-75EB-4975-8051-EFD3308D9DB3}"/>
              </a:ext>
            </a:extLst>
          </p:cNvPr>
          <p:cNvSpPr txBox="1">
            <a:spLocks/>
          </p:cNvSpPr>
          <p:nvPr/>
        </p:nvSpPr>
        <p:spPr bwMode="auto">
          <a:xfrm>
            <a:off x="5859865" y="1101444"/>
            <a:ext cx="4967236" cy="5304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marL="457200" indent="-457200" algn="l" rtl="0" eaLnBrk="1" fontAlgn="base" hangingPunct="1">
              <a:lnSpc>
                <a:spcPct val="100000"/>
              </a:lnSpc>
              <a:spcBef>
                <a:spcPts val="624"/>
              </a:spcBef>
              <a:spcAft>
                <a:spcPct val="0"/>
              </a:spcAft>
              <a:buClr>
                <a:srgbClr val="004A78"/>
              </a:buClr>
              <a:buFont typeface="Arial" panose="020B0604020202020204" pitchFamily="34" charset="0"/>
              <a:buChar char="•"/>
              <a:defRPr sz="2600" b="0" i="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gn="l" rtl="0" eaLnBrk="1" fontAlgn="base" hangingPunct="1">
              <a:lnSpc>
                <a:spcPct val="100000"/>
              </a:lnSpc>
              <a:spcBef>
                <a:spcPts val="624"/>
              </a:spcBef>
              <a:spcAft>
                <a:spcPct val="0"/>
              </a:spcAft>
              <a:buClr>
                <a:srgbClr val="004A78"/>
              </a:buClr>
              <a:buFontTx/>
              <a:buChar char="–"/>
              <a:defRPr sz="24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gn="l" rtl="0" eaLnBrk="1" fontAlgn="base" hangingPunct="1">
              <a:lnSpc>
                <a:spcPct val="100000"/>
              </a:lnSpc>
              <a:spcBef>
                <a:spcPts val="624"/>
              </a:spcBef>
              <a:spcAft>
                <a:spcPct val="0"/>
              </a:spcAft>
              <a:buFont typeface="Arial" panose="020B0604020202020204" pitchFamily="34" charset="0"/>
              <a:buChar char="•"/>
              <a:defRPr sz="22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dirty="0"/>
              <a:t>Potential Differences</a:t>
            </a:r>
          </a:p>
          <a:p>
            <a:pPr lvl="1"/>
            <a:r>
              <a:rPr lang="en-US" altLang="en-US" dirty="0"/>
              <a:t>Job competence</a:t>
            </a:r>
          </a:p>
          <a:p>
            <a:pPr lvl="1"/>
            <a:r>
              <a:rPr lang="en-US" altLang="en-US" dirty="0"/>
              <a:t>Race</a:t>
            </a:r>
          </a:p>
          <a:p>
            <a:pPr lvl="1"/>
            <a:r>
              <a:rPr lang="en-US" altLang="en-US" dirty="0"/>
              <a:t>Gender</a:t>
            </a:r>
          </a:p>
          <a:p>
            <a:pPr lvl="1"/>
            <a:r>
              <a:rPr lang="en-US" altLang="en-US" dirty="0"/>
              <a:t>Education level</a:t>
            </a:r>
          </a:p>
          <a:p>
            <a:pPr lvl="1"/>
            <a:r>
              <a:rPr lang="en-US" altLang="en-US" dirty="0"/>
              <a:t>Personality </a:t>
            </a:r>
          </a:p>
          <a:p>
            <a:pPr lvl="1"/>
            <a:r>
              <a:rPr lang="en-US" altLang="en-US" dirty="0"/>
              <a:t>Viewpoint</a:t>
            </a:r>
          </a:p>
        </p:txBody>
      </p:sp>
    </p:spTree>
    <p:extLst>
      <p:ext uri="{BB962C8B-B14F-4D97-AF65-F5344CB8AC3E}">
        <p14:creationId xmlns:p14="http://schemas.microsoft.com/office/powerpoint/2010/main" val="1315096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What Types of Information Should Be Obtained?</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Level of Specificity</a:t>
            </a:r>
          </a:p>
          <a:p>
            <a:pPr lvl="1"/>
            <a:r>
              <a:rPr lang="en-US" altLang="en-US" dirty="0"/>
              <a:t>e.g., “tilts arm at a 90-degree angle” vs. “makes financial decisions”</a:t>
            </a:r>
            <a:br>
              <a:rPr lang="en-US" altLang="en-US" dirty="0"/>
            </a:br>
            <a:endParaRPr lang="en-US" altLang="en-US" dirty="0"/>
          </a:p>
          <a:p>
            <a:r>
              <a:rPr lang="en-US" altLang="en-US" dirty="0"/>
              <a:t>Types of Requirements</a:t>
            </a:r>
          </a:p>
          <a:p>
            <a:pPr lvl="1"/>
            <a:r>
              <a:rPr lang="en-US" altLang="en-US" dirty="0"/>
              <a:t>Formal</a:t>
            </a:r>
          </a:p>
          <a:p>
            <a:pPr lvl="1"/>
            <a:r>
              <a:rPr lang="en-US" altLang="en-US" dirty="0"/>
              <a:t>Informal</a:t>
            </a:r>
          </a:p>
        </p:txBody>
      </p:sp>
    </p:spTree>
    <p:extLst>
      <p:ext uri="{BB962C8B-B14F-4D97-AF65-F5344CB8AC3E}">
        <p14:creationId xmlns:p14="http://schemas.microsoft.com/office/powerpoint/2010/main" val="3813960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Conducting a Job Analysis Basic Steps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Step 1: Identify tasks performed</a:t>
            </a:r>
            <a:br>
              <a:rPr lang="en-US" altLang="en-US" dirty="0"/>
            </a:br>
            <a:endParaRPr lang="en-US" altLang="en-US" dirty="0"/>
          </a:p>
          <a:p>
            <a:r>
              <a:rPr lang="en-US" altLang="en-US" dirty="0"/>
              <a:t>Step 2: Write task statements</a:t>
            </a:r>
            <a:br>
              <a:rPr lang="en-US" altLang="en-US" dirty="0"/>
            </a:br>
            <a:endParaRPr lang="en-US" altLang="en-US" dirty="0"/>
          </a:p>
          <a:p>
            <a:r>
              <a:rPr lang="en-US" altLang="en-US" dirty="0"/>
              <a:t>Step 3: Rate task statements</a:t>
            </a:r>
            <a:br>
              <a:rPr lang="en-US" altLang="en-US" dirty="0"/>
            </a:br>
            <a:endParaRPr lang="en-US" altLang="en-US" dirty="0"/>
          </a:p>
          <a:p>
            <a:r>
              <a:rPr lang="en-US" altLang="en-US" dirty="0"/>
              <a:t>Step 4: Determine essential KSAOs</a:t>
            </a:r>
            <a:br>
              <a:rPr lang="en-US" altLang="en-US" dirty="0"/>
            </a:br>
            <a:endParaRPr lang="en-US" altLang="en-US" dirty="0"/>
          </a:p>
          <a:p>
            <a:r>
              <a:rPr lang="en-US" altLang="en-US" dirty="0"/>
              <a:t>Step 5: Select tests to tap KSAOs</a:t>
            </a:r>
          </a:p>
        </p:txBody>
      </p:sp>
    </p:spTree>
    <p:extLst>
      <p:ext uri="{BB962C8B-B14F-4D97-AF65-F5344CB8AC3E}">
        <p14:creationId xmlns:p14="http://schemas.microsoft.com/office/powerpoint/2010/main" val="1138180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Step 1: Identify Tasks Performed</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Gathering existing information</a:t>
            </a:r>
            <a:br>
              <a:rPr lang="en-US" altLang="en-US" dirty="0"/>
            </a:br>
            <a:endParaRPr lang="en-US" altLang="en-US" dirty="0"/>
          </a:p>
          <a:p>
            <a:r>
              <a:rPr lang="en-US" altLang="en-US" dirty="0"/>
              <a:t>Interviewing subject matter experts (SMEs)</a:t>
            </a:r>
          </a:p>
          <a:p>
            <a:pPr lvl="1"/>
            <a:r>
              <a:rPr lang="en-US" altLang="en-US" dirty="0"/>
              <a:t>Individual interviews</a:t>
            </a:r>
          </a:p>
          <a:p>
            <a:pPr lvl="1"/>
            <a:r>
              <a:rPr lang="en-US" altLang="en-US" dirty="0"/>
              <a:t>SME conferences</a:t>
            </a:r>
          </a:p>
          <a:p>
            <a:pPr lvl="1"/>
            <a:r>
              <a:rPr lang="en-US" altLang="en-US" dirty="0"/>
              <a:t>Ammerman technique</a:t>
            </a:r>
            <a:br>
              <a:rPr lang="en-US" altLang="en-US" dirty="0"/>
            </a:br>
            <a:endParaRPr lang="en-US" altLang="en-US" dirty="0"/>
          </a:p>
          <a:p>
            <a:r>
              <a:rPr lang="en-US" altLang="en-US" dirty="0"/>
              <a:t>Observing incumbents</a:t>
            </a:r>
            <a:br>
              <a:rPr lang="en-US" altLang="en-US" dirty="0"/>
            </a:br>
            <a:endParaRPr lang="en-US" altLang="en-US" dirty="0"/>
          </a:p>
          <a:p>
            <a:r>
              <a:rPr lang="en-US" altLang="en-US" dirty="0"/>
              <a:t>Job participation</a:t>
            </a:r>
          </a:p>
        </p:txBody>
      </p:sp>
    </p:spTree>
    <p:extLst>
      <p:ext uri="{BB962C8B-B14F-4D97-AF65-F5344CB8AC3E}">
        <p14:creationId xmlns:p14="http://schemas.microsoft.com/office/powerpoint/2010/main" val="1764799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Step 2: Write Task Statements: Elements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Required elements to a task statement</a:t>
            </a:r>
          </a:p>
          <a:p>
            <a:pPr lvl="1"/>
            <a:r>
              <a:rPr lang="en-US" altLang="en-US" dirty="0"/>
              <a:t>Action</a:t>
            </a:r>
          </a:p>
          <a:p>
            <a:pPr lvl="1"/>
            <a:r>
              <a:rPr lang="en-US" altLang="en-US" dirty="0"/>
              <a:t>Object</a:t>
            </a:r>
            <a:br>
              <a:rPr lang="en-US" altLang="en-US" dirty="0"/>
            </a:br>
            <a:endParaRPr lang="en-US" altLang="en-US" dirty="0"/>
          </a:p>
          <a:p>
            <a:r>
              <a:rPr lang="en-US" altLang="en-US" dirty="0"/>
              <a:t>Optional elements</a:t>
            </a:r>
          </a:p>
          <a:p>
            <a:pPr lvl="1"/>
            <a:r>
              <a:rPr lang="en-US" altLang="en-US" dirty="0"/>
              <a:t>Where the task is done</a:t>
            </a:r>
          </a:p>
          <a:p>
            <a:pPr lvl="1"/>
            <a:r>
              <a:rPr lang="en-US" altLang="en-US" dirty="0"/>
              <a:t>How it is done</a:t>
            </a:r>
          </a:p>
          <a:p>
            <a:pPr lvl="1"/>
            <a:r>
              <a:rPr lang="en-US" altLang="en-US" dirty="0"/>
              <a:t>Why it is done</a:t>
            </a:r>
          </a:p>
          <a:p>
            <a:pPr lvl="1"/>
            <a:r>
              <a:rPr lang="en-US" altLang="en-US" dirty="0"/>
              <a:t>When it is done</a:t>
            </a:r>
          </a:p>
        </p:txBody>
      </p:sp>
    </p:spTree>
    <p:extLst>
      <p:ext uri="{BB962C8B-B14F-4D97-AF65-F5344CB8AC3E}">
        <p14:creationId xmlns:p14="http://schemas.microsoft.com/office/powerpoint/2010/main" val="2350583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Step 2: Write Task Statements: Characteristics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Characteristics of well-written task statements</a:t>
            </a:r>
          </a:p>
          <a:p>
            <a:pPr lvl="1"/>
            <a:r>
              <a:rPr lang="en-US" altLang="en-US" dirty="0"/>
              <a:t>One action and one object</a:t>
            </a:r>
          </a:p>
          <a:p>
            <a:pPr lvl="1"/>
            <a:r>
              <a:rPr lang="en-US" altLang="en-US" dirty="0"/>
              <a:t>Appropriate reading level</a:t>
            </a:r>
          </a:p>
          <a:p>
            <a:pPr lvl="1"/>
            <a:r>
              <a:rPr lang="en-US" altLang="en-US" dirty="0"/>
              <a:t>The statement should make sense by itself</a:t>
            </a:r>
          </a:p>
          <a:p>
            <a:pPr lvl="1"/>
            <a:r>
              <a:rPr lang="en-US" altLang="en-US" dirty="0"/>
              <a:t>All statements should be written in the same tense</a:t>
            </a:r>
          </a:p>
          <a:p>
            <a:pPr lvl="1"/>
            <a:r>
              <a:rPr lang="en-US" altLang="en-US" dirty="0"/>
              <a:t>Should include the tools and equipment used to complete the task</a:t>
            </a:r>
          </a:p>
          <a:p>
            <a:pPr lvl="1"/>
            <a:r>
              <a:rPr lang="en-US" altLang="en-US" dirty="0"/>
              <a:t>Task statements should not be competencies</a:t>
            </a:r>
          </a:p>
          <a:p>
            <a:pPr lvl="1"/>
            <a:r>
              <a:rPr lang="en-US" altLang="en-US" dirty="0"/>
              <a:t>Task statements should not be policies</a:t>
            </a:r>
          </a:p>
          <a:p>
            <a:pPr lvl="1"/>
            <a:r>
              <a:rPr lang="en-US" altLang="en-US" dirty="0"/>
              <a:t>Makes sense by itself</a:t>
            </a:r>
          </a:p>
          <a:p>
            <a:pPr lvl="1"/>
            <a:r>
              <a:rPr lang="en-US" altLang="en-US" dirty="0"/>
              <a:t>Indicates level of decision-making authority (when needed)</a:t>
            </a:r>
          </a:p>
        </p:txBody>
      </p:sp>
    </p:spTree>
    <p:extLst>
      <p:ext uri="{BB962C8B-B14F-4D97-AF65-F5344CB8AC3E}">
        <p14:creationId xmlns:p14="http://schemas.microsoft.com/office/powerpoint/2010/main" val="4142246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D0F4-E21B-41B8-A282-FB1546C60018}"/>
              </a:ext>
            </a:extLst>
          </p:cNvPr>
          <p:cNvSpPr>
            <a:spLocks noGrp="1"/>
          </p:cNvSpPr>
          <p:nvPr>
            <p:ph type="title"/>
          </p:nvPr>
        </p:nvSpPr>
        <p:spPr/>
        <p:txBody>
          <a:bodyPr/>
          <a:lstStyle/>
          <a:p>
            <a:r>
              <a:rPr lang="en-US" dirty="0"/>
              <a:t>Task Statements Example</a:t>
            </a:r>
          </a:p>
        </p:txBody>
      </p:sp>
      <p:graphicFrame>
        <p:nvGraphicFramePr>
          <p:cNvPr id="9" name="Group 27">
            <a:extLst>
              <a:ext uri="{FF2B5EF4-FFF2-40B4-BE49-F238E27FC236}">
                <a16:creationId xmlns:a16="http://schemas.microsoft.com/office/drawing/2014/main" id="{B1FA7354-22E1-433E-A1D2-5C7CCB989F25}"/>
              </a:ext>
            </a:extLst>
          </p:cNvPr>
          <p:cNvGraphicFramePr>
            <a:graphicFrameLocks noGrp="1"/>
          </p:cNvGraphicFramePr>
          <p:nvPr>
            <p:ph type="tbl" sz="quarter" idx="18"/>
            <p:extLst>
              <p:ext uri="{D42A27DB-BD31-4B8C-83A1-F6EECF244321}">
                <p14:modId xmlns:p14="http://schemas.microsoft.com/office/powerpoint/2010/main" val="3676625731"/>
              </p:ext>
            </p:extLst>
          </p:nvPr>
        </p:nvGraphicFramePr>
        <p:xfrm>
          <a:off x="1849582" y="1614200"/>
          <a:ext cx="8492836" cy="2560320"/>
        </p:xfrm>
        <a:graphic>
          <a:graphicData uri="http://schemas.openxmlformats.org/drawingml/2006/table">
            <a:tbl>
              <a:tblPr firstRow="1"/>
              <a:tblGrid>
                <a:gridCol w="3764973">
                  <a:extLst>
                    <a:ext uri="{9D8B030D-6E8A-4147-A177-3AD203B41FA5}">
                      <a16:colId xmlns:a16="http://schemas.microsoft.com/office/drawing/2014/main" val="20000"/>
                    </a:ext>
                  </a:extLst>
                </a:gridCol>
                <a:gridCol w="4727863">
                  <a:extLst>
                    <a:ext uri="{9D8B030D-6E8A-4147-A177-3AD203B41FA5}">
                      <a16:colId xmlns:a16="http://schemas.microsoft.com/office/drawing/2014/main" val="20001"/>
                    </a:ext>
                  </a:extLst>
                </a:gridCol>
              </a:tblGrid>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Poorly written task statement</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Properly written task statement</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0"/>
                  </a:ext>
                </a:extLst>
              </a:tr>
              <a:tr h="600141">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Sends purchase requests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Sends purchase requests to the purchasing department using campus mail</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1"/>
                  </a:ext>
                </a:extLst>
              </a:tr>
              <a:tr h="600141">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Drives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Drives a five-speed truck to make food deliveries within the city of Toledo</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2"/>
                  </a:ext>
                </a:extLst>
              </a:tr>
              <a:tr h="68978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Locks hall doors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Uses master key to lock hall doors at midnight so that nonresidents cannot enter the residence hall</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54862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Activity: Discussion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0228" y="1193192"/>
            <a:ext cx="10711543" cy="4703674"/>
          </a:xfrm>
        </p:spPr>
        <p:txBody>
          <a:bodyPr/>
          <a:lstStyle/>
          <a:p>
            <a:pPr marL="0" indent="0">
              <a:buNone/>
            </a:pPr>
            <a:r>
              <a:rPr lang="en-US" altLang="en-US" dirty="0"/>
              <a:t>What is wrong with these task statements?</a:t>
            </a:r>
          </a:p>
          <a:p>
            <a:r>
              <a:rPr lang="en-US" altLang="en-US" dirty="0"/>
              <a:t>Handles customer complaints</a:t>
            </a:r>
          </a:p>
          <a:p>
            <a:r>
              <a:rPr lang="en-US" altLang="en-US" dirty="0"/>
              <a:t>Type, files, and distributes correspondence</a:t>
            </a:r>
          </a:p>
          <a:p>
            <a:r>
              <a:rPr lang="en-US" altLang="en-US" dirty="0"/>
              <a:t>Utilizes decision-making skills and abilities</a:t>
            </a:r>
          </a:p>
          <a:p>
            <a:r>
              <a:rPr lang="en-US" altLang="en-US" dirty="0"/>
              <a:t>In charge of the copy machine</a:t>
            </a:r>
          </a:p>
          <a:p>
            <a:r>
              <a:rPr lang="en-US" altLang="en-US" dirty="0"/>
              <a:t>Uses the computer to balance department budget</a:t>
            </a:r>
          </a:p>
          <a:p>
            <a:r>
              <a:rPr lang="en-US" altLang="en-US" dirty="0"/>
              <a:t>Responsible for opening and closing the office</a:t>
            </a:r>
          </a:p>
          <a:p>
            <a:r>
              <a:rPr lang="en-US" altLang="en-US" dirty="0"/>
              <a:t>Greets visitors</a:t>
            </a:r>
          </a:p>
          <a:p>
            <a:r>
              <a:rPr lang="en-US" altLang="en-US" dirty="0"/>
              <a:t>Examines supervisor’s daily schedule</a:t>
            </a:r>
          </a:p>
          <a:p>
            <a:r>
              <a:rPr lang="en-US" altLang="en-US" dirty="0"/>
              <a:t>Oversees the office</a:t>
            </a:r>
          </a:p>
        </p:txBody>
      </p:sp>
    </p:spTree>
    <p:extLst>
      <p:ext uri="{BB962C8B-B14F-4D97-AF65-F5344CB8AC3E}">
        <p14:creationId xmlns:p14="http://schemas.microsoft.com/office/powerpoint/2010/main" val="3464020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Step 3: Rate Task Statements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Task analysis</a:t>
            </a:r>
            <a:br>
              <a:rPr lang="en-US" altLang="en-US" dirty="0"/>
            </a:br>
            <a:endParaRPr lang="en-US" altLang="en-US" dirty="0"/>
          </a:p>
          <a:p>
            <a:r>
              <a:rPr lang="en-US" altLang="en-US" dirty="0"/>
              <a:t>Research shows only two scales are necessary</a:t>
            </a:r>
          </a:p>
          <a:p>
            <a:pPr lvl="1"/>
            <a:r>
              <a:rPr lang="en-US" altLang="en-US" dirty="0"/>
              <a:t>Frequency</a:t>
            </a:r>
          </a:p>
          <a:p>
            <a:pPr lvl="1"/>
            <a:r>
              <a:rPr lang="en-US" altLang="en-US" dirty="0"/>
              <a:t>Importance</a:t>
            </a:r>
          </a:p>
        </p:txBody>
      </p:sp>
    </p:spTree>
    <p:extLst>
      <p:ext uri="{BB962C8B-B14F-4D97-AF65-F5344CB8AC3E}">
        <p14:creationId xmlns:p14="http://schemas.microsoft.com/office/powerpoint/2010/main" val="1108861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D0F4-E21B-41B8-A282-FB1546C60018}"/>
              </a:ext>
            </a:extLst>
          </p:cNvPr>
          <p:cNvSpPr>
            <a:spLocks noGrp="1"/>
          </p:cNvSpPr>
          <p:nvPr>
            <p:ph type="title"/>
          </p:nvPr>
        </p:nvSpPr>
        <p:spPr>
          <a:xfrm>
            <a:off x="838200" y="365125"/>
            <a:ext cx="10515600" cy="672105"/>
          </a:xfrm>
        </p:spPr>
        <p:txBody>
          <a:bodyPr/>
          <a:lstStyle/>
          <a:p>
            <a:r>
              <a:rPr lang="en-US" dirty="0">
                <a:ea typeface="ＭＳ Ｐゴシック" charset="0"/>
              </a:rPr>
              <a:t>Rating Scale</a:t>
            </a:r>
            <a:endParaRPr lang="en-US" dirty="0"/>
          </a:p>
        </p:txBody>
      </p:sp>
      <p:graphicFrame>
        <p:nvGraphicFramePr>
          <p:cNvPr id="9" name="Group 55">
            <a:extLst>
              <a:ext uri="{FF2B5EF4-FFF2-40B4-BE49-F238E27FC236}">
                <a16:creationId xmlns:a16="http://schemas.microsoft.com/office/drawing/2014/main" id="{0BE85308-73BC-429F-A13E-FD6662C14176}"/>
              </a:ext>
            </a:extLst>
          </p:cNvPr>
          <p:cNvGraphicFramePr>
            <a:graphicFrameLocks noGrp="1"/>
          </p:cNvGraphicFramePr>
          <p:nvPr>
            <p:ph type="tbl" sz="quarter" idx="18"/>
            <p:extLst>
              <p:ext uri="{D42A27DB-BD31-4B8C-83A1-F6EECF244321}">
                <p14:modId xmlns:p14="http://schemas.microsoft.com/office/powerpoint/2010/main" val="943430375"/>
              </p:ext>
            </p:extLst>
          </p:nvPr>
        </p:nvGraphicFramePr>
        <p:xfrm>
          <a:off x="2324100" y="1510854"/>
          <a:ext cx="7543800" cy="4244007"/>
        </p:xfrm>
        <a:graphic>
          <a:graphicData uri="http://schemas.openxmlformats.org/drawingml/2006/table">
            <a:tbl>
              <a:tblPr firstRow="1"/>
              <a:tblGrid>
                <a:gridCol w="1627439">
                  <a:extLst>
                    <a:ext uri="{9D8B030D-6E8A-4147-A177-3AD203B41FA5}">
                      <a16:colId xmlns:a16="http://schemas.microsoft.com/office/drawing/2014/main" val="20000"/>
                    </a:ext>
                  </a:extLst>
                </a:gridCol>
                <a:gridCol w="5916361">
                  <a:extLst>
                    <a:ext uri="{9D8B030D-6E8A-4147-A177-3AD203B41FA5}">
                      <a16:colId xmlns:a16="http://schemas.microsoft.com/office/drawing/2014/main" val="20001"/>
                    </a:ext>
                  </a:extLst>
                </a:gridCol>
              </a:tblGrid>
              <a:tr h="3783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Frequency</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3" marB="45723" horzOverflow="overflow">
                    <a:lnR w="12700" cap="flat" cmpd="sng" algn="ctr">
                      <a:noFill/>
                      <a:prstDash val="solid"/>
                      <a:round/>
                      <a:headEnd type="none" w="med" len="med"/>
                      <a:tailEnd type="none" w="med" len="med"/>
                    </a:ln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3" marB="45723" horzOverflow="overflow">
                    <a:lnL w="12700" cap="flat" cmpd="sng" algn="ctr">
                      <a:noFill/>
                      <a:prstDash val="solid"/>
                      <a:round/>
                      <a:headEnd type="none" w="med" len="med"/>
                      <a:tailEnd type="none" w="med" len="med"/>
                    </a:lnL>
                  </a:tcPr>
                </a:tc>
                <a:extLst>
                  <a:ext uri="{0D108BD9-81ED-4DB2-BD59-A6C34878D82A}">
                    <a16:rowId xmlns:a16="http://schemas.microsoft.com/office/drawing/2014/main" val="445159733"/>
                  </a:ext>
                </a:extLst>
              </a:tr>
              <a:tr h="378366">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3" marB="45723"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Task is not performed as part of this job</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3" marB="45723" horzOverflow="overflow"/>
                </a:tc>
                <a:extLst>
                  <a:ext uri="{0D108BD9-81ED-4DB2-BD59-A6C34878D82A}">
                    <a16:rowId xmlns:a16="http://schemas.microsoft.com/office/drawing/2014/main" val="10001"/>
                  </a:ext>
                </a:extLst>
              </a:tr>
              <a:tr h="378366">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3" marB="45723"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Task is seldom performed</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3" marB="45723" horzOverflow="overflow"/>
                </a:tc>
                <a:extLst>
                  <a:ext uri="{0D108BD9-81ED-4DB2-BD59-A6C34878D82A}">
                    <a16:rowId xmlns:a16="http://schemas.microsoft.com/office/drawing/2014/main" val="10002"/>
                  </a:ext>
                </a:extLst>
              </a:tr>
              <a:tr h="378366">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3" marB="45723"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Task is occasionally performed</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3" marB="45723" horzOverflow="overflow"/>
                </a:tc>
                <a:extLst>
                  <a:ext uri="{0D108BD9-81ED-4DB2-BD59-A6C34878D82A}">
                    <a16:rowId xmlns:a16="http://schemas.microsoft.com/office/drawing/2014/main" val="10003"/>
                  </a:ext>
                </a:extLst>
              </a:tr>
              <a:tr h="378366">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3" marB="45723"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Task is frequently performed</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3" marB="45723" horzOverflow="overflow"/>
                </a:tc>
                <a:extLst>
                  <a:ext uri="{0D108BD9-81ED-4DB2-BD59-A6C34878D82A}">
                    <a16:rowId xmlns:a16="http://schemas.microsoft.com/office/drawing/2014/main" val="10004"/>
                  </a:ext>
                </a:extLst>
              </a:tr>
              <a:tr h="0">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Importance</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3" marB="45723" horzOverflow="overflow">
                    <a:lnR w="12700" cap="flat" cmpd="sng" algn="ctr">
                      <a:noFill/>
                      <a:prstDash val="solid"/>
                      <a:round/>
                      <a:headEnd type="none" w="med" len="med"/>
                      <a:tailEnd type="none" w="med" len="med"/>
                    </a:ln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3" marB="45723" horzOverflow="overflow">
                    <a:lnL w="12700" cap="flat" cmpd="sng" algn="ctr">
                      <a:noFill/>
                      <a:prstDash val="solid"/>
                      <a:round/>
                      <a:headEnd type="none" w="med" len="med"/>
                      <a:tailEnd type="none" w="med" len="med"/>
                    </a:lnL>
                  </a:tcPr>
                </a:tc>
                <a:extLst>
                  <a:ext uri="{0D108BD9-81ED-4DB2-BD59-A6C34878D82A}">
                    <a16:rowId xmlns:a16="http://schemas.microsoft.com/office/drawing/2014/main" val="2975191525"/>
                  </a:ext>
                </a:extLst>
              </a:tr>
              <a:tr h="662137">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3" marB="45723"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Unimportant: There would be no negative consequence if the task were not performed or not performed properly.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3" marB="45723" horzOverflow="overflow"/>
                </a:tc>
                <a:extLst>
                  <a:ext uri="{0D108BD9-81ED-4DB2-BD59-A6C34878D82A}">
                    <a16:rowId xmlns:a16="http://schemas.microsoft.com/office/drawing/2014/main" val="10006"/>
                  </a:ext>
                </a:extLst>
              </a:tr>
              <a:tr h="662137">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3" marB="45723"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Important: Job performance would be diminished if task were not completed properly.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3" marB="45723" horzOverflow="overflow"/>
                </a:tc>
                <a:extLst>
                  <a:ext uri="{0D108BD9-81ED-4DB2-BD59-A6C34878D82A}">
                    <a16:rowId xmlns:a16="http://schemas.microsoft.com/office/drawing/2014/main" val="10007"/>
                  </a:ext>
                </a:extLst>
              </a:tr>
              <a:tr h="662137">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3" marB="45723"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Essential: The job could not be performed effectively if the incumbent did not properly complete this task.</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3" marB="45723" horzOverflow="overflow"/>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34657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Learning Objectives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0228" y="1037230"/>
            <a:ext cx="10711543" cy="4801400"/>
          </a:xfrm>
        </p:spPr>
        <p:txBody>
          <a:bodyPr/>
          <a:lstStyle/>
          <a:p>
            <a:pPr marL="0" indent="0">
              <a:buNone/>
            </a:pPr>
            <a:r>
              <a:rPr lang="en-US" altLang="en-US" dirty="0"/>
              <a:t>By the end of this chapter, you should be able to:</a:t>
            </a:r>
          </a:p>
          <a:p>
            <a:pPr marL="0" indent="0">
              <a:buNone/>
            </a:pPr>
            <a:r>
              <a:rPr lang="en-US" altLang="en-US" dirty="0"/>
              <a:t>02-01 Explain the definition and uses of job analysis</a:t>
            </a:r>
          </a:p>
          <a:p>
            <a:pPr marL="0" indent="0">
              <a:buNone/>
            </a:pPr>
            <a:br>
              <a:rPr lang="en-US" altLang="en-US" dirty="0"/>
            </a:br>
            <a:r>
              <a:rPr lang="en-US" altLang="en-US" dirty="0"/>
              <a:t>02-02 Create a job description</a:t>
            </a:r>
          </a:p>
          <a:p>
            <a:pPr marL="0" indent="0">
              <a:buNone/>
            </a:pPr>
            <a:br>
              <a:rPr lang="en-US" altLang="en-US" dirty="0"/>
            </a:br>
            <a:r>
              <a:rPr lang="en-US" altLang="en-US" dirty="0"/>
              <a:t>02-03 Describe the job analysis process</a:t>
            </a:r>
          </a:p>
          <a:p>
            <a:pPr marL="0" indent="0">
              <a:buNone/>
            </a:pPr>
            <a:br>
              <a:rPr lang="en-US" altLang="en-US" dirty="0"/>
            </a:br>
            <a:r>
              <a:rPr lang="en-US" altLang="en-US" dirty="0"/>
              <a:t>02-04 Differentiate the various job analysis methods</a:t>
            </a:r>
          </a:p>
          <a:p>
            <a:pPr marL="0" indent="0">
              <a:buNone/>
            </a:pPr>
            <a:br>
              <a:rPr lang="en-US" altLang="en-US" dirty="0"/>
            </a:br>
            <a:r>
              <a:rPr lang="en-US" altLang="en-US" dirty="0"/>
              <a:t>02-05 Describe the job evaluation process</a:t>
            </a:r>
          </a:p>
          <a:p>
            <a:pPr marL="0" indent="0">
              <a:buNone/>
            </a:pPr>
            <a:br>
              <a:rPr lang="en-US" altLang="en-US" dirty="0"/>
            </a:br>
            <a:r>
              <a:rPr lang="en-US" altLang="en-US" dirty="0"/>
              <a:t>02-06 Explain the concept of pay equity</a:t>
            </a:r>
          </a:p>
        </p:txBody>
      </p:sp>
    </p:spTree>
    <p:extLst>
      <p:ext uri="{BB962C8B-B14F-4D97-AF65-F5344CB8AC3E}">
        <p14:creationId xmlns:p14="http://schemas.microsoft.com/office/powerpoint/2010/main" val="159142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Using the Ratings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Create a chart summarizing the ratings</a:t>
            </a:r>
            <a:br>
              <a:rPr lang="en-US" altLang="en-US" dirty="0"/>
            </a:br>
            <a:endParaRPr lang="en-US" altLang="en-US" dirty="0"/>
          </a:p>
          <a:p>
            <a:r>
              <a:rPr lang="en-US" altLang="en-US" dirty="0"/>
              <a:t>Add the frequency and importance ratings to form a combined rating for each task</a:t>
            </a:r>
            <a:br>
              <a:rPr lang="en-US" altLang="en-US" dirty="0"/>
            </a:br>
            <a:endParaRPr lang="en-US" altLang="en-US" dirty="0"/>
          </a:p>
          <a:p>
            <a:r>
              <a:rPr lang="en-US" altLang="en-US" dirty="0"/>
              <a:t>Include the task in the final task inventory if:</a:t>
            </a:r>
          </a:p>
          <a:p>
            <a:pPr lvl="1"/>
            <a:r>
              <a:rPr lang="en-US" altLang="en-US" dirty="0"/>
              <a:t>Average rating is greater than .5 for both frequency and importance {or}</a:t>
            </a:r>
          </a:p>
          <a:p>
            <a:pPr lvl="1"/>
            <a:r>
              <a:rPr lang="en-US" altLang="en-US" dirty="0"/>
              <a:t>Combined rating is 2.0 or higher</a:t>
            </a:r>
          </a:p>
        </p:txBody>
      </p:sp>
    </p:spTree>
    <p:extLst>
      <p:ext uri="{BB962C8B-B14F-4D97-AF65-F5344CB8AC3E}">
        <p14:creationId xmlns:p14="http://schemas.microsoft.com/office/powerpoint/2010/main" val="205037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D0F4-E21B-41B8-A282-FB1546C60018}"/>
              </a:ext>
            </a:extLst>
          </p:cNvPr>
          <p:cNvSpPr>
            <a:spLocks noGrp="1"/>
          </p:cNvSpPr>
          <p:nvPr>
            <p:ph type="title"/>
          </p:nvPr>
        </p:nvSpPr>
        <p:spPr/>
        <p:txBody>
          <a:bodyPr/>
          <a:lstStyle/>
          <a:p>
            <a:r>
              <a:rPr lang="en-US" dirty="0"/>
              <a:t>Task Ratings Example</a:t>
            </a:r>
          </a:p>
        </p:txBody>
      </p:sp>
      <p:graphicFrame>
        <p:nvGraphicFramePr>
          <p:cNvPr id="6" name="Group 119">
            <a:extLst>
              <a:ext uri="{FF2B5EF4-FFF2-40B4-BE49-F238E27FC236}">
                <a16:creationId xmlns:a16="http://schemas.microsoft.com/office/drawing/2014/main" id="{815CE637-A2A9-4E2E-8EEB-918FA3196385}"/>
              </a:ext>
            </a:extLst>
          </p:cNvPr>
          <p:cNvGraphicFramePr>
            <a:graphicFrameLocks noGrp="1"/>
          </p:cNvGraphicFramePr>
          <p:nvPr>
            <p:ph type="tbl" sz="quarter" idx="18"/>
            <p:extLst>
              <p:ext uri="{D42A27DB-BD31-4B8C-83A1-F6EECF244321}">
                <p14:modId xmlns:p14="http://schemas.microsoft.com/office/powerpoint/2010/main" val="3754800703"/>
              </p:ext>
            </p:extLst>
          </p:nvPr>
        </p:nvGraphicFramePr>
        <p:xfrm>
          <a:off x="261258" y="1623718"/>
          <a:ext cx="11726428" cy="2270700"/>
        </p:xfrm>
        <a:graphic>
          <a:graphicData uri="http://schemas.openxmlformats.org/drawingml/2006/table">
            <a:tbl>
              <a:tblPr firstRow="1"/>
              <a:tblGrid>
                <a:gridCol w="843851">
                  <a:extLst>
                    <a:ext uri="{9D8B030D-6E8A-4147-A177-3AD203B41FA5}">
                      <a16:colId xmlns:a16="http://schemas.microsoft.com/office/drawing/2014/main" val="20000"/>
                    </a:ext>
                  </a:extLst>
                </a:gridCol>
                <a:gridCol w="1093443">
                  <a:extLst>
                    <a:ext uri="{9D8B030D-6E8A-4147-A177-3AD203B41FA5}">
                      <a16:colId xmlns:a16="http://schemas.microsoft.com/office/drawing/2014/main" val="20001"/>
                    </a:ext>
                  </a:extLst>
                </a:gridCol>
                <a:gridCol w="982954">
                  <a:extLst>
                    <a:ext uri="{9D8B030D-6E8A-4147-A177-3AD203B41FA5}">
                      <a16:colId xmlns:a16="http://schemas.microsoft.com/office/drawing/2014/main" val="20002"/>
                    </a:ext>
                  </a:extLst>
                </a:gridCol>
                <a:gridCol w="1225324">
                  <a:extLst>
                    <a:ext uri="{9D8B030D-6E8A-4147-A177-3AD203B41FA5}">
                      <a16:colId xmlns:a16="http://schemas.microsoft.com/office/drawing/2014/main" val="20003"/>
                    </a:ext>
                  </a:extLst>
                </a:gridCol>
                <a:gridCol w="1144535">
                  <a:extLst>
                    <a:ext uri="{9D8B030D-6E8A-4147-A177-3AD203B41FA5}">
                      <a16:colId xmlns:a16="http://schemas.microsoft.com/office/drawing/2014/main" val="20004"/>
                    </a:ext>
                  </a:extLst>
                </a:gridCol>
                <a:gridCol w="1131069">
                  <a:extLst>
                    <a:ext uri="{9D8B030D-6E8A-4147-A177-3AD203B41FA5}">
                      <a16:colId xmlns:a16="http://schemas.microsoft.com/office/drawing/2014/main" val="20005"/>
                    </a:ext>
                  </a:extLst>
                </a:gridCol>
                <a:gridCol w="1333046">
                  <a:extLst>
                    <a:ext uri="{9D8B030D-6E8A-4147-A177-3AD203B41FA5}">
                      <a16:colId xmlns:a16="http://schemas.microsoft.com/office/drawing/2014/main" val="20006"/>
                    </a:ext>
                  </a:extLst>
                </a:gridCol>
                <a:gridCol w="1292650">
                  <a:extLst>
                    <a:ext uri="{9D8B030D-6E8A-4147-A177-3AD203B41FA5}">
                      <a16:colId xmlns:a16="http://schemas.microsoft.com/office/drawing/2014/main" val="20007"/>
                    </a:ext>
                  </a:extLst>
                </a:gridCol>
                <a:gridCol w="1252256">
                  <a:extLst>
                    <a:ext uri="{9D8B030D-6E8A-4147-A177-3AD203B41FA5}">
                      <a16:colId xmlns:a16="http://schemas.microsoft.com/office/drawing/2014/main" val="20008"/>
                    </a:ext>
                  </a:extLst>
                </a:gridCol>
                <a:gridCol w="1427300">
                  <a:extLst>
                    <a:ext uri="{9D8B030D-6E8A-4147-A177-3AD203B41FA5}">
                      <a16:colId xmlns:a16="http://schemas.microsoft.com/office/drawing/2014/main" val="20009"/>
                    </a:ext>
                  </a:extLst>
                </a:gridCol>
              </a:tblGrid>
              <a:tr h="193652">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b="1" u="none" strike="noStrike" cap="none" normalizeH="0" baseline="0" dirty="0">
                          <a:ln>
                            <a:noFill/>
                          </a:ln>
                          <a:solidFill>
                            <a:srgbClr val="000000"/>
                          </a:solidFill>
                          <a:effectLst/>
                          <a:latin typeface="Arial" panose="020B0604020202020204" pitchFamily="34" charset="0"/>
                          <a:cs typeface="Arial" panose="020B0604020202020204" pitchFamily="34" charset="0"/>
                        </a:rPr>
                        <a:t>Task #</a:t>
                      </a:r>
                      <a:endParaRPr kumimoji="0" lang="en-US" altLang="en-US" sz="17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700" b="1" u="none" strike="noStrike" cap="none" normalizeH="0" baseline="0" dirty="0">
                          <a:ln>
                            <a:noFill/>
                          </a:ln>
                          <a:solidFill>
                            <a:srgbClr val="000000"/>
                          </a:solidFill>
                          <a:effectLst/>
                          <a:latin typeface="Arial" panose="020B0604020202020204" pitchFamily="34" charset="0"/>
                          <a:cs typeface="Arial" panose="020B0604020202020204" pitchFamily="34" charset="0"/>
                        </a:rPr>
                        <a:t>Raters: Scully</a:t>
                      </a:r>
                      <a:r>
                        <a:rPr kumimoji="0" lang="en-US" altLang="en-US" sz="17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700" b="1" u="none" strike="noStrike" cap="none" normalizeH="0" baseline="0" dirty="0">
                          <a:ln>
                            <a:noFill/>
                          </a:ln>
                          <a:solidFill>
                            <a:srgbClr val="000000"/>
                          </a:solidFill>
                          <a:effectLst/>
                          <a:latin typeface="Arial" panose="020B0604020202020204" pitchFamily="34" charset="0"/>
                          <a:cs typeface="Arial" panose="020B0604020202020204" pitchFamily="34" charset="0"/>
                        </a:rPr>
                        <a:t>F</a:t>
                      </a:r>
                      <a:endParaRPr kumimoji="0" lang="en-US" altLang="en-US" sz="17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b="1" u="none" strike="noStrike" cap="none" normalizeH="0" baseline="0" dirty="0">
                          <a:ln>
                            <a:noFill/>
                          </a:ln>
                          <a:solidFill>
                            <a:srgbClr val="000000"/>
                          </a:solidFill>
                          <a:effectLst/>
                          <a:latin typeface="Arial" panose="020B0604020202020204" pitchFamily="34" charset="0"/>
                          <a:cs typeface="Arial" panose="020B0604020202020204" pitchFamily="34" charset="0"/>
                        </a:rPr>
                        <a:t>Raters: Scully</a:t>
                      </a:r>
                      <a:r>
                        <a:rPr kumimoji="0" lang="en-US" altLang="en-US" sz="17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700" b="1" u="none" strike="noStrike" cap="none" normalizeH="0" baseline="0" dirty="0">
                          <a:ln>
                            <a:noFill/>
                          </a:ln>
                          <a:solidFill>
                            <a:srgbClr val="000000"/>
                          </a:solidFill>
                          <a:effectLst/>
                          <a:latin typeface="Arial" panose="020B0604020202020204" pitchFamily="34" charset="0"/>
                          <a:cs typeface="Arial" panose="020B0604020202020204" pitchFamily="34" charset="0"/>
                        </a:rPr>
                        <a:t>I</a:t>
                      </a:r>
                      <a:endParaRPr kumimoji="0" lang="en-US" altLang="en-US" sz="17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b="1" u="none" strike="noStrike" cap="none" normalizeH="0" baseline="0" dirty="0">
                          <a:ln>
                            <a:noFill/>
                          </a:ln>
                          <a:solidFill>
                            <a:srgbClr val="000000"/>
                          </a:solidFill>
                          <a:effectLst/>
                          <a:latin typeface="Arial" panose="020B0604020202020204" pitchFamily="34" charset="0"/>
                          <a:cs typeface="Arial" panose="020B0604020202020204" pitchFamily="34" charset="0"/>
                        </a:rPr>
                        <a:t>Raters: Scully</a:t>
                      </a:r>
                      <a:r>
                        <a:rPr kumimoji="0" lang="en-US" altLang="en-US" sz="17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700" b="1" u="none" strike="noStrike" cap="none" normalizeH="0" baseline="0" dirty="0">
                          <a:ln>
                            <a:noFill/>
                          </a:ln>
                          <a:solidFill>
                            <a:srgbClr val="000000"/>
                          </a:solidFill>
                          <a:effectLst/>
                          <a:latin typeface="Arial" panose="020B0604020202020204" pitchFamily="34" charset="0"/>
                          <a:cs typeface="Arial" panose="020B0604020202020204" pitchFamily="34" charset="0"/>
                        </a:rPr>
                        <a:t>CR</a:t>
                      </a:r>
                      <a:endParaRPr kumimoji="0" lang="en-US" altLang="en-US" sz="17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700" b="1" u="none" strike="noStrike" cap="none" normalizeH="0" baseline="0" dirty="0">
                          <a:ln>
                            <a:noFill/>
                          </a:ln>
                          <a:solidFill>
                            <a:srgbClr val="000000"/>
                          </a:solidFill>
                          <a:effectLst/>
                          <a:latin typeface="Arial" panose="020B0604020202020204" pitchFamily="34" charset="0"/>
                          <a:cs typeface="Arial" panose="020B0604020202020204" pitchFamily="34" charset="0"/>
                        </a:rPr>
                        <a:t>Raters: Mulder</a:t>
                      </a:r>
                      <a:r>
                        <a:rPr kumimoji="0" lang="en-US" altLang="en-US" sz="17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700" b="1" u="none" strike="noStrike" cap="none" normalizeH="0" baseline="0" dirty="0">
                          <a:ln>
                            <a:noFill/>
                          </a:ln>
                          <a:solidFill>
                            <a:srgbClr val="000000"/>
                          </a:solidFill>
                          <a:effectLst/>
                          <a:latin typeface="Arial" panose="020B0604020202020204" pitchFamily="34" charset="0"/>
                          <a:cs typeface="Arial" panose="020B0604020202020204" pitchFamily="34" charset="0"/>
                        </a:rPr>
                        <a:t>F</a:t>
                      </a:r>
                      <a:endParaRPr kumimoji="0" lang="en-US" altLang="en-US" sz="17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700" b="1" u="none" strike="noStrike" cap="none" normalizeH="0" baseline="0" dirty="0">
                          <a:ln>
                            <a:noFill/>
                          </a:ln>
                          <a:solidFill>
                            <a:srgbClr val="000000"/>
                          </a:solidFill>
                          <a:effectLst/>
                          <a:latin typeface="Arial" panose="020B0604020202020204" pitchFamily="34" charset="0"/>
                          <a:cs typeface="Arial" panose="020B0604020202020204" pitchFamily="34" charset="0"/>
                        </a:rPr>
                        <a:t>Raters: Mulder</a:t>
                      </a:r>
                      <a:r>
                        <a:rPr kumimoji="0" lang="en-US" altLang="en-US" sz="17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700" b="1" u="none" strike="noStrike" cap="none" normalizeH="0" baseline="0" dirty="0">
                          <a:ln>
                            <a:noFill/>
                          </a:ln>
                          <a:solidFill>
                            <a:srgbClr val="000000"/>
                          </a:solidFill>
                          <a:effectLst/>
                          <a:latin typeface="Arial" panose="020B0604020202020204" pitchFamily="34" charset="0"/>
                          <a:cs typeface="Arial" panose="020B0604020202020204" pitchFamily="34" charset="0"/>
                        </a:rPr>
                        <a:t>I</a:t>
                      </a:r>
                      <a:endParaRPr kumimoji="0" lang="en-US" altLang="en-US" sz="17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700" b="1" u="none" strike="noStrike" cap="none" normalizeH="0" baseline="0" dirty="0">
                          <a:ln>
                            <a:noFill/>
                          </a:ln>
                          <a:solidFill>
                            <a:srgbClr val="000000"/>
                          </a:solidFill>
                          <a:effectLst/>
                          <a:latin typeface="Arial" panose="020B0604020202020204" pitchFamily="34" charset="0"/>
                          <a:cs typeface="Arial" panose="020B0604020202020204" pitchFamily="34" charset="0"/>
                        </a:rPr>
                        <a:t>Raters: Mulder</a:t>
                      </a:r>
                      <a:r>
                        <a:rPr kumimoji="0" lang="en-US" altLang="en-US" sz="17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700" b="1" u="none" strike="noStrike" cap="none" normalizeH="0" baseline="0" dirty="0">
                          <a:ln>
                            <a:noFill/>
                          </a:ln>
                          <a:solidFill>
                            <a:srgbClr val="000000"/>
                          </a:solidFill>
                          <a:effectLst/>
                          <a:latin typeface="Arial" panose="020B0604020202020204" pitchFamily="34" charset="0"/>
                          <a:cs typeface="Arial" panose="020B0604020202020204" pitchFamily="34" charset="0"/>
                        </a:rPr>
                        <a:t>CR</a:t>
                      </a:r>
                      <a:endParaRPr kumimoji="0" lang="en-US" altLang="en-US" sz="17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700" b="1" u="none" strike="noStrike" cap="none" normalizeH="0" baseline="0" dirty="0">
                          <a:ln>
                            <a:noFill/>
                          </a:ln>
                          <a:solidFill>
                            <a:srgbClr val="000000"/>
                          </a:solidFill>
                          <a:effectLst/>
                          <a:latin typeface="Arial" panose="020B0604020202020204" pitchFamily="34" charset="0"/>
                          <a:cs typeface="Arial" panose="020B0604020202020204" pitchFamily="34" charset="0"/>
                        </a:rPr>
                        <a:t>Combined Average: F</a:t>
                      </a:r>
                      <a:endParaRPr kumimoji="0" lang="en-US" altLang="en-US" sz="17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700" b="1" u="none" strike="noStrike" cap="none" normalizeH="0" baseline="0" dirty="0">
                          <a:ln>
                            <a:noFill/>
                          </a:ln>
                          <a:solidFill>
                            <a:srgbClr val="000000"/>
                          </a:solidFill>
                          <a:effectLst/>
                          <a:latin typeface="Arial" panose="020B0604020202020204" pitchFamily="34" charset="0"/>
                          <a:cs typeface="Arial" panose="020B0604020202020204" pitchFamily="34" charset="0"/>
                        </a:rPr>
                        <a:t>Combined Average: I</a:t>
                      </a:r>
                      <a:endParaRPr kumimoji="0" lang="en-US" altLang="en-US" sz="17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700" b="1" u="none" strike="noStrike" cap="none" normalizeH="0" baseline="0" dirty="0">
                          <a:ln>
                            <a:noFill/>
                          </a:ln>
                          <a:solidFill>
                            <a:srgbClr val="000000"/>
                          </a:solidFill>
                          <a:effectLst/>
                          <a:latin typeface="Arial" panose="020B0604020202020204" pitchFamily="34" charset="0"/>
                          <a:cs typeface="Arial" panose="020B0604020202020204" pitchFamily="34" charset="0"/>
                        </a:rPr>
                        <a:t>Combined Average:</a:t>
                      </a:r>
                      <a:r>
                        <a:rPr kumimoji="0" lang="en-US" altLang="en-US" sz="17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700" b="1" u="none" strike="noStrike" cap="none" normalizeH="0" baseline="0" dirty="0">
                          <a:ln>
                            <a:noFill/>
                          </a:ln>
                          <a:solidFill>
                            <a:srgbClr val="000000"/>
                          </a:solidFill>
                          <a:effectLst/>
                          <a:latin typeface="Arial" panose="020B0604020202020204" pitchFamily="34" charset="0"/>
                          <a:cs typeface="Arial" panose="020B0604020202020204" pitchFamily="34" charset="0"/>
                        </a:rPr>
                        <a:t>CR</a:t>
                      </a:r>
                      <a:endParaRPr kumimoji="0" lang="en-US" altLang="en-US" sz="17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extLst>
                  <a:ext uri="{0D108BD9-81ED-4DB2-BD59-A6C34878D82A}">
                    <a16:rowId xmlns:a16="http://schemas.microsoft.com/office/drawing/2014/main" val="10002"/>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0</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3</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0</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3</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2.5</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0.0</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2.5</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extLst>
                  <a:ext uri="{0D108BD9-81ED-4DB2-BD59-A6C34878D82A}">
                    <a16:rowId xmlns:a16="http://schemas.microsoft.com/office/drawing/2014/main" val="10003"/>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4</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3</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2.0</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1.5</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3.5</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extLst>
                  <a:ext uri="{0D108BD9-81ED-4DB2-BD59-A6C34878D82A}">
                    <a16:rowId xmlns:a16="http://schemas.microsoft.com/office/drawing/2014/main" val="10004"/>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3</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0</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0</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0</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0</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0</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0</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0.0</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0.0</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0.0</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extLst>
                  <a:ext uri="{0D108BD9-81ED-4DB2-BD59-A6C34878D82A}">
                    <a16:rowId xmlns:a16="http://schemas.microsoft.com/office/drawing/2014/main" val="10005"/>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4</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3</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5</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3</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5</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3.0</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2.0</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700" u="none" strike="noStrike" cap="none" normalizeH="0" baseline="0" dirty="0">
                          <a:ln>
                            <a:noFill/>
                          </a:ln>
                          <a:solidFill>
                            <a:srgbClr val="000000"/>
                          </a:solidFill>
                          <a:effectLst/>
                          <a:latin typeface="Arial" panose="020B0604020202020204" pitchFamily="34" charset="0"/>
                          <a:cs typeface="Arial" panose="020B0604020202020204" pitchFamily="34" charset="0"/>
                        </a:rPr>
                        <a:t>5.0</a:t>
                      </a:r>
                      <a:endPar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4" marB="45714"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98561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D0F4-E21B-41B8-A282-FB1546C60018}"/>
              </a:ext>
            </a:extLst>
          </p:cNvPr>
          <p:cNvSpPr>
            <a:spLocks noGrp="1"/>
          </p:cNvSpPr>
          <p:nvPr>
            <p:ph type="title"/>
          </p:nvPr>
        </p:nvSpPr>
        <p:spPr/>
        <p:txBody>
          <a:bodyPr/>
          <a:lstStyle/>
          <a:p>
            <a:r>
              <a:rPr lang="en-US" dirty="0">
                <a:ea typeface="ＭＳ Ｐゴシック" charset="0"/>
              </a:rPr>
              <a:t>Step 4: Determine Essential KSAOs</a:t>
            </a:r>
            <a:endParaRPr lang="en-US" dirty="0"/>
          </a:p>
        </p:txBody>
      </p:sp>
      <p:graphicFrame>
        <p:nvGraphicFramePr>
          <p:cNvPr id="7" name="Group 32">
            <a:extLst>
              <a:ext uri="{FF2B5EF4-FFF2-40B4-BE49-F238E27FC236}">
                <a16:creationId xmlns:a16="http://schemas.microsoft.com/office/drawing/2014/main" id="{51F0C585-95BD-482C-A70C-0A7F243CE013}"/>
              </a:ext>
            </a:extLst>
          </p:cNvPr>
          <p:cNvGraphicFramePr>
            <a:graphicFrameLocks noGrp="1"/>
          </p:cNvGraphicFramePr>
          <p:nvPr>
            <p:ph type="tbl" sz="quarter" idx="18"/>
            <p:extLst>
              <p:ext uri="{D42A27DB-BD31-4B8C-83A1-F6EECF244321}">
                <p14:modId xmlns:p14="http://schemas.microsoft.com/office/powerpoint/2010/main" val="1008513677"/>
              </p:ext>
            </p:extLst>
          </p:nvPr>
        </p:nvGraphicFramePr>
        <p:xfrm>
          <a:off x="1876498" y="1616593"/>
          <a:ext cx="8439004" cy="2286000"/>
        </p:xfrm>
        <a:graphic>
          <a:graphicData uri="http://schemas.openxmlformats.org/drawingml/2006/table">
            <a:tbl>
              <a:tblPr firstRow="1"/>
              <a:tblGrid>
                <a:gridCol w="2532380">
                  <a:extLst>
                    <a:ext uri="{9D8B030D-6E8A-4147-A177-3AD203B41FA5}">
                      <a16:colId xmlns:a16="http://schemas.microsoft.com/office/drawing/2014/main" val="20000"/>
                    </a:ext>
                  </a:extLst>
                </a:gridCol>
                <a:gridCol w="5906624">
                  <a:extLst>
                    <a:ext uri="{9D8B030D-6E8A-4147-A177-3AD203B41FA5}">
                      <a16:colId xmlns:a16="http://schemas.microsoft.com/office/drawing/2014/main" val="20001"/>
                    </a:ext>
                  </a:extLst>
                </a:gridCol>
              </a:tblGrid>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Knowledge</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 body of information needed to perform a task</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0"/>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Skill</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The proficiency to perform a certain task</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1"/>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Ability</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 basic capacity for performing a wide range of different tasks, acquiring knowledge, or developing a skill</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2"/>
                  </a:ext>
                </a:extLst>
              </a:tr>
              <a:tr h="83269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Other characteristics</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Personal factors such as personality, willingness, interest, and motivation and such tangible factors as licenses, degrees, and years of experience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10026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C365-C639-4C80-B0EE-BC465804AAC9}"/>
              </a:ext>
            </a:extLst>
          </p:cNvPr>
          <p:cNvSpPr>
            <a:spLocks noGrp="1"/>
          </p:cNvSpPr>
          <p:nvPr>
            <p:ph type="title"/>
          </p:nvPr>
        </p:nvSpPr>
        <p:spPr/>
        <p:txBody>
          <a:bodyPr/>
          <a:lstStyle/>
          <a:p>
            <a:pPr>
              <a:defRPr/>
            </a:pPr>
            <a:r>
              <a:rPr lang="en-US" dirty="0">
                <a:ea typeface="ＭＳ Ｐゴシック" charset="0"/>
              </a:rPr>
              <a:t>Workbook exercise 2.3</a:t>
            </a:r>
          </a:p>
        </p:txBody>
      </p:sp>
      <p:sp>
        <p:nvSpPr>
          <p:cNvPr id="45059" name="Text Placeholder 2">
            <a:extLst>
              <a:ext uri="{FF2B5EF4-FFF2-40B4-BE49-F238E27FC236}">
                <a16:creationId xmlns:a16="http://schemas.microsoft.com/office/drawing/2014/main" id="{BCCCF622-C02D-49FB-8700-6E5A33B60568}"/>
              </a:ext>
            </a:extLst>
          </p:cNvPr>
          <p:cNvSpPr>
            <a:spLocks noGrp="1"/>
          </p:cNvSpPr>
          <p:nvPr>
            <p:ph type="body" idx="1"/>
          </p:nvPr>
        </p:nvSpPr>
        <p:spPr bwMode="auto">
          <a:xfrm>
            <a:off x="2590800" y="1905000"/>
            <a:ext cx="6254750" cy="742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r>
              <a:rPr lang="en-US" altLang="en-US" dirty="0"/>
              <a:t>Let’s Checkout</a:t>
            </a:r>
          </a:p>
        </p:txBody>
      </p:sp>
      <p:sp>
        <p:nvSpPr>
          <p:cNvPr id="45060" name="Slide Number Placeholder 3">
            <a:extLst>
              <a:ext uri="{FF2B5EF4-FFF2-40B4-BE49-F238E27FC236}">
                <a16:creationId xmlns:a16="http://schemas.microsoft.com/office/drawing/2014/main" id="{91A5FDCB-12B5-47EA-B6C4-D67FAC0CE351}"/>
              </a:ext>
            </a:extLst>
          </p:cNvPr>
          <p:cNvSpPr>
            <a:spLocks noGrp="1" noChangeArrowheads="1"/>
          </p:cNvSpPr>
          <p:nvPr>
            <p:ph type="sldNum" sz="quarter" idx="4294967295"/>
          </p:nvPr>
        </p:nvSpPr>
        <p:spPr bwMode="auto">
          <a:xfrm>
            <a:off x="8763000" y="62484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rgbClr val="FF0000"/>
                </a:solidFill>
                <a:latin typeface="Times New Roman" panose="02020603050405020304" pitchFamily="18" charset="0"/>
                <a:ea typeface="MS PGothic" panose="020B0600070205080204" pitchFamily="34" charset="-128"/>
              </a:defRPr>
            </a:lvl1pPr>
            <a:lvl2pPr marL="742950" indent="-285750">
              <a:defRPr sz="4400">
                <a:solidFill>
                  <a:srgbClr val="FF0000"/>
                </a:solidFill>
                <a:latin typeface="Times New Roman" panose="02020603050405020304" pitchFamily="18" charset="0"/>
                <a:ea typeface="MS PGothic" panose="020B0600070205080204" pitchFamily="34" charset="-128"/>
              </a:defRPr>
            </a:lvl2pPr>
            <a:lvl3pPr marL="1143000" indent="-228600">
              <a:defRPr sz="4400">
                <a:solidFill>
                  <a:srgbClr val="FF0000"/>
                </a:solidFill>
                <a:latin typeface="Times New Roman" panose="02020603050405020304" pitchFamily="18" charset="0"/>
                <a:ea typeface="MS PGothic" panose="020B0600070205080204" pitchFamily="34" charset="-128"/>
              </a:defRPr>
            </a:lvl3pPr>
            <a:lvl4pPr marL="1600200" indent="-228600">
              <a:defRPr sz="4400">
                <a:solidFill>
                  <a:srgbClr val="FF0000"/>
                </a:solidFill>
                <a:latin typeface="Times New Roman" panose="02020603050405020304" pitchFamily="18" charset="0"/>
                <a:ea typeface="MS PGothic" panose="020B0600070205080204" pitchFamily="34" charset="-128"/>
              </a:defRPr>
            </a:lvl4pPr>
            <a:lvl5pPr marL="2057400" indent="-228600">
              <a:defRPr sz="4400">
                <a:solidFill>
                  <a:srgbClr val="FF0000"/>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4400">
                <a:solidFill>
                  <a:srgbClr val="FF0000"/>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4400">
                <a:solidFill>
                  <a:srgbClr val="FF0000"/>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4400">
                <a:solidFill>
                  <a:srgbClr val="FF0000"/>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4400">
                <a:solidFill>
                  <a:srgbClr val="FF0000"/>
                </a:solidFill>
                <a:latin typeface="Times New Roman" panose="02020603050405020304" pitchFamily="18" charset="0"/>
                <a:ea typeface="MS PGothic" panose="020B0600070205080204" pitchFamily="34" charset="-128"/>
              </a:defRPr>
            </a:lvl9pPr>
          </a:lstStyle>
          <a:p>
            <a:fld id="{42662C96-7BC3-4808-8E0C-ED46014BE2D3}" type="slidenum">
              <a:rPr lang="en-US" altLang="en-US" sz="1400">
                <a:solidFill>
                  <a:schemeClr val="tx1"/>
                </a:solidFill>
              </a:rPr>
              <a:pPr/>
              <a:t>33</a:t>
            </a:fld>
            <a:endParaRPr lang="en-US" altLang="en-US" sz="140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139" name="Group 67">
            <a:extLst>
              <a:ext uri="{FF2B5EF4-FFF2-40B4-BE49-F238E27FC236}">
                <a16:creationId xmlns:a16="http://schemas.microsoft.com/office/drawing/2014/main" id="{DD7D780B-1D84-4B26-98B1-8596A5FA2B1F}"/>
              </a:ext>
            </a:extLst>
          </p:cNvPr>
          <p:cNvGraphicFramePr>
            <a:graphicFrameLocks noGrp="1"/>
          </p:cNvGraphicFramePr>
          <p:nvPr>
            <p:ph/>
          </p:nvPr>
        </p:nvGraphicFramePr>
        <p:xfrm>
          <a:off x="2133600" y="1066800"/>
          <a:ext cx="7391400" cy="4643442"/>
        </p:xfrm>
        <a:graphic>
          <a:graphicData uri="http://schemas.openxmlformats.org/drawingml/2006/table">
            <a:tbl>
              <a:tblPr/>
              <a:tblGrid>
                <a:gridCol w="3986213">
                  <a:extLst>
                    <a:ext uri="{9D8B030D-6E8A-4147-A177-3AD203B41FA5}">
                      <a16:colId xmlns:a16="http://schemas.microsoft.com/office/drawing/2014/main" val="20000"/>
                    </a:ext>
                  </a:extLst>
                </a:gridCol>
                <a:gridCol w="3405187">
                  <a:extLst>
                    <a:ext uri="{9D8B030D-6E8A-4147-A177-3AD203B41FA5}">
                      <a16:colId xmlns:a16="http://schemas.microsoft.com/office/drawing/2014/main" val="20001"/>
                    </a:ext>
                  </a:extLst>
                </a:gridCol>
              </a:tblGrid>
              <a:tr h="515938">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rebuchet MS" panose="020B0603020202020204" pitchFamily="34" charset="0"/>
                          <a:ea typeface="MS PGothic" panose="020B0600070205080204" pitchFamily="34" charset="-128"/>
                        </a:rPr>
                        <a:t>Competency</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rebuchet MS" panose="020B0603020202020204" pitchFamily="34" charset="0"/>
                          <a:ea typeface="MS PGothic" panose="020B0600070205080204" pitchFamily="34" charset="-128"/>
                        </a:rPr>
                        <a:t>KSAO</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5938">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rebuchet MS" panose="020B0603020202020204" pitchFamily="34" charset="0"/>
                          <a:ea typeface="MS PGothic" panose="020B0600070205080204" pitchFamily="34" charset="-128"/>
                        </a:rPr>
                        <a:t>1. Data entry speed</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rebuchet MS" panose="020B0603020202020204" pitchFamily="34" charset="0"/>
                          <a:ea typeface="MS PGothic" panose="020B0600070205080204" pitchFamily="34" charset="-128"/>
                        </a:rPr>
                        <a:t>Skill</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5938">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rebuchet MS" panose="020B0603020202020204" pitchFamily="34" charset="0"/>
                          <a:ea typeface="MS PGothic" panose="020B0600070205080204" pitchFamily="34" charset="-128"/>
                        </a:rPr>
                        <a:t>2. Finger dexterity</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rebuchet MS" panose="020B0603020202020204" pitchFamily="34" charset="0"/>
                          <a:ea typeface="MS PGothic" panose="020B0600070205080204" pitchFamily="34" charset="-128"/>
                        </a:rPr>
                        <a:t>Ability</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5938">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rebuchet MS" panose="020B0603020202020204" pitchFamily="34" charset="0"/>
                          <a:ea typeface="MS PGothic" panose="020B0600070205080204" pitchFamily="34" charset="-128"/>
                        </a:rPr>
                        <a:t>3. Driving a car</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rebuchet MS" panose="020B0603020202020204" pitchFamily="34" charset="0"/>
                          <a:ea typeface="MS PGothic" panose="020B0600070205080204" pitchFamily="34" charset="-128"/>
                        </a:rPr>
                        <a:t>Skill</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5938">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rebuchet MS" panose="020B0603020202020204" pitchFamily="34" charset="0"/>
                          <a:ea typeface="MS PGothic" panose="020B0600070205080204" pitchFamily="34" charset="-128"/>
                        </a:rPr>
                        <a:t>4. Traffic rules</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rebuchet MS" panose="020B0603020202020204" pitchFamily="34" charset="0"/>
                          <a:ea typeface="MS PGothic" panose="020B0600070205080204" pitchFamily="34" charset="-128"/>
                        </a:rPr>
                        <a:t>Knowledge</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5938">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rebuchet MS" panose="020B0603020202020204" pitchFamily="34" charset="0"/>
                          <a:ea typeface="MS PGothic" panose="020B0600070205080204" pitchFamily="34" charset="-128"/>
                        </a:rPr>
                        <a:t>5. A driver’s license</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rebuchet MS" panose="020B0603020202020204" pitchFamily="34" charset="0"/>
                          <a:ea typeface="MS PGothic" panose="020B0600070205080204" pitchFamily="34" charset="-128"/>
                        </a:rPr>
                        <a:t>Other</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5938">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rebuchet MS" panose="020B0603020202020204" pitchFamily="34" charset="0"/>
                          <a:ea typeface="MS PGothic" panose="020B0600070205080204" pitchFamily="34" charset="-128"/>
                        </a:rPr>
                        <a:t>6. A friendly personality</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rebuchet MS" panose="020B0603020202020204" pitchFamily="34" charset="0"/>
                          <a:ea typeface="MS PGothic" panose="020B0600070205080204" pitchFamily="34" charset="-128"/>
                        </a:rPr>
                        <a:t>Other</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5938">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rebuchet MS" panose="020B0603020202020204" pitchFamily="34" charset="0"/>
                          <a:ea typeface="MS PGothic" panose="020B0600070205080204" pitchFamily="34" charset="-128"/>
                        </a:rPr>
                        <a:t>7. Ten years of experience</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rebuchet MS" panose="020B0603020202020204" pitchFamily="34" charset="0"/>
                          <a:ea typeface="MS PGothic" panose="020B0600070205080204" pitchFamily="34" charset="-128"/>
                        </a:rPr>
                        <a:t>Other</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5938">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rebuchet MS" panose="020B0603020202020204" pitchFamily="34" charset="0"/>
                          <a:ea typeface="MS PGothic" panose="020B0600070205080204" pitchFamily="34" charset="-128"/>
                        </a:rPr>
                        <a:t>8. Basic intelligence</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rebuchet MS" panose="020B0603020202020204" pitchFamily="34" charset="0"/>
                          <a:ea typeface="MS PGothic" panose="020B0600070205080204" pitchFamily="34" charset="-128"/>
                        </a:rPr>
                        <a:t>Ability</a:t>
                      </a:r>
                      <a:endParaRPr kumimoji="0" lang="en-US" altLang="en-US" sz="2400" b="0" i="0" u="none" strike="noStrike" cap="none" normalizeH="0" baseline="0">
                        <a:ln>
                          <a:noFill/>
                        </a:ln>
                        <a:solidFill>
                          <a:schemeClr val="tx1"/>
                        </a:solidFill>
                        <a:effectLst/>
                        <a:latin typeface="Times New Roman" panose="02020603050405020304" pitchFamily="18" charset="0"/>
                        <a:ea typeface="MS PGothic" panose="020B0600070205080204" pitchFamily="34" charset="-128"/>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61" name="Group 41">
            <a:extLst>
              <a:ext uri="{FF2B5EF4-FFF2-40B4-BE49-F238E27FC236}">
                <a16:creationId xmlns:a16="http://schemas.microsoft.com/office/drawing/2014/main" id="{B00A2779-C682-4434-B733-6E273E75243A}"/>
              </a:ext>
            </a:extLst>
          </p:cNvPr>
          <p:cNvGraphicFramePr>
            <a:graphicFrameLocks noGrp="1"/>
          </p:cNvGraphicFramePr>
          <p:nvPr>
            <p:ph/>
          </p:nvPr>
        </p:nvGraphicFramePr>
        <p:xfrm>
          <a:off x="2057400" y="685800"/>
          <a:ext cx="7391400" cy="4572000"/>
        </p:xfrm>
        <a:graphic>
          <a:graphicData uri="http://schemas.openxmlformats.org/drawingml/2006/table">
            <a:tbl>
              <a:tblPr>
                <a:tableStyleId>{5940675A-B579-460E-94D1-54222C63F5DA}</a:tableStyleId>
              </a:tblPr>
              <a:tblGrid>
                <a:gridCol w="4857206">
                  <a:extLst>
                    <a:ext uri="{9D8B030D-6E8A-4147-A177-3AD203B41FA5}">
                      <a16:colId xmlns:a16="http://schemas.microsoft.com/office/drawing/2014/main" val="20000"/>
                    </a:ext>
                  </a:extLst>
                </a:gridCol>
                <a:gridCol w="2534194">
                  <a:extLst>
                    <a:ext uri="{9D8B030D-6E8A-4147-A177-3AD203B41FA5}">
                      <a16:colId xmlns:a16="http://schemas.microsoft.com/office/drawing/2014/main" val="20001"/>
                    </a:ext>
                  </a:extLst>
                </a:gridCol>
              </a:tblGrid>
              <a:tr h="50800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u="none" strike="noStrike" cap="none" normalizeH="0" baseline="0" dirty="0">
                          <a:ln>
                            <a:noFill/>
                          </a:ln>
                          <a:effectLst/>
                        </a:rPr>
                        <a:t>Competency</a:t>
                      </a:r>
                      <a:endParaRPr kumimoji="0" lang="en-US" altLang="en-US" sz="2400" b="0" i="0" u="none" strike="noStrike" cap="none" normalizeH="0" baseline="0" dirty="0">
                        <a:ln>
                          <a:noFill/>
                        </a:ln>
                        <a:solidFill>
                          <a:schemeClr val="tx1"/>
                        </a:solidFill>
                        <a:effectLst/>
                        <a:latin typeface="Times New Roman" panose="02020603050405020304" pitchFamily="18" charset="0"/>
                      </a:endParaRPr>
                    </a:p>
                  </a:txBody>
                  <a:tcPr marT="45726" marB="45726"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u="none" strike="noStrike" cap="none" normalizeH="0" baseline="0">
                          <a:ln>
                            <a:noFill/>
                          </a:ln>
                          <a:effectLst/>
                        </a:rPr>
                        <a:t>KSAO</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T="45726" marB="45726" horzOverflow="overflow"/>
                </a:tc>
                <a:extLst>
                  <a:ext uri="{0D108BD9-81ED-4DB2-BD59-A6C34878D82A}">
                    <a16:rowId xmlns:a16="http://schemas.microsoft.com/office/drawing/2014/main" val="10000"/>
                  </a:ext>
                </a:extLst>
              </a:tr>
              <a:tr h="50800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u="none" strike="noStrike" cap="none" normalizeH="0" baseline="0" dirty="0">
                          <a:ln>
                            <a:noFill/>
                          </a:ln>
                          <a:effectLst/>
                        </a:rPr>
                        <a:t>  9. Physical strength</a:t>
                      </a:r>
                      <a:endParaRPr kumimoji="0" lang="en-US" altLang="en-US" sz="2400" b="0" i="0" u="none" strike="noStrike" cap="none" normalizeH="0" baseline="0" dirty="0">
                        <a:ln>
                          <a:noFill/>
                        </a:ln>
                        <a:solidFill>
                          <a:schemeClr val="tx1"/>
                        </a:solidFill>
                        <a:effectLst/>
                        <a:latin typeface="Times New Roman" panose="02020603050405020304" pitchFamily="18" charset="0"/>
                      </a:endParaRPr>
                    </a:p>
                  </a:txBody>
                  <a:tcPr marT="45726" marB="45726"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u="none" strike="noStrike" cap="none" normalizeH="0" baseline="0">
                          <a:ln>
                            <a:noFill/>
                          </a:ln>
                          <a:effectLst/>
                        </a:rPr>
                        <a:t>Ability</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T="45726" marB="45726" horzOverflow="overflow"/>
                </a:tc>
                <a:extLst>
                  <a:ext uri="{0D108BD9-81ED-4DB2-BD59-A6C34878D82A}">
                    <a16:rowId xmlns:a16="http://schemas.microsoft.com/office/drawing/2014/main" val="10001"/>
                  </a:ext>
                </a:extLst>
              </a:tr>
              <a:tr h="50800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u="none" strike="noStrike" cap="none" normalizeH="0" baseline="0" dirty="0">
                          <a:ln>
                            <a:noFill/>
                          </a:ln>
                          <a:effectLst/>
                        </a:rPr>
                        <a:t>10. Color vision</a:t>
                      </a:r>
                      <a:endParaRPr kumimoji="0" lang="en-US" altLang="en-US" sz="2400" b="0" i="0" u="none" strike="noStrike" cap="none" normalizeH="0" baseline="0" dirty="0">
                        <a:ln>
                          <a:noFill/>
                        </a:ln>
                        <a:solidFill>
                          <a:schemeClr val="tx1"/>
                        </a:solidFill>
                        <a:effectLst/>
                        <a:latin typeface="Times New Roman" panose="02020603050405020304" pitchFamily="18" charset="0"/>
                      </a:endParaRPr>
                    </a:p>
                  </a:txBody>
                  <a:tcPr marT="45726" marB="45726"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u="none" strike="noStrike" cap="none" normalizeH="0" baseline="0">
                          <a:ln>
                            <a:noFill/>
                          </a:ln>
                          <a:effectLst/>
                        </a:rPr>
                        <a:t>Ability</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T="45726" marB="45726" horzOverflow="overflow"/>
                </a:tc>
                <a:extLst>
                  <a:ext uri="{0D108BD9-81ED-4DB2-BD59-A6C34878D82A}">
                    <a16:rowId xmlns:a16="http://schemas.microsoft.com/office/drawing/2014/main" val="10002"/>
                  </a:ext>
                </a:extLst>
              </a:tr>
              <a:tr h="50800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u="none" strike="noStrike" cap="none" normalizeH="0" baseline="0" dirty="0">
                          <a:ln>
                            <a:noFill/>
                          </a:ln>
                          <a:effectLst/>
                        </a:rPr>
                        <a:t>11. Being a nonsmoker</a:t>
                      </a:r>
                      <a:endParaRPr kumimoji="0" lang="en-US" altLang="en-US" sz="2400" b="0" i="0" u="none" strike="noStrike" cap="none" normalizeH="0" baseline="0" dirty="0">
                        <a:ln>
                          <a:noFill/>
                        </a:ln>
                        <a:solidFill>
                          <a:schemeClr val="tx1"/>
                        </a:solidFill>
                        <a:effectLst/>
                        <a:latin typeface="Times New Roman" panose="02020603050405020304" pitchFamily="18" charset="0"/>
                      </a:endParaRPr>
                    </a:p>
                  </a:txBody>
                  <a:tcPr marT="45726" marB="45726"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u="none" strike="noStrike" cap="none" normalizeH="0" baseline="0">
                          <a:ln>
                            <a:noFill/>
                          </a:ln>
                          <a:effectLst/>
                        </a:rPr>
                        <a:t>Other</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T="45726" marB="45726" horzOverflow="overflow"/>
                </a:tc>
                <a:extLst>
                  <a:ext uri="{0D108BD9-81ED-4DB2-BD59-A6C34878D82A}">
                    <a16:rowId xmlns:a16="http://schemas.microsoft.com/office/drawing/2014/main" val="10003"/>
                  </a:ext>
                </a:extLst>
              </a:tr>
              <a:tr h="50800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u="none" strike="noStrike" cap="none" normalizeH="0" baseline="0">
                          <a:ln>
                            <a:noFill/>
                          </a:ln>
                          <a:effectLst/>
                        </a:rPr>
                        <a:t>12. Customer service experience</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T="45726" marB="45726"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u="none" strike="noStrike" cap="none" normalizeH="0" baseline="0" dirty="0">
                          <a:ln>
                            <a:noFill/>
                          </a:ln>
                          <a:effectLst/>
                        </a:rPr>
                        <a:t>Other</a:t>
                      </a:r>
                      <a:endParaRPr kumimoji="0" lang="en-US" altLang="en-US" sz="2400" b="0" i="0" u="none" strike="noStrike" cap="none" normalizeH="0" baseline="0" dirty="0">
                        <a:ln>
                          <a:noFill/>
                        </a:ln>
                        <a:solidFill>
                          <a:schemeClr val="tx1"/>
                        </a:solidFill>
                        <a:effectLst/>
                        <a:latin typeface="Times New Roman" panose="02020603050405020304" pitchFamily="18" charset="0"/>
                      </a:endParaRPr>
                    </a:p>
                  </a:txBody>
                  <a:tcPr marT="45726" marB="45726" horzOverflow="overflow"/>
                </a:tc>
                <a:extLst>
                  <a:ext uri="{0D108BD9-81ED-4DB2-BD59-A6C34878D82A}">
                    <a16:rowId xmlns:a16="http://schemas.microsoft.com/office/drawing/2014/main" val="10004"/>
                  </a:ext>
                </a:extLst>
              </a:tr>
              <a:tr h="50800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u="none" strike="noStrike" cap="none" normalizeH="0" baseline="0">
                          <a:ln>
                            <a:noFill/>
                          </a:ln>
                          <a:effectLst/>
                        </a:rPr>
                        <a:t>13. Use of PowerPoint</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T="45726" marB="45726"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u="none" strike="noStrike" cap="none" normalizeH="0" baseline="0" dirty="0">
                          <a:ln>
                            <a:noFill/>
                          </a:ln>
                          <a:effectLst/>
                        </a:rPr>
                        <a:t>Skill, knowledge</a:t>
                      </a:r>
                      <a:endParaRPr kumimoji="0" lang="en-US" altLang="en-US" sz="2400" b="0" i="0" u="none" strike="noStrike" cap="none" normalizeH="0" baseline="0" dirty="0">
                        <a:ln>
                          <a:noFill/>
                        </a:ln>
                        <a:solidFill>
                          <a:schemeClr val="tx1"/>
                        </a:solidFill>
                        <a:effectLst/>
                        <a:latin typeface="Times New Roman" panose="02020603050405020304" pitchFamily="18" charset="0"/>
                      </a:endParaRPr>
                    </a:p>
                  </a:txBody>
                  <a:tcPr marT="45726" marB="45726" horzOverflow="overflow"/>
                </a:tc>
                <a:extLst>
                  <a:ext uri="{0D108BD9-81ED-4DB2-BD59-A6C34878D82A}">
                    <a16:rowId xmlns:a16="http://schemas.microsoft.com/office/drawing/2014/main" val="10005"/>
                  </a:ext>
                </a:extLst>
              </a:tr>
              <a:tr h="50800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u="none" strike="noStrike" cap="none" normalizeH="0" baseline="0">
                          <a:ln>
                            <a:noFill/>
                          </a:ln>
                          <a:effectLst/>
                        </a:rPr>
                        <a:t>14. Willingness to work weekends</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T="45726" marB="45726"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u="none" strike="noStrike" cap="none" normalizeH="0" baseline="0" dirty="0">
                          <a:ln>
                            <a:noFill/>
                          </a:ln>
                          <a:effectLst/>
                        </a:rPr>
                        <a:t>Other</a:t>
                      </a:r>
                      <a:endParaRPr kumimoji="0" lang="en-US" altLang="en-US" sz="2400" b="0" i="0" u="none" strike="noStrike" cap="none" normalizeH="0" baseline="0" dirty="0">
                        <a:ln>
                          <a:noFill/>
                        </a:ln>
                        <a:solidFill>
                          <a:schemeClr val="tx1"/>
                        </a:solidFill>
                        <a:effectLst/>
                        <a:latin typeface="Times New Roman" panose="02020603050405020304" pitchFamily="18" charset="0"/>
                      </a:endParaRPr>
                    </a:p>
                  </a:txBody>
                  <a:tcPr marT="45726" marB="45726" horzOverflow="overflow"/>
                </a:tc>
                <a:extLst>
                  <a:ext uri="{0D108BD9-81ED-4DB2-BD59-A6C34878D82A}">
                    <a16:rowId xmlns:a16="http://schemas.microsoft.com/office/drawing/2014/main" val="10006"/>
                  </a:ext>
                </a:extLst>
              </a:tr>
              <a:tr h="50800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u="none" strike="noStrike" cap="none" normalizeH="0" baseline="0">
                          <a:ln>
                            <a:noFill/>
                          </a:ln>
                          <a:effectLst/>
                        </a:rPr>
                        <a:t>15. Spelling and grammar</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T="45726" marB="45726"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u="none" strike="noStrike" cap="none" normalizeH="0" baseline="0" dirty="0">
                          <a:ln>
                            <a:noFill/>
                          </a:ln>
                          <a:effectLst/>
                        </a:rPr>
                        <a:t>Skill, knowledge</a:t>
                      </a:r>
                      <a:endParaRPr kumimoji="0" lang="en-US" altLang="en-US" sz="2400" b="0" i="0" u="none" strike="noStrike" cap="none" normalizeH="0" baseline="0" dirty="0">
                        <a:ln>
                          <a:noFill/>
                        </a:ln>
                        <a:solidFill>
                          <a:schemeClr val="tx1"/>
                        </a:solidFill>
                        <a:effectLst/>
                        <a:latin typeface="Times New Roman" panose="02020603050405020304" pitchFamily="18" charset="0"/>
                      </a:endParaRPr>
                    </a:p>
                  </a:txBody>
                  <a:tcPr marT="45726" marB="45726" horzOverflow="overflow"/>
                </a:tc>
                <a:extLst>
                  <a:ext uri="{0D108BD9-81ED-4DB2-BD59-A6C34878D82A}">
                    <a16:rowId xmlns:a16="http://schemas.microsoft.com/office/drawing/2014/main" val="10007"/>
                  </a:ext>
                </a:extLst>
              </a:tr>
              <a:tr h="50800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u="none" strike="noStrike" cap="none" normalizeH="0" baseline="0">
                          <a:ln>
                            <a:noFill/>
                          </a:ln>
                          <a:effectLst/>
                        </a:rPr>
                        <a:t>16. Writing reports</a:t>
                      </a: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marT="45726" marB="45726"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400" u="none" strike="noStrike" cap="none" normalizeH="0" baseline="0" dirty="0">
                          <a:ln>
                            <a:noFill/>
                          </a:ln>
                          <a:effectLst/>
                        </a:rPr>
                        <a:t>Skill</a:t>
                      </a:r>
                      <a:endParaRPr kumimoji="0" lang="en-US" altLang="en-US" sz="2400" b="0" i="0" u="none" strike="noStrike" cap="none" normalizeH="0" baseline="0" dirty="0">
                        <a:ln>
                          <a:noFill/>
                        </a:ln>
                        <a:solidFill>
                          <a:schemeClr val="tx1"/>
                        </a:solidFill>
                        <a:effectLst/>
                        <a:latin typeface="Times New Roman" panose="02020603050405020304" pitchFamily="18" charset="0"/>
                      </a:endParaRPr>
                    </a:p>
                  </a:txBody>
                  <a:tcPr marT="45726" marB="45726" horzOverflow="overflow"/>
                </a:tc>
                <a:extLst>
                  <a:ext uri="{0D108BD9-81ED-4DB2-BD59-A6C34878D82A}">
                    <a16:rowId xmlns:a16="http://schemas.microsoft.com/office/drawing/2014/main" val="10008"/>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E3C4-D13B-CA41-B198-8D802071A8DE}"/>
              </a:ext>
            </a:extLst>
          </p:cNvPr>
          <p:cNvSpPr>
            <a:spLocks noGrp="1"/>
          </p:cNvSpPr>
          <p:nvPr>
            <p:ph type="title"/>
          </p:nvPr>
        </p:nvSpPr>
        <p:spPr/>
        <p:txBody>
          <a:bodyPr/>
          <a:lstStyle/>
          <a:p>
            <a:r>
              <a:rPr lang="en-US" dirty="0"/>
              <a:t>Step 5: Selecting Tests to Tap KSAOs</a:t>
            </a:r>
          </a:p>
        </p:txBody>
      </p:sp>
      <p:sp>
        <p:nvSpPr>
          <p:cNvPr id="3" name="Text Placeholder 2">
            <a:extLst>
              <a:ext uri="{FF2B5EF4-FFF2-40B4-BE49-F238E27FC236}">
                <a16:creationId xmlns:a16="http://schemas.microsoft.com/office/drawing/2014/main" id="{A6EE8554-BB11-2D48-BD36-62763D332718}"/>
              </a:ext>
            </a:extLst>
          </p:cNvPr>
          <p:cNvSpPr>
            <a:spLocks noGrp="1"/>
          </p:cNvSpPr>
          <p:nvPr>
            <p:ph type="body" sz="quarter" idx="15"/>
          </p:nvPr>
        </p:nvSpPr>
        <p:spPr/>
        <p:txBody>
          <a:bodyPr/>
          <a:lstStyle/>
          <a:p>
            <a:r>
              <a:rPr lang="en-US" dirty="0"/>
              <a:t>Determine best method to tap KSAOs at time of hire</a:t>
            </a:r>
          </a:p>
          <a:p>
            <a:pPr lvl="1"/>
            <a:r>
              <a:rPr lang="en-US" dirty="0"/>
              <a:t>e.g., interviews, work samples, tests, biodata, assessment centers</a:t>
            </a:r>
            <a:br>
              <a:rPr lang="en-US" dirty="0"/>
            </a:br>
            <a:endParaRPr lang="en-US" dirty="0"/>
          </a:p>
          <a:p>
            <a:r>
              <a:rPr lang="en-US" dirty="0"/>
              <a:t>Used to select new employees</a:t>
            </a:r>
          </a:p>
        </p:txBody>
      </p:sp>
    </p:spTree>
    <p:extLst>
      <p:ext uri="{BB962C8B-B14F-4D97-AF65-F5344CB8AC3E}">
        <p14:creationId xmlns:p14="http://schemas.microsoft.com/office/powerpoint/2010/main" val="4050496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Methods Providing General Information About Worker Activities: PAQ</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186814"/>
            <a:ext cx="10711543" cy="4801400"/>
          </a:xfrm>
        </p:spPr>
        <p:txBody>
          <a:bodyPr/>
          <a:lstStyle/>
          <a:p>
            <a:r>
              <a:rPr lang="en-US" altLang="en-US" dirty="0"/>
              <a:t>Position Analysis Questionnaire</a:t>
            </a:r>
          </a:p>
          <a:p>
            <a:pPr lvl="1"/>
            <a:r>
              <a:rPr lang="en-US" altLang="en-US" dirty="0"/>
              <a:t>300 Items</a:t>
            </a:r>
          </a:p>
          <a:p>
            <a:pPr lvl="1"/>
            <a:r>
              <a:rPr lang="en-US" altLang="en-US" dirty="0"/>
              <a:t>6 main dimensions</a:t>
            </a:r>
          </a:p>
          <a:p>
            <a:pPr lvl="2"/>
            <a:r>
              <a:rPr lang="en-US" altLang="en-US" dirty="0"/>
              <a:t>Information input</a:t>
            </a:r>
          </a:p>
          <a:p>
            <a:pPr lvl="2"/>
            <a:r>
              <a:rPr lang="en-US" altLang="en-US" dirty="0"/>
              <a:t>Mental processes</a:t>
            </a:r>
          </a:p>
          <a:p>
            <a:pPr lvl="2"/>
            <a:r>
              <a:rPr lang="en-US" altLang="en-US" dirty="0"/>
              <a:t>Work output</a:t>
            </a:r>
          </a:p>
          <a:p>
            <a:pPr lvl="2"/>
            <a:r>
              <a:rPr lang="en-US" altLang="en-US" dirty="0"/>
              <a:t>Interpersonal activities</a:t>
            </a:r>
          </a:p>
          <a:p>
            <a:pPr lvl="2"/>
            <a:r>
              <a:rPr lang="en-US" altLang="en-US" dirty="0"/>
              <a:t>Job context</a:t>
            </a:r>
          </a:p>
          <a:p>
            <a:pPr lvl="2"/>
            <a:r>
              <a:rPr lang="en-US" altLang="en-US" dirty="0"/>
              <a:t>Other</a:t>
            </a:r>
          </a:p>
          <a:p>
            <a:pPr lvl="1"/>
            <a:r>
              <a:rPr lang="en-US" altLang="en-US" dirty="0"/>
              <a:t>Inexpensive</a:t>
            </a:r>
          </a:p>
          <a:p>
            <a:pPr lvl="1"/>
            <a:r>
              <a:rPr lang="en-US" altLang="en-US" dirty="0"/>
              <a:t>Standardized</a:t>
            </a:r>
          </a:p>
          <a:p>
            <a:pPr lvl="1"/>
            <a:r>
              <a:rPr lang="en-US" altLang="en-US" dirty="0"/>
              <a:t>Difficult to read for average employee</a:t>
            </a:r>
          </a:p>
        </p:txBody>
      </p:sp>
    </p:spTree>
    <p:extLst>
      <p:ext uri="{BB962C8B-B14F-4D97-AF65-F5344CB8AC3E}">
        <p14:creationId xmlns:p14="http://schemas.microsoft.com/office/powerpoint/2010/main" val="3123739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Methods Providing General Information About Worker Activities: JSP, JEI, and FJA</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584480" y="1480331"/>
            <a:ext cx="3526973" cy="4801400"/>
          </a:xfrm>
        </p:spPr>
        <p:txBody>
          <a:bodyPr/>
          <a:lstStyle/>
          <a:p>
            <a:pPr marL="0" indent="0">
              <a:buNone/>
            </a:pPr>
            <a:r>
              <a:rPr lang="en-US" altLang="en-US" sz="2400" b="1" dirty="0"/>
              <a:t>Job Structure Profile</a:t>
            </a:r>
          </a:p>
          <a:p>
            <a:pPr lvl="1"/>
            <a:r>
              <a:rPr lang="en-US" altLang="en-US" sz="2200" dirty="0"/>
              <a:t>Designed as a replacement for the PAQ</a:t>
            </a:r>
          </a:p>
          <a:p>
            <a:pPr lvl="1"/>
            <a:r>
              <a:rPr lang="en-US" altLang="en-US" sz="2200" dirty="0"/>
              <a:t>Easier to read than the PAQ</a:t>
            </a:r>
          </a:p>
          <a:p>
            <a:pPr lvl="1"/>
            <a:r>
              <a:rPr lang="en-US" altLang="en-US" sz="2200" dirty="0"/>
              <a:t>Good reliability</a:t>
            </a:r>
          </a:p>
          <a:p>
            <a:pPr marL="0" indent="0">
              <a:buNone/>
            </a:pPr>
            <a:endParaRPr lang="en-US" altLang="en-US" sz="2200" dirty="0"/>
          </a:p>
        </p:txBody>
      </p:sp>
      <p:sp>
        <p:nvSpPr>
          <p:cNvPr id="4" name="Text Placeholder 6">
            <a:extLst>
              <a:ext uri="{FF2B5EF4-FFF2-40B4-BE49-F238E27FC236}">
                <a16:creationId xmlns:a16="http://schemas.microsoft.com/office/drawing/2014/main" id="{1621622F-A05E-4053-B490-9CF10E969C4B}"/>
              </a:ext>
            </a:extLst>
          </p:cNvPr>
          <p:cNvSpPr txBox="1">
            <a:spLocks/>
          </p:cNvSpPr>
          <p:nvPr/>
        </p:nvSpPr>
        <p:spPr bwMode="auto">
          <a:xfrm>
            <a:off x="4394480" y="1473695"/>
            <a:ext cx="3526973" cy="480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marL="457200" indent="-457200" algn="l" rtl="0" eaLnBrk="1" fontAlgn="base" hangingPunct="1">
              <a:lnSpc>
                <a:spcPct val="100000"/>
              </a:lnSpc>
              <a:spcBef>
                <a:spcPts val="624"/>
              </a:spcBef>
              <a:spcAft>
                <a:spcPct val="0"/>
              </a:spcAft>
              <a:buClr>
                <a:srgbClr val="004A78"/>
              </a:buClr>
              <a:buFont typeface="Arial" panose="020B0604020202020204" pitchFamily="34" charset="0"/>
              <a:buChar char="•"/>
              <a:defRPr sz="2600" b="0" i="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gn="l" rtl="0" eaLnBrk="1" fontAlgn="base" hangingPunct="1">
              <a:lnSpc>
                <a:spcPct val="100000"/>
              </a:lnSpc>
              <a:spcBef>
                <a:spcPts val="624"/>
              </a:spcBef>
              <a:spcAft>
                <a:spcPct val="0"/>
              </a:spcAft>
              <a:buClr>
                <a:srgbClr val="004A78"/>
              </a:buClr>
              <a:buFontTx/>
              <a:buChar char="–"/>
              <a:defRPr sz="24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gn="l" rtl="0" eaLnBrk="1" fontAlgn="base" hangingPunct="1">
              <a:lnSpc>
                <a:spcPct val="100000"/>
              </a:lnSpc>
              <a:spcBef>
                <a:spcPts val="624"/>
              </a:spcBef>
              <a:spcAft>
                <a:spcPct val="0"/>
              </a:spcAft>
              <a:buFont typeface="Arial" panose="020B0604020202020204" pitchFamily="34" charset="0"/>
              <a:buChar char="•"/>
              <a:defRPr sz="22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en-US" sz="2400" b="1" dirty="0"/>
              <a:t>Job Elements Inventory</a:t>
            </a:r>
          </a:p>
          <a:p>
            <a:pPr lvl="1"/>
            <a:r>
              <a:rPr lang="en-US" altLang="en-US" sz="2200" dirty="0"/>
              <a:t>153 items</a:t>
            </a:r>
          </a:p>
          <a:p>
            <a:pPr lvl="1"/>
            <a:r>
              <a:rPr lang="en-US" altLang="en-US" sz="2200" dirty="0"/>
              <a:t>10th grade readability level</a:t>
            </a:r>
          </a:p>
          <a:p>
            <a:pPr lvl="1"/>
            <a:r>
              <a:rPr lang="en-US" altLang="en-US" sz="2200" dirty="0"/>
              <a:t>Correlates highly with PAQ</a:t>
            </a:r>
          </a:p>
        </p:txBody>
      </p:sp>
      <p:sp>
        <p:nvSpPr>
          <p:cNvPr id="5" name="Text Placeholder 6">
            <a:extLst>
              <a:ext uri="{FF2B5EF4-FFF2-40B4-BE49-F238E27FC236}">
                <a16:creationId xmlns:a16="http://schemas.microsoft.com/office/drawing/2014/main" id="{C6598387-C451-42A7-B9B2-2C6EA93471D2}"/>
              </a:ext>
            </a:extLst>
          </p:cNvPr>
          <p:cNvSpPr txBox="1">
            <a:spLocks/>
          </p:cNvSpPr>
          <p:nvPr/>
        </p:nvSpPr>
        <p:spPr bwMode="auto">
          <a:xfrm>
            <a:off x="8204480" y="1473695"/>
            <a:ext cx="3526973" cy="480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marL="457200" indent="-457200" algn="l" rtl="0" eaLnBrk="1" fontAlgn="base" hangingPunct="1">
              <a:lnSpc>
                <a:spcPct val="100000"/>
              </a:lnSpc>
              <a:spcBef>
                <a:spcPts val="624"/>
              </a:spcBef>
              <a:spcAft>
                <a:spcPct val="0"/>
              </a:spcAft>
              <a:buClr>
                <a:srgbClr val="004A78"/>
              </a:buClr>
              <a:buFont typeface="Arial" panose="020B0604020202020204" pitchFamily="34" charset="0"/>
              <a:buChar char="•"/>
              <a:defRPr sz="2600" b="0" i="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gn="l" rtl="0" eaLnBrk="1" fontAlgn="base" hangingPunct="1">
              <a:lnSpc>
                <a:spcPct val="100000"/>
              </a:lnSpc>
              <a:spcBef>
                <a:spcPts val="624"/>
              </a:spcBef>
              <a:spcAft>
                <a:spcPct val="0"/>
              </a:spcAft>
              <a:buClr>
                <a:srgbClr val="004A78"/>
              </a:buClr>
              <a:buFontTx/>
              <a:buChar char="–"/>
              <a:defRPr sz="24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gn="l" rtl="0" eaLnBrk="1" fontAlgn="base" hangingPunct="1">
              <a:lnSpc>
                <a:spcPct val="100000"/>
              </a:lnSpc>
              <a:spcBef>
                <a:spcPts val="624"/>
              </a:spcBef>
              <a:spcAft>
                <a:spcPct val="0"/>
              </a:spcAft>
              <a:buFont typeface="Arial" panose="020B0604020202020204" pitchFamily="34" charset="0"/>
              <a:buChar char="•"/>
              <a:defRPr sz="22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en-US" sz="2400" b="1" dirty="0"/>
              <a:t>Functional Job Analysis</a:t>
            </a:r>
          </a:p>
          <a:p>
            <a:pPr lvl="1"/>
            <a:r>
              <a:rPr lang="en-US" altLang="en-US" sz="2200" dirty="0"/>
              <a:t>Data</a:t>
            </a:r>
          </a:p>
          <a:p>
            <a:pPr lvl="1"/>
            <a:r>
              <a:rPr lang="en-US" altLang="en-US" sz="2200" dirty="0"/>
              <a:t>People</a:t>
            </a:r>
          </a:p>
          <a:p>
            <a:pPr lvl="1"/>
            <a:r>
              <a:rPr lang="en-US" altLang="en-US" sz="2200" dirty="0"/>
              <a:t>Things</a:t>
            </a:r>
          </a:p>
        </p:txBody>
      </p:sp>
    </p:spTree>
    <p:extLst>
      <p:ext uri="{BB962C8B-B14F-4D97-AF65-F5344CB8AC3E}">
        <p14:creationId xmlns:p14="http://schemas.microsoft.com/office/powerpoint/2010/main" val="4117696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AA99-3CE2-0D49-B1B9-567F2E4D1B8C}"/>
              </a:ext>
            </a:extLst>
          </p:cNvPr>
          <p:cNvSpPr>
            <a:spLocks noGrp="1"/>
          </p:cNvSpPr>
          <p:nvPr>
            <p:ph type="title"/>
          </p:nvPr>
        </p:nvSpPr>
        <p:spPr/>
        <p:txBody>
          <a:bodyPr/>
          <a:lstStyle/>
          <a:p>
            <a:r>
              <a:rPr lang="en-US" dirty="0"/>
              <a:t>Methods Providing General Information About Tools and Equipment</a:t>
            </a:r>
          </a:p>
        </p:txBody>
      </p:sp>
      <p:sp>
        <p:nvSpPr>
          <p:cNvPr id="4" name="Text Placeholder 6">
            <a:extLst>
              <a:ext uri="{FF2B5EF4-FFF2-40B4-BE49-F238E27FC236}">
                <a16:creationId xmlns:a16="http://schemas.microsoft.com/office/drawing/2014/main" id="{72F261E8-FAE6-6240-973F-6A79DAA9F68C}"/>
              </a:ext>
            </a:extLst>
          </p:cNvPr>
          <p:cNvSpPr txBox="1">
            <a:spLocks/>
          </p:cNvSpPr>
          <p:nvPr/>
        </p:nvSpPr>
        <p:spPr bwMode="auto">
          <a:xfrm>
            <a:off x="617847" y="1488388"/>
            <a:ext cx="11044270" cy="446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marL="457200" indent="-457200" algn="l" rtl="0" eaLnBrk="1" fontAlgn="base" hangingPunct="1">
              <a:lnSpc>
                <a:spcPct val="100000"/>
              </a:lnSpc>
              <a:spcBef>
                <a:spcPts val="624"/>
              </a:spcBef>
              <a:spcAft>
                <a:spcPct val="0"/>
              </a:spcAft>
              <a:buClr>
                <a:srgbClr val="004A78"/>
              </a:buClr>
              <a:buFont typeface="Arial" panose="020B0604020202020204" pitchFamily="34" charset="0"/>
              <a:buChar char="•"/>
              <a:defRPr sz="2600" b="0" i="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gn="l" rtl="0" eaLnBrk="1" fontAlgn="base" hangingPunct="1">
              <a:lnSpc>
                <a:spcPct val="100000"/>
              </a:lnSpc>
              <a:spcBef>
                <a:spcPts val="624"/>
              </a:spcBef>
              <a:spcAft>
                <a:spcPct val="0"/>
              </a:spcAft>
              <a:buClr>
                <a:srgbClr val="004A78"/>
              </a:buClr>
              <a:buFontTx/>
              <a:buChar char="–"/>
              <a:defRPr sz="24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gn="l" rtl="0" eaLnBrk="1" fontAlgn="base" hangingPunct="1">
              <a:lnSpc>
                <a:spcPct val="100000"/>
              </a:lnSpc>
              <a:spcBef>
                <a:spcPts val="624"/>
              </a:spcBef>
              <a:spcAft>
                <a:spcPct val="0"/>
              </a:spcAft>
              <a:buFont typeface="Arial" panose="020B0604020202020204" pitchFamily="34" charset="0"/>
              <a:buChar char="•"/>
              <a:defRPr sz="22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dirty="0"/>
              <a:t>Job Components Inventory</a:t>
            </a:r>
          </a:p>
          <a:p>
            <a:pPr lvl="1"/>
            <a:r>
              <a:rPr lang="en-US" altLang="en-US" sz="2200" dirty="0"/>
              <a:t>More than 400 questions</a:t>
            </a:r>
          </a:p>
          <a:p>
            <a:pPr lvl="1"/>
            <a:r>
              <a:rPr lang="en-US" altLang="en-US" sz="2200" dirty="0"/>
              <a:t>5 main categories</a:t>
            </a:r>
          </a:p>
          <a:p>
            <a:pPr lvl="2"/>
            <a:r>
              <a:rPr lang="en-US" altLang="en-US" sz="2000" dirty="0"/>
              <a:t>Tools and equipment used</a:t>
            </a:r>
          </a:p>
          <a:p>
            <a:pPr lvl="2"/>
            <a:r>
              <a:rPr lang="en-US" altLang="en-US" sz="2000" dirty="0"/>
              <a:t>Perceptual and physical requirements</a:t>
            </a:r>
          </a:p>
          <a:p>
            <a:pPr lvl="2"/>
            <a:r>
              <a:rPr lang="en-US" altLang="en-US" sz="2000" dirty="0"/>
              <a:t>Mathematical requirements</a:t>
            </a:r>
          </a:p>
          <a:p>
            <a:pPr lvl="2"/>
            <a:r>
              <a:rPr lang="en-US" altLang="en-US" sz="2000" dirty="0"/>
              <a:t>Communication requirements</a:t>
            </a:r>
          </a:p>
          <a:p>
            <a:pPr lvl="2"/>
            <a:r>
              <a:rPr lang="en-US" altLang="en-US" sz="2000" dirty="0"/>
              <a:t>Decision making and responsibility</a:t>
            </a:r>
          </a:p>
          <a:p>
            <a:pPr lvl="1"/>
            <a:r>
              <a:rPr lang="en-US" altLang="en-US" sz="2200" dirty="0"/>
              <a:t>Good reliability</a:t>
            </a:r>
          </a:p>
        </p:txBody>
      </p:sp>
    </p:spTree>
    <p:extLst>
      <p:ext uri="{BB962C8B-B14F-4D97-AF65-F5344CB8AC3E}">
        <p14:creationId xmlns:p14="http://schemas.microsoft.com/office/powerpoint/2010/main" val="1728934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sz="3600" dirty="0">
                <a:ea typeface="ＭＳ Ｐゴシック" charset="0"/>
              </a:rPr>
              <a:t>Job Analysis</a:t>
            </a:r>
            <a:endParaRPr lang="en-IN" sz="3600" dirty="0"/>
          </a:p>
        </p:txBody>
      </p:sp>
      <p:pic>
        <p:nvPicPr>
          <p:cNvPr id="3" name="Picture 4" descr="Job Analysis Meaning, Importance &amp;amp; Process | MBA Skool">
            <a:extLst>
              <a:ext uri="{FF2B5EF4-FFF2-40B4-BE49-F238E27FC236}">
                <a16:creationId xmlns:a16="http://schemas.microsoft.com/office/drawing/2014/main" id="{020A5EDA-D587-41A0-90D6-CF6A4458E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88" y="3004457"/>
            <a:ext cx="419100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48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AF3A8-B2F3-214A-8F90-EC4AE656F99E}"/>
              </a:ext>
            </a:extLst>
          </p:cNvPr>
          <p:cNvSpPr>
            <a:spLocks noGrp="1"/>
          </p:cNvSpPr>
          <p:nvPr>
            <p:ph type="title"/>
          </p:nvPr>
        </p:nvSpPr>
        <p:spPr/>
        <p:txBody>
          <a:bodyPr/>
          <a:lstStyle/>
          <a:p>
            <a:r>
              <a:rPr lang="en-US" dirty="0"/>
              <a:t>Methods Providing General Information About the Work Environment</a:t>
            </a:r>
          </a:p>
        </p:txBody>
      </p:sp>
      <p:sp>
        <p:nvSpPr>
          <p:cNvPr id="3" name="Text Placeholder 2">
            <a:extLst>
              <a:ext uri="{FF2B5EF4-FFF2-40B4-BE49-F238E27FC236}">
                <a16:creationId xmlns:a16="http://schemas.microsoft.com/office/drawing/2014/main" id="{4A82DF9E-EAC0-3C4B-924B-56F1E76C753E}"/>
              </a:ext>
            </a:extLst>
          </p:cNvPr>
          <p:cNvSpPr>
            <a:spLocks noGrp="1"/>
          </p:cNvSpPr>
          <p:nvPr>
            <p:ph type="body" sz="quarter" idx="15"/>
          </p:nvPr>
        </p:nvSpPr>
        <p:spPr/>
        <p:txBody>
          <a:bodyPr/>
          <a:lstStyle/>
          <a:p>
            <a:r>
              <a:rPr lang="en-US" dirty="0"/>
              <a:t>AET (ergonomic job analysis procedure)</a:t>
            </a:r>
          </a:p>
          <a:p>
            <a:pPr lvl="1"/>
            <a:r>
              <a:rPr lang="en-US" dirty="0"/>
              <a:t>Concerned with the relationship between the worker and work objects</a:t>
            </a:r>
          </a:p>
          <a:p>
            <a:pPr lvl="1"/>
            <a:r>
              <a:rPr lang="en-US" dirty="0"/>
              <a:t>216 items </a:t>
            </a:r>
          </a:p>
        </p:txBody>
      </p:sp>
    </p:spTree>
    <p:extLst>
      <p:ext uri="{BB962C8B-B14F-4D97-AF65-F5344CB8AC3E}">
        <p14:creationId xmlns:p14="http://schemas.microsoft.com/office/powerpoint/2010/main" val="2343901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4845-C7D5-9F43-ABC8-E764F13455A9}"/>
              </a:ext>
            </a:extLst>
          </p:cNvPr>
          <p:cNvSpPr>
            <a:spLocks noGrp="1"/>
          </p:cNvSpPr>
          <p:nvPr>
            <p:ph type="title"/>
          </p:nvPr>
        </p:nvSpPr>
        <p:spPr/>
        <p:txBody>
          <a:bodyPr/>
          <a:lstStyle/>
          <a:p>
            <a:r>
              <a:rPr lang="en-US" dirty="0"/>
              <a:t>Methods Providing General Information About Competencies</a:t>
            </a:r>
          </a:p>
        </p:txBody>
      </p:sp>
      <p:sp>
        <p:nvSpPr>
          <p:cNvPr id="3" name="Text Placeholder 2">
            <a:extLst>
              <a:ext uri="{FF2B5EF4-FFF2-40B4-BE49-F238E27FC236}">
                <a16:creationId xmlns:a16="http://schemas.microsoft.com/office/drawing/2014/main" id="{A17CC5C2-934F-094E-AF6A-CDEBB3789681}"/>
              </a:ext>
            </a:extLst>
          </p:cNvPr>
          <p:cNvSpPr>
            <a:spLocks noGrp="1"/>
          </p:cNvSpPr>
          <p:nvPr>
            <p:ph type="body" sz="quarter" idx="15"/>
          </p:nvPr>
        </p:nvSpPr>
        <p:spPr>
          <a:xfrm>
            <a:off x="743576" y="1360024"/>
            <a:ext cx="10711543" cy="3254181"/>
          </a:xfrm>
        </p:spPr>
        <p:txBody>
          <a:bodyPr/>
          <a:lstStyle/>
          <a:p>
            <a:r>
              <a:rPr lang="en-US" dirty="0"/>
              <a:t>Occupational Information Network (O*NET)</a:t>
            </a:r>
          </a:p>
          <a:p>
            <a:pPr lvl="1"/>
            <a:r>
              <a:rPr lang="en-US" dirty="0"/>
              <a:t>Developed to replace the Dictionary of Occupational Titles</a:t>
            </a:r>
          </a:p>
          <a:p>
            <a:pPr lvl="1"/>
            <a:r>
              <a:rPr lang="en-US" dirty="0"/>
              <a:t>Economic, organizational, occupational, and individual</a:t>
            </a:r>
          </a:p>
          <a:p>
            <a:pPr lvl="1"/>
            <a:r>
              <a:rPr lang="en-US" dirty="0"/>
              <a:t>923 occupations (2021)</a:t>
            </a:r>
          </a:p>
          <a:p>
            <a:pPr lvl="1"/>
            <a:r>
              <a:rPr lang="en-US" dirty="0"/>
              <a:t>Occupation, worker characteristics, and economic factors </a:t>
            </a:r>
          </a:p>
        </p:txBody>
      </p:sp>
      <p:pic>
        <p:nvPicPr>
          <p:cNvPr id="4" name="Picture 2">
            <a:extLst>
              <a:ext uri="{FF2B5EF4-FFF2-40B4-BE49-F238E27FC236}">
                <a16:creationId xmlns:a16="http://schemas.microsoft.com/office/drawing/2014/main" id="{18709C00-F837-48F4-863B-32644D930F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741" y="4848330"/>
            <a:ext cx="4352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1212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t>Methods Providing General Information About Competencies: Critical Incident Technique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Critical Incident Technique </a:t>
            </a:r>
          </a:p>
          <a:p>
            <a:pPr lvl="1"/>
            <a:r>
              <a:rPr lang="en-US" altLang="en-US" dirty="0"/>
              <a:t>Job incumbents generate incidents of excellent and poor performance</a:t>
            </a:r>
          </a:p>
          <a:p>
            <a:pPr lvl="1"/>
            <a:r>
              <a:rPr lang="en-US" altLang="en-US" dirty="0"/>
              <a:t>Job experts examine each incident to determine if it is an example of good or poor performance</a:t>
            </a:r>
          </a:p>
          <a:p>
            <a:pPr lvl="1"/>
            <a:r>
              <a:rPr lang="en-US" altLang="en-US" dirty="0"/>
              <a:t>3 to 4 incumbents sort incidents into categories</a:t>
            </a:r>
          </a:p>
          <a:p>
            <a:pPr lvl="1"/>
            <a:r>
              <a:rPr lang="en-US" altLang="en-US" dirty="0"/>
              <a:t>Job analyst combines and names categories</a:t>
            </a:r>
          </a:p>
          <a:p>
            <a:pPr lvl="1"/>
            <a:r>
              <a:rPr lang="en-US" altLang="en-US" dirty="0"/>
              <a:t>3 incumbents re-sort incidents into combined categories</a:t>
            </a:r>
          </a:p>
          <a:p>
            <a:pPr lvl="1"/>
            <a:r>
              <a:rPr lang="en-US" altLang="en-US" dirty="0"/>
              <a:t>Number of incidents per category provides an idea of the importance of each category</a:t>
            </a:r>
          </a:p>
        </p:txBody>
      </p:sp>
    </p:spTree>
    <p:extLst>
      <p:ext uri="{BB962C8B-B14F-4D97-AF65-F5344CB8AC3E}">
        <p14:creationId xmlns:p14="http://schemas.microsoft.com/office/powerpoint/2010/main" val="3281527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D0F4-E21B-41B8-A282-FB1546C60018}"/>
              </a:ext>
            </a:extLst>
          </p:cNvPr>
          <p:cNvSpPr>
            <a:spLocks noGrp="1"/>
          </p:cNvSpPr>
          <p:nvPr>
            <p:ph type="title"/>
          </p:nvPr>
        </p:nvSpPr>
        <p:spPr/>
        <p:txBody>
          <a:bodyPr/>
          <a:lstStyle/>
          <a:p>
            <a:r>
              <a:rPr lang="en-US" dirty="0"/>
              <a:t>Critical Incident Technique Example</a:t>
            </a:r>
          </a:p>
        </p:txBody>
      </p:sp>
      <p:graphicFrame>
        <p:nvGraphicFramePr>
          <p:cNvPr id="7" name="Group 91">
            <a:extLst>
              <a:ext uri="{FF2B5EF4-FFF2-40B4-BE49-F238E27FC236}">
                <a16:creationId xmlns:a16="http://schemas.microsoft.com/office/drawing/2014/main" id="{528146F2-BB6E-4E1B-A194-CD1C54A443F8}"/>
              </a:ext>
            </a:extLst>
          </p:cNvPr>
          <p:cNvGraphicFramePr>
            <a:graphicFrameLocks noGrp="1"/>
          </p:cNvGraphicFramePr>
          <p:nvPr>
            <p:ph type="tbl" sz="quarter" idx="18"/>
            <p:extLst>
              <p:ext uri="{D42A27DB-BD31-4B8C-83A1-F6EECF244321}">
                <p14:modId xmlns:p14="http://schemas.microsoft.com/office/powerpoint/2010/main" val="698213405"/>
              </p:ext>
            </p:extLst>
          </p:nvPr>
        </p:nvGraphicFramePr>
        <p:xfrm>
          <a:off x="1861332" y="1037230"/>
          <a:ext cx="8469336" cy="5120640"/>
        </p:xfrm>
        <a:graphic>
          <a:graphicData uri="http://schemas.openxmlformats.org/drawingml/2006/table">
            <a:tbl>
              <a:tblPr firstRow="1"/>
              <a:tblGrid>
                <a:gridCol w="4065563">
                  <a:extLst>
                    <a:ext uri="{9D8B030D-6E8A-4147-A177-3AD203B41FA5}">
                      <a16:colId xmlns:a16="http://schemas.microsoft.com/office/drawing/2014/main" val="20000"/>
                    </a:ext>
                  </a:extLst>
                </a:gridCol>
                <a:gridCol w="1730326">
                  <a:extLst>
                    <a:ext uri="{9D8B030D-6E8A-4147-A177-3AD203B41FA5}">
                      <a16:colId xmlns:a16="http://schemas.microsoft.com/office/drawing/2014/main" val="20001"/>
                    </a:ext>
                  </a:extLst>
                </a:gridCol>
                <a:gridCol w="1505243">
                  <a:extLst>
                    <a:ext uri="{9D8B030D-6E8A-4147-A177-3AD203B41FA5}">
                      <a16:colId xmlns:a16="http://schemas.microsoft.com/office/drawing/2014/main" val="20002"/>
                    </a:ext>
                  </a:extLst>
                </a:gridCol>
                <a:gridCol w="1168204">
                  <a:extLst>
                    <a:ext uri="{9D8B030D-6E8A-4147-A177-3AD203B41FA5}">
                      <a16:colId xmlns:a16="http://schemas.microsoft.com/office/drawing/2014/main" val="20003"/>
                    </a:ext>
                  </a:extLst>
                </a:gridCol>
              </a:tblGrid>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Category (Resident Assistants)</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Excellent</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Poor</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Total</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0"/>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Interest in residents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31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19</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50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1"/>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Availability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27</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2"/>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Responsibility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32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3"/>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Fairness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4"/>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Self-adherence to rules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5"/>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Social skills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19</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7</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6"/>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Programming</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7</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7"/>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Self-confidence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8"/>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Rule enforcement</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9"/>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Authoritarianism</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17</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10"/>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Counseling skills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11"/>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Self-control</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5</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7</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12"/>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Confidentiality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038931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Methods Providing General Information About Competencies: JCI and TTA</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17847" y="1586864"/>
            <a:ext cx="4606346" cy="4469766"/>
          </a:xfrm>
        </p:spPr>
        <p:txBody>
          <a:bodyPr/>
          <a:lstStyle/>
          <a:p>
            <a:r>
              <a:rPr lang="en-US" altLang="en-US" sz="2400" dirty="0"/>
              <a:t>Job Components Inventory</a:t>
            </a:r>
          </a:p>
          <a:p>
            <a:pPr lvl="1"/>
            <a:r>
              <a:rPr lang="en-US" altLang="en-US" sz="2000" dirty="0"/>
              <a:t>In addition to tools and equipment used on the job, also provides information about skills needed for the job, such as:</a:t>
            </a:r>
          </a:p>
          <a:p>
            <a:pPr lvl="2"/>
            <a:r>
              <a:rPr lang="en-US" altLang="en-US" sz="1800" dirty="0"/>
              <a:t>Perceptual skills</a:t>
            </a:r>
          </a:p>
          <a:p>
            <a:pPr lvl="2"/>
            <a:r>
              <a:rPr lang="en-US" altLang="en-US" sz="1800" dirty="0"/>
              <a:t>Physical skills</a:t>
            </a:r>
          </a:p>
          <a:p>
            <a:pPr lvl="2"/>
            <a:r>
              <a:rPr lang="en-US" altLang="en-US" sz="1800" dirty="0"/>
              <a:t>Mathematical skills</a:t>
            </a:r>
          </a:p>
          <a:p>
            <a:pPr lvl="2"/>
            <a:r>
              <a:rPr lang="en-US" altLang="en-US" sz="1800" dirty="0"/>
              <a:t>Communication skills</a:t>
            </a:r>
          </a:p>
          <a:p>
            <a:pPr lvl="2"/>
            <a:r>
              <a:rPr lang="en-US" altLang="en-US" sz="1800" dirty="0"/>
              <a:t>Decision making skills</a:t>
            </a:r>
          </a:p>
          <a:p>
            <a:pPr lvl="2"/>
            <a:r>
              <a:rPr lang="en-US" altLang="en-US" sz="1800" dirty="0"/>
              <a:t>Responsibility level</a:t>
            </a:r>
          </a:p>
        </p:txBody>
      </p:sp>
      <p:sp>
        <p:nvSpPr>
          <p:cNvPr id="3" name="Content Placeholder 2">
            <a:extLst>
              <a:ext uri="{FF2B5EF4-FFF2-40B4-BE49-F238E27FC236}">
                <a16:creationId xmlns:a16="http://schemas.microsoft.com/office/drawing/2014/main" id="{1D84DE6F-06CD-4CB8-A13F-2D79D8A1B00D}"/>
              </a:ext>
            </a:extLst>
          </p:cNvPr>
          <p:cNvSpPr>
            <a:spLocks noGrp="1"/>
          </p:cNvSpPr>
          <p:nvPr>
            <p:ph sz="quarter" idx="17"/>
          </p:nvPr>
        </p:nvSpPr>
        <p:spPr>
          <a:xfrm>
            <a:off x="6096000" y="1586864"/>
            <a:ext cx="5540375" cy="4642486"/>
          </a:xfrm>
        </p:spPr>
        <p:txBody>
          <a:bodyPr/>
          <a:lstStyle/>
          <a:p>
            <a:r>
              <a:rPr lang="en-US" altLang="en-US" sz="2400" dirty="0"/>
              <a:t>Threshold Traits Analysis</a:t>
            </a:r>
          </a:p>
          <a:p>
            <a:pPr lvl="1"/>
            <a:r>
              <a:rPr lang="en-US" altLang="en-US" sz="2000" dirty="0"/>
              <a:t>33 items</a:t>
            </a:r>
          </a:p>
          <a:p>
            <a:pPr lvl="1"/>
            <a:r>
              <a:rPr lang="en-US" altLang="en-US" sz="2000" dirty="0"/>
              <a:t>5 main categories</a:t>
            </a:r>
          </a:p>
          <a:p>
            <a:pPr lvl="2"/>
            <a:r>
              <a:rPr lang="en-US" altLang="en-US" sz="1800" dirty="0">
                <a:solidFill>
                  <a:srgbClr val="000000"/>
                </a:solidFill>
              </a:rPr>
              <a:t>Physical traits</a:t>
            </a:r>
          </a:p>
          <a:p>
            <a:pPr lvl="2"/>
            <a:r>
              <a:rPr lang="en-US" altLang="en-US" sz="1800" dirty="0">
                <a:solidFill>
                  <a:srgbClr val="000000"/>
                </a:solidFill>
              </a:rPr>
              <a:t>Mental traits</a:t>
            </a:r>
          </a:p>
          <a:p>
            <a:pPr lvl="2"/>
            <a:r>
              <a:rPr lang="en-US" altLang="en-US" sz="1800" dirty="0">
                <a:solidFill>
                  <a:srgbClr val="000000"/>
                </a:solidFill>
              </a:rPr>
              <a:t>Learned traits</a:t>
            </a:r>
          </a:p>
          <a:p>
            <a:pPr lvl="2"/>
            <a:r>
              <a:rPr lang="en-US" altLang="en-US" sz="1800" dirty="0">
                <a:solidFill>
                  <a:srgbClr val="000000"/>
                </a:solidFill>
              </a:rPr>
              <a:t>Motivational traits</a:t>
            </a:r>
          </a:p>
          <a:p>
            <a:pPr lvl="2"/>
            <a:r>
              <a:rPr lang="en-US" altLang="en-US" sz="1800" dirty="0">
                <a:solidFill>
                  <a:srgbClr val="000000"/>
                </a:solidFill>
              </a:rPr>
              <a:t>Social traits</a:t>
            </a:r>
          </a:p>
          <a:p>
            <a:pPr lvl="1"/>
            <a:r>
              <a:rPr lang="en-US" altLang="en-US" sz="2000" dirty="0"/>
              <a:t>Reliable</a:t>
            </a:r>
          </a:p>
          <a:p>
            <a:pPr lvl="1"/>
            <a:r>
              <a:rPr lang="en-US" altLang="en-US" sz="2000" dirty="0"/>
              <a:t>Short and quick to use</a:t>
            </a:r>
          </a:p>
        </p:txBody>
      </p:sp>
    </p:spTree>
    <p:extLst>
      <p:ext uri="{BB962C8B-B14F-4D97-AF65-F5344CB8AC3E}">
        <p14:creationId xmlns:p14="http://schemas.microsoft.com/office/powerpoint/2010/main" val="4207888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699D48-0AA1-4885-BAE5-4FAEB5F66E12}"/>
              </a:ext>
            </a:extLst>
          </p:cNvPr>
          <p:cNvSpPr>
            <a:spLocks noGrp="1"/>
          </p:cNvSpPr>
          <p:nvPr>
            <p:ph type="title"/>
          </p:nvPr>
        </p:nvSpPr>
        <p:spPr/>
        <p:txBody>
          <a:bodyPr/>
          <a:lstStyle/>
          <a:p>
            <a:r>
              <a:rPr lang="en-US" dirty="0"/>
              <a:t>Methods Providing General Information About Competencies: F-JAS and JAI</a:t>
            </a:r>
            <a:endParaRPr lang="en-IN" dirty="0"/>
          </a:p>
        </p:txBody>
      </p:sp>
      <p:sp>
        <p:nvSpPr>
          <p:cNvPr id="10" name="Text Placeholder 9">
            <a:extLst>
              <a:ext uri="{FF2B5EF4-FFF2-40B4-BE49-F238E27FC236}">
                <a16:creationId xmlns:a16="http://schemas.microsoft.com/office/drawing/2014/main" id="{8DBD86C9-CA4A-473C-8785-5F074B2EFB1B}"/>
              </a:ext>
            </a:extLst>
          </p:cNvPr>
          <p:cNvSpPr>
            <a:spLocks noGrp="1"/>
          </p:cNvSpPr>
          <p:nvPr>
            <p:ph type="body" sz="quarter" idx="15"/>
          </p:nvPr>
        </p:nvSpPr>
        <p:spPr>
          <a:xfrm>
            <a:off x="743577" y="1392554"/>
            <a:ext cx="5069848" cy="4469766"/>
          </a:xfrm>
        </p:spPr>
        <p:txBody>
          <a:bodyPr/>
          <a:lstStyle/>
          <a:p>
            <a:r>
              <a:rPr lang="en-US" altLang="en-US" dirty="0"/>
              <a:t>Fleishman Job Analysis Survey</a:t>
            </a:r>
          </a:p>
          <a:p>
            <a:pPr lvl="1"/>
            <a:r>
              <a:rPr lang="en-US" altLang="en-US" dirty="0"/>
              <a:t>73 abilities</a:t>
            </a:r>
          </a:p>
          <a:p>
            <a:pPr lvl="2"/>
            <a:r>
              <a:rPr lang="en-US" altLang="en-US" dirty="0"/>
              <a:t>Cognitive</a:t>
            </a:r>
          </a:p>
          <a:p>
            <a:pPr lvl="2"/>
            <a:r>
              <a:rPr lang="en-US" altLang="en-US" dirty="0"/>
              <a:t>Physical</a:t>
            </a:r>
          </a:p>
          <a:p>
            <a:pPr lvl="2"/>
            <a:r>
              <a:rPr lang="en-US" altLang="en-US" dirty="0"/>
              <a:t>Psychomotor</a:t>
            </a:r>
          </a:p>
          <a:p>
            <a:pPr lvl="2"/>
            <a:r>
              <a:rPr lang="en-US" altLang="en-US" dirty="0"/>
              <a:t>Sensory-perceptual</a:t>
            </a:r>
          </a:p>
          <a:p>
            <a:pPr lvl="2"/>
            <a:r>
              <a:rPr lang="en-US" altLang="en-US" dirty="0"/>
              <a:t>Social/interpersonal</a:t>
            </a:r>
          </a:p>
          <a:p>
            <a:pPr lvl="1"/>
            <a:r>
              <a:rPr lang="en-US" altLang="en-US" dirty="0"/>
              <a:t>Good reliability</a:t>
            </a:r>
          </a:p>
          <a:p>
            <a:pPr lvl="1"/>
            <a:r>
              <a:rPr lang="en-US" altLang="en-US" dirty="0"/>
              <a:t>Detailed</a:t>
            </a:r>
          </a:p>
          <a:p>
            <a:pPr lvl="1"/>
            <a:r>
              <a:rPr lang="en-US" altLang="en-US" dirty="0"/>
              <a:t>Commercially available</a:t>
            </a:r>
          </a:p>
        </p:txBody>
      </p:sp>
      <p:sp>
        <p:nvSpPr>
          <p:cNvPr id="12" name="Content Placeholder 11">
            <a:extLst>
              <a:ext uri="{FF2B5EF4-FFF2-40B4-BE49-F238E27FC236}">
                <a16:creationId xmlns:a16="http://schemas.microsoft.com/office/drawing/2014/main" id="{1E734DAE-5E86-427A-B9D1-ECB2D676411F}"/>
              </a:ext>
            </a:extLst>
          </p:cNvPr>
          <p:cNvSpPr>
            <a:spLocks noGrp="1"/>
          </p:cNvSpPr>
          <p:nvPr>
            <p:ph sz="quarter" idx="17"/>
          </p:nvPr>
        </p:nvSpPr>
        <p:spPr>
          <a:xfrm>
            <a:off x="6096000" y="1418272"/>
            <a:ext cx="5540375" cy="4753928"/>
          </a:xfrm>
        </p:spPr>
        <p:txBody>
          <a:bodyPr/>
          <a:lstStyle/>
          <a:p>
            <a:r>
              <a:rPr lang="en-US" altLang="en-US" dirty="0"/>
              <a:t>Job Adaptability Inventory</a:t>
            </a:r>
          </a:p>
          <a:p>
            <a:pPr lvl="1"/>
            <a:r>
              <a:rPr lang="en-US" altLang="en-US" dirty="0"/>
              <a:t>132 items</a:t>
            </a:r>
          </a:p>
          <a:p>
            <a:pPr lvl="1"/>
            <a:r>
              <a:rPr lang="en-US" altLang="en-US" dirty="0"/>
              <a:t>8 adaptability dimensions</a:t>
            </a:r>
          </a:p>
          <a:p>
            <a:pPr lvl="2"/>
            <a:r>
              <a:rPr lang="en-US" altLang="en-US" dirty="0">
                <a:solidFill>
                  <a:srgbClr val="000000"/>
                </a:solidFill>
              </a:rPr>
              <a:t>Handling emergencies</a:t>
            </a:r>
          </a:p>
          <a:p>
            <a:pPr lvl="2"/>
            <a:r>
              <a:rPr lang="en-US" altLang="en-US" dirty="0">
                <a:solidFill>
                  <a:srgbClr val="000000"/>
                </a:solidFill>
              </a:rPr>
              <a:t>Handling work stress</a:t>
            </a:r>
          </a:p>
          <a:p>
            <a:pPr lvl="2"/>
            <a:r>
              <a:rPr lang="en-US" altLang="en-US" dirty="0">
                <a:solidFill>
                  <a:srgbClr val="000000"/>
                </a:solidFill>
              </a:rPr>
              <a:t>Solving problems creatively</a:t>
            </a:r>
          </a:p>
          <a:p>
            <a:pPr lvl="2"/>
            <a:r>
              <a:rPr lang="en-US" altLang="en-US" dirty="0">
                <a:solidFill>
                  <a:srgbClr val="000000"/>
                </a:solidFill>
              </a:rPr>
              <a:t>Dealing with uncertainty</a:t>
            </a:r>
          </a:p>
          <a:p>
            <a:pPr lvl="2"/>
            <a:r>
              <a:rPr lang="en-US" altLang="en-US" dirty="0">
                <a:solidFill>
                  <a:srgbClr val="000000"/>
                </a:solidFill>
              </a:rPr>
              <a:t>Learning</a:t>
            </a:r>
          </a:p>
          <a:p>
            <a:pPr lvl="2"/>
            <a:r>
              <a:rPr lang="en-US" altLang="en-US" dirty="0">
                <a:solidFill>
                  <a:srgbClr val="000000"/>
                </a:solidFill>
              </a:rPr>
              <a:t>Interpersonal adaptability</a:t>
            </a:r>
          </a:p>
          <a:p>
            <a:pPr lvl="2"/>
            <a:r>
              <a:rPr lang="en-US" altLang="en-US" dirty="0">
                <a:solidFill>
                  <a:srgbClr val="000000"/>
                </a:solidFill>
              </a:rPr>
              <a:t>Cultural adaptability</a:t>
            </a:r>
          </a:p>
          <a:p>
            <a:pPr lvl="2"/>
            <a:r>
              <a:rPr lang="en-US" altLang="en-US" dirty="0">
                <a:solidFill>
                  <a:srgbClr val="000000"/>
                </a:solidFill>
              </a:rPr>
              <a:t>Physically oriented adaptability</a:t>
            </a:r>
          </a:p>
        </p:txBody>
      </p:sp>
    </p:spTree>
    <p:extLst>
      <p:ext uri="{BB962C8B-B14F-4D97-AF65-F5344CB8AC3E}">
        <p14:creationId xmlns:p14="http://schemas.microsoft.com/office/powerpoint/2010/main" val="31665649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t>Methods Providing General Information About Competencies: Personality and Performance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Personality-Related Position Requirements Form</a:t>
            </a:r>
          </a:p>
          <a:p>
            <a:pPr lvl="1"/>
            <a:r>
              <a:rPr lang="en-US" altLang="en-US" dirty="0"/>
              <a:t>107 items</a:t>
            </a:r>
          </a:p>
          <a:p>
            <a:pPr lvl="1"/>
            <a:r>
              <a:rPr lang="en-US" altLang="en-US" dirty="0"/>
              <a:t>12 personality dimensions</a:t>
            </a:r>
            <a:br>
              <a:rPr lang="en-US" altLang="en-US" dirty="0"/>
            </a:br>
            <a:endParaRPr lang="en-US" altLang="en-US" dirty="0"/>
          </a:p>
          <a:p>
            <a:r>
              <a:rPr lang="en-US" altLang="en-US" dirty="0"/>
              <a:t>Performance Improvement Characteristics</a:t>
            </a:r>
          </a:p>
          <a:p>
            <a:pPr lvl="1"/>
            <a:r>
              <a:rPr lang="en-US" altLang="en-US" dirty="0"/>
              <a:t>48 questions</a:t>
            </a:r>
          </a:p>
          <a:p>
            <a:pPr lvl="1"/>
            <a:r>
              <a:rPr lang="en-US" altLang="en-US" dirty="0"/>
              <a:t>7 main personality traits</a:t>
            </a:r>
          </a:p>
        </p:txBody>
      </p:sp>
    </p:spTree>
    <p:extLst>
      <p:ext uri="{BB962C8B-B14F-4D97-AF65-F5344CB8AC3E}">
        <p14:creationId xmlns:p14="http://schemas.microsoft.com/office/powerpoint/2010/main" val="24412565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altLang="en-US" sz="3600" dirty="0"/>
              <a:t>Job Evaluation</a:t>
            </a:r>
            <a:endParaRPr lang="en-IN" sz="3600" dirty="0"/>
          </a:p>
        </p:txBody>
      </p:sp>
    </p:spTree>
    <p:extLst>
      <p:ext uri="{BB962C8B-B14F-4D97-AF65-F5344CB8AC3E}">
        <p14:creationId xmlns:p14="http://schemas.microsoft.com/office/powerpoint/2010/main" val="6945436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The Ideal Compensation System</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Will attract and retain desired employees</a:t>
            </a:r>
            <a:br>
              <a:rPr lang="en-US" altLang="en-US" dirty="0"/>
            </a:br>
            <a:endParaRPr lang="en-US" altLang="en-US" dirty="0"/>
          </a:p>
          <a:p>
            <a:r>
              <a:rPr lang="en-US" altLang="en-US" dirty="0"/>
              <a:t>Will motivate current employees while also providing security</a:t>
            </a:r>
            <a:br>
              <a:rPr lang="en-US" altLang="en-US" dirty="0"/>
            </a:br>
            <a:endParaRPr lang="en-US" altLang="en-US" dirty="0"/>
          </a:p>
          <a:p>
            <a:r>
              <a:rPr lang="en-US" altLang="en-US" dirty="0"/>
              <a:t>Is equitable</a:t>
            </a:r>
            <a:br>
              <a:rPr lang="en-US" altLang="en-US" dirty="0"/>
            </a:br>
            <a:endParaRPr lang="en-US" altLang="en-US" dirty="0"/>
          </a:p>
          <a:p>
            <a:r>
              <a:rPr lang="en-US" altLang="en-US" dirty="0"/>
              <a:t>Is in compliance with legal guidelines</a:t>
            </a:r>
          </a:p>
        </p:txBody>
      </p:sp>
    </p:spTree>
    <p:extLst>
      <p:ext uri="{BB962C8B-B14F-4D97-AF65-F5344CB8AC3E}">
        <p14:creationId xmlns:p14="http://schemas.microsoft.com/office/powerpoint/2010/main" val="7316367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Determining Internal Pay Equity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1150640" y="1375849"/>
            <a:ext cx="9890719" cy="4469766"/>
          </a:xfrm>
        </p:spPr>
        <p:txBody>
          <a:bodyPr/>
          <a:lstStyle/>
          <a:p>
            <a:r>
              <a:rPr lang="en-US" altLang="en-US" dirty="0"/>
              <a:t>Step 1: Determine compensable factors</a:t>
            </a:r>
            <a:br>
              <a:rPr lang="en-US" altLang="en-US" dirty="0"/>
            </a:br>
            <a:endParaRPr lang="en-US" altLang="en-US" dirty="0"/>
          </a:p>
          <a:p>
            <a:r>
              <a:rPr lang="en-US" altLang="en-US" dirty="0"/>
              <a:t>Step 2: Determine levels for each factor</a:t>
            </a:r>
            <a:br>
              <a:rPr lang="en-US" altLang="en-US" dirty="0"/>
            </a:br>
            <a:endParaRPr lang="en-US" altLang="en-US" dirty="0"/>
          </a:p>
          <a:p>
            <a:r>
              <a:rPr lang="en-US" altLang="en-US" dirty="0"/>
              <a:t>Step 3: Determine factor weights</a:t>
            </a:r>
          </a:p>
          <a:p>
            <a:pPr lvl="1"/>
            <a:r>
              <a:rPr lang="en-US" altLang="en-US" dirty="0"/>
              <a:t>Determine total number of points to distribute among factors</a:t>
            </a:r>
          </a:p>
          <a:p>
            <a:pPr lvl="1"/>
            <a:r>
              <a:rPr lang="en-US" altLang="en-US" dirty="0"/>
              <a:t>Assign points to each factor</a:t>
            </a:r>
          </a:p>
          <a:p>
            <a:pPr lvl="1"/>
            <a:r>
              <a:rPr lang="en-US" altLang="en-US" dirty="0"/>
              <a:t>Divide number of points assigned to a factor into each level</a:t>
            </a:r>
          </a:p>
          <a:p>
            <a:pPr lvl="1"/>
            <a:r>
              <a:rPr lang="en-US" altLang="en-US" dirty="0"/>
              <a:t>Run regression (wage trend line) to determine how well points predict salary midpoints</a:t>
            </a:r>
          </a:p>
        </p:txBody>
      </p:sp>
    </p:spTree>
    <p:extLst>
      <p:ext uri="{BB962C8B-B14F-4D97-AF65-F5344CB8AC3E}">
        <p14:creationId xmlns:p14="http://schemas.microsoft.com/office/powerpoint/2010/main" val="3533097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Importance of Job Analysis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17847" y="1586864"/>
            <a:ext cx="4606346" cy="4469766"/>
          </a:xfrm>
        </p:spPr>
        <p:txBody>
          <a:bodyPr/>
          <a:lstStyle/>
          <a:p>
            <a:r>
              <a:rPr lang="en-US" altLang="en-US" dirty="0"/>
              <a:t>Writing job descriptions</a:t>
            </a:r>
            <a:br>
              <a:rPr lang="en-US" altLang="en-US" dirty="0"/>
            </a:br>
            <a:endParaRPr lang="en-US" altLang="en-US" dirty="0"/>
          </a:p>
          <a:p>
            <a:r>
              <a:rPr lang="en-US" altLang="en-US" dirty="0"/>
              <a:t>Employee selection</a:t>
            </a:r>
            <a:br>
              <a:rPr lang="en-US" altLang="en-US" dirty="0"/>
            </a:br>
            <a:endParaRPr lang="en-US" altLang="en-US" dirty="0"/>
          </a:p>
          <a:p>
            <a:r>
              <a:rPr lang="en-US" altLang="en-US" dirty="0"/>
              <a:t>Training</a:t>
            </a:r>
            <a:br>
              <a:rPr lang="en-US" altLang="en-US" dirty="0"/>
            </a:br>
            <a:endParaRPr lang="en-US" altLang="en-US" dirty="0"/>
          </a:p>
          <a:p>
            <a:r>
              <a:rPr lang="en-US" altLang="en-US" dirty="0"/>
              <a:t>Personpower planning</a:t>
            </a:r>
            <a:br>
              <a:rPr lang="en-US" altLang="en-US" dirty="0"/>
            </a:br>
            <a:endParaRPr lang="en-US" altLang="en-US" dirty="0"/>
          </a:p>
          <a:p>
            <a:r>
              <a:rPr lang="en-US" altLang="en-US" dirty="0"/>
              <a:t>Performance appraisal</a:t>
            </a:r>
            <a:br>
              <a:rPr lang="en-US" altLang="en-US" dirty="0"/>
            </a:br>
            <a:endParaRPr lang="en-US" altLang="en-US" dirty="0"/>
          </a:p>
        </p:txBody>
      </p:sp>
      <p:sp>
        <p:nvSpPr>
          <p:cNvPr id="3" name="Content Placeholder 2">
            <a:extLst>
              <a:ext uri="{FF2B5EF4-FFF2-40B4-BE49-F238E27FC236}">
                <a16:creationId xmlns:a16="http://schemas.microsoft.com/office/drawing/2014/main" id="{1D84DE6F-06CD-4CB8-A13F-2D79D8A1B00D}"/>
              </a:ext>
            </a:extLst>
          </p:cNvPr>
          <p:cNvSpPr>
            <a:spLocks noGrp="1"/>
          </p:cNvSpPr>
          <p:nvPr>
            <p:ph sz="quarter" idx="17"/>
          </p:nvPr>
        </p:nvSpPr>
        <p:spPr>
          <a:xfrm>
            <a:off x="6096000" y="1586864"/>
            <a:ext cx="5540375" cy="4642486"/>
          </a:xfrm>
        </p:spPr>
        <p:txBody>
          <a:bodyPr/>
          <a:lstStyle/>
          <a:p>
            <a:r>
              <a:rPr lang="en-US" altLang="en-US" dirty="0"/>
              <a:t>Job classification</a:t>
            </a:r>
            <a:br>
              <a:rPr lang="en-US" altLang="en-US" dirty="0"/>
            </a:br>
            <a:endParaRPr lang="en-US" altLang="en-US" dirty="0"/>
          </a:p>
          <a:p>
            <a:r>
              <a:rPr lang="en-US" altLang="en-US" dirty="0"/>
              <a:t>Job evaluation</a:t>
            </a:r>
            <a:br>
              <a:rPr lang="en-US" altLang="en-US" dirty="0"/>
            </a:br>
            <a:endParaRPr lang="en-US" altLang="en-US" dirty="0"/>
          </a:p>
          <a:p>
            <a:r>
              <a:rPr lang="en-US" altLang="en-US" dirty="0"/>
              <a:t>Job design</a:t>
            </a:r>
            <a:br>
              <a:rPr lang="en-US" altLang="en-US" dirty="0"/>
            </a:br>
            <a:endParaRPr lang="en-US" altLang="en-US" dirty="0"/>
          </a:p>
          <a:p>
            <a:r>
              <a:rPr lang="en-US" altLang="en-US" dirty="0"/>
              <a:t>Compliance with legal guidelines</a:t>
            </a:r>
            <a:br>
              <a:rPr lang="en-US" altLang="en-US" dirty="0"/>
            </a:br>
            <a:endParaRPr lang="en-US" altLang="en-US" dirty="0"/>
          </a:p>
          <a:p>
            <a:r>
              <a:rPr lang="en-US" altLang="en-US" dirty="0"/>
              <a:t>Organizational analysis</a:t>
            </a:r>
          </a:p>
        </p:txBody>
      </p:sp>
    </p:spTree>
    <p:extLst>
      <p:ext uri="{BB962C8B-B14F-4D97-AF65-F5344CB8AC3E}">
        <p14:creationId xmlns:p14="http://schemas.microsoft.com/office/powerpoint/2010/main" val="19040586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Step 1: Determining Compensable Job Factors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a:spcAft>
                <a:spcPts val="1800"/>
              </a:spcAft>
            </a:pPr>
            <a:r>
              <a:rPr lang="en-US" altLang="en-US" dirty="0"/>
              <a:t>Compensable Factors</a:t>
            </a:r>
          </a:p>
          <a:p>
            <a:r>
              <a:rPr lang="en-US" altLang="en-US" dirty="0"/>
              <a:t>Examples</a:t>
            </a:r>
          </a:p>
          <a:p>
            <a:pPr lvl="1"/>
            <a:r>
              <a:rPr lang="en-US" altLang="en-US" dirty="0"/>
              <a:t>Level of responsibility</a:t>
            </a:r>
          </a:p>
          <a:p>
            <a:pPr lvl="1"/>
            <a:r>
              <a:rPr lang="en-US" altLang="en-US" dirty="0"/>
              <a:t>Physical demands</a:t>
            </a:r>
          </a:p>
          <a:p>
            <a:pPr lvl="1"/>
            <a:r>
              <a:rPr lang="en-US" altLang="en-US" dirty="0"/>
              <a:t>Mental demands</a:t>
            </a:r>
          </a:p>
          <a:p>
            <a:pPr lvl="1"/>
            <a:r>
              <a:rPr lang="en-US" altLang="en-US" dirty="0"/>
              <a:t>Education requirements</a:t>
            </a:r>
          </a:p>
          <a:p>
            <a:pPr lvl="1"/>
            <a:r>
              <a:rPr lang="en-US" altLang="en-US" dirty="0"/>
              <a:t>Training and experience requirements</a:t>
            </a:r>
          </a:p>
          <a:p>
            <a:pPr lvl="1"/>
            <a:r>
              <a:rPr lang="en-US" altLang="en-US" dirty="0"/>
              <a:t>Working conditions</a:t>
            </a:r>
          </a:p>
        </p:txBody>
      </p:sp>
    </p:spTree>
    <p:extLst>
      <p:ext uri="{BB962C8B-B14F-4D97-AF65-F5344CB8AC3E}">
        <p14:creationId xmlns:p14="http://schemas.microsoft.com/office/powerpoint/2010/main" val="38646403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Activity: Discussion: Job Value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a:spcAft>
                <a:spcPts val="1800"/>
              </a:spcAft>
            </a:pPr>
            <a:r>
              <a:rPr lang="en-US" dirty="0">
                <a:ea typeface="ＭＳ Ｐゴシック" charset="0"/>
              </a:rPr>
              <a:t>What factors make one job worth more than another?</a:t>
            </a:r>
            <a:endParaRPr lang="en-US" altLang="en-US" dirty="0"/>
          </a:p>
        </p:txBody>
      </p:sp>
    </p:spTree>
    <p:extLst>
      <p:ext uri="{BB962C8B-B14F-4D97-AF65-F5344CB8AC3E}">
        <p14:creationId xmlns:p14="http://schemas.microsoft.com/office/powerpoint/2010/main" val="20463604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Step 2: Determining Levels for Each Compensable Factor</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sz="2000" dirty="0"/>
              <a:t>Education</a:t>
            </a:r>
          </a:p>
          <a:p>
            <a:pPr lvl="1"/>
            <a:r>
              <a:rPr lang="en-US" altLang="en-US" sz="1800" dirty="0"/>
              <a:t>High school degree or less</a:t>
            </a:r>
          </a:p>
          <a:p>
            <a:pPr lvl="1"/>
            <a:r>
              <a:rPr lang="en-US" altLang="en-US" sz="1800" dirty="0"/>
              <a:t>Two-year college degree</a:t>
            </a:r>
          </a:p>
          <a:p>
            <a:pPr lvl="1"/>
            <a:r>
              <a:rPr lang="en-US" altLang="en-US" sz="1800" dirty="0"/>
              <a:t>Bachelor’s degree</a:t>
            </a:r>
          </a:p>
          <a:p>
            <a:pPr lvl="1"/>
            <a:r>
              <a:rPr lang="en-US" altLang="en-US" sz="1800" dirty="0"/>
              <a:t>Master’s degree</a:t>
            </a:r>
          </a:p>
          <a:p>
            <a:r>
              <a:rPr lang="en-US" altLang="en-US" sz="2000" dirty="0"/>
              <a:t>Responsibility</a:t>
            </a:r>
          </a:p>
          <a:p>
            <a:pPr lvl="1"/>
            <a:r>
              <a:rPr lang="en-US" altLang="en-US" sz="1800" dirty="0"/>
              <a:t>Makes no decisions</a:t>
            </a:r>
          </a:p>
          <a:p>
            <a:pPr lvl="1"/>
            <a:r>
              <a:rPr lang="en-US" altLang="en-US" sz="1800" dirty="0"/>
              <a:t>Makes decisions for self</a:t>
            </a:r>
          </a:p>
          <a:p>
            <a:pPr lvl="1"/>
            <a:r>
              <a:rPr lang="en-US" altLang="en-US" sz="1800" dirty="0"/>
              <a:t>Makes decisions for 1-5 employees</a:t>
            </a:r>
          </a:p>
          <a:p>
            <a:pPr lvl="1"/>
            <a:r>
              <a:rPr lang="en-US" altLang="en-US" sz="1800" dirty="0"/>
              <a:t>Makes decisions for more than 5 employees</a:t>
            </a:r>
          </a:p>
          <a:p>
            <a:r>
              <a:rPr lang="en-US" altLang="en-US" sz="2000" dirty="0"/>
              <a:t>Physical demands</a:t>
            </a:r>
          </a:p>
          <a:p>
            <a:pPr lvl="1"/>
            <a:r>
              <a:rPr lang="en-US" altLang="en-US" sz="1800" dirty="0"/>
              <a:t>Lifts no heavy objects</a:t>
            </a:r>
          </a:p>
          <a:p>
            <a:pPr lvl="1"/>
            <a:r>
              <a:rPr lang="en-US" altLang="en-US" sz="1800" dirty="0"/>
              <a:t>Lifts objects between 25 and 100 pounds</a:t>
            </a:r>
          </a:p>
          <a:p>
            <a:pPr lvl="1"/>
            <a:r>
              <a:rPr lang="en-US" altLang="en-US" sz="1800" dirty="0"/>
              <a:t>Lifts objects more than 100 pounds</a:t>
            </a:r>
          </a:p>
        </p:txBody>
      </p:sp>
    </p:spTree>
    <p:extLst>
      <p:ext uri="{BB962C8B-B14F-4D97-AF65-F5344CB8AC3E}">
        <p14:creationId xmlns:p14="http://schemas.microsoft.com/office/powerpoint/2010/main" val="40453601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D0F4-E21B-41B8-A282-FB1546C60018}"/>
              </a:ext>
            </a:extLst>
          </p:cNvPr>
          <p:cNvSpPr>
            <a:spLocks noGrp="1"/>
          </p:cNvSpPr>
          <p:nvPr>
            <p:ph type="title"/>
          </p:nvPr>
        </p:nvSpPr>
        <p:spPr/>
        <p:txBody>
          <a:bodyPr/>
          <a:lstStyle/>
          <a:p>
            <a:r>
              <a:rPr lang="en-US" dirty="0">
                <a:ea typeface="ＭＳ Ｐゴシック" charset="0"/>
              </a:rPr>
              <a:t>Step 3: Determining the Factor Weights</a:t>
            </a:r>
            <a:endParaRPr lang="en-US" dirty="0"/>
          </a:p>
        </p:txBody>
      </p:sp>
      <p:sp>
        <p:nvSpPr>
          <p:cNvPr id="5" name="Text Placeholder 6">
            <a:extLst>
              <a:ext uri="{FF2B5EF4-FFF2-40B4-BE49-F238E27FC236}">
                <a16:creationId xmlns:a16="http://schemas.microsoft.com/office/drawing/2014/main" id="{BCC79AD6-0751-814A-80B0-BDB1D42CA8B1}"/>
              </a:ext>
            </a:extLst>
          </p:cNvPr>
          <p:cNvSpPr>
            <a:spLocks noGrp="1"/>
          </p:cNvSpPr>
          <p:nvPr>
            <p:ph type="body" sz="quarter" idx="15"/>
          </p:nvPr>
        </p:nvSpPr>
        <p:spPr>
          <a:xfrm>
            <a:off x="1150640" y="1194117"/>
            <a:ext cx="9890719" cy="4469766"/>
          </a:xfrm>
        </p:spPr>
        <p:txBody>
          <a:bodyPr/>
          <a:lstStyle/>
          <a:p>
            <a:r>
              <a:rPr lang="en-US" altLang="en-US" dirty="0"/>
              <a:t>Determine total number of points to distribute among factors</a:t>
            </a:r>
            <a:br>
              <a:rPr lang="en-US" altLang="en-US" dirty="0"/>
            </a:br>
            <a:endParaRPr lang="en-US" altLang="en-US" dirty="0"/>
          </a:p>
          <a:p>
            <a:r>
              <a:rPr lang="en-US" altLang="en-US" dirty="0"/>
              <a:t>Assign points to each factor</a:t>
            </a:r>
            <a:br>
              <a:rPr lang="en-US" altLang="en-US" dirty="0"/>
            </a:br>
            <a:endParaRPr lang="en-US" altLang="en-US" dirty="0"/>
          </a:p>
          <a:p>
            <a:r>
              <a:rPr lang="en-US" altLang="en-US" dirty="0"/>
              <a:t>Divide number of points assigned to a factor into each level</a:t>
            </a:r>
            <a:br>
              <a:rPr lang="en-US" altLang="en-US" dirty="0"/>
            </a:br>
            <a:endParaRPr lang="en-US" altLang="en-US" dirty="0"/>
          </a:p>
          <a:p>
            <a:r>
              <a:rPr lang="en-US" altLang="en-US" dirty="0"/>
              <a:t>Run regression (wage trend line) to determine how well points predict salary midpoints</a:t>
            </a:r>
          </a:p>
          <a:p>
            <a:pPr lvl="1"/>
            <a:r>
              <a:rPr lang="en-US" altLang="en-US" dirty="0"/>
              <a:t>Used to identify jobs that are equitable, underpaid, and overpaid using the difference between the current salary and the wage trend line</a:t>
            </a:r>
          </a:p>
        </p:txBody>
      </p:sp>
    </p:spTree>
    <p:extLst>
      <p:ext uri="{BB962C8B-B14F-4D97-AF65-F5344CB8AC3E}">
        <p14:creationId xmlns:p14="http://schemas.microsoft.com/office/powerpoint/2010/main" val="10979519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7316-A499-3647-8E03-A084B554C25C}"/>
              </a:ext>
            </a:extLst>
          </p:cNvPr>
          <p:cNvSpPr>
            <a:spLocks noGrp="1"/>
          </p:cNvSpPr>
          <p:nvPr>
            <p:ph type="title"/>
          </p:nvPr>
        </p:nvSpPr>
        <p:spPr/>
        <p:txBody>
          <a:bodyPr/>
          <a:lstStyle/>
          <a:p>
            <a:r>
              <a:rPr lang="en-US" dirty="0">
                <a:ea typeface="ＭＳ Ｐゴシック" charset="0"/>
              </a:rPr>
              <a:t>Determining the Factor Weights: </a:t>
            </a:r>
            <a:r>
              <a:rPr lang="en-US" dirty="0"/>
              <a:t>Determine Total Number of Points</a:t>
            </a:r>
          </a:p>
        </p:txBody>
      </p:sp>
      <p:graphicFrame>
        <p:nvGraphicFramePr>
          <p:cNvPr id="4" name="Group 3">
            <a:extLst>
              <a:ext uri="{FF2B5EF4-FFF2-40B4-BE49-F238E27FC236}">
                <a16:creationId xmlns:a16="http://schemas.microsoft.com/office/drawing/2014/main" id="{38240659-E0DD-1846-8169-C4A49CCC7472}"/>
              </a:ext>
            </a:extLst>
          </p:cNvPr>
          <p:cNvGraphicFramePr>
            <a:graphicFrameLocks/>
          </p:cNvGraphicFramePr>
          <p:nvPr>
            <p:extLst>
              <p:ext uri="{D42A27DB-BD31-4B8C-83A1-F6EECF244321}">
                <p14:modId xmlns:p14="http://schemas.microsoft.com/office/powerpoint/2010/main" val="2830546641"/>
              </p:ext>
            </p:extLst>
          </p:nvPr>
        </p:nvGraphicFramePr>
        <p:xfrm>
          <a:off x="2697455" y="1662059"/>
          <a:ext cx="6797089" cy="1828800"/>
        </p:xfrm>
        <a:graphic>
          <a:graphicData uri="http://schemas.openxmlformats.org/drawingml/2006/table">
            <a:tbl>
              <a:tblPr firstRow="1"/>
              <a:tblGrid>
                <a:gridCol w="4754334">
                  <a:extLst>
                    <a:ext uri="{9D8B030D-6E8A-4147-A177-3AD203B41FA5}">
                      <a16:colId xmlns:a16="http://schemas.microsoft.com/office/drawing/2014/main" val="20000"/>
                    </a:ext>
                  </a:extLst>
                </a:gridCol>
                <a:gridCol w="2042755">
                  <a:extLst>
                    <a:ext uri="{9D8B030D-6E8A-4147-A177-3AD203B41FA5}">
                      <a16:colId xmlns:a16="http://schemas.microsoft.com/office/drawing/2014/main" val="20001"/>
                    </a:ext>
                  </a:extLst>
                </a:gridCol>
              </a:tblGrid>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Factor</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Total Points</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0"/>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Education</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200</a:t>
                      </a:r>
                    </a:p>
                  </a:txBody>
                  <a:tcPr horzOverflow="overflow"/>
                </a:tc>
                <a:extLst>
                  <a:ext uri="{0D108BD9-81ED-4DB2-BD59-A6C34878D82A}">
                    <a16:rowId xmlns:a16="http://schemas.microsoft.com/office/drawing/2014/main" val="10001"/>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Responsibility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300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2"/>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Physical demands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90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3"/>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Total</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590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571824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D0F4-E21B-41B8-A282-FB1546C60018}"/>
              </a:ext>
            </a:extLst>
          </p:cNvPr>
          <p:cNvSpPr>
            <a:spLocks noGrp="1"/>
          </p:cNvSpPr>
          <p:nvPr>
            <p:ph type="title"/>
          </p:nvPr>
        </p:nvSpPr>
        <p:spPr/>
        <p:txBody>
          <a:bodyPr/>
          <a:lstStyle/>
          <a:p>
            <a:r>
              <a:rPr lang="en-US" dirty="0">
                <a:ea typeface="ＭＳ Ｐゴシック" charset="0"/>
              </a:rPr>
              <a:t>Determining the Factor Weights: Assign Points to Each Factor</a:t>
            </a:r>
            <a:endParaRPr lang="en-US" dirty="0"/>
          </a:p>
        </p:txBody>
      </p:sp>
      <p:graphicFrame>
        <p:nvGraphicFramePr>
          <p:cNvPr id="7" name="Group 3">
            <a:extLst>
              <a:ext uri="{FF2B5EF4-FFF2-40B4-BE49-F238E27FC236}">
                <a16:creationId xmlns:a16="http://schemas.microsoft.com/office/drawing/2014/main" id="{879FEF17-18DC-4C8B-9015-7174A53D09CE}"/>
              </a:ext>
            </a:extLst>
          </p:cNvPr>
          <p:cNvGraphicFramePr>
            <a:graphicFrameLocks noGrp="1"/>
          </p:cNvGraphicFramePr>
          <p:nvPr>
            <p:ph type="tbl" sz="quarter" idx="18"/>
            <p:extLst>
              <p:ext uri="{D42A27DB-BD31-4B8C-83A1-F6EECF244321}">
                <p14:modId xmlns:p14="http://schemas.microsoft.com/office/powerpoint/2010/main" val="3127344506"/>
              </p:ext>
            </p:extLst>
          </p:nvPr>
        </p:nvGraphicFramePr>
        <p:xfrm>
          <a:off x="2493474" y="1887142"/>
          <a:ext cx="7205052" cy="2194560"/>
        </p:xfrm>
        <a:graphic>
          <a:graphicData uri="http://schemas.openxmlformats.org/drawingml/2006/table">
            <a:tbl>
              <a:tblPr firstRow="1"/>
              <a:tblGrid>
                <a:gridCol w="5039691">
                  <a:extLst>
                    <a:ext uri="{9D8B030D-6E8A-4147-A177-3AD203B41FA5}">
                      <a16:colId xmlns:a16="http://schemas.microsoft.com/office/drawing/2014/main" val="20000"/>
                    </a:ext>
                  </a:extLst>
                </a:gridCol>
                <a:gridCol w="2165361">
                  <a:extLst>
                    <a:ext uri="{9D8B030D-6E8A-4147-A177-3AD203B41FA5}">
                      <a16:colId xmlns:a16="http://schemas.microsoft.com/office/drawing/2014/main" val="20001"/>
                    </a:ext>
                  </a:extLst>
                </a:gridCol>
              </a:tblGrid>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Responsibility (300 points possible)</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Points</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0"/>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Makes no decisions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75</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1"/>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Makes decisions for self</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150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2"/>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Makes decisions for 1-5 employees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225</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3"/>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Makes decisions for &gt; 5 employees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300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4"/>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Total</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300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543442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D0F4-E21B-41B8-A282-FB1546C60018}"/>
              </a:ext>
            </a:extLst>
          </p:cNvPr>
          <p:cNvSpPr>
            <a:spLocks noGrp="1"/>
          </p:cNvSpPr>
          <p:nvPr>
            <p:ph type="title"/>
          </p:nvPr>
        </p:nvSpPr>
        <p:spPr/>
        <p:txBody>
          <a:bodyPr/>
          <a:lstStyle/>
          <a:p>
            <a:r>
              <a:rPr lang="en-US" dirty="0">
                <a:ea typeface="ＭＳ Ｐゴシック" charset="0"/>
              </a:rPr>
              <a:t>Determining the Factor Weights: Assign Points to Each Job</a:t>
            </a:r>
            <a:endParaRPr lang="en-US" dirty="0"/>
          </a:p>
        </p:txBody>
      </p:sp>
      <p:graphicFrame>
        <p:nvGraphicFramePr>
          <p:cNvPr id="6" name="Group 3">
            <a:extLst>
              <a:ext uri="{FF2B5EF4-FFF2-40B4-BE49-F238E27FC236}">
                <a16:creationId xmlns:a16="http://schemas.microsoft.com/office/drawing/2014/main" id="{E85DAD99-BADD-4208-ACF2-9512E2E46937}"/>
              </a:ext>
            </a:extLst>
          </p:cNvPr>
          <p:cNvGraphicFramePr>
            <a:graphicFrameLocks noGrp="1"/>
          </p:cNvGraphicFramePr>
          <p:nvPr>
            <p:ph type="tbl" sz="quarter" idx="18"/>
            <p:extLst>
              <p:ext uri="{D42A27DB-BD31-4B8C-83A1-F6EECF244321}">
                <p14:modId xmlns:p14="http://schemas.microsoft.com/office/powerpoint/2010/main" val="2736427830"/>
              </p:ext>
            </p:extLst>
          </p:nvPr>
        </p:nvGraphicFramePr>
        <p:xfrm>
          <a:off x="2744403" y="1655947"/>
          <a:ext cx="6723066" cy="3248414"/>
        </p:xfrm>
        <a:graphic>
          <a:graphicData uri="http://schemas.openxmlformats.org/drawingml/2006/table">
            <a:tbl>
              <a:tblPr firstRow="1"/>
              <a:tblGrid>
                <a:gridCol w="3751580">
                  <a:extLst>
                    <a:ext uri="{9D8B030D-6E8A-4147-A177-3AD203B41FA5}">
                      <a16:colId xmlns:a16="http://schemas.microsoft.com/office/drawing/2014/main" val="20000"/>
                    </a:ext>
                  </a:extLst>
                </a:gridCol>
                <a:gridCol w="2971486">
                  <a:extLst>
                    <a:ext uri="{9D8B030D-6E8A-4147-A177-3AD203B41FA5}">
                      <a16:colId xmlns:a16="http://schemas.microsoft.com/office/drawing/2014/main" val="20001"/>
                    </a:ext>
                  </a:extLst>
                </a:gridCol>
              </a:tblGrid>
              <a:tr h="536040">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Position: Production Supervisor</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2" marB="45722" horzOverflow="overflow">
                    <a:lnL w="12700" cap="flat" cmpd="sng" algn="ctr">
                      <a:noFill/>
                      <a:prstDash val="solid"/>
                      <a:round/>
                      <a:headEnd type="none" w="med" len="med"/>
                      <a:tailEnd type="none" w="med" len="med"/>
                    </a:lnL>
                  </a:tcPr>
                </a:tc>
                <a:extLst>
                  <a:ext uri="{0D108BD9-81ED-4DB2-BD59-A6C34878D82A}">
                    <a16:rowId xmlns:a16="http://schemas.microsoft.com/office/drawing/2014/main" val="3883809974"/>
                  </a:ext>
                </a:extLst>
              </a:tr>
              <a:tr h="53604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Factor</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2" marB="45722"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Points</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2" marB="45722" horzOverflow="overflow"/>
                </a:tc>
                <a:extLst>
                  <a:ext uri="{0D108BD9-81ED-4DB2-BD59-A6C34878D82A}">
                    <a16:rowId xmlns:a16="http://schemas.microsoft.com/office/drawing/2014/main" val="10001"/>
                  </a:ext>
                </a:extLst>
              </a:tr>
              <a:tr h="537489">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Education</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2" marB="45722"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200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2" marB="45722" horzOverflow="overflow"/>
                </a:tc>
                <a:extLst>
                  <a:ext uri="{0D108BD9-81ED-4DB2-BD59-A6C34878D82A}">
                    <a16:rowId xmlns:a16="http://schemas.microsoft.com/office/drawing/2014/main" val="10002"/>
                  </a:ext>
                </a:extLst>
              </a:tr>
              <a:tr h="53604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Responsibility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2" marB="45722"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300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2" marB="45722" horzOverflow="overflow"/>
                </a:tc>
                <a:extLst>
                  <a:ext uri="{0D108BD9-81ED-4DB2-BD59-A6C34878D82A}">
                    <a16:rowId xmlns:a16="http://schemas.microsoft.com/office/drawing/2014/main" val="10003"/>
                  </a:ext>
                </a:extLst>
              </a:tr>
              <a:tr h="56676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Physical demands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2" marB="45722"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30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2" marB="45722" horzOverflow="overflow"/>
                </a:tc>
                <a:extLst>
                  <a:ext uri="{0D108BD9-81ED-4DB2-BD59-A6C34878D82A}">
                    <a16:rowId xmlns:a16="http://schemas.microsoft.com/office/drawing/2014/main" val="10004"/>
                  </a:ext>
                </a:extLst>
              </a:tr>
              <a:tr h="53604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Total</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2" marB="45722"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530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2" marB="45722"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02864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BF58B-8BF4-444F-9B36-A19B91AD4A79}"/>
              </a:ext>
            </a:extLst>
          </p:cNvPr>
          <p:cNvSpPr>
            <a:spLocks noGrp="1"/>
          </p:cNvSpPr>
          <p:nvPr>
            <p:ph type="title"/>
          </p:nvPr>
        </p:nvSpPr>
        <p:spPr/>
        <p:txBody>
          <a:bodyPr/>
          <a:lstStyle/>
          <a:p>
            <a:r>
              <a:rPr lang="en-US" dirty="0">
                <a:ea typeface="ＭＳ Ｐゴシック" charset="0"/>
              </a:rPr>
              <a:t>Determining the Factor Weights: </a:t>
            </a:r>
            <a:r>
              <a:rPr lang="en-US" dirty="0"/>
              <a:t>Wage Trend Line </a:t>
            </a:r>
          </a:p>
        </p:txBody>
      </p:sp>
      <p:pic>
        <p:nvPicPr>
          <p:cNvPr id="14" name="Picture Placeholder 13" descr="A grid graph plots the values 350 to 700 in increments of 50 along the horizontal axis. The vertical axis plots the values 21,000 to 44,000 in increments of 1,000. The graph shows a curve that starts from a cell that reads 350 and slopes diagonally upward to a cell that corresponds to 700 and 42,000. A few of the cells in the grid are labelled as follows:&#10;Cell corresponding to 350 and 25,000 reads, Clerk. Cell corresponding to 400 and 26,000 reads, Doc Spec. Cell corresponding to 450 and 25,000 reads, Section 2. Cell corresponding to 450 and 28,000 reads, Comp Op. Cell corresponding to 500 and 27,000 reads, Section 1. Cell corresponding to 500 and 28,000 reads, Acct Rep. Cell corresponding to 550 and 36,000 reads, Comp Prog. Cell corresponding to 600 and 35,000 reads, Cust Serv. Cell corresponding to 600 and 37,000 reads, Computer analyst. Cell corresponding to 650 and 42,000 reads, Supervisor.">
            <a:extLst>
              <a:ext uri="{FF2B5EF4-FFF2-40B4-BE49-F238E27FC236}">
                <a16:creationId xmlns:a16="http://schemas.microsoft.com/office/drawing/2014/main" id="{7830325A-187A-4889-A0AB-A56FCC38CCCF}"/>
              </a:ext>
            </a:extLst>
          </p:cNvPr>
          <p:cNvPicPr>
            <a:picLocks noGrp="1" noChangeAspect="1"/>
          </p:cNvPicPr>
          <p:nvPr>
            <p:ph type="pic" sz="quarter" idx="16"/>
          </p:nvPr>
        </p:nvPicPr>
        <p:blipFill>
          <a:blip r:embed="rId2"/>
          <a:stretch>
            <a:fillRect/>
          </a:stretch>
        </p:blipFill>
        <p:spPr>
          <a:xfrm>
            <a:off x="3218689" y="1292952"/>
            <a:ext cx="5807963" cy="4704084"/>
          </a:xfrm>
          <a:prstGeom prst="rect">
            <a:avLst/>
          </a:prstGeom>
        </p:spPr>
      </p:pic>
    </p:spTree>
    <p:extLst>
      <p:ext uri="{BB962C8B-B14F-4D97-AF65-F5344CB8AC3E}">
        <p14:creationId xmlns:p14="http://schemas.microsoft.com/office/powerpoint/2010/main" val="26646402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D0F4-E21B-41B8-A282-FB1546C60018}"/>
              </a:ext>
            </a:extLst>
          </p:cNvPr>
          <p:cNvSpPr>
            <a:spLocks noGrp="1"/>
          </p:cNvSpPr>
          <p:nvPr>
            <p:ph type="title"/>
          </p:nvPr>
        </p:nvSpPr>
        <p:spPr/>
        <p:txBody>
          <a:bodyPr/>
          <a:lstStyle/>
          <a:p>
            <a:r>
              <a:rPr lang="en-US" dirty="0"/>
              <a:t>Wage Trend Line Analysis</a:t>
            </a:r>
          </a:p>
        </p:txBody>
      </p:sp>
      <p:graphicFrame>
        <p:nvGraphicFramePr>
          <p:cNvPr id="6" name="Group 2">
            <a:extLst>
              <a:ext uri="{FF2B5EF4-FFF2-40B4-BE49-F238E27FC236}">
                <a16:creationId xmlns:a16="http://schemas.microsoft.com/office/drawing/2014/main" id="{CAB4793C-5123-47C1-A9A0-6A2AE48D0316}"/>
              </a:ext>
            </a:extLst>
          </p:cNvPr>
          <p:cNvGraphicFramePr>
            <a:graphicFrameLocks noGrp="1"/>
          </p:cNvGraphicFramePr>
          <p:nvPr>
            <p:ph type="tbl" sz="quarter" idx="18"/>
            <p:extLst>
              <p:ext uri="{D42A27DB-BD31-4B8C-83A1-F6EECF244321}">
                <p14:modId xmlns:p14="http://schemas.microsoft.com/office/powerpoint/2010/main" val="4065309600"/>
              </p:ext>
            </p:extLst>
          </p:nvPr>
        </p:nvGraphicFramePr>
        <p:xfrm>
          <a:off x="2352919" y="1488220"/>
          <a:ext cx="7575489" cy="3692414"/>
        </p:xfrm>
        <a:graphic>
          <a:graphicData uri="http://schemas.openxmlformats.org/drawingml/2006/table">
            <a:tbl>
              <a:tblPr firstRow="1"/>
              <a:tblGrid>
                <a:gridCol w="2430653">
                  <a:extLst>
                    <a:ext uri="{9D8B030D-6E8A-4147-A177-3AD203B41FA5}">
                      <a16:colId xmlns:a16="http://schemas.microsoft.com/office/drawing/2014/main" val="20000"/>
                    </a:ext>
                  </a:extLst>
                </a:gridCol>
                <a:gridCol w="897147">
                  <a:extLst>
                    <a:ext uri="{9D8B030D-6E8A-4147-A177-3AD203B41FA5}">
                      <a16:colId xmlns:a16="http://schemas.microsoft.com/office/drawing/2014/main" val="20001"/>
                    </a:ext>
                  </a:extLst>
                </a:gridCol>
                <a:gridCol w="1832293">
                  <a:extLst>
                    <a:ext uri="{9D8B030D-6E8A-4147-A177-3AD203B41FA5}">
                      <a16:colId xmlns:a16="http://schemas.microsoft.com/office/drawing/2014/main" val="20002"/>
                    </a:ext>
                  </a:extLst>
                </a:gridCol>
                <a:gridCol w="1104181">
                  <a:extLst>
                    <a:ext uri="{9D8B030D-6E8A-4147-A177-3AD203B41FA5}">
                      <a16:colId xmlns:a16="http://schemas.microsoft.com/office/drawing/2014/main" val="20003"/>
                    </a:ext>
                  </a:extLst>
                </a:gridCol>
                <a:gridCol w="1311215">
                  <a:extLst>
                    <a:ext uri="{9D8B030D-6E8A-4147-A177-3AD203B41FA5}">
                      <a16:colId xmlns:a16="http://schemas.microsoft.com/office/drawing/2014/main" val="20004"/>
                    </a:ext>
                  </a:extLst>
                </a:gridCol>
              </a:tblGrid>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t>Job</a:t>
                      </a:r>
                      <a:endPar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t>Points</a:t>
                      </a:r>
                      <a:endPar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t>Predicted Salary</a:t>
                      </a:r>
                      <a:endPar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t>Salary</a:t>
                      </a:r>
                      <a:endPar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t>Difference</a:t>
                      </a:r>
                      <a:endPar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extLst>
                  <a:ext uri="{0D108BD9-81ED-4DB2-BD59-A6C34878D82A}">
                    <a16:rowId xmlns:a16="http://schemas.microsoft.com/office/drawing/2014/main" val="10000"/>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Computer Operator</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450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$27,869</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$28,000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+$131</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extLst>
                  <a:ext uri="{0D108BD9-81ED-4DB2-BD59-A6C34878D82A}">
                    <a16:rowId xmlns:a16="http://schemas.microsoft.com/office/drawing/2014/main" val="10001"/>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Computer Programmer</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550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$33,936</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$36,000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+$2,064</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extLst>
                  <a:ext uri="{0D108BD9-81ED-4DB2-BD59-A6C34878D82A}">
                    <a16:rowId xmlns:a16="http://schemas.microsoft.com/office/drawing/2014/main" val="10002"/>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Documents Specialist</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400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$24,835</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$26,000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+$1,165</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extLst>
                  <a:ext uri="{0D108BD9-81ED-4DB2-BD59-A6C34878D82A}">
                    <a16:rowId xmlns:a16="http://schemas.microsoft.com/office/drawing/2014/main" val="10003"/>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Secretary I</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500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$30,902</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$27,000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−$3,902</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extLst>
                  <a:ext uri="{0D108BD9-81ED-4DB2-BD59-A6C34878D82A}">
                    <a16:rowId xmlns:a16="http://schemas.microsoft.com/office/drawing/2014/main" val="10004"/>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Secretary II</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450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$27,869</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$25,000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−$2,869</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extLst>
                  <a:ext uri="{0D108BD9-81ED-4DB2-BD59-A6C34878D82A}">
                    <a16:rowId xmlns:a16="http://schemas.microsoft.com/office/drawing/2014/main" val="10005"/>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Computer Analyst</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600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$36,969</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$37,000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+$31</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extLst>
                  <a:ext uri="{0D108BD9-81ED-4DB2-BD59-A6C34878D82A}">
                    <a16:rowId xmlns:a16="http://schemas.microsoft.com/office/drawing/2014/main" val="10006"/>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Clerk</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350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$21,802</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$25,000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+$3,198</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extLst>
                  <a:ext uri="{0D108BD9-81ED-4DB2-BD59-A6C34878D82A}">
                    <a16:rowId xmlns:a16="http://schemas.microsoft.com/office/drawing/2014/main" val="10007"/>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Supervisor</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650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$40,003</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$42,000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+$1,197</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extLst>
                  <a:ext uri="{0D108BD9-81ED-4DB2-BD59-A6C34878D82A}">
                    <a16:rowId xmlns:a16="http://schemas.microsoft.com/office/drawing/2014/main" val="10008"/>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Account Representative</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500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$30,902</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$28,000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−$2,902</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extLst>
                  <a:ext uri="{0D108BD9-81ED-4DB2-BD59-A6C34878D82A}">
                    <a16:rowId xmlns:a16="http://schemas.microsoft.com/office/drawing/2014/main" val="10009"/>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Customer Service Agent</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550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$33,936</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$35,000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+$1,065</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917" marB="45917" horzOverflow="overflow"/>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4166684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Determining External Pay Equity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Worth based on external market</a:t>
            </a:r>
            <a:br>
              <a:rPr lang="en-US" altLang="en-US" dirty="0"/>
            </a:br>
            <a:endParaRPr lang="en-US" altLang="en-US" dirty="0"/>
          </a:p>
          <a:p>
            <a:r>
              <a:rPr lang="en-US" altLang="en-US" dirty="0"/>
              <a:t>Determined through salary surveys</a:t>
            </a:r>
            <a:br>
              <a:rPr lang="en-US" altLang="en-US" dirty="0"/>
            </a:br>
            <a:endParaRPr lang="en-US" altLang="en-US" dirty="0"/>
          </a:p>
          <a:p>
            <a:r>
              <a:rPr lang="en-US" altLang="en-US" dirty="0"/>
              <a:t>Information obtained</a:t>
            </a:r>
          </a:p>
          <a:p>
            <a:pPr lvl="1"/>
            <a:r>
              <a:rPr lang="en-US" altLang="en-US" dirty="0"/>
              <a:t>salary range</a:t>
            </a:r>
          </a:p>
          <a:p>
            <a:pPr lvl="1"/>
            <a:r>
              <a:rPr lang="en-US" altLang="en-US" dirty="0"/>
              <a:t>starting salary</a:t>
            </a:r>
          </a:p>
          <a:p>
            <a:pPr lvl="1"/>
            <a:r>
              <a:rPr lang="en-US" altLang="en-US" dirty="0"/>
              <a:t>actual salaries paid</a:t>
            </a:r>
          </a:p>
          <a:p>
            <a:pPr lvl="1"/>
            <a:r>
              <a:rPr lang="en-US" altLang="en-US" dirty="0"/>
              <a:t>benefits</a:t>
            </a:r>
          </a:p>
        </p:txBody>
      </p:sp>
    </p:spTree>
    <p:extLst>
      <p:ext uri="{BB962C8B-B14F-4D97-AF65-F5344CB8AC3E}">
        <p14:creationId xmlns:p14="http://schemas.microsoft.com/office/powerpoint/2010/main" val="170860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Job Description Sections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17847" y="1586864"/>
            <a:ext cx="4606346" cy="4469766"/>
          </a:xfrm>
        </p:spPr>
        <p:txBody>
          <a:bodyPr/>
          <a:lstStyle/>
          <a:p>
            <a:r>
              <a:rPr lang="en-US" altLang="en-US" dirty="0"/>
              <a:t>Job title</a:t>
            </a:r>
            <a:br>
              <a:rPr lang="en-US" altLang="en-US" dirty="0"/>
            </a:br>
            <a:endParaRPr lang="en-US" altLang="en-US" dirty="0"/>
          </a:p>
          <a:p>
            <a:r>
              <a:rPr lang="en-US" altLang="en-US" dirty="0"/>
              <a:t>Brief summary</a:t>
            </a:r>
            <a:br>
              <a:rPr lang="en-US" altLang="en-US" dirty="0"/>
            </a:br>
            <a:endParaRPr lang="en-US" altLang="en-US" dirty="0"/>
          </a:p>
          <a:p>
            <a:r>
              <a:rPr lang="en-US" altLang="en-US" dirty="0"/>
              <a:t>Work activities</a:t>
            </a:r>
            <a:br>
              <a:rPr lang="en-US" altLang="en-US" dirty="0"/>
            </a:br>
            <a:endParaRPr lang="en-US" altLang="en-US" dirty="0"/>
          </a:p>
          <a:p>
            <a:r>
              <a:rPr lang="en-US" altLang="en-US" dirty="0"/>
              <a:t>Tools and equipment used</a:t>
            </a:r>
          </a:p>
          <a:p>
            <a:pPr marL="0" indent="0">
              <a:buNone/>
            </a:pPr>
            <a:br>
              <a:rPr lang="en-US" altLang="en-US" dirty="0"/>
            </a:br>
            <a:endParaRPr lang="en-US" altLang="en-US" dirty="0"/>
          </a:p>
        </p:txBody>
      </p:sp>
      <p:sp>
        <p:nvSpPr>
          <p:cNvPr id="3" name="Content Placeholder 2">
            <a:extLst>
              <a:ext uri="{FF2B5EF4-FFF2-40B4-BE49-F238E27FC236}">
                <a16:creationId xmlns:a16="http://schemas.microsoft.com/office/drawing/2014/main" id="{1D84DE6F-06CD-4CB8-A13F-2D79D8A1B00D}"/>
              </a:ext>
            </a:extLst>
          </p:cNvPr>
          <p:cNvSpPr>
            <a:spLocks noGrp="1"/>
          </p:cNvSpPr>
          <p:nvPr>
            <p:ph sz="quarter" idx="17"/>
          </p:nvPr>
        </p:nvSpPr>
        <p:spPr>
          <a:xfrm>
            <a:off x="6096000" y="1586864"/>
            <a:ext cx="5540375" cy="4642486"/>
          </a:xfrm>
        </p:spPr>
        <p:txBody>
          <a:bodyPr/>
          <a:lstStyle/>
          <a:p>
            <a:r>
              <a:rPr lang="en-US" altLang="en-US" dirty="0"/>
              <a:t>Job context</a:t>
            </a:r>
            <a:br>
              <a:rPr lang="en-US" altLang="en-US" dirty="0"/>
            </a:br>
            <a:endParaRPr lang="en-US" altLang="en-US" dirty="0"/>
          </a:p>
          <a:p>
            <a:r>
              <a:rPr lang="en-US" altLang="en-US" dirty="0"/>
              <a:t>Work performance</a:t>
            </a:r>
            <a:br>
              <a:rPr lang="en-US" altLang="en-US" dirty="0"/>
            </a:br>
            <a:endParaRPr lang="en-US" altLang="en-US" dirty="0"/>
          </a:p>
          <a:p>
            <a:r>
              <a:rPr lang="en-US" altLang="en-US" dirty="0"/>
              <a:t>Compensation information</a:t>
            </a:r>
            <a:br>
              <a:rPr lang="en-US" altLang="en-US" dirty="0"/>
            </a:br>
            <a:endParaRPr lang="en-US" altLang="en-US" dirty="0"/>
          </a:p>
          <a:p>
            <a:r>
              <a:rPr lang="en-US" altLang="en-US" dirty="0"/>
              <a:t>Job competencies</a:t>
            </a:r>
          </a:p>
        </p:txBody>
      </p:sp>
    </p:spTree>
    <p:extLst>
      <p:ext uri="{BB962C8B-B14F-4D97-AF65-F5344CB8AC3E}">
        <p14:creationId xmlns:p14="http://schemas.microsoft.com/office/powerpoint/2010/main" val="8630282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D0F4-E21B-41B8-A282-FB1546C60018}"/>
              </a:ext>
            </a:extLst>
          </p:cNvPr>
          <p:cNvSpPr>
            <a:spLocks noGrp="1"/>
          </p:cNvSpPr>
          <p:nvPr>
            <p:ph type="title"/>
          </p:nvPr>
        </p:nvSpPr>
        <p:spPr/>
        <p:txBody>
          <a:bodyPr/>
          <a:lstStyle/>
          <a:p>
            <a:r>
              <a:rPr lang="en-US" dirty="0">
                <a:ea typeface="ＭＳ Ｐゴシック" charset="0"/>
              </a:rPr>
              <a:t>Salary Survey Example</a:t>
            </a:r>
            <a:endParaRPr lang="en-US" dirty="0"/>
          </a:p>
        </p:txBody>
      </p:sp>
      <p:graphicFrame>
        <p:nvGraphicFramePr>
          <p:cNvPr id="7" name="Group 3">
            <a:extLst>
              <a:ext uri="{FF2B5EF4-FFF2-40B4-BE49-F238E27FC236}">
                <a16:creationId xmlns:a16="http://schemas.microsoft.com/office/drawing/2014/main" id="{A3D59EEE-8B5E-486E-9F6C-93B1E75ECE81}"/>
              </a:ext>
            </a:extLst>
          </p:cNvPr>
          <p:cNvGraphicFramePr>
            <a:graphicFrameLocks noGrp="1"/>
          </p:cNvGraphicFramePr>
          <p:nvPr>
            <p:ph type="tbl" sz="quarter" idx="18"/>
            <p:extLst>
              <p:ext uri="{D42A27DB-BD31-4B8C-83A1-F6EECF244321}">
                <p14:modId xmlns:p14="http://schemas.microsoft.com/office/powerpoint/2010/main" val="2213517408"/>
              </p:ext>
            </p:extLst>
          </p:nvPr>
        </p:nvGraphicFramePr>
        <p:xfrm>
          <a:off x="142351" y="1502798"/>
          <a:ext cx="11907297" cy="4444737"/>
        </p:xfrm>
        <a:graphic>
          <a:graphicData uri="http://schemas.openxmlformats.org/drawingml/2006/table">
            <a:tbl>
              <a:tblPr firstRow="1"/>
              <a:tblGrid>
                <a:gridCol w="1467059">
                  <a:extLst>
                    <a:ext uri="{9D8B030D-6E8A-4147-A177-3AD203B41FA5}">
                      <a16:colId xmlns:a16="http://schemas.microsoft.com/office/drawing/2014/main" val="20000"/>
                    </a:ext>
                  </a:extLst>
                </a:gridCol>
                <a:gridCol w="774052">
                  <a:extLst>
                    <a:ext uri="{9D8B030D-6E8A-4147-A177-3AD203B41FA5}">
                      <a16:colId xmlns:a16="http://schemas.microsoft.com/office/drawing/2014/main" val="20001"/>
                    </a:ext>
                  </a:extLst>
                </a:gridCol>
                <a:gridCol w="905709">
                  <a:extLst>
                    <a:ext uri="{9D8B030D-6E8A-4147-A177-3AD203B41FA5}">
                      <a16:colId xmlns:a16="http://schemas.microsoft.com/office/drawing/2014/main" val="20002"/>
                    </a:ext>
                  </a:extLst>
                </a:gridCol>
                <a:gridCol w="1612871">
                  <a:extLst>
                    <a:ext uri="{9D8B030D-6E8A-4147-A177-3AD203B41FA5}">
                      <a16:colId xmlns:a16="http://schemas.microsoft.com/office/drawing/2014/main" val="20003"/>
                    </a:ext>
                  </a:extLst>
                </a:gridCol>
                <a:gridCol w="1429521">
                  <a:extLst>
                    <a:ext uri="{9D8B030D-6E8A-4147-A177-3AD203B41FA5}">
                      <a16:colId xmlns:a16="http://schemas.microsoft.com/office/drawing/2014/main" val="20004"/>
                    </a:ext>
                  </a:extLst>
                </a:gridCol>
                <a:gridCol w="1429521">
                  <a:extLst>
                    <a:ext uri="{9D8B030D-6E8A-4147-A177-3AD203B41FA5}">
                      <a16:colId xmlns:a16="http://schemas.microsoft.com/office/drawing/2014/main" val="20005"/>
                    </a:ext>
                  </a:extLst>
                </a:gridCol>
                <a:gridCol w="1511925">
                  <a:extLst>
                    <a:ext uri="{9D8B030D-6E8A-4147-A177-3AD203B41FA5}">
                      <a16:colId xmlns:a16="http://schemas.microsoft.com/office/drawing/2014/main" val="20006"/>
                    </a:ext>
                  </a:extLst>
                </a:gridCol>
                <a:gridCol w="1347118">
                  <a:extLst>
                    <a:ext uri="{9D8B030D-6E8A-4147-A177-3AD203B41FA5}">
                      <a16:colId xmlns:a16="http://schemas.microsoft.com/office/drawing/2014/main" val="20007"/>
                    </a:ext>
                  </a:extLst>
                </a:gridCol>
                <a:gridCol w="1429521">
                  <a:extLst>
                    <a:ext uri="{9D8B030D-6E8A-4147-A177-3AD203B41FA5}">
                      <a16:colId xmlns:a16="http://schemas.microsoft.com/office/drawing/2014/main" val="20008"/>
                    </a:ext>
                  </a:extLst>
                </a:gridCol>
              </a:tblGrid>
              <a:tr h="3727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t># of orgs</a:t>
                      </a:r>
                      <a:endPar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t># of emp</a:t>
                      </a:r>
                      <a:endPar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t>Weighted Average</a:t>
                      </a:r>
                      <a:endPar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t>Salary Range:</a:t>
                      </a: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t>Low</a:t>
                      </a:r>
                      <a:endPar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t>Salary Range:</a:t>
                      </a: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t>Q1</a:t>
                      </a:r>
                      <a:endPar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t>Salary Range:</a:t>
                      </a: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t>Median</a:t>
                      </a:r>
                      <a:endPar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t>Salary Range:</a:t>
                      </a: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t>Q3</a:t>
                      </a:r>
                      <a:endPar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t>Salary Range:</a:t>
                      </a: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600" b="1" u="none" strike="noStrike" cap="none" normalizeH="0" baseline="0" dirty="0">
                          <a:ln>
                            <a:noFill/>
                          </a:ln>
                          <a:solidFill>
                            <a:srgbClr val="000000"/>
                          </a:solidFill>
                          <a:effectLst/>
                          <a:latin typeface="Arial" panose="020B0604020202020204" pitchFamily="34" charset="0"/>
                          <a:cs typeface="Arial" panose="020B0604020202020204" pitchFamily="34" charset="0"/>
                        </a:rPr>
                        <a:t>High</a:t>
                      </a:r>
                      <a:endPar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16636529"/>
                  </a:ext>
                </a:extLst>
              </a:tr>
              <a:tr h="372799">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Production</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2"/>
                  </a:ext>
                </a:extLst>
              </a:tr>
              <a:tr h="37438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   Foreperson</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18</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286</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$23.21</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12.67</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19.96</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22.67</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28.69</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37.44</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3"/>
                  </a:ext>
                </a:extLst>
              </a:tr>
              <a:tr h="37438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   Machinist</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9</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419</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$20.83</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10.28</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17.79</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19.63</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22.09</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26.80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4"/>
                  </a:ext>
                </a:extLst>
              </a:tr>
              <a:tr h="372799">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   Planner</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9</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36</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$19.73</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17.64</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19.68</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21.63</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24.59</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37.44</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5"/>
                  </a:ext>
                </a:extLst>
              </a:tr>
              <a:tr h="37438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   Production</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15</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3,487</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$18.91</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9.49</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13.24</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16.05</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16.62</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24.27</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6"/>
                  </a:ext>
                </a:extLst>
              </a:tr>
              <a:tr h="372799">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   Quality Ins</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45</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$15.23</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11.00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13.84</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15.01</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21.31</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24.18</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7"/>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Maintenance</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8"/>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   Janitor</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322</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$12.00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8.85</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10.02</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11.15</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12.04</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20.81</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9"/>
                  </a:ext>
                </a:extLst>
              </a:tr>
              <a:tr h="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   Maint A</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17</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112</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$15.90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10.65</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11.54</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15.97</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20.40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27.78</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10"/>
                  </a:ext>
                </a:extLst>
              </a:tr>
              <a:tr h="37438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   Mechanic</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11</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382</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$19.80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12.99</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18.10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19.30</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21.27</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000000"/>
                          </a:solidFill>
                          <a:effectLst/>
                          <a:latin typeface="Arial" panose="020B0604020202020204" pitchFamily="34" charset="0"/>
                          <a:cs typeface="Arial" panose="020B0604020202020204" pitchFamily="34" charset="0"/>
                        </a:rPr>
                        <a:t>25.98</a:t>
                      </a: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6653788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5F89-A348-AF44-BB83-48BD20925C13}"/>
              </a:ext>
            </a:extLst>
          </p:cNvPr>
          <p:cNvSpPr>
            <a:spLocks noGrp="1"/>
          </p:cNvSpPr>
          <p:nvPr>
            <p:ph type="title"/>
          </p:nvPr>
        </p:nvSpPr>
        <p:spPr/>
        <p:txBody>
          <a:bodyPr/>
          <a:lstStyle/>
          <a:p>
            <a:r>
              <a:rPr lang="en-US" dirty="0"/>
              <a:t>Determining Sex, Race, and Ethnicity Equity</a:t>
            </a:r>
          </a:p>
        </p:txBody>
      </p:sp>
      <p:sp>
        <p:nvSpPr>
          <p:cNvPr id="3" name="Text Placeholder 2">
            <a:extLst>
              <a:ext uri="{FF2B5EF4-FFF2-40B4-BE49-F238E27FC236}">
                <a16:creationId xmlns:a16="http://schemas.microsoft.com/office/drawing/2014/main" id="{81AED8E6-6033-B540-9E9F-941503CA0DC2}"/>
              </a:ext>
            </a:extLst>
          </p:cNvPr>
          <p:cNvSpPr>
            <a:spLocks noGrp="1"/>
          </p:cNvSpPr>
          <p:nvPr>
            <p:ph type="body" sz="quarter" idx="15"/>
          </p:nvPr>
        </p:nvSpPr>
        <p:spPr/>
        <p:txBody>
          <a:bodyPr/>
          <a:lstStyle/>
          <a:p>
            <a:r>
              <a:rPr lang="en-US" dirty="0"/>
              <a:t>Salary equity studies are required because of substantial sex and race/ethnicity differences in average salary</a:t>
            </a:r>
            <a:br>
              <a:rPr lang="en-US" dirty="0"/>
            </a:br>
            <a:endParaRPr lang="en-US" dirty="0"/>
          </a:p>
          <a:p>
            <a:r>
              <a:rPr lang="en-US" dirty="0"/>
              <a:t>Step 1: Similarly Situated Employee Groups (SSEG)</a:t>
            </a:r>
            <a:br>
              <a:rPr lang="en-US" dirty="0"/>
            </a:br>
            <a:endParaRPr lang="en-US" dirty="0"/>
          </a:p>
          <a:p>
            <a:r>
              <a:rPr lang="en-US" dirty="0"/>
              <a:t>Step 2: Conduct statistical analyses to determine if there are significant sex or race/ethnicity differences within each SSEG after controlling for legitimate factors</a:t>
            </a:r>
          </a:p>
        </p:txBody>
      </p:sp>
    </p:spTree>
    <p:extLst>
      <p:ext uri="{BB962C8B-B14F-4D97-AF65-F5344CB8AC3E}">
        <p14:creationId xmlns:p14="http://schemas.microsoft.com/office/powerpoint/2010/main" val="247083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a:extLst>
              <a:ext uri="{FF2B5EF4-FFF2-40B4-BE49-F238E27FC236}">
                <a16:creationId xmlns:a16="http://schemas.microsoft.com/office/drawing/2014/main" id="{23EB4ABF-3A30-477F-B6B0-A5113ED09E56}"/>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rgbClr val="FF0000"/>
                </a:solidFill>
                <a:latin typeface="Times New Roman" panose="02020603050405020304" pitchFamily="18" charset="0"/>
                <a:ea typeface="MS PGothic" panose="020B0600070205080204" pitchFamily="34" charset="-128"/>
              </a:defRPr>
            </a:lvl1pPr>
            <a:lvl2pPr marL="742950" indent="-285750">
              <a:defRPr sz="4400">
                <a:solidFill>
                  <a:srgbClr val="FF0000"/>
                </a:solidFill>
                <a:latin typeface="Times New Roman" panose="02020603050405020304" pitchFamily="18" charset="0"/>
                <a:ea typeface="MS PGothic" panose="020B0600070205080204" pitchFamily="34" charset="-128"/>
              </a:defRPr>
            </a:lvl2pPr>
            <a:lvl3pPr marL="1143000" indent="-228600">
              <a:defRPr sz="4400">
                <a:solidFill>
                  <a:srgbClr val="FF0000"/>
                </a:solidFill>
                <a:latin typeface="Times New Roman" panose="02020603050405020304" pitchFamily="18" charset="0"/>
                <a:ea typeface="MS PGothic" panose="020B0600070205080204" pitchFamily="34" charset="-128"/>
              </a:defRPr>
            </a:lvl3pPr>
            <a:lvl4pPr marL="1600200" indent="-228600">
              <a:defRPr sz="4400">
                <a:solidFill>
                  <a:srgbClr val="FF0000"/>
                </a:solidFill>
                <a:latin typeface="Times New Roman" panose="02020603050405020304" pitchFamily="18" charset="0"/>
                <a:ea typeface="MS PGothic" panose="020B0600070205080204" pitchFamily="34" charset="-128"/>
              </a:defRPr>
            </a:lvl4pPr>
            <a:lvl5pPr marL="2057400" indent="-228600">
              <a:defRPr sz="4400">
                <a:solidFill>
                  <a:srgbClr val="FF0000"/>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4400">
                <a:solidFill>
                  <a:srgbClr val="FF0000"/>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4400">
                <a:solidFill>
                  <a:srgbClr val="FF0000"/>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4400">
                <a:solidFill>
                  <a:srgbClr val="FF0000"/>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4400">
                <a:solidFill>
                  <a:srgbClr val="FF0000"/>
                </a:solidFill>
                <a:latin typeface="Times New Roman" panose="02020603050405020304" pitchFamily="18" charset="0"/>
                <a:ea typeface="MS PGothic" panose="020B0600070205080204" pitchFamily="34" charset="-128"/>
              </a:defRPr>
            </a:lvl9pPr>
          </a:lstStyle>
          <a:p>
            <a:r>
              <a:rPr lang="en-US" altLang="en-US" sz="700"/>
              <a:t>© 2017 Cengage Learning. All Rights Reserved.</a:t>
            </a:r>
          </a:p>
        </p:txBody>
      </p:sp>
      <p:pic>
        <p:nvPicPr>
          <p:cNvPr id="62467" name="Picture 5">
            <a:extLst>
              <a:ext uri="{FF2B5EF4-FFF2-40B4-BE49-F238E27FC236}">
                <a16:creationId xmlns:a16="http://schemas.microsoft.com/office/drawing/2014/main" id="{BF1B15FA-A5C7-4DB1-B9FB-F2A57E6B7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926" y="3067051"/>
            <a:ext cx="4418013"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6">
            <a:extLst>
              <a:ext uri="{FF2B5EF4-FFF2-40B4-BE49-F238E27FC236}">
                <a16:creationId xmlns:a16="http://schemas.microsoft.com/office/drawing/2014/main" id="{5EBCBE54-BE8F-4AAC-9D16-7E854BFE86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3338"/>
            <a:ext cx="4267200" cy="304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8">
            <a:extLst>
              <a:ext uri="{FF2B5EF4-FFF2-40B4-BE49-F238E27FC236}">
                <a16:creationId xmlns:a16="http://schemas.microsoft.com/office/drawing/2014/main" id="{B572420E-7603-4753-87FB-05C6A0A932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5064" y="152400"/>
            <a:ext cx="3709987" cy="395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10">
            <a:extLst>
              <a:ext uri="{FF2B5EF4-FFF2-40B4-BE49-F238E27FC236}">
                <a16:creationId xmlns:a16="http://schemas.microsoft.com/office/drawing/2014/main" id="{2BD93A91-D1E0-4249-8A5D-81FAB2E99E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3503613"/>
            <a:ext cx="2806700"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Activity: Discussion: Focus on Ethics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0228" y="1263277"/>
            <a:ext cx="10711543" cy="4801400"/>
          </a:xfrm>
        </p:spPr>
        <p:txBody>
          <a:bodyPr/>
          <a:lstStyle/>
          <a:p>
            <a:pPr marL="0" indent="0">
              <a:buNone/>
            </a:pPr>
            <a:r>
              <a:rPr lang="en-US" altLang="en-US" sz="2300" dirty="0"/>
              <a:t>Focus on ethics: compensating CEOs and executives. Consider these questions:</a:t>
            </a:r>
          </a:p>
          <a:p>
            <a:r>
              <a:rPr lang="en-US" altLang="en-US" sz="2300" dirty="0"/>
              <a:t>Are CEOs being paid too much or are they worth the high compensation packages they receive?</a:t>
            </a:r>
            <a:br>
              <a:rPr lang="en-US" altLang="en-US" sz="2300" dirty="0"/>
            </a:br>
            <a:endParaRPr lang="en-US" altLang="en-US" sz="2300" dirty="0"/>
          </a:p>
          <a:p>
            <a:r>
              <a:rPr lang="en-US" altLang="en-US" sz="2300" dirty="0"/>
              <a:t>Is it ethical that a CEO receives a bonus when employees are being laid off or having their benefits reduced?</a:t>
            </a:r>
            <a:br>
              <a:rPr lang="en-US" altLang="en-US" sz="2300" dirty="0"/>
            </a:br>
            <a:endParaRPr lang="en-US" altLang="en-US" sz="2300" dirty="0"/>
          </a:p>
          <a:p>
            <a:r>
              <a:rPr lang="en-US" altLang="en-US" sz="2300" dirty="0"/>
              <a:t>Does high compensation for CEOs actually increase company performance?</a:t>
            </a:r>
            <a:br>
              <a:rPr lang="en-US" altLang="en-US" sz="2300" dirty="0"/>
            </a:br>
            <a:endParaRPr lang="en-US" altLang="en-US" sz="2300" dirty="0"/>
          </a:p>
          <a:p>
            <a:r>
              <a:rPr lang="en-US" altLang="en-US" sz="2300" dirty="0"/>
              <a:t>Should a company’s number one focus be on making money for its shareholders?</a:t>
            </a:r>
            <a:br>
              <a:rPr lang="en-US" altLang="en-US" sz="2300" dirty="0"/>
            </a:br>
            <a:endParaRPr lang="en-US" altLang="en-US" sz="2300" dirty="0"/>
          </a:p>
          <a:p>
            <a:r>
              <a:rPr lang="en-US" altLang="en-US" sz="2300" dirty="0"/>
              <a:t>What might be other ethical factors surrounding this issue?</a:t>
            </a:r>
          </a:p>
        </p:txBody>
      </p:sp>
    </p:spTree>
    <p:extLst>
      <p:ext uri="{BB962C8B-B14F-4D97-AF65-F5344CB8AC3E}">
        <p14:creationId xmlns:p14="http://schemas.microsoft.com/office/powerpoint/2010/main" val="31342207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ACEC4-ECB1-DF4E-8D46-9FDF01B633F6}"/>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E84EBFFC-6EB1-234D-8C5B-0F41964820E4}"/>
              </a:ext>
            </a:extLst>
          </p:cNvPr>
          <p:cNvSpPr>
            <a:spLocks noGrp="1"/>
          </p:cNvSpPr>
          <p:nvPr>
            <p:ph type="body" sz="quarter" idx="15"/>
          </p:nvPr>
        </p:nvSpPr>
        <p:spPr>
          <a:xfrm>
            <a:off x="743576" y="1138959"/>
            <a:ext cx="10711543" cy="4801400"/>
          </a:xfrm>
        </p:spPr>
        <p:txBody>
          <a:bodyPr/>
          <a:lstStyle/>
          <a:p>
            <a:r>
              <a:rPr lang="en-US" sz="2000" dirty="0"/>
              <a:t>Why is job analysis so important?</a:t>
            </a:r>
            <a:br>
              <a:rPr lang="en-US" sz="2000" dirty="0"/>
            </a:br>
            <a:endParaRPr lang="en-US" sz="2000" dirty="0"/>
          </a:p>
          <a:p>
            <a:r>
              <a:rPr lang="en-US" sz="2000" dirty="0"/>
              <a:t>What are the main sections of a job description?</a:t>
            </a:r>
            <a:br>
              <a:rPr lang="en-US" sz="2000" dirty="0"/>
            </a:br>
            <a:endParaRPr lang="en-US" sz="2000" dirty="0"/>
          </a:p>
          <a:p>
            <a:r>
              <a:rPr lang="en-US" sz="2000" dirty="0"/>
              <a:t>Would a job analyst expect to find gender and race differences in the way employees perform the duties of their job? Why or why not?</a:t>
            </a:r>
            <a:br>
              <a:rPr lang="en-US" sz="2000" dirty="0"/>
            </a:br>
            <a:endParaRPr lang="en-US" sz="2000" dirty="0"/>
          </a:p>
          <a:p>
            <a:r>
              <a:rPr lang="en-US" sz="2000" dirty="0"/>
              <a:t>How should a task statement be written?</a:t>
            </a:r>
            <a:br>
              <a:rPr lang="en-US" sz="2000" dirty="0"/>
            </a:br>
            <a:endParaRPr lang="en-US" sz="2000" dirty="0"/>
          </a:p>
          <a:p>
            <a:r>
              <a:rPr lang="en-US" sz="2000" dirty="0"/>
              <a:t>Why are there so many job analysis methods?</a:t>
            </a:r>
            <a:br>
              <a:rPr lang="en-US" sz="2000" dirty="0"/>
            </a:br>
            <a:endParaRPr lang="en-US" sz="2000" dirty="0"/>
          </a:p>
          <a:p>
            <a:r>
              <a:rPr lang="en-US" sz="2000" dirty="0"/>
              <a:t>Research indicates that the average salary for women in the United States is about 80% the average salary for men. Why is this?</a:t>
            </a:r>
            <a:br>
              <a:rPr lang="en-US" sz="2000" dirty="0"/>
            </a:br>
            <a:endParaRPr lang="en-US" sz="2000" dirty="0"/>
          </a:p>
          <a:p>
            <a:r>
              <a:rPr lang="en-US" sz="2000" dirty="0"/>
              <a:t>Is external pay equity more important than internal pay equity? Why or why not?</a:t>
            </a:r>
          </a:p>
        </p:txBody>
      </p:sp>
    </p:spTree>
    <p:extLst>
      <p:ext uri="{BB962C8B-B14F-4D97-AF65-F5344CB8AC3E}">
        <p14:creationId xmlns:p14="http://schemas.microsoft.com/office/powerpoint/2010/main" val="15501703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23C1-7F6C-4FD6-A889-9675099D2B75}"/>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B61B7801-87CF-4303-8ECF-F731A973D912}"/>
              </a:ext>
            </a:extLst>
          </p:cNvPr>
          <p:cNvSpPr>
            <a:spLocks noGrp="1"/>
          </p:cNvSpPr>
          <p:nvPr>
            <p:ph type="body" sz="quarter" idx="17"/>
          </p:nvPr>
        </p:nvSpPr>
        <p:spPr/>
        <p:txBody>
          <a:bodyPr>
            <a:normAutofit/>
          </a:bodyPr>
          <a:lstStyle/>
          <a:p>
            <a:pPr marL="0" indent="0">
              <a:lnSpc>
                <a:spcPct val="100000"/>
              </a:lnSpc>
              <a:spcBef>
                <a:spcPts val="600"/>
              </a:spcBef>
              <a:spcAft>
                <a:spcPts val="1800"/>
              </a:spcAft>
              <a:buNone/>
            </a:pPr>
            <a:r>
              <a:rPr lang="en-US" sz="2600" dirty="0"/>
              <a:t>Now that the lesson has ended, you should have learned how to:</a:t>
            </a:r>
          </a:p>
          <a:p>
            <a:pPr>
              <a:lnSpc>
                <a:spcPct val="100000"/>
              </a:lnSpc>
              <a:spcBef>
                <a:spcPts val="600"/>
              </a:spcBef>
              <a:buFont typeface="Arial" panose="020B0604020202020204" pitchFamily="34" charset="0"/>
              <a:buChar char="•"/>
            </a:pPr>
            <a:r>
              <a:rPr lang="en-US" altLang="en-US" sz="2600" dirty="0"/>
              <a:t>Explain the definition and uses of job analysis</a:t>
            </a:r>
          </a:p>
          <a:p>
            <a:pPr>
              <a:lnSpc>
                <a:spcPct val="100000"/>
              </a:lnSpc>
              <a:spcBef>
                <a:spcPts val="600"/>
              </a:spcBef>
              <a:buFont typeface="Arial" panose="020B0604020202020204" pitchFamily="34" charset="0"/>
              <a:buChar char="•"/>
            </a:pPr>
            <a:r>
              <a:rPr lang="en-US" altLang="en-US" sz="2600" dirty="0"/>
              <a:t>Create a job description</a:t>
            </a:r>
          </a:p>
          <a:p>
            <a:pPr>
              <a:lnSpc>
                <a:spcPct val="100000"/>
              </a:lnSpc>
              <a:spcBef>
                <a:spcPts val="600"/>
              </a:spcBef>
              <a:buFont typeface="Arial" panose="020B0604020202020204" pitchFamily="34" charset="0"/>
              <a:buChar char="•"/>
            </a:pPr>
            <a:r>
              <a:rPr lang="en-US" altLang="en-US" sz="2600" dirty="0"/>
              <a:t>Describe the job analysis process</a:t>
            </a:r>
          </a:p>
          <a:p>
            <a:pPr>
              <a:lnSpc>
                <a:spcPct val="100000"/>
              </a:lnSpc>
              <a:spcBef>
                <a:spcPts val="600"/>
              </a:spcBef>
              <a:buFont typeface="Arial" panose="020B0604020202020204" pitchFamily="34" charset="0"/>
              <a:buChar char="•"/>
            </a:pPr>
            <a:r>
              <a:rPr lang="en-US" altLang="en-US" sz="2600" dirty="0"/>
              <a:t>Differentiate the various job analysis methods</a:t>
            </a:r>
          </a:p>
          <a:p>
            <a:pPr>
              <a:lnSpc>
                <a:spcPct val="100000"/>
              </a:lnSpc>
              <a:spcBef>
                <a:spcPts val="600"/>
              </a:spcBef>
              <a:buFont typeface="Arial" panose="020B0604020202020204" pitchFamily="34" charset="0"/>
              <a:buChar char="•"/>
            </a:pPr>
            <a:r>
              <a:rPr lang="en-US" altLang="en-US" sz="2600" dirty="0"/>
              <a:t>Describe the job evaluation process</a:t>
            </a:r>
          </a:p>
          <a:p>
            <a:pPr>
              <a:lnSpc>
                <a:spcPct val="100000"/>
              </a:lnSpc>
              <a:spcBef>
                <a:spcPts val="600"/>
              </a:spcBef>
              <a:buFont typeface="Arial" panose="020B0604020202020204" pitchFamily="34" charset="0"/>
              <a:buChar char="•"/>
            </a:pPr>
            <a:r>
              <a:rPr lang="en-US" altLang="en-US" sz="2600" dirty="0"/>
              <a:t>Explain the concept of pay equity</a:t>
            </a:r>
          </a:p>
        </p:txBody>
      </p:sp>
    </p:spTree>
    <p:extLst>
      <p:ext uri="{BB962C8B-B14F-4D97-AF65-F5344CB8AC3E}">
        <p14:creationId xmlns:p14="http://schemas.microsoft.com/office/powerpoint/2010/main" val="3693740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Job Title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Describes the nature of the job</a:t>
            </a:r>
            <a:br>
              <a:rPr lang="en-US" altLang="en-US" dirty="0"/>
            </a:br>
            <a:endParaRPr lang="en-US" altLang="en-US" dirty="0"/>
          </a:p>
          <a:p>
            <a:r>
              <a:rPr lang="en-US" altLang="en-US" dirty="0"/>
              <a:t>Assists in employee selection and recruitment</a:t>
            </a:r>
            <a:br>
              <a:rPr lang="en-US" altLang="en-US" dirty="0"/>
            </a:br>
            <a:endParaRPr lang="en-US" altLang="en-US" dirty="0"/>
          </a:p>
          <a:p>
            <a:r>
              <a:rPr lang="en-US" altLang="en-US" dirty="0"/>
              <a:t>Affects perceptions of job worth and status</a:t>
            </a:r>
          </a:p>
          <a:p>
            <a:pPr lvl="1"/>
            <a:r>
              <a:rPr lang="en-US" altLang="en-US" dirty="0"/>
              <a:t>Job evaluation results</a:t>
            </a:r>
          </a:p>
          <a:p>
            <a:pPr lvl="1"/>
            <a:r>
              <a:rPr lang="en-US" altLang="en-US" dirty="0"/>
              <a:t>Employee feelings of personal worth</a:t>
            </a:r>
          </a:p>
        </p:txBody>
      </p:sp>
    </p:spTree>
    <p:extLst>
      <p:ext uri="{BB962C8B-B14F-4D97-AF65-F5344CB8AC3E}">
        <p14:creationId xmlns:p14="http://schemas.microsoft.com/office/powerpoint/2010/main" val="327920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p:txBody>
          <a:bodyPr/>
          <a:lstStyle/>
          <a:p>
            <a:r>
              <a:rPr lang="en-US" dirty="0">
                <a:ea typeface="ＭＳ Ｐゴシック" charset="0"/>
              </a:rPr>
              <a:t>Would You Like to Upsize That Title?</a:t>
            </a:r>
            <a:endParaRPr lang="en-IN" dirty="0"/>
          </a:p>
        </p:txBody>
      </p:sp>
      <p:graphicFrame>
        <p:nvGraphicFramePr>
          <p:cNvPr id="8" name="Group 112">
            <a:extLst>
              <a:ext uri="{FF2B5EF4-FFF2-40B4-BE49-F238E27FC236}">
                <a16:creationId xmlns:a16="http://schemas.microsoft.com/office/drawing/2014/main" id="{DC3DB9B0-5A22-448C-BE8E-0E8EE1FAAC81}"/>
              </a:ext>
            </a:extLst>
          </p:cNvPr>
          <p:cNvGraphicFramePr>
            <a:graphicFrameLocks noGrp="1"/>
          </p:cNvGraphicFramePr>
          <p:nvPr>
            <p:ph type="tbl" sz="quarter" idx="18"/>
            <p:extLst>
              <p:ext uri="{D42A27DB-BD31-4B8C-83A1-F6EECF244321}">
                <p14:modId xmlns:p14="http://schemas.microsoft.com/office/powerpoint/2010/main" val="519633809"/>
              </p:ext>
            </p:extLst>
          </p:nvPr>
        </p:nvGraphicFramePr>
        <p:xfrm>
          <a:off x="2476500" y="1333499"/>
          <a:ext cx="7239000" cy="4191003"/>
        </p:xfrm>
        <a:graphic>
          <a:graphicData uri="http://schemas.openxmlformats.org/drawingml/2006/table">
            <a:tbl>
              <a:tblPr firstRow="1"/>
              <a:tblGrid>
                <a:gridCol w="2725271">
                  <a:extLst>
                    <a:ext uri="{9D8B030D-6E8A-4147-A177-3AD203B41FA5}">
                      <a16:colId xmlns:a16="http://schemas.microsoft.com/office/drawing/2014/main" val="20000"/>
                    </a:ext>
                  </a:extLst>
                </a:gridCol>
                <a:gridCol w="4513729">
                  <a:extLst>
                    <a:ext uri="{9D8B030D-6E8A-4147-A177-3AD203B41FA5}">
                      <a16:colId xmlns:a16="http://schemas.microsoft.com/office/drawing/2014/main" val="20001"/>
                    </a:ext>
                  </a:extLst>
                </a:gridCol>
              </a:tblGrid>
              <a:tr h="458702">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Traditional Title</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Upsized Title</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0"/>
                  </a:ext>
                </a:extLst>
              </a:tr>
              <a:tr h="460289">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Writer</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Sentence Engineer</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1"/>
                  </a:ext>
                </a:extLst>
              </a:tr>
              <a:tr h="458702">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Waiter</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Customer-Chef Intermediary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2"/>
                  </a:ext>
                </a:extLst>
              </a:tr>
              <a:tr h="460289">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Garbage Collector</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Sanitation Engineer</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3"/>
                  </a:ext>
                </a:extLst>
              </a:tr>
              <a:tr h="458702">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Secretary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Power Behind the Throne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4"/>
                  </a:ext>
                </a:extLst>
              </a:tr>
              <a:tr h="457184">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Window Washer</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Optical Illuminator Enhancer</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5"/>
                  </a:ext>
                </a:extLst>
              </a:tr>
              <a:tr h="458702">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File Clerk</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Data Storage Specialist</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6"/>
                  </a:ext>
                </a:extLst>
              </a:tr>
              <a:tr h="460289">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Receptionist</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Director of First Impressions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7"/>
                  </a:ext>
                </a:extLst>
              </a:tr>
              <a:tr h="518144">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Grave Digger</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Cadaver Disposal Facilitator </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9358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Brief Summary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Should be written in an easy to understand style</a:t>
            </a:r>
            <a:br>
              <a:rPr lang="en-US" altLang="en-US" dirty="0"/>
            </a:br>
            <a:endParaRPr lang="en-US" altLang="en-US" dirty="0"/>
          </a:p>
          <a:p>
            <a:r>
              <a:rPr lang="en-US" altLang="en-US" dirty="0"/>
              <a:t>Describes the nature and purpose of the job</a:t>
            </a:r>
            <a:br>
              <a:rPr lang="en-US" altLang="en-US" dirty="0"/>
            </a:br>
            <a:endParaRPr lang="en-US" altLang="en-US" dirty="0"/>
          </a:p>
          <a:p>
            <a:r>
              <a:rPr lang="en-US" altLang="en-US" dirty="0"/>
              <a:t>Used in internal and external job postings</a:t>
            </a:r>
          </a:p>
        </p:txBody>
      </p:sp>
    </p:spTree>
    <p:extLst>
      <p:ext uri="{BB962C8B-B14F-4D97-AF65-F5344CB8AC3E}">
        <p14:creationId xmlns:p14="http://schemas.microsoft.com/office/powerpoint/2010/main" val="16668819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BASF_CONVERTED_TO_TAGS" val="1"/>
</p:tagLst>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xsi:nil="true"/>
    <Topic xmlns="c8ecdccd-e3b0-4392-94c4-49d90f16d1d5">Accessibility</Topic>
    <Copy xmlns="c8ecdccd-e3b0-4392-94c4-49d90f16d1d5">true</Copy>
    <MasterLocation_x0028_ifCopy_x003d_Yes_x0029_ xmlns="c8ecdccd-e3b0-4392-94c4-49d90f16d1d5">LCoE</MasterLocation_x0028_ifCopy_x003d_Yes_x0029_>
    <Owner xmlns="c8ecdccd-e3b0-4392-94c4-49d90f16d1d5">LCoE</Owner>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18" ma:contentTypeDescription="Create a new document." ma:contentTypeScope="" ma:versionID="6b2a7157397caa02a1ce799840706cf4">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f7ec463e446db2c0a3b7b3165a862926" ns2:_="" ns3:_="">
    <xsd:import namespace="c8ecdccd-e3b0-4392-94c4-49d90f16d1d5"/>
    <xsd:import namespace="cc1e726a-7c3b-4654-9122-87de3e28a5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Topic" minOccurs="0"/>
                <xsd:element ref="ns3:SharedWithUsers" minOccurs="0"/>
                <xsd:element ref="ns3:SharedWithDetails" minOccurs="0"/>
                <xsd:element ref="ns2:MediaServiceAutoKeyPoints" minOccurs="0"/>
                <xsd:element ref="ns2:MediaServiceKeyPoints" minOccurs="0"/>
                <xsd:element ref="ns2:MediaServiceDateTaken" minOccurs="0"/>
                <xsd:element ref="ns2:Owner" minOccurs="0"/>
                <xsd:element ref="ns2:Copy" minOccurs="0"/>
                <xsd:element ref="ns2:MasterLocation_x0028_ifCopy_x003d_Yes_x0029_" minOccurs="0"/>
                <xsd:element ref="ns2:Admin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Topic" ma:index="11" nillable="true" ma:displayName="Topic" ma:default="Unassigned" ma:format="Dropdown" ma:internalName="Topic">
      <xsd:simpleType>
        <xsd:restriction base="dms:Choice">
          <xsd:enumeration value="Accessibility"/>
          <xsd:enumeration value="Archiving"/>
          <xsd:enumeration value="CenDoc"/>
          <xsd:enumeration value="Content Corrections/Reprints"/>
          <xsd:enumeration value="Content Creation"/>
          <xsd:enumeration value="Files to Printer"/>
          <xsd:enumeration value="Invoicing"/>
          <xsd:enumeration value="Partner Programs"/>
          <xsd:enumeration value="Project Management"/>
          <xsd:enumeration value="Other"/>
          <xsd:enumeration value="Unassigned"/>
          <xsd:enumeration value="Source Document Only"/>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Owner" ma:index="17" nillable="true" ma:displayName="Owner" ma:format="Dropdown" ma:internalName="Owner">
      <xsd:simpleType>
        <xsd:restriction base="dms:Choice">
          <xsd:enumeration value="Content Corrections"/>
          <xsd:enumeration value="Content Creation"/>
          <xsd:enumeration value="Content Management Services"/>
          <xsd:enumeration value="Creative Studio"/>
          <xsd:enumeration value="Digital Production"/>
          <xsd:enumeration value="Finance"/>
          <xsd:enumeration value="LCoE"/>
          <xsd:enumeration value="Manufacturing"/>
          <xsd:enumeration value="Strategic Sourcing"/>
        </xsd:restriction>
      </xsd:simpleType>
    </xsd:element>
    <xsd:element name="Copy" ma:index="18" nillable="true" ma:displayName="Copy " ma:default="0" ma:description="This is a VIP copy of a master document that is posted/available internally" ma:format="Dropdown" ma:internalName="Copy">
      <xsd:simpleType>
        <xsd:restriction base="dms:Boolean"/>
      </xsd:simpleType>
    </xsd:element>
    <xsd:element name="MasterLocation_x0028_ifCopy_x003d_Yes_x0029_" ma:index="19" nillable="true" ma:displayName="Master Location (if Copy = Yes)" ma:default="n/a" ma:description="Site/document library where master version is maintained" ma:format="Dropdown" ma:internalName="MasterLocation_x0028_ifCopy_x003d_Yes_x0029_">
      <xsd:simpleType>
        <xsd:restriction base="dms:Choice">
          <xsd:enumeration value="Catalyst / Finance"/>
          <xsd:enumeration value="Content Creation"/>
          <xsd:enumeration value="Content Management Services"/>
          <xsd:enumeration value="GPMOT"/>
          <xsd:enumeration value="LCoE"/>
          <xsd:enumeration value="Strategic Sourcing"/>
          <xsd:enumeration value="VIP Documents"/>
          <xsd:enumeration value="n/a"/>
        </xsd:restriction>
      </xsd:simpleType>
    </xsd:element>
    <xsd:element name="AdminNotes" ma:index="20" nillable="true" ma:displayName="Admin Notes" ma:format="Dropdown" ma:internalName="AdminNotes">
      <xsd:simpleType>
        <xsd:union memberTypes="dms:Text">
          <xsd:simpleType>
            <xsd:restriction base="dms:Choice">
              <xsd:enumeration value="See Source Documents"/>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BA192-EF86-48DF-982C-2C526A268392}">
  <ds:schemaRefs>
    <ds:schemaRef ds:uri="c8ecdccd-e3b0-4392-94c4-49d90f16d1d5"/>
    <ds:schemaRef ds:uri="http://www.w3.org/XML/1998/namespace"/>
    <ds:schemaRef ds:uri="http://purl.org/dc/elements/1.1/"/>
    <ds:schemaRef ds:uri="http://purl.org/dc/terms/"/>
    <ds:schemaRef ds:uri="http://schemas.microsoft.com/office/infopath/2007/PartnerControls"/>
    <ds:schemaRef ds:uri="http://schemas.openxmlformats.org/package/2006/metadata/core-properties"/>
    <ds:schemaRef ds:uri="cc1e726a-7c3b-4654-9122-87de3e28a51c"/>
    <ds:schemaRef ds:uri="http://schemas.microsoft.com/office/2006/documentManagement/typ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72CEB1C7-5C0A-4F1C-B184-5FA4EC6070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0</TotalTime>
  <Words>3274</Words>
  <Application>Microsoft Office PowerPoint</Application>
  <PresentationFormat>Widescreen</PresentationFormat>
  <Paragraphs>776</Paragraphs>
  <Slides>65</Slides>
  <Notes>12</Notes>
  <HiddenSlides>9</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65</vt:i4>
      </vt:variant>
    </vt:vector>
  </HeadingPairs>
  <TitlesOfParts>
    <vt:vector size="76" baseType="lpstr">
      <vt:lpstr>Arial</vt:lpstr>
      <vt:lpstr>Arial</vt:lpstr>
      <vt:lpstr>Calibri</vt:lpstr>
      <vt:lpstr>Georgia</vt:lpstr>
      <vt:lpstr>Helvetica</vt:lpstr>
      <vt:lpstr>Open Sans</vt:lpstr>
      <vt:lpstr>Roboto</vt:lpstr>
      <vt:lpstr>Summer Font</vt:lpstr>
      <vt:lpstr>Times New Roman</vt:lpstr>
      <vt:lpstr>Trebuchet MS</vt:lpstr>
      <vt:lpstr>Office Theme</vt:lpstr>
      <vt:lpstr>Industrial/Organizational Psychology: An Applied Approach, 9e</vt:lpstr>
      <vt:lpstr>Icebreaker</vt:lpstr>
      <vt:lpstr>Learning Objectives</vt:lpstr>
      <vt:lpstr>Job Analysis</vt:lpstr>
      <vt:lpstr>Importance of Job Analysis</vt:lpstr>
      <vt:lpstr>Job Description Sections</vt:lpstr>
      <vt:lpstr>Job Title</vt:lpstr>
      <vt:lpstr>Would You Like to Upsize That Title?</vt:lpstr>
      <vt:lpstr>Brief Summary</vt:lpstr>
      <vt:lpstr>Work Activities</vt:lpstr>
      <vt:lpstr>Tools and Equipment Used</vt:lpstr>
      <vt:lpstr>Job Context</vt:lpstr>
      <vt:lpstr>Work Performance</vt:lpstr>
      <vt:lpstr>Compensation Information</vt:lpstr>
      <vt:lpstr>Job Competencies</vt:lpstr>
      <vt:lpstr>Workbook exercise 2.1</vt:lpstr>
      <vt:lpstr>PowerPoint Presentation</vt:lpstr>
      <vt:lpstr>Who Will Conduct the Job Analysis?</vt:lpstr>
      <vt:lpstr>How Often Should a Job Description Be Updated?</vt:lpstr>
      <vt:lpstr>Which Employees Should Participate?</vt:lpstr>
      <vt:lpstr>What Types of Information Should Be Obtained?</vt:lpstr>
      <vt:lpstr>Conducting a Job Analysis Basic Steps</vt:lpstr>
      <vt:lpstr>Step 1: Identify Tasks Performed</vt:lpstr>
      <vt:lpstr>Step 2: Write Task Statements: Elements</vt:lpstr>
      <vt:lpstr>Step 2: Write Task Statements: Characteristics</vt:lpstr>
      <vt:lpstr>Task Statements Example</vt:lpstr>
      <vt:lpstr>Activity: Discussion</vt:lpstr>
      <vt:lpstr>Step 3: Rate Task Statements</vt:lpstr>
      <vt:lpstr>Rating Scale</vt:lpstr>
      <vt:lpstr>Using the Ratings</vt:lpstr>
      <vt:lpstr>Task Ratings Example</vt:lpstr>
      <vt:lpstr>Step 4: Determine Essential KSAOs</vt:lpstr>
      <vt:lpstr>Workbook exercise 2.3</vt:lpstr>
      <vt:lpstr>PowerPoint Presentation</vt:lpstr>
      <vt:lpstr>PowerPoint Presentation</vt:lpstr>
      <vt:lpstr>Step 5: Selecting Tests to Tap KSAOs</vt:lpstr>
      <vt:lpstr>Methods Providing General Information About Worker Activities: PAQ</vt:lpstr>
      <vt:lpstr>Methods Providing General Information About Worker Activities: JSP, JEI, and FJA</vt:lpstr>
      <vt:lpstr>Methods Providing General Information About Tools and Equipment</vt:lpstr>
      <vt:lpstr>Methods Providing General Information About the Work Environment</vt:lpstr>
      <vt:lpstr>Methods Providing General Information About Competencies</vt:lpstr>
      <vt:lpstr>Methods Providing General Information About Competencies: Critical Incident Technique</vt:lpstr>
      <vt:lpstr>Critical Incident Technique Example</vt:lpstr>
      <vt:lpstr>Methods Providing General Information About Competencies: JCI and TTA</vt:lpstr>
      <vt:lpstr>Methods Providing General Information About Competencies: F-JAS and JAI</vt:lpstr>
      <vt:lpstr>Methods Providing General Information About Competencies: Personality and Performance</vt:lpstr>
      <vt:lpstr>Job Evaluation</vt:lpstr>
      <vt:lpstr>The Ideal Compensation System</vt:lpstr>
      <vt:lpstr>Determining Internal Pay Equity</vt:lpstr>
      <vt:lpstr>Step 1: Determining Compensable Job Factors</vt:lpstr>
      <vt:lpstr>Activity: Discussion: Job Value</vt:lpstr>
      <vt:lpstr>Step 2: Determining Levels for Each Compensable Factor</vt:lpstr>
      <vt:lpstr>Step 3: Determining the Factor Weights</vt:lpstr>
      <vt:lpstr>Determining the Factor Weights: Determine Total Number of Points</vt:lpstr>
      <vt:lpstr>Determining the Factor Weights: Assign Points to Each Factor</vt:lpstr>
      <vt:lpstr>Determining the Factor Weights: Assign Points to Each Job</vt:lpstr>
      <vt:lpstr>Determining the Factor Weights: Wage Trend Line </vt:lpstr>
      <vt:lpstr>Wage Trend Line Analysis</vt:lpstr>
      <vt:lpstr>Determining External Pay Equity</vt:lpstr>
      <vt:lpstr>Salary Survey Example</vt:lpstr>
      <vt:lpstr>Determining Sex, Race, and Ethnicity Equity</vt:lpstr>
      <vt:lpstr>PowerPoint Presentation</vt:lpstr>
      <vt:lpstr>Activity: Discussion: Focus on Ethics</vt:lpstr>
      <vt:lpstr>Self-Assessment</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Job Analysis and Evaluation</dc:title>
  <dc:subject/>
  <dc:creator>Aamodt</dc:creator>
  <cp:keywords/>
  <dc:description/>
  <cp:lastModifiedBy>quinn.knudsen@basf.com</cp:lastModifiedBy>
  <cp:revision>407</cp:revision>
  <cp:lastPrinted>2020-10-12T14:10:12Z</cp:lastPrinted>
  <dcterms:created xsi:type="dcterms:W3CDTF">2019-11-14T21:20:16Z</dcterms:created>
  <dcterms:modified xsi:type="dcterms:W3CDTF">2022-08-29T13:29:31Z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SP Reprints">
    <vt:bool>false</vt:bool>
  </property>
  <property fmtid="{D5CDD505-2E9C-101B-9397-08002B2CF9AE}" pid="13" name="_SourceUrl">
    <vt:lpwstr/>
  </property>
  <property fmtid="{D5CDD505-2E9C-101B-9397-08002B2CF9AE}" pid="14" name="_SharedFileIndex">
    <vt:lpwstr/>
  </property>
  <property fmtid="{D5CDD505-2E9C-101B-9397-08002B2CF9AE}" pid="15" name="SP Production">
    <vt:bool>false</vt:bool>
  </property>
  <property fmtid="{D5CDD505-2E9C-101B-9397-08002B2CF9AE}" pid="16" name="SP Content Authoring/Dev">
    <vt:bool>false</vt:bool>
  </property>
  <property fmtid="{D5CDD505-2E9C-101B-9397-08002B2CF9AE}" pid="17" name="SP E2E">
    <vt:bool>false</vt:bool>
  </property>
  <property fmtid="{D5CDD505-2E9C-101B-9397-08002B2CF9AE}" pid="18" name="Classification_to_AIP">
    <vt:i4>0</vt:i4>
  </property>
  <property fmtid="{D5CDD505-2E9C-101B-9397-08002B2CF9AE}" pid="19" name="MSIP_Label_06530cf4-8573-4c29-a912-bbcdac835909_Enabled">
    <vt:lpwstr>true</vt:lpwstr>
  </property>
  <property fmtid="{D5CDD505-2E9C-101B-9397-08002B2CF9AE}" pid="20" name="MSIP_Label_06530cf4-8573-4c29-a912-bbcdac835909_SetDate">
    <vt:lpwstr>2022-08-29T13:29:30Z</vt:lpwstr>
  </property>
  <property fmtid="{D5CDD505-2E9C-101B-9397-08002B2CF9AE}" pid="21" name="MSIP_Label_06530cf4-8573-4c29-a912-bbcdac835909_Method">
    <vt:lpwstr>Standard</vt:lpwstr>
  </property>
  <property fmtid="{D5CDD505-2E9C-101B-9397-08002B2CF9AE}" pid="22" name="MSIP_Label_06530cf4-8573-4c29-a912-bbcdac835909_Name">
    <vt:lpwstr>06530cf4-8573-4c29-a912-bbcdac835909</vt:lpwstr>
  </property>
  <property fmtid="{D5CDD505-2E9C-101B-9397-08002B2CF9AE}" pid="23" name="MSIP_Label_06530cf4-8573-4c29-a912-bbcdac835909_SiteId">
    <vt:lpwstr>ecaa386b-c8df-4ce0-ad01-740cbdb5ba55</vt:lpwstr>
  </property>
  <property fmtid="{D5CDD505-2E9C-101B-9397-08002B2CF9AE}" pid="24" name="MSIP_Label_06530cf4-8573-4c29-a912-bbcdac835909_ActionId">
    <vt:lpwstr>afb1b0e5-fdb2-47da-b857-45421a0d1e7c</vt:lpwstr>
  </property>
  <property fmtid="{D5CDD505-2E9C-101B-9397-08002B2CF9AE}" pid="25" name="MSIP_Label_06530cf4-8573-4c29-a912-bbcdac835909_ContentBits">
    <vt:lpwstr>2</vt:lpwstr>
  </property>
</Properties>
</file>