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7"/>
  </p:notesMasterIdLst>
  <p:handoutMasterIdLst>
    <p:handoutMasterId r:id="rId58"/>
  </p:handoutMasterIdLst>
  <p:sldIdLst>
    <p:sldId id="478" r:id="rId5"/>
    <p:sldId id="467" r:id="rId6"/>
    <p:sldId id="309" r:id="rId7"/>
    <p:sldId id="312" r:id="rId8"/>
    <p:sldId id="316" r:id="rId9"/>
    <p:sldId id="414" r:id="rId10"/>
    <p:sldId id="415" r:id="rId11"/>
    <p:sldId id="471" r:id="rId12"/>
    <p:sldId id="355" r:id="rId13"/>
    <p:sldId id="376" r:id="rId14"/>
    <p:sldId id="417" r:id="rId15"/>
    <p:sldId id="454" r:id="rId16"/>
    <p:sldId id="455" r:id="rId17"/>
    <p:sldId id="456" r:id="rId18"/>
    <p:sldId id="457" r:id="rId19"/>
    <p:sldId id="460" r:id="rId20"/>
    <p:sldId id="367" r:id="rId21"/>
    <p:sldId id="391" r:id="rId22"/>
    <p:sldId id="370" r:id="rId23"/>
    <p:sldId id="418" r:id="rId24"/>
    <p:sldId id="420" r:id="rId25"/>
    <p:sldId id="392" r:id="rId26"/>
    <p:sldId id="369" r:id="rId27"/>
    <p:sldId id="396" r:id="rId28"/>
    <p:sldId id="429" r:id="rId29"/>
    <p:sldId id="397" r:id="rId30"/>
    <p:sldId id="430" r:id="rId31"/>
    <p:sldId id="432" r:id="rId32"/>
    <p:sldId id="433" r:id="rId33"/>
    <p:sldId id="434" r:id="rId34"/>
    <p:sldId id="472" r:id="rId35"/>
    <p:sldId id="473" r:id="rId36"/>
    <p:sldId id="441" r:id="rId37"/>
    <p:sldId id="474" r:id="rId38"/>
    <p:sldId id="475" r:id="rId39"/>
    <p:sldId id="442" r:id="rId40"/>
    <p:sldId id="412" r:id="rId41"/>
    <p:sldId id="444" r:id="rId42"/>
    <p:sldId id="443" r:id="rId43"/>
    <p:sldId id="445" r:id="rId44"/>
    <p:sldId id="446" r:id="rId45"/>
    <p:sldId id="476" r:id="rId46"/>
    <p:sldId id="447" r:id="rId47"/>
    <p:sldId id="448" r:id="rId48"/>
    <p:sldId id="449" r:id="rId49"/>
    <p:sldId id="450" r:id="rId50"/>
    <p:sldId id="453" r:id="rId51"/>
    <p:sldId id="461" r:id="rId52"/>
    <p:sldId id="462" r:id="rId53"/>
    <p:sldId id="466" r:id="rId54"/>
    <p:sldId id="477" r:id="rId55"/>
    <p:sldId id="377" r:id="rId56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olvard, Cameron J." initials="CCJ" lastIdx="84" clrIdx="6">
    <p:extLst>
      <p:ext uri="{19B8F6BF-5375-455C-9EA6-DF929625EA0E}">
        <p15:presenceInfo xmlns:p15="http://schemas.microsoft.com/office/powerpoint/2012/main" userId="S::cjco228@uky.edu::26fe2598-5f6c-4b27-99a2-1b4b1c9c9872" providerId="AD"/>
      </p:ext>
    </p:extLst>
  </p:cmAuthor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8" name="Copyeditor" initials="HJ" lastIdx="2" clrIdx="7">
    <p:extLst>
      <p:ext uri="{19B8F6BF-5375-455C-9EA6-DF929625EA0E}">
        <p15:presenceInfo xmlns:p15="http://schemas.microsoft.com/office/powerpoint/2012/main" userId="Copyeditor" providerId="None"/>
      </p:ext>
    </p:extLst>
  </p:cmAuthor>
  <p:cmAuthor id="2" name="Gabe Jolivet" initials="GJ" lastIdx="1" clrIdx="1">
    <p:extLst>
      <p:ext uri="{19B8F6BF-5375-455C-9EA6-DF929625EA0E}">
        <p15:presenceInfo xmlns:p15="http://schemas.microsoft.com/office/powerpoint/2012/main" userId="a7c296863622742d" providerId="Windows Live"/>
      </p:ext>
    </p:extLst>
  </p:cmAuthor>
  <p:cmAuthor id="9" name="William Altman" initials="WA" lastIdx="12" clrIdx="8">
    <p:extLst>
      <p:ext uri="{19B8F6BF-5375-455C-9EA6-DF929625EA0E}">
        <p15:presenceInfo xmlns:p15="http://schemas.microsoft.com/office/powerpoint/2012/main" userId="672c3f7d37cea9f0" providerId="Windows Live"/>
      </p:ext>
    </p:extLst>
  </p:cmAuthor>
  <p:cmAuthor id="3" name="Hickey, Emily G" initials="HEG" lastIdx="11" clrIdx="2">
    <p:extLst>
      <p:ext uri="{19B8F6BF-5375-455C-9EA6-DF929625EA0E}">
        <p15:presenceInfo xmlns:p15="http://schemas.microsoft.com/office/powerpoint/2012/main" userId="S::emily.hickey@cengage.com::cd1d9c19-894b-42fe-a42c-2436a7e88be7" providerId="AD"/>
      </p:ext>
    </p:extLst>
  </p:cmAuthor>
  <p:cmAuthor id="10" name="Mike Aamodt" initials="MA" lastIdx="4" clrIdx="9">
    <p:extLst>
      <p:ext uri="{19B8F6BF-5375-455C-9EA6-DF929625EA0E}">
        <p15:presenceInfo xmlns:p15="http://schemas.microsoft.com/office/powerpoint/2012/main" userId="S::maamodt@dciconsult.com::fe16b82d-2592-4196-a810-e9a2d16244bf" providerId="AD"/>
      </p:ext>
    </p:extLst>
  </p:cmAuthor>
  <p:cmAuthor id="4" name="Hayden, Erika L" initials="HEL" lastIdx="2" clrIdx="3">
    <p:extLst>
      <p:ext uri="{19B8F6BF-5375-455C-9EA6-DF929625EA0E}">
        <p15:presenceInfo xmlns:p15="http://schemas.microsoft.com/office/powerpoint/2012/main" userId="S::erika.hayden@cengage.com::0e8239a3-29a9-4d6f-a02c-e61250c81e7e" providerId="AD"/>
      </p:ext>
    </p:extLst>
  </p:cmAuthor>
  <p:cmAuthor id="5" name="John Osterman" initials="JO" lastIdx="14" clrIdx="4">
    <p:extLst>
      <p:ext uri="{19B8F6BF-5375-455C-9EA6-DF929625EA0E}">
        <p15:presenceInfo xmlns:p15="http://schemas.microsoft.com/office/powerpoint/2012/main" userId="0b3b71ef1729290a" providerId="Windows Live"/>
      </p:ext>
    </p:extLst>
  </p:cmAuthor>
  <p:cmAuthor id="6" name="Tracy Cugini" initials="TC" lastIdx="5" clrIdx="5">
    <p:extLst>
      <p:ext uri="{19B8F6BF-5375-455C-9EA6-DF929625EA0E}">
        <p15:presenceInfo xmlns:p15="http://schemas.microsoft.com/office/powerpoint/2012/main" userId="9c40d86e5463d8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A78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 autoAdjust="0"/>
    <p:restoredTop sz="81555" autoAdjust="0"/>
  </p:normalViewPr>
  <p:slideViewPr>
    <p:cSldViewPr snapToGrid="0" snapToObjects="1">
      <p:cViewPr varScale="1">
        <p:scale>
          <a:sx n="89" d="100"/>
          <a:sy n="89" d="100"/>
        </p:scale>
        <p:origin x="1320" y="90"/>
      </p:cViewPr>
      <p:guideLst/>
    </p:cSldViewPr>
  </p:slideViewPr>
  <p:outlineViewPr>
    <p:cViewPr>
      <p:scale>
        <a:sx n="33" d="100"/>
        <a:sy n="33" d="100"/>
      </p:scale>
      <p:origin x="0" y="-295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19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31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38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en-US" sz="1200" i="1" dirty="0"/>
          </a:p>
          <a:p>
            <a:pPr marL="228600" indent="-228600"/>
            <a:br>
              <a:rPr lang="en-US" altLang="en-US" sz="1200" i="1" dirty="0"/>
            </a:br>
            <a:endParaRPr lang="en-US" altLang="en-US" sz="12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4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0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b="1" dirty="0"/>
          </a:p>
          <a:p>
            <a:br>
              <a:rPr lang="en-US" altLang="en-US" sz="1050" b="1" dirty="0"/>
            </a:br>
            <a:endParaRPr lang="en-US" altLang="en-US" sz="105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1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  <a:p>
            <a:br>
              <a:rPr lang="en-US" altLang="en-US" sz="1050" dirty="0"/>
            </a:br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6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11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21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65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7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0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0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8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21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11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0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z="1200" dirty="0">
              <a:solidFill>
                <a:srgbClr val="FF0000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endParaRPr lang="en-US" dirty="0">
              <a:latin typeface="Times New Roman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8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DDBD60F0-9170-4439-948C-928DCB8B530F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35FF70E7-2C14-48FF-83CC-0D23EEA65C16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45720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None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2A039E75-6BB5-4168-970E-C56DF1055ADE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5B67C259-33C9-42AE-A8DC-0AB862B285D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B18C9765-7622-45D3-A627-600EBA9EFCD1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158065" y="3083849"/>
            <a:ext cx="5943392" cy="1343006"/>
          </a:xfrm>
        </p:spPr>
        <p:txBody>
          <a:bodyPr anchor="ctr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8065" y="2006622"/>
            <a:ext cx="5045478" cy="867221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09661" y="6356350"/>
            <a:ext cx="8815898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27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">
            <a:extLst>
              <a:ext uri="{FF2B5EF4-FFF2-40B4-BE49-F238E27FC236}">
                <a16:creationId xmlns:a16="http://schemas.microsoft.com/office/drawing/2014/main" id="{C0E5999C-9E79-43AC-A7AF-76A68F344A5A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801400"/>
          </a:xfrm>
        </p:spPr>
        <p:txBody>
          <a:bodyPr>
            <a:noAutofit/>
          </a:bodyPr>
          <a:lstStyle>
            <a:lvl1pPr marL="457200" indent="-457200" algn="l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7" y="1289684"/>
            <a:ext cx="4606346" cy="4469766"/>
          </a:xfrm>
        </p:spPr>
        <p:txBody>
          <a:bodyPr>
            <a:noAutofit/>
          </a:bodyPr>
          <a:lstStyle>
            <a:lvl1pPr marL="457200" indent="-457200" algn="l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AC64EA-E45E-46E1-8878-A8090FD2BC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13425" y="1289050"/>
            <a:ext cx="2947988" cy="1044575"/>
          </a:xfrm>
        </p:spPr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6887FB-11B5-4192-974F-6BDF05B1BC6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3425" y="2586038"/>
            <a:ext cx="5540375" cy="1466850"/>
          </a:xfr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/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defRPr sz="2200"/>
            </a:lvl3pPr>
            <a:lvl4pPr>
              <a:lnSpc>
                <a:spcPct val="100000"/>
              </a:lnSpc>
              <a:spcBef>
                <a:spcPts val="624"/>
              </a:spcBef>
              <a:defRPr/>
            </a:lvl4pPr>
            <a:lvl5pPr>
              <a:lnSpc>
                <a:spcPct val="100000"/>
              </a:lnSpc>
              <a:spcBef>
                <a:spcPts val="624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85D68D0F-FEED-448D-92AA-47F2157AC36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9785350" y="4524375"/>
            <a:ext cx="1568450" cy="1235075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198C3D-EC18-49DC-8652-F8FF8956B73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13425" y="4421188"/>
            <a:ext cx="2947988" cy="1235075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3BF274D-3E01-4493-9732-9D9AFAD99F5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27775" y="5427663"/>
            <a:ext cx="1060450" cy="842962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1F6C963-EA46-4D15-BB70-E37D820EE5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02575" y="5427663"/>
            <a:ext cx="1211263" cy="94615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0C40D683-DA87-4A87-A5E3-C893E1A200DC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38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0228" y="1737343"/>
            <a:ext cx="10711543" cy="1462674"/>
          </a:xfrm>
        </p:spPr>
        <p:txBody>
          <a:bodyPr>
            <a:no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000000"/>
              </a:buClr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CD29F75D-E06A-4ECD-9B04-E3B1F031FF3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1pPr>
            <a:lvl2pPr marL="45720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vel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06C6B1DF-8458-4908-83A8-6ECD4F32B168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6D3B7EC-68DF-4684-875D-D5BF8153873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4ABDB890-BCE4-4859-8BA2-B50A6B25F8D7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26" r:id="rId5"/>
    <p:sldLayoutId id="2147483718" r:id="rId6"/>
    <p:sldLayoutId id="2147483715" r:id="rId7"/>
    <p:sldLayoutId id="2147483716" r:id="rId8"/>
    <p:sldLayoutId id="2147483719" r:id="rId9"/>
    <p:sldLayoutId id="2147483720" r:id="rId10"/>
    <p:sldLayoutId id="2147483723" r:id="rId11"/>
    <p:sldLayoutId id="2147483724" r:id="rId12"/>
    <p:sldLayoutId id="2147483713" r:id="rId13"/>
    <p:sldLayoutId id="2147483717" r:id="rId14"/>
    <p:sldLayoutId id="2147483725" r:id="rId15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B1E9E5-BA88-4775-99CA-2C86A2D5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138" y="1533150"/>
            <a:ext cx="7387085" cy="1864052"/>
          </a:xfrm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Industrial/Organizational Psychology: An Applied Approach, 9e</a:t>
            </a:r>
            <a:endParaRPr lang="en-IN" dirty="0"/>
          </a:p>
        </p:txBody>
      </p:sp>
      <p:pic>
        <p:nvPicPr>
          <p:cNvPr id="13" name="Picture Placeholder 12" descr="The front cover of the book titled, Industrial?Organizational Psychology; An applied Approach, authored by Michael G.Aamodt.&#10;The book is the 9th edition, published by Cengage. The background on the cover shows silhouettes of a man and a woman. Several lines originate from different points which are interlinked. The watermarks on the cover read,  shutterstock; aplhaspirit.">
            <a:extLst>
              <a:ext uri="{FF2B5EF4-FFF2-40B4-BE49-F238E27FC236}">
                <a16:creationId xmlns:a16="http://schemas.microsoft.com/office/drawing/2014/main" id="{B34B950D-146C-4986-83BF-64460846A79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4858102" cy="614319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026F3-78F8-4659-B83F-76DFE990B1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8102" y="3405970"/>
            <a:ext cx="7191504" cy="1343006"/>
          </a:xfrm>
        </p:spPr>
        <p:txBody>
          <a:bodyPr/>
          <a:lstStyle/>
          <a:p>
            <a:pPr algn="ctr"/>
            <a:r>
              <a:rPr lang="en-US" sz="3600" dirty="0"/>
              <a:t>Chapter 3: Legal Issues in Employee Selection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3EEF4AD-542F-4309-A1E9-2C1642FBCC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15881" y="6423442"/>
            <a:ext cx="9456516" cy="3651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24"/>
              </a:spcBef>
            </a:pPr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4023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D46A07-77F4-4119-B606-317557F8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Determining Whether an Employment Decision Is Legal</a:t>
            </a:r>
          </a:p>
        </p:txBody>
      </p:sp>
      <p:pic>
        <p:nvPicPr>
          <p:cNvPr id="13" name="Picture Placeholder 12" descr="A flow diagram describes the process to determine if an employment process is legal. The flow diagram has a series of questions with yes or no answers.&#10;1. Does requirement directly refer to member of federally protected class? If yes, then is it a BFOQ? If yes, the requirement is probably legal. If no, then the requirement is probably illegal.&#10;2. If the answer to the first question is no, Has case law, state law, or local law expanded definition of protected classes? If yes, Is it a BFOQ? If yes, Requirement is probably legal. If no, requirement is probably illegal.&#10;3. If the answer to the second question is no, Does requirement have adverse impact? If no, requirement is probably legal.&#10;4. If the answer to the third question is yes, Is requirement subterfuge for discrimination? If yes, requirement is probably illegal.&#10;5.  If the answer to the fourth question is no, Is the requirement job related? If no, Requirement is probably illegal. &#10;6. If the answer to the fifth question is yes, Were alternatives with less adverse impact considered? If no, Requirement is probably illegal. If yes, requirement is probably legal.">
            <a:extLst>
              <a:ext uri="{FF2B5EF4-FFF2-40B4-BE49-F238E27FC236}">
                <a16:creationId xmlns:a16="http://schemas.microsoft.com/office/drawing/2014/main" id="{DF61C380-C6E1-4090-BAA7-D5E283B47C1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2924065" y="1299581"/>
            <a:ext cx="6343871" cy="48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2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Does Practice Directly Refer to a Member of a Federally Protected Class?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847" y="1586864"/>
            <a:ext cx="4606346" cy="4469766"/>
          </a:xfrm>
        </p:spPr>
        <p:txBody>
          <a:bodyPr/>
          <a:lstStyle/>
          <a:p>
            <a:r>
              <a:rPr lang="en-US" altLang="en-US" dirty="0"/>
              <a:t>Sex (Civil Rights Act)</a:t>
            </a:r>
          </a:p>
          <a:p>
            <a:r>
              <a:rPr lang="en-US" altLang="en-US" dirty="0"/>
              <a:t>Race (CRA)</a:t>
            </a:r>
          </a:p>
          <a:p>
            <a:pPr lvl="1"/>
            <a:r>
              <a:rPr lang="en-US" altLang="en-US" dirty="0"/>
              <a:t>Black</a:t>
            </a:r>
          </a:p>
          <a:p>
            <a:pPr lvl="1"/>
            <a:r>
              <a:rPr lang="en-US" altLang="en-US" dirty="0"/>
              <a:t>White</a:t>
            </a:r>
          </a:p>
          <a:p>
            <a:pPr lvl="1"/>
            <a:r>
              <a:rPr lang="en-US" altLang="en-US" dirty="0"/>
              <a:t>Asian</a:t>
            </a:r>
          </a:p>
          <a:p>
            <a:pPr lvl="1"/>
            <a:r>
              <a:rPr lang="en-US" altLang="en-US" dirty="0"/>
              <a:t>Native Hawaiian or Other Pacific Islander</a:t>
            </a:r>
          </a:p>
          <a:p>
            <a:pPr lvl="1"/>
            <a:r>
              <a:rPr lang="en-US" altLang="en-US" dirty="0"/>
              <a:t>Native American or Alaskan Native</a:t>
            </a:r>
          </a:p>
          <a:p>
            <a:r>
              <a:rPr lang="en-US" altLang="en-US" dirty="0"/>
              <a:t>National origin (CRA)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DE6F-06CD-4CB8-A13F-2D79D8A1B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586864"/>
            <a:ext cx="5540375" cy="4642486"/>
          </a:xfrm>
        </p:spPr>
        <p:txBody>
          <a:bodyPr/>
          <a:lstStyle/>
          <a:p>
            <a:r>
              <a:rPr lang="en-US" altLang="en-US" dirty="0"/>
              <a:t>Color (CRA)</a:t>
            </a:r>
          </a:p>
          <a:p>
            <a:r>
              <a:rPr lang="en-US" altLang="en-US" dirty="0"/>
              <a:t>Age (over 40; ADEA)</a:t>
            </a:r>
          </a:p>
          <a:p>
            <a:r>
              <a:rPr lang="en-US" altLang="en-US" dirty="0"/>
              <a:t>Religion (CRA)</a:t>
            </a:r>
          </a:p>
          <a:p>
            <a:r>
              <a:rPr lang="en-US" altLang="en-US" dirty="0"/>
              <a:t>Disability (ADA)</a:t>
            </a:r>
          </a:p>
          <a:p>
            <a:pPr lvl="1"/>
            <a:r>
              <a:rPr lang="en-US" altLang="en-US" dirty="0"/>
              <a:t>Current</a:t>
            </a:r>
          </a:p>
          <a:p>
            <a:pPr lvl="1"/>
            <a:r>
              <a:rPr lang="en-US" altLang="en-US" dirty="0"/>
              <a:t>Previous</a:t>
            </a:r>
          </a:p>
          <a:p>
            <a:pPr lvl="1"/>
            <a:r>
              <a:rPr lang="en-US" altLang="en-US" dirty="0"/>
              <a:t>Regarded as such</a:t>
            </a:r>
          </a:p>
          <a:p>
            <a:r>
              <a:rPr lang="en-US" altLang="en-US" dirty="0"/>
              <a:t>Pregnancy</a:t>
            </a:r>
          </a:p>
          <a:p>
            <a:r>
              <a:rPr lang="en-US" altLang="en-US" dirty="0"/>
              <a:t>Military veteran status (VEVRAA)</a:t>
            </a:r>
          </a:p>
        </p:txBody>
      </p:sp>
    </p:spTree>
    <p:extLst>
      <p:ext uri="{BB962C8B-B14F-4D97-AF65-F5344CB8AC3E}">
        <p14:creationId xmlns:p14="http://schemas.microsoft.com/office/powerpoint/2010/main" val="223090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Americans With Disabilities Act (ADA) &amp; 2008 ADA Amendments Act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Organizations must make reasonable accommodation for people with physical or mental disabilities, unless doing so would impose an undue hardship</a:t>
            </a:r>
          </a:p>
        </p:txBody>
      </p:sp>
    </p:spTree>
    <p:extLst>
      <p:ext uri="{BB962C8B-B14F-4D97-AF65-F5344CB8AC3E}">
        <p14:creationId xmlns:p14="http://schemas.microsoft.com/office/powerpoint/2010/main" val="167579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Activity: Discussion about Coworkers with Disabilities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What experiences have you had with coworkers with disabilities?</a:t>
            </a:r>
          </a:p>
        </p:txBody>
      </p:sp>
    </p:spTree>
    <p:extLst>
      <p:ext uri="{BB962C8B-B14F-4D97-AF65-F5344CB8AC3E}">
        <p14:creationId xmlns:p14="http://schemas.microsoft.com/office/powerpoint/2010/main" val="260288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Definition of Disability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A physical or mental impairment that substantially limits one or more major life activities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 record of such impairment, or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Being regarded as having such an impairment</a:t>
            </a:r>
          </a:p>
        </p:txBody>
      </p:sp>
    </p:spTree>
    <p:extLst>
      <p:ext uri="{BB962C8B-B14F-4D97-AF65-F5344CB8AC3E}">
        <p14:creationId xmlns:p14="http://schemas.microsoft.com/office/powerpoint/2010/main" val="362344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Reasonable Accommodations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Providing readers or interpreters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Modifying work schedules or equipment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Making facilities more accessible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402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Clarifications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Act does not require an organization to hire individuals with disabilities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Act does not require an organization to give preference to individuals with disabilities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Act requires that individuals with disabilities be given an equal opportunity, and if the best qualified, to be given the job</a:t>
            </a:r>
          </a:p>
        </p:txBody>
      </p:sp>
    </p:spTree>
    <p:extLst>
      <p:ext uri="{BB962C8B-B14F-4D97-AF65-F5344CB8AC3E}">
        <p14:creationId xmlns:p14="http://schemas.microsoft.com/office/powerpoint/2010/main" val="42711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Is the Requirement a Bona Fide Occupational Qualification (BFOQ)?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193192"/>
            <a:ext cx="10711543" cy="4715012"/>
          </a:xfrm>
        </p:spPr>
        <p:txBody>
          <a:bodyPr/>
          <a:lstStyle/>
          <a:p>
            <a:r>
              <a:rPr lang="en-US" altLang="en-US" dirty="0"/>
              <a:t>Only members of a particular class can perform the job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There can be no exceptions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According to the courts:</a:t>
            </a:r>
          </a:p>
          <a:p>
            <a:pPr lvl="1"/>
            <a:r>
              <a:rPr lang="en-US" altLang="en-US" dirty="0"/>
              <a:t>Gender seldom is</a:t>
            </a:r>
          </a:p>
          <a:p>
            <a:pPr lvl="1"/>
            <a:r>
              <a:rPr lang="en-US" altLang="en-US" dirty="0"/>
              <a:t>Customer preference doesn’t matter</a:t>
            </a:r>
          </a:p>
        </p:txBody>
      </p:sp>
    </p:spTree>
    <p:extLst>
      <p:ext uri="{BB962C8B-B14F-4D97-AF65-F5344CB8AC3E}">
        <p14:creationId xmlns:p14="http://schemas.microsoft.com/office/powerpoint/2010/main" val="312373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Activity: Discussion of BFOQ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106804"/>
            <a:ext cx="10711543" cy="4801400"/>
          </a:xfrm>
        </p:spPr>
        <p:txBody>
          <a:bodyPr/>
          <a:lstStyle/>
          <a:p>
            <a:r>
              <a:rPr lang="en-US" altLang="en-US" dirty="0"/>
              <a:t>Is gender a BFOQ for Hooters?</a:t>
            </a:r>
          </a:p>
        </p:txBody>
      </p:sp>
    </p:spTree>
    <p:extLst>
      <p:ext uri="{BB962C8B-B14F-4D97-AF65-F5344CB8AC3E}">
        <p14:creationId xmlns:p14="http://schemas.microsoft.com/office/powerpoint/2010/main" val="4117696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Has Local, State, or Case Law Added Protected Classes?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State Law Examples</a:t>
            </a:r>
          </a:p>
          <a:p>
            <a:pPr lvl="1"/>
            <a:r>
              <a:rPr lang="en-US" altLang="en-US" dirty="0"/>
              <a:t>Virginia protects marital status</a:t>
            </a:r>
          </a:p>
          <a:p>
            <a:pPr lvl="1"/>
            <a:r>
              <a:rPr lang="en-US" altLang="en-US" dirty="0"/>
              <a:t>Wisconsin protects gender identification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Local Law Examples</a:t>
            </a:r>
          </a:p>
          <a:p>
            <a:pPr lvl="1"/>
            <a:r>
              <a:rPr lang="en-US" altLang="en-US" dirty="0"/>
              <a:t>Cincinnati protects people of Appalachian heritage</a:t>
            </a:r>
          </a:p>
          <a:p>
            <a:pPr lvl="1"/>
            <a:r>
              <a:rPr lang="en-US" altLang="en-US" dirty="0"/>
              <a:t>Santa Cruz, CA outlaws discrimination based on height and physical appearance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Case Law Examples</a:t>
            </a:r>
          </a:p>
          <a:p>
            <a:pPr lvl="1"/>
            <a:r>
              <a:rPr lang="en-US" altLang="en-US" dirty="0"/>
              <a:t>Former drug use is not a disability</a:t>
            </a:r>
          </a:p>
        </p:txBody>
      </p:sp>
    </p:spTree>
    <p:extLst>
      <p:ext uri="{BB962C8B-B14F-4D97-AF65-F5344CB8AC3E}">
        <p14:creationId xmlns:p14="http://schemas.microsoft.com/office/powerpoint/2010/main" val="148557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2FB2-6187-4FF4-AC9B-976F22F1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Icebreaker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486896-EFD9-439F-AA5D-F8965DCF9846}"/>
              </a:ext>
            </a:extLst>
          </p:cNvPr>
          <p:cNvSpPr txBox="1">
            <a:spLocks/>
          </p:cNvSpPr>
          <p:nvPr/>
        </p:nvSpPr>
        <p:spPr bwMode="auto">
          <a:xfrm>
            <a:off x="895976" y="1442084"/>
            <a:ext cx="10711543" cy="480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 typeface="Arial" panose="020B0604020202020204" pitchFamily="34" charset="0"/>
              <a:buChar char="•"/>
              <a:defRPr sz="2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Tx/>
              <a:buChar char="–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into pairs of students.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Discuss with your partner any instances of organizations that have had legal issues that were reported in the news or media.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Share your discussions with the class. </a:t>
            </a:r>
          </a:p>
        </p:txBody>
      </p:sp>
    </p:spTree>
    <p:extLst>
      <p:ext uri="{BB962C8B-B14F-4D97-AF65-F5344CB8AC3E}">
        <p14:creationId xmlns:p14="http://schemas.microsoft.com/office/powerpoint/2010/main" val="67025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48945-227A-44AB-AE1B-046E59CD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Does the Requirement Have Adverse Impact on Members of a Protected Class?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0E59C5-E986-D34D-BB90-E69A0CD156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Employment decision results in negative consequences for one group more than another group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Four-fifths rule</a:t>
            </a:r>
          </a:p>
          <a:p>
            <a:pPr lvl="1"/>
            <a:r>
              <a:rPr lang="en-US" dirty="0">
                <a:ea typeface="ＭＳ Ｐゴシック" charset="0"/>
              </a:rPr>
              <a:t>Occurs when the selection rate for one group is less than 80% of the rate for the highest scoring group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7561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48945-227A-44AB-AE1B-046E59CD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0532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Adverse Impact - Example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33127-1344-4EDE-B9D3-1528B7CE4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73621" y="4295319"/>
            <a:ext cx="6806085" cy="4283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ＭＳ Ｐゴシック" charset="0"/>
              </a:rPr>
              <a:t>0.40/0.50 = 0.80 to avoid adverse impact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32CDF82-C85B-4861-BCDE-BF11BA6C63BC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2025798402"/>
              </p:ext>
            </p:extLst>
          </p:nvPr>
        </p:nvGraphicFramePr>
        <p:xfrm>
          <a:off x="1629103" y="2338998"/>
          <a:ext cx="7489398" cy="1828800"/>
        </p:xfrm>
        <a:graphic>
          <a:graphicData uri="http://schemas.openxmlformats.org/drawingml/2006/table">
            <a:tbl>
              <a:tblPr firstRow="1" bandRow="1"/>
              <a:tblGrid>
                <a:gridCol w="4335244">
                  <a:extLst>
                    <a:ext uri="{9D8B030D-6E8A-4147-A177-3AD203B41FA5}">
                      <a16:colId xmlns:a16="http://schemas.microsoft.com/office/drawing/2014/main" val="1781544031"/>
                    </a:ext>
                  </a:extLst>
                </a:gridCol>
                <a:gridCol w="1336739">
                  <a:extLst>
                    <a:ext uri="{9D8B030D-6E8A-4147-A177-3AD203B41FA5}">
                      <a16:colId xmlns:a16="http://schemas.microsoft.com/office/drawing/2014/main" val="1816104267"/>
                    </a:ext>
                  </a:extLst>
                </a:gridCol>
                <a:gridCol w="1817415">
                  <a:extLst>
                    <a:ext uri="{9D8B030D-6E8A-4147-A177-3AD203B41FA5}">
                      <a16:colId xmlns:a16="http://schemas.microsoft.com/office/drawing/2014/main" val="4266609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charset="0"/>
                          <a:cs typeface="Arial" panose="020B0604020202020204" pitchFamily="34" charset="0"/>
                        </a:rPr>
                        <a:t>Female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41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charset="0"/>
                          <a:cs typeface="Arial" panose="020B0604020202020204" pitchFamily="34" charset="0"/>
                        </a:rPr>
                        <a:t>Number of applicants</a:t>
                      </a:r>
                      <a:endParaRPr lang="en-US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03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charset="0"/>
                          <a:cs typeface="Arial" panose="020B0604020202020204" pitchFamily="34" charset="0"/>
                        </a:rPr>
                        <a:t>Number hired</a:t>
                      </a:r>
                      <a:endParaRPr lang="en-US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98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charset="0"/>
                          <a:cs typeface="Arial" panose="020B0604020202020204" pitchFamily="34" charset="0"/>
                        </a:rPr>
                        <a:t>Selection ratio</a:t>
                      </a:r>
                      <a:endParaRPr lang="en-US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223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436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Was the Requirement Designed to Intentionally Discriminate Against a Protected Class?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553844"/>
            <a:ext cx="10711543" cy="4074796"/>
          </a:xfrm>
        </p:spPr>
        <p:txBody>
          <a:bodyPr/>
          <a:lstStyle/>
          <a:p>
            <a:r>
              <a:rPr lang="en-US" altLang="en-US" dirty="0"/>
              <a:t>City limits requirements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Literacy test requirements</a:t>
            </a:r>
          </a:p>
        </p:txBody>
      </p:sp>
    </p:spTree>
    <p:extLst>
      <p:ext uri="{BB962C8B-B14F-4D97-AF65-F5344CB8AC3E}">
        <p14:creationId xmlns:p14="http://schemas.microsoft.com/office/powerpoint/2010/main" val="2441256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Can the Employer Prove that the Requirement Is Related?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847" y="1586864"/>
            <a:ext cx="4606346" cy="4469766"/>
          </a:xfrm>
        </p:spPr>
        <p:txBody>
          <a:bodyPr/>
          <a:lstStyle/>
          <a:p>
            <a:r>
              <a:rPr lang="en-US" altLang="en-US" dirty="0"/>
              <a:t>Exceptions</a:t>
            </a:r>
          </a:p>
          <a:p>
            <a:pPr lvl="1"/>
            <a:r>
              <a:rPr lang="en-US" altLang="en-US" dirty="0"/>
              <a:t>Bona fide seniority system</a:t>
            </a:r>
          </a:p>
          <a:p>
            <a:pPr lvl="1"/>
            <a:r>
              <a:rPr lang="en-US" altLang="en-US" dirty="0"/>
              <a:t>National security</a:t>
            </a:r>
          </a:p>
          <a:p>
            <a:pPr lvl="1"/>
            <a:r>
              <a:rPr lang="en-US" altLang="en-US" dirty="0"/>
              <a:t>Veteran’s preference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DE6F-06CD-4CB8-A13F-2D79D8A1B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586864"/>
            <a:ext cx="5540375" cy="4642486"/>
          </a:xfrm>
        </p:spPr>
        <p:txBody>
          <a:bodyPr/>
          <a:lstStyle/>
          <a:p>
            <a:r>
              <a:rPr lang="en-US" altLang="en-US" dirty="0"/>
              <a:t>Job Related</a:t>
            </a:r>
          </a:p>
          <a:p>
            <a:pPr lvl="1">
              <a:buClr>
                <a:srgbClr val="004A78"/>
              </a:buClr>
            </a:pPr>
            <a:r>
              <a:rPr lang="en-US" altLang="en-US" dirty="0"/>
              <a:t>Types</a:t>
            </a:r>
          </a:p>
          <a:p>
            <a:pPr lvl="2">
              <a:buClrTx/>
            </a:pPr>
            <a:r>
              <a:rPr lang="en-US" altLang="en-US" dirty="0">
                <a:solidFill>
                  <a:srgbClr val="000000"/>
                </a:solidFill>
              </a:rPr>
              <a:t>BFOQ</a:t>
            </a:r>
          </a:p>
          <a:p>
            <a:pPr lvl="2">
              <a:buClrTx/>
            </a:pPr>
            <a:r>
              <a:rPr lang="en-US" altLang="en-US" dirty="0">
                <a:solidFill>
                  <a:srgbClr val="000000"/>
                </a:solidFill>
              </a:rPr>
              <a:t>Valid testing procedure</a:t>
            </a:r>
          </a:p>
        </p:txBody>
      </p:sp>
    </p:spTree>
    <p:extLst>
      <p:ext uri="{BB962C8B-B14F-4D97-AF65-F5344CB8AC3E}">
        <p14:creationId xmlns:p14="http://schemas.microsoft.com/office/powerpoint/2010/main" val="4207888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Did Employer Look for Reasonable Alternatives with Less Adverse Impact?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492884"/>
            <a:ext cx="10711543" cy="2997836"/>
          </a:xfrm>
        </p:spPr>
        <p:txBody>
          <a:bodyPr/>
          <a:lstStyle/>
          <a:p>
            <a:r>
              <a:rPr lang="en-US" altLang="en-US" dirty="0"/>
              <a:t>Alternative valid selection tests that would have less adverse impact</a:t>
            </a:r>
          </a:p>
        </p:txBody>
      </p:sp>
    </p:spTree>
    <p:extLst>
      <p:ext uri="{BB962C8B-B14F-4D97-AF65-F5344CB8AC3E}">
        <p14:creationId xmlns:p14="http://schemas.microsoft.com/office/powerpoint/2010/main" val="731636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600" dirty="0"/>
              <a:t>Harassment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76679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Activity: Discussion of Workplace Harassment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What examples of harassment have you seen in the workplace?</a:t>
            </a:r>
          </a:p>
        </p:txBody>
      </p:sp>
    </p:spTree>
    <p:extLst>
      <p:ext uri="{BB962C8B-B14F-4D97-AF65-F5344CB8AC3E}">
        <p14:creationId xmlns:p14="http://schemas.microsoft.com/office/powerpoint/2010/main" val="218820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EEOC Complaints - 2019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26,211 charges of harassment</a:t>
            </a:r>
          </a:p>
          <a:p>
            <a:pPr lvl="1"/>
            <a:r>
              <a:rPr lang="en-US" altLang="en-US" dirty="0"/>
              <a:t>7,514 were for sexual harassment charges of sexual harassment</a:t>
            </a:r>
          </a:p>
          <a:p>
            <a:pPr lvl="2"/>
            <a:r>
              <a:rPr lang="en-US" altLang="en-US" dirty="0"/>
              <a:t>16.8% of the charges were made by men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Harassment Charges</a:t>
            </a:r>
          </a:p>
          <a:p>
            <a:pPr lvl="1"/>
            <a:r>
              <a:rPr lang="en-US" altLang="en-US" dirty="0"/>
              <a:t>33% racial</a:t>
            </a:r>
          </a:p>
          <a:p>
            <a:pPr lvl="1"/>
            <a:r>
              <a:rPr lang="en-US" altLang="en-US" dirty="0"/>
              <a:t>29% sexual</a:t>
            </a:r>
          </a:p>
          <a:p>
            <a:pPr lvl="1"/>
            <a:r>
              <a:rPr lang="en-US" altLang="en-US" dirty="0"/>
              <a:t>38% other protected classes</a:t>
            </a:r>
          </a:p>
        </p:txBody>
      </p:sp>
    </p:spTree>
    <p:extLst>
      <p:ext uri="{BB962C8B-B14F-4D97-AF65-F5344CB8AC3E}">
        <p14:creationId xmlns:p14="http://schemas.microsoft.com/office/powerpoint/2010/main" val="308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Types of Harassment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altLang="en-US" dirty="0"/>
              <a:t>Quid Pro Quo</a:t>
            </a:r>
          </a:p>
          <a:p>
            <a:pPr>
              <a:spcAft>
                <a:spcPts val="1800"/>
              </a:spcAft>
            </a:pPr>
            <a:r>
              <a:rPr lang="en-US" altLang="en-US" dirty="0"/>
              <a:t>Hostile Environment</a:t>
            </a:r>
          </a:p>
        </p:txBody>
      </p:sp>
    </p:spTree>
    <p:extLst>
      <p:ext uri="{BB962C8B-B14F-4D97-AF65-F5344CB8AC3E}">
        <p14:creationId xmlns:p14="http://schemas.microsoft.com/office/powerpoint/2010/main" val="954814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Quid Pro Quo Harassment Claims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Granting of sexual favors is tied to employment decisions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Single incident is enough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Organization is always liable</a:t>
            </a:r>
          </a:p>
        </p:txBody>
      </p:sp>
    </p:spTree>
    <p:extLst>
      <p:ext uri="{BB962C8B-B14F-4D97-AF65-F5344CB8AC3E}">
        <p14:creationId xmlns:p14="http://schemas.microsoft.com/office/powerpoint/2010/main" val="41378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Learning Objectives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68269"/>
            <a:ext cx="10711543" cy="4801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By the end of this chapter, you should be able to:</a:t>
            </a:r>
          </a:p>
          <a:p>
            <a:pPr marL="0" indent="0">
              <a:buNone/>
            </a:pPr>
            <a:r>
              <a:rPr lang="en-US" altLang="en-US" dirty="0"/>
              <a:t>03-01 Describe the legal process involving employment law</a:t>
            </a:r>
          </a:p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03-02 Identify what classes of people are protected by federal law</a:t>
            </a:r>
          </a:p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03-03 Determine the legality of an employment practice</a:t>
            </a:r>
          </a:p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03-04 Explain the concept of adverse impact</a:t>
            </a:r>
          </a:p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03-05 Define affirmative action</a:t>
            </a:r>
          </a:p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03-06 Describe the important issues involving employee privacy rights</a:t>
            </a:r>
          </a:p>
        </p:txBody>
      </p:sp>
    </p:spTree>
    <p:extLst>
      <p:ext uri="{BB962C8B-B14F-4D97-AF65-F5344CB8AC3E}">
        <p14:creationId xmlns:p14="http://schemas.microsoft.com/office/powerpoint/2010/main" val="159142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Hostile Environment Harassment Claims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Pattern of behavior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Based on gender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Is negative to the “reasonable person”</a:t>
            </a:r>
          </a:p>
        </p:txBody>
      </p:sp>
    </p:spTree>
    <p:extLst>
      <p:ext uri="{BB962C8B-B14F-4D97-AF65-F5344CB8AC3E}">
        <p14:creationId xmlns:p14="http://schemas.microsoft.com/office/powerpoint/2010/main" val="2759354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5CAC-429F-F14D-8347-039CB919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Liability for Sexual Harassment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9933D-AFB9-9141-AC27-129BCE82E5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Quid pro quo: organization is always liable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Hostile: organization must demonstrate reasonable care to prevent and correct sexual harassment behavior</a:t>
            </a:r>
          </a:p>
          <a:p>
            <a:pPr lvl="1"/>
            <a:r>
              <a:rPr lang="en-US" dirty="0"/>
              <a:t>Preventing sexual harassment</a:t>
            </a:r>
          </a:p>
          <a:p>
            <a:pPr lvl="1"/>
            <a:r>
              <a:rPr lang="en-US" dirty="0"/>
              <a:t>Correcting sexual harassment behavior</a:t>
            </a:r>
          </a:p>
        </p:txBody>
      </p:sp>
    </p:spTree>
    <p:extLst>
      <p:ext uri="{BB962C8B-B14F-4D97-AF65-F5344CB8AC3E}">
        <p14:creationId xmlns:p14="http://schemas.microsoft.com/office/powerpoint/2010/main" val="901519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DBDF-99E1-1340-8654-4D2EA2F2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Sexual Harassment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03922-4396-2E47-A059-A86EAF986C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Well-conceived policy regarding sexual harassment that:</a:t>
            </a:r>
          </a:p>
          <a:p>
            <a:pPr lvl="1"/>
            <a:r>
              <a:rPr lang="en-US" dirty="0"/>
              <a:t>Explains types of harassment</a:t>
            </a:r>
          </a:p>
          <a:p>
            <a:pPr lvl="1"/>
            <a:r>
              <a:rPr lang="en-US" dirty="0"/>
              <a:t>Includes a list of names to whom an employee can report harassment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Communication of policy to employees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Enforced the policy</a:t>
            </a:r>
          </a:p>
        </p:txBody>
      </p:sp>
    </p:spTree>
    <p:extLst>
      <p:ext uri="{BB962C8B-B14F-4D97-AF65-F5344CB8AC3E}">
        <p14:creationId xmlns:p14="http://schemas.microsoft.com/office/powerpoint/2010/main" val="826106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Correcting Sexually Harassing Behavior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sz="2200" dirty="0"/>
              <a:t>All complaints must be investigated</a:t>
            </a:r>
            <a:br>
              <a:rPr lang="en-US" altLang="en-US" sz="2200" dirty="0"/>
            </a:br>
            <a:endParaRPr lang="en-US" altLang="en-US" sz="2200" dirty="0"/>
          </a:p>
          <a:p>
            <a:r>
              <a:rPr lang="en-US" altLang="en-US" sz="2200" dirty="0"/>
              <a:t>Organization’s policy must encourage victims to file complaints</a:t>
            </a:r>
            <a:br>
              <a:rPr lang="en-US" altLang="en-US" sz="2200" dirty="0"/>
            </a:br>
            <a:endParaRPr lang="en-US" altLang="en-US" sz="2200" dirty="0"/>
          </a:p>
          <a:p>
            <a:r>
              <a:rPr lang="en-US" altLang="en-US" sz="2200" dirty="0"/>
              <a:t>Complaints must be kept confidential to protect accused / accuser</a:t>
            </a:r>
            <a:br>
              <a:rPr lang="en-US" altLang="en-US" sz="2200" dirty="0"/>
            </a:br>
            <a:endParaRPr lang="en-US" altLang="en-US" sz="2200" dirty="0"/>
          </a:p>
          <a:p>
            <a:r>
              <a:rPr lang="en-US" altLang="en-US" sz="2200" dirty="0"/>
              <a:t>Actions must be taken to protect the accuser during the investigation</a:t>
            </a:r>
            <a:br>
              <a:rPr lang="en-US" altLang="en-US" sz="2200" dirty="0"/>
            </a:br>
            <a:endParaRPr lang="en-US" altLang="en-US" sz="2200" dirty="0"/>
          </a:p>
          <a:p>
            <a:r>
              <a:rPr lang="en-US" altLang="en-US" sz="2200" dirty="0"/>
              <a:t>Due process for accused and accuser</a:t>
            </a:r>
            <a:br>
              <a:rPr lang="en-US" altLang="en-US" sz="2200" dirty="0"/>
            </a:br>
            <a:endParaRPr lang="en-US" altLang="en-US" sz="2200" dirty="0"/>
          </a:p>
          <a:p>
            <a:r>
              <a:rPr lang="en-US" altLang="en-US" sz="2200" dirty="0"/>
              <a:t>Results must be communicated in writing to both parties</a:t>
            </a:r>
            <a:br>
              <a:rPr lang="en-US" altLang="en-US" sz="2200" dirty="0"/>
            </a:br>
            <a:endParaRPr lang="en-US" altLang="en-US" sz="2200" dirty="0"/>
          </a:p>
          <a:p>
            <a:r>
              <a:rPr lang="en-US" altLang="en-US" sz="2200" dirty="0"/>
              <a:t>Severity of punishment must match severity of violation</a:t>
            </a:r>
          </a:p>
        </p:txBody>
      </p:sp>
    </p:spTree>
    <p:extLst>
      <p:ext uri="{BB962C8B-B14F-4D97-AF65-F5344CB8AC3E}">
        <p14:creationId xmlns:p14="http://schemas.microsoft.com/office/powerpoint/2010/main" val="3605229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600" dirty="0"/>
              <a:t>Family Medical Leave Act (FMLA)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63845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9483-14BB-7045-99A4-031ED2E1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Medical Leave 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2CFF2-3C80-0647-8AD8-4EBFEB229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 weeks of unpaid leave each year for:</a:t>
            </a:r>
          </a:p>
          <a:p>
            <a:pPr lvl="1"/>
            <a:r>
              <a:rPr lang="en-US" dirty="0"/>
              <a:t>Births, adoptions, or placement for foster care</a:t>
            </a:r>
          </a:p>
          <a:p>
            <a:pPr lvl="1"/>
            <a:r>
              <a:rPr lang="en-US" dirty="0"/>
              <a:t>To care for a child, parent, or spouse with a serious health condition</a:t>
            </a:r>
          </a:p>
          <a:p>
            <a:pPr lvl="1"/>
            <a:r>
              <a:rPr lang="en-US" dirty="0"/>
              <a:t>Employee’s own serious health condition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Employee eligibility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Department of Labor definition of serious health condition</a:t>
            </a:r>
          </a:p>
        </p:txBody>
      </p:sp>
    </p:spTree>
    <p:extLst>
      <p:ext uri="{BB962C8B-B14F-4D97-AF65-F5344CB8AC3E}">
        <p14:creationId xmlns:p14="http://schemas.microsoft.com/office/powerpoint/2010/main" val="1326514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600" dirty="0"/>
              <a:t>Affirmative Action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19806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Activity: Discussion of Affirmative Action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What is affirmative action? Is it a good idea?</a:t>
            </a:r>
          </a:p>
        </p:txBody>
      </p:sp>
    </p:spTree>
    <p:extLst>
      <p:ext uri="{BB962C8B-B14F-4D97-AF65-F5344CB8AC3E}">
        <p14:creationId xmlns:p14="http://schemas.microsoft.com/office/powerpoint/2010/main" val="3294589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Reasons for Affirmative Action Plans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Involuntary</a:t>
            </a:r>
          </a:p>
          <a:p>
            <a:pPr lvl="1"/>
            <a:r>
              <a:rPr lang="en-US" altLang="en-US" dirty="0"/>
              <a:t>Government regulation</a:t>
            </a:r>
          </a:p>
          <a:p>
            <a:pPr lvl="1"/>
            <a:r>
              <a:rPr lang="en-US" altLang="en-US" dirty="0"/>
              <a:t>Court order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Voluntary</a:t>
            </a:r>
          </a:p>
          <a:p>
            <a:pPr lvl="1"/>
            <a:r>
              <a:rPr lang="en-US" altLang="en-US" dirty="0"/>
              <a:t>Consent decree</a:t>
            </a:r>
          </a:p>
          <a:p>
            <a:pPr lvl="1"/>
            <a:r>
              <a:rPr lang="en-US" altLang="en-US" dirty="0"/>
              <a:t>Desire to be a good citizen</a:t>
            </a:r>
          </a:p>
        </p:txBody>
      </p:sp>
    </p:spTree>
    <p:extLst>
      <p:ext uri="{BB962C8B-B14F-4D97-AF65-F5344CB8AC3E}">
        <p14:creationId xmlns:p14="http://schemas.microsoft.com/office/powerpoint/2010/main" val="2991467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Affirmative Action Strategies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Monitoring, hiring, and promotion statistics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Intentional recruitment of minority applicants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Identification and removal of employment practices that work against minority applicants and employees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Preferential hiring and promotion of minorities</a:t>
            </a:r>
          </a:p>
        </p:txBody>
      </p:sp>
    </p:spTree>
    <p:extLst>
      <p:ext uri="{BB962C8B-B14F-4D97-AF65-F5344CB8AC3E}">
        <p14:creationId xmlns:p14="http://schemas.microsoft.com/office/powerpoint/2010/main" val="42720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ea typeface="ＭＳ Ｐゴシック" charset="0"/>
              </a:rPr>
              <a:t>The Legal Process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32484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AF265-2D92-46EB-882F-C7D1BE8F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 Legality of Preferential Hiring</a:t>
            </a:r>
          </a:p>
        </p:txBody>
      </p:sp>
      <p:pic>
        <p:nvPicPr>
          <p:cNvPr id="12" name="Picture Placeholder 11" descr="A flow diagram shows the visualization: Legality of preferential hiring. The flow diagram has a series of questions with yes or no answers. &#10;1. Was there a history of discrimination? If no, Plan is illegal. &#10;2. If the answer to the first question is yes, Does the plan only benefit actual victims of discrimination? If yes, plan is legal.&#10;3. If the answer to the second question is no, What population was used to establish goals? If answer is Area, plan is illegal. &#10;4. If the answer to the third question is Qualified work force, Did plan trammel the rights of non-minorities. If yes, plan is illegal.&#10;5. If the answer to the fourth question is no, Is there an ending point to the plan? If answer is no, plan is illegal. If answer is yes, plan is legal.">
            <a:extLst>
              <a:ext uri="{FF2B5EF4-FFF2-40B4-BE49-F238E27FC236}">
                <a16:creationId xmlns:a16="http://schemas.microsoft.com/office/drawing/2014/main" id="{062DDFB1-1DCB-4688-B412-FEC2278B32D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3050025" y="1306311"/>
            <a:ext cx="6091948" cy="4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20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Legality of Preferential Hiring: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Was There a History of Discrimination?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A history of discrimination must be demonstrated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Numeric disparity </a:t>
            </a:r>
          </a:p>
          <a:p>
            <a:pPr lvl="1"/>
            <a:r>
              <a:rPr lang="en-US" altLang="en-US" dirty="0"/>
              <a:t>can establish history</a:t>
            </a:r>
          </a:p>
          <a:p>
            <a:pPr lvl="1"/>
            <a:r>
              <a:rPr lang="en-US" altLang="en-US" dirty="0"/>
              <a:t>numeric disparity by itself may not be enough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Affirmative action posture and efforts will also be considered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Other reasons, such as lack of interest in the position, must be considered along with the disparity</a:t>
            </a:r>
          </a:p>
        </p:txBody>
      </p:sp>
    </p:spTree>
    <p:extLst>
      <p:ext uri="{BB962C8B-B14F-4D97-AF65-F5344CB8AC3E}">
        <p14:creationId xmlns:p14="http://schemas.microsoft.com/office/powerpoint/2010/main" val="987717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13617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Legality of Preferential Hiring: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Who Are the Beneficiaries of the Plan?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746738"/>
            <a:ext cx="10711543" cy="4344346"/>
          </a:xfrm>
        </p:spPr>
        <p:txBody>
          <a:bodyPr/>
          <a:lstStyle/>
          <a:p>
            <a:r>
              <a:rPr lang="en-US" altLang="en-US" dirty="0"/>
              <a:t>Extent to which the plan benefits people who were not actual victims of discrimination </a:t>
            </a:r>
          </a:p>
        </p:txBody>
      </p:sp>
    </p:spTree>
    <p:extLst>
      <p:ext uri="{BB962C8B-B14F-4D97-AF65-F5344CB8AC3E}">
        <p14:creationId xmlns:p14="http://schemas.microsoft.com/office/powerpoint/2010/main" val="3321943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13617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Legality of Preferential Hiring: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What Population Was Used to Establish Hiring or Promotion Goals?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746738"/>
            <a:ext cx="10711543" cy="4344346"/>
          </a:xfrm>
        </p:spPr>
        <p:txBody>
          <a:bodyPr/>
          <a:lstStyle/>
          <a:p>
            <a:r>
              <a:rPr lang="en-US" altLang="en-US" dirty="0"/>
              <a:t>Area population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Qualified work force</a:t>
            </a:r>
          </a:p>
          <a:p>
            <a:pPr lvl="1"/>
            <a:r>
              <a:rPr lang="en-US" altLang="en-US" dirty="0"/>
              <a:t>minimum standards</a:t>
            </a:r>
          </a:p>
          <a:p>
            <a:pPr lvl="1"/>
            <a:r>
              <a:rPr lang="en-US" altLang="en-US" dirty="0"/>
              <a:t>minority interest in occupation</a:t>
            </a:r>
          </a:p>
        </p:txBody>
      </p:sp>
    </p:spTree>
    <p:extLst>
      <p:ext uri="{BB962C8B-B14F-4D97-AF65-F5344CB8AC3E}">
        <p14:creationId xmlns:p14="http://schemas.microsoft.com/office/powerpoint/2010/main" val="2366779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Legality of Preferential Hiring: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What Is the Impact on Non-minorities?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Magnitude of the goal must be reasonable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All people hired must be qualified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Race/gender can be used to break ties among equally qualified applicants</a:t>
            </a:r>
          </a:p>
        </p:txBody>
      </p:sp>
    </p:spTree>
    <p:extLst>
      <p:ext uri="{BB962C8B-B14F-4D97-AF65-F5344CB8AC3E}">
        <p14:creationId xmlns:p14="http://schemas.microsoft.com/office/powerpoint/2010/main" val="1230762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Legality of Preferential Hiring: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Is There an Ending Point to the Plan?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Progress must be periodically reviewed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Plan must end when goals have been achieved</a:t>
            </a:r>
          </a:p>
        </p:txBody>
      </p:sp>
    </p:spTree>
    <p:extLst>
      <p:ext uri="{BB962C8B-B14F-4D97-AF65-F5344CB8AC3E}">
        <p14:creationId xmlns:p14="http://schemas.microsoft.com/office/powerpoint/2010/main" val="2286766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Unintended Consequences of Affirmative Action Programs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People hired due to affirmative action:</a:t>
            </a:r>
          </a:p>
          <a:p>
            <a:pPr lvl="1"/>
            <a:r>
              <a:rPr lang="en-US" altLang="en-US" dirty="0"/>
              <a:t>are perceived by coworkers as being less competent</a:t>
            </a:r>
          </a:p>
          <a:p>
            <a:pPr lvl="1"/>
            <a:r>
              <a:rPr lang="en-US" altLang="en-US" dirty="0"/>
              <a:t>tend to devalue their own performance</a:t>
            </a:r>
          </a:p>
          <a:p>
            <a:pPr lvl="1"/>
            <a:r>
              <a:rPr lang="en-US" altLang="en-US" dirty="0"/>
              <a:t>behave negatively toward other AA people</a:t>
            </a:r>
          </a:p>
        </p:txBody>
      </p:sp>
    </p:spTree>
    <p:extLst>
      <p:ext uri="{BB962C8B-B14F-4D97-AF65-F5344CB8AC3E}">
        <p14:creationId xmlns:p14="http://schemas.microsoft.com/office/powerpoint/2010/main" val="4160441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Activity: Discussion of Preferential Practices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Is preferential hiring and promotion a good idea?</a:t>
            </a:r>
          </a:p>
        </p:txBody>
      </p:sp>
    </p:spTree>
    <p:extLst>
      <p:ext uri="{BB962C8B-B14F-4D97-AF65-F5344CB8AC3E}">
        <p14:creationId xmlns:p14="http://schemas.microsoft.com/office/powerpoint/2010/main" val="1148328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600" dirty="0"/>
              <a:t>Privacy Issues</a:t>
            </a:r>
            <a:r>
              <a:rPr lang="en-US" altLang="en-US" sz="100" dirty="0"/>
              <a:t> </a:t>
            </a:r>
            <a:endParaRPr lang="en-IN" sz="100" dirty="0"/>
          </a:p>
        </p:txBody>
      </p:sp>
    </p:spTree>
    <p:extLst>
      <p:ext uri="{BB962C8B-B14F-4D97-AF65-F5344CB8AC3E}">
        <p14:creationId xmlns:p14="http://schemas.microsoft.com/office/powerpoint/2010/main" val="47571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Privacy Issues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Drug testing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Office and locker searches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Psychological tests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Electronic surveillance</a:t>
            </a:r>
          </a:p>
        </p:txBody>
      </p:sp>
    </p:spTree>
    <p:extLst>
      <p:ext uri="{BB962C8B-B14F-4D97-AF65-F5344CB8AC3E}">
        <p14:creationId xmlns:p14="http://schemas.microsoft.com/office/powerpoint/2010/main" val="304453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Resolving the Complaint Internally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Alleged discriminatory act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Internal investigation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Internal resolution process</a:t>
            </a:r>
          </a:p>
          <a:p>
            <a:pPr lvl="1"/>
            <a:r>
              <a:rPr lang="en-US" altLang="en-US" dirty="0"/>
              <a:t>Essential to have a formal policy</a:t>
            </a:r>
          </a:p>
          <a:p>
            <a:pPr lvl="1"/>
            <a:r>
              <a:rPr lang="en-US" altLang="en-US" dirty="0"/>
              <a:t>Options</a:t>
            </a:r>
          </a:p>
          <a:p>
            <a:pPr marL="1250950" lvl="2" indent="-336550"/>
            <a:r>
              <a:rPr lang="en-US" altLang="en-US" sz="2000" dirty="0"/>
              <a:t>Grievance system</a:t>
            </a:r>
          </a:p>
          <a:p>
            <a:pPr marL="1250950" lvl="2" indent="-336550"/>
            <a:r>
              <a:rPr lang="en-US" altLang="en-US" sz="2000" dirty="0"/>
              <a:t>Mediate a solution</a:t>
            </a:r>
          </a:p>
          <a:p>
            <a:pPr marL="1250950" lvl="2" indent="-336550"/>
            <a:r>
              <a:rPr lang="en-US" altLang="en-US" sz="2000" dirty="0"/>
              <a:t>Arbitrate a decision</a:t>
            </a:r>
          </a:p>
        </p:txBody>
      </p:sp>
    </p:spTree>
    <p:extLst>
      <p:ext uri="{BB962C8B-B14F-4D97-AF65-F5344CB8AC3E}">
        <p14:creationId xmlns:p14="http://schemas.microsoft.com/office/powerpoint/2010/main" val="16668819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Activity: Discussion of Ethics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166323"/>
            <a:ext cx="10711543" cy="4801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50" dirty="0"/>
              <a:t>Consider these questions regarding ethics behind workplace privacy:</a:t>
            </a:r>
          </a:p>
          <a:p>
            <a:r>
              <a:rPr lang="en-US" altLang="en-US" sz="2150" dirty="0"/>
              <a:t>Do you think the legal reasons for these workplace practices outweigh the ethical responsibilities of organizations?</a:t>
            </a:r>
            <a:br>
              <a:rPr lang="en-US" altLang="en-US" sz="2150" dirty="0"/>
            </a:br>
            <a:endParaRPr lang="en-US" altLang="en-US" sz="2150" dirty="0"/>
          </a:p>
          <a:p>
            <a:r>
              <a:rPr lang="en-US" altLang="en-US" sz="2150" dirty="0"/>
              <a:t>Are companies being unfair, and therefore unethical, by engaging in such activities?</a:t>
            </a:r>
            <a:br>
              <a:rPr lang="en-US" altLang="en-US" sz="2150" dirty="0"/>
            </a:br>
            <a:endParaRPr lang="en-US" altLang="en-US" sz="2150" dirty="0"/>
          </a:p>
          <a:p>
            <a:r>
              <a:rPr lang="en-US" altLang="en-US" sz="2150" dirty="0"/>
              <a:t>What are the ethical responsibilities to employees from companies who choose to use such practices?</a:t>
            </a:r>
            <a:br>
              <a:rPr lang="en-US" altLang="en-US" sz="2150" dirty="0"/>
            </a:br>
            <a:endParaRPr lang="en-US" altLang="en-US" sz="2150" dirty="0"/>
          </a:p>
          <a:p>
            <a:r>
              <a:rPr lang="en-US" altLang="en-US" sz="2150" dirty="0"/>
              <a:t>What are some other ethical dilemmas that you think could arise from such practices?</a:t>
            </a:r>
            <a:br>
              <a:rPr lang="en-US" altLang="en-US" sz="2150" dirty="0"/>
            </a:br>
            <a:endParaRPr lang="en-US" altLang="en-US" sz="2150" dirty="0"/>
          </a:p>
          <a:p>
            <a:r>
              <a:rPr lang="en-US" altLang="en-US" sz="2150" dirty="0"/>
              <a:t>Conduct an Internet search on the Genetic Information Nondiscrimination Act. Do you think that act is fair to employers and employees?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28235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B79C-FA25-9D49-8F52-5A21281A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D337-2A0B-644F-B25F-B05CA99499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400" dirty="0"/>
              <a:t>What would make an employment practice a BFOQ?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Is affirmative action still needed? Why or why not?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Why do public employees have more privacy than private employees?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If an employee asks out a coworker, is this sexual harassment? Would your answer be different if the employee were a supervisor rather than a coworker? Why or why not?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Would a color-blind person be considered disabled under the ADA?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4138999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23C1-7F6C-4FD6-A889-9675099D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B7801-87CF-4303-8ECF-F731A973D9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600" dirty="0"/>
              <a:t>Now that the lesson has ended, you should have learned how to: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Describe the legal process involving employment law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Identify what classes of people are protected by federal law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Determine the legality of an employment practice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Explain the concept of adverse impact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Define affirmative action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Describe the important issues involving employee privacy rights</a:t>
            </a:r>
          </a:p>
        </p:txBody>
      </p:sp>
    </p:spTree>
    <p:extLst>
      <p:ext uri="{BB962C8B-B14F-4D97-AF65-F5344CB8AC3E}">
        <p14:creationId xmlns:p14="http://schemas.microsoft.com/office/powerpoint/2010/main" val="369374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Alternative Dispute Resolution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100542"/>
            <a:ext cx="10711543" cy="4801400"/>
          </a:xfrm>
        </p:spPr>
        <p:txBody>
          <a:bodyPr/>
          <a:lstStyle/>
          <a:p>
            <a:r>
              <a:rPr lang="en-US" altLang="en-US" dirty="0"/>
              <a:t>Grievance system</a:t>
            </a:r>
          </a:p>
          <a:p>
            <a:pPr lvl="1"/>
            <a:r>
              <a:rPr lang="en-US" altLang="en-US" dirty="0"/>
              <a:t>Internal committee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Mediation</a:t>
            </a:r>
          </a:p>
          <a:p>
            <a:pPr lvl="1"/>
            <a:r>
              <a:rPr lang="en-US" altLang="en-US" dirty="0"/>
              <a:t>Neutral third party</a:t>
            </a:r>
          </a:p>
          <a:p>
            <a:pPr lvl="1"/>
            <a:r>
              <a:rPr lang="en-US" altLang="en-US" dirty="0"/>
              <a:t>Disputants reach agreement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Arbitration</a:t>
            </a:r>
          </a:p>
          <a:p>
            <a:pPr lvl="1"/>
            <a:r>
              <a:rPr lang="en-US" altLang="en-US" dirty="0"/>
              <a:t>Neutral third party</a:t>
            </a:r>
          </a:p>
          <a:p>
            <a:pPr lvl="1"/>
            <a:r>
              <a:rPr lang="en-US" altLang="en-US" dirty="0"/>
              <a:t>Arbitrator makes decision</a:t>
            </a:r>
          </a:p>
          <a:p>
            <a:pPr lvl="2"/>
            <a:r>
              <a:rPr lang="en-US" altLang="en-US" dirty="0"/>
              <a:t>Binding</a:t>
            </a:r>
          </a:p>
          <a:p>
            <a:pPr lvl="2"/>
            <a:r>
              <a:rPr lang="en-US" altLang="en-US" dirty="0"/>
              <a:t>Nonbinding</a:t>
            </a:r>
          </a:p>
        </p:txBody>
      </p:sp>
    </p:spTree>
    <p:extLst>
      <p:ext uri="{BB962C8B-B14F-4D97-AF65-F5344CB8AC3E}">
        <p14:creationId xmlns:p14="http://schemas.microsoft.com/office/powerpoint/2010/main" val="348507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Filing a Discrimination Charge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Alleged discriminatory act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Complaint filed</a:t>
            </a:r>
          </a:p>
          <a:p>
            <a:pPr lvl="1"/>
            <a:r>
              <a:rPr lang="en-US" altLang="en-US" dirty="0"/>
              <a:t>180 days for </a:t>
            </a:r>
            <a:r>
              <a:rPr lang="en-US" altLang="en-US" dirty="0" err="1"/>
              <a:t>nondeferral</a:t>
            </a:r>
            <a:r>
              <a:rPr lang="en-US" altLang="en-US" dirty="0"/>
              <a:t> states</a:t>
            </a:r>
          </a:p>
          <a:p>
            <a:pPr lvl="1"/>
            <a:r>
              <a:rPr lang="en-US" altLang="en-US" dirty="0"/>
              <a:t>300 days for deferral states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Employer notified within 10 days</a:t>
            </a:r>
          </a:p>
        </p:txBody>
      </p:sp>
    </p:spTree>
    <p:extLst>
      <p:ext uri="{BB962C8B-B14F-4D97-AF65-F5344CB8AC3E}">
        <p14:creationId xmlns:p14="http://schemas.microsoft.com/office/powerpoint/2010/main" val="172108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B674-A0D0-9245-BE64-276765AF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an EEOC Investigation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37837-FBB6-3F4C-8E58-8AAA83609A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5228215" cy="4469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Charge </a:t>
            </a:r>
            <a:r>
              <a:rPr lang="en-US" b="1" i="1" dirty="0"/>
              <a:t>does not </a:t>
            </a:r>
            <a:r>
              <a:rPr lang="en-US" b="1" dirty="0"/>
              <a:t>have merit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Complainant accepts and process ends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Complainant does not accept and is issued a “right to sue” letter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B1303-7319-4095-8F2A-DC3258A12EA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79285" y="1289684"/>
            <a:ext cx="5228216" cy="3540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Charge </a:t>
            </a:r>
            <a:r>
              <a:rPr lang="en-US" b="1" i="1" dirty="0"/>
              <a:t>does</a:t>
            </a:r>
            <a:r>
              <a:rPr lang="en-US" b="1" dirty="0"/>
              <a:t> have merit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EEOC will try to work a settlement between claimant and employer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Case goes to federal district court if a settlement cannot be reached and becomes case law</a:t>
            </a:r>
            <a:br>
              <a:rPr lang="en-US" dirty="0"/>
            </a:br>
            <a:endParaRPr lang="en-US" dirty="0"/>
          </a:p>
          <a:p>
            <a:r>
              <a:rPr lang="en-US" dirty="0"/>
              <a:t>U.S. Supreme Court</a:t>
            </a:r>
          </a:p>
        </p:txBody>
      </p:sp>
    </p:spTree>
    <p:extLst>
      <p:ext uri="{BB962C8B-B14F-4D97-AF65-F5344CB8AC3E}">
        <p14:creationId xmlns:p14="http://schemas.microsoft.com/office/powerpoint/2010/main" val="43783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3"/>
            <a:ext cx="10515600" cy="12972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600" dirty="0"/>
              <a:t>Determining Whether an Employment Decision Is Legal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1936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Cengage.potx" id="{8657E95E-D601-4622-93AD-E122BF442589}" vid="{BBF71559-ED4F-42B5-98FD-480A31779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18" ma:contentTypeDescription="Create a new document." ma:contentTypeScope="" ma:versionID="6b2a7157397caa02a1ce799840706cf4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f7ec463e446db2c0a3b7b3165a862926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Topic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Owner" minOccurs="0"/>
                <xsd:element ref="ns2:Copy" minOccurs="0"/>
                <xsd:element ref="ns2:MasterLocation_x0028_ifCopy_x003d_Yes_x0029_" minOccurs="0"/>
                <xsd:element ref="ns2:Admin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Topic" ma:index="11" nillable="true" ma:displayName="Topic" ma:default="Unassigned" ma:format="Dropdown" ma:internalName="Topic">
      <xsd:simpleType>
        <xsd:restriction base="dms:Choice">
          <xsd:enumeration value="Accessibility"/>
          <xsd:enumeration value="Archiving"/>
          <xsd:enumeration value="CenDoc"/>
          <xsd:enumeration value="Content Corrections/Reprints"/>
          <xsd:enumeration value="Content Creation"/>
          <xsd:enumeration value="Files to Printer"/>
          <xsd:enumeration value="Invoicing"/>
          <xsd:enumeration value="Partner Programs"/>
          <xsd:enumeration value="Project Management"/>
          <xsd:enumeration value="Other"/>
          <xsd:enumeration value="Unassigned"/>
          <xsd:enumeration value="Source Document Only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Owner" ma:index="17" nillable="true" ma:displayName="Owner" ma:format="Dropdown" ma:internalName="Owner">
      <xsd:simpleType>
        <xsd:restriction base="dms:Choice">
          <xsd:enumeration value="Content Corrections"/>
          <xsd:enumeration value="Content Creation"/>
          <xsd:enumeration value="Content Management Services"/>
          <xsd:enumeration value="Creative Studio"/>
          <xsd:enumeration value="Digital Production"/>
          <xsd:enumeration value="Finance"/>
          <xsd:enumeration value="LCoE"/>
          <xsd:enumeration value="Manufacturing"/>
          <xsd:enumeration value="Strategic Sourcing"/>
        </xsd:restriction>
      </xsd:simpleType>
    </xsd:element>
    <xsd:element name="Copy" ma:index="18" nillable="true" ma:displayName="Copy 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19" nillable="true" ma:displayName="Master Location (if Copy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Catalyst / Finance"/>
          <xsd:enumeration value="Content Creation"/>
          <xsd:enumeration value="Content Management Services"/>
          <xsd:enumeration value="GPMOT"/>
          <xsd:enumeration value="LCoE"/>
          <xsd:enumeration value="Strategic Sourcing"/>
          <xsd:enumeration value="VIP Documents"/>
          <xsd:enumeration value="n/a"/>
        </xsd:restriction>
      </xsd:simpleType>
    </xsd:element>
    <xsd:element name="AdminNotes" ma:index="20" nillable="true" ma:displayName="Admin Notes" ma:format="Dropdown" ma:internalName="AdminNotes">
      <xsd:simpleType>
        <xsd:union memberTypes="dms:Text">
          <xsd:simpleType>
            <xsd:restriction base="dms:Choice">
              <xsd:enumeration value="See Source Documents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 xsi:nil="true"/>
    <Topic xmlns="c8ecdccd-e3b0-4392-94c4-49d90f16d1d5">Accessibility</Topic>
    <Copy xmlns="c8ecdccd-e3b0-4392-94c4-49d90f16d1d5">true</Copy>
    <MasterLocation_x0028_ifCopy_x003d_Yes_x0029_ xmlns="c8ecdccd-e3b0-4392-94c4-49d90f16d1d5">LCoE</MasterLocation_x0028_ifCopy_x003d_Yes_x0029_>
    <Owner xmlns="c8ecdccd-e3b0-4392-94c4-49d90f16d1d5">LCoE</Owner>
  </documentManagement>
</p:properties>
</file>

<file path=customXml/itemProps1.xml><?xml version="1.0" encoding="utf-8"?>
<ds:datastoreItem xmlns:ds="http://schemas.openxmlformats.org/officeDocument/2006/customXml" ds:itemID="{72CEB1C7-5C0A-4F1C-B184-5FA4EC607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cdccd-e3b0-4392-94c4-49d90f16d1d5"/>
    <ds:schemaRef ds:uri="cc1e726a-7c3b-4654-9122-87de3e28a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BA192-EF86-48DF-982C-2C526A268392}">
  <ds:schemaRefs>
    <ds:schemaRef ds:uri="cc1e726a-7c3b-4654-9122-87de3e28a51c"/>
    <ds:schemaRef ds:uri="http://schemas.microsoft.com/office/2006/metadata/properties"/>
    <ds:schemaRef ds:uri="http://schemas.microsoft.com/office/2006/documentManagement/types"/>
    <ds:schemaRef ds:uri="c8ecdccd-e3b0-4392-94c4-49d90f16d1d5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1550</TotalTime>
  <Words>1738</Words>
  <Application>Microsoft Office PowerPoint</Application>
  <PresentationFormat>Widescreen</PresentationFormat>
  <Paragraphs>281</Paragraphs>
  <Slides>52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Arial</vt:lpstr>
      <vt:lpstr>Calibri</vt:lpstr>
      <vt:lpstr>Helvetica</vt:lpstr>
      <vt:lpstr>Open Sans</vt:lpstr>
      <vt:lpstr>Summer Font</vt:lpstr>
      <vt:lpstr>Times New Roman</vt:lpstr>
      <vt:lpstr>Office Theme</vt:lpstr>
      <vt:lpstr>Industrial/Organizational Psychology: An Applied Approach, 9e</vt:lpstr>
      <vt:lpstr>Icebreaker</vt:lpstr>
      <vt:lpstr>Learning Objectives</vt:lpstr>
      <vt:lpstr>The Legal Process</vt:lpstr>
      <vt:lpstr>Resolving the Complaint Internally</vt:lpstr>
      <vt:lpstr>Alternative Dispute Resolution</vt:lpstr>
      <vt:lpstr>Filing a Discrimination Charge</vt:lpstr>
      <vt:lpstr>Outcomes of an EEOC Investigation</vt:lpstr>
      <vt:lpstr>Determining Whether an Employment Decision Is Legal</vt:lpstr>
      <vt:lpstr>Flowchart for Determining Whether an Employment Decision Is Legal</vt:lpstr>
      <vt:lpstr>Does Practice Directly Refer to a Member of a Federally Protected Class?</vt:lpstr>
      <vt:lpstr>Americans With Disabilities Act (ADA) &amp; 2008 ADA Amendments Act</vt:lpstr>
      <vt:lpstr>Activity: Discussion about Coworkers with Disabilities</vt:lpstr>
      <vt:lpstr>Definition of Disability</vt:lpstr>
      <vt:lpstr>Reasonable Accommodations</vt:lpstr>
      <vt:lpstr>Clarifications</vt:lpstr>
      <vt:lpstr>Is the Requirement a Bona Fide Occupational Qualification (BFOQ)?</vt:lpstr>
      <vt:lpstr>Activity: Discussion of BFOQ</vt:lpstr>
      <vt:lpstr>Has Local, State, or Case Law Added Protected Classes?</vt:lpstr>
      <vt:lpstr>Does the Requirement Have Adverse Impact on Members of a Protected Class?</vt:lpstr>
      <vt:lpstr>Adverse Impact - Example</vt:lpstr>
      <vt:lpstr>Was the Requirement Designed to Intentionally Discriminate Against a Protected Class?</vt:lpstr>
      <vt:lpstr>Can the Employer Prove that the Requirement Is Related?</vt:lpstr>
      <vt:lpstr>Did Employer Look for Reasonable Alternatives with Less Adverse Impact?</vt:lpstr>
      <vt:lpstr>Harassment</vt:lpstr>
      <vt:lpstr>Activity: Discussion of Workplace Harassment</vt:lpstr>
      <vt:lpstr>EEOC Complaints - 2019</vt:lpstr>
      <vt:lpstr>Types of Harassment</vt:lpstr>
      <vt:lpstr>Quid Pro Quo Harassment Claims</vt:lpstr>
      <vt:lpstr>Hostile Environment Harassment Claims</vt:lpstr>
      <vt:lpstr>Organizational Liability for Sexual Harassment</vt:lpstr>
      <vt:lpstr>Preventing Sexual Harassment</vt:lpstr>
      <vt:lpstr>Correcting Sexually Harassing Behavior</vt:lpstr>
      <vt:lpstr>Family Medical Leave Act (FMLA)</vt:lpstr>
      <vt:lpstr>Family Medical Leave Act</vt:lpstr>
      <vt:lpstr>Affirmative Action</vt:lpstr>
      <vt:lpstr>Activity: Discussion of Affirmative Action</vt:lpstr>
      <vt:lpstr>Reasons for Affirmative Action Plans</vt:lpstr>
      <vt:lpstr>Affirmative Action Strategies</vt:lpstr>
      <vt:lpstr>Visualization: Legality of Preferential Hiring</vt:lpstr>
      <vt:lpstr>Legality of Preferential Hiring:  Was There a History of Discrimination?</vt:lpstr>
      <vt:lpstr>Legality of Preferential Hiring:  Who Are the Beneficiaries of the Plan?</vt:lpstr>
      <vt:lpstr>Legality of Preferential Hiring:  What Population Was Used to Establish Hiring or Promotion Goals?</vt:lpstr>
      <vt:lpstr>Legality of Preferential Hiring:  What Is the Impact on Non-minorities?</vt:lpstr>
      <vt:lpstr>Legality of Preferential Hiring:  Is There an Ending Point to the Plan?</vt:lpstr>
      <vt:lpstr>Unintended Consequences of Affirmative Action Programs</vt:lpstr>
      <vt:lpstr>Activity: Discussion of Preferential Practices</vt:lpstr>
      <vt:lpstr>Privacy Issues </vt:lpstr>
      <vt:lpstr>Privacy Issues</vt:lpstr>
      <vt:lpstr>Activity: Discussion of Ethics</vt:lpstr>
      <vt:lpstr>Self-Assessment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Legal Issues in Employee Selection</dc:title>
  <dc:subject/>
  <dc:creator>Aamodt</dc:creator>
  <cp:keywords/>
  <dc:description/>
  <cp:lastModifiedBy>Reyes, Cazzie</cp:lastModifiedBy>
  <cp:revision>478</cp:revision>
  <cp:lastPrinted>2020-10-12T14:10:12Z</cp:lastPrinted>
  <dcterms:created xsi:type="dcterms:W3CDTF">2019-11-14T21:20:16Z</dcterms:created>
  <dcterms:modified xsi:type="dcterms:W3CDTF">2022-02-02T18:47:17Z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SP Reprints">
    <vt:bool>false</vt:bool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SP Production">
    <vt:bool>false</vt:bool>
  </property>
  <property fmtid="{D5CDD505-2E9C-101B-9397-08002B2CF9AE}" pid="16" name="SP Content Authoring/Dev">
    <vt:bool>false</vt:bool>
  </property>
  <property fmtid="{D5CDD505-2E9C-101B-9397-08002B2CF9AE}" pid="17" name="SP E2E">
    <vt:bool>false</vt:bool>
  </property>
</Properties>
</file>