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2"/>
  </p:notesMasterIdLst>
  <p:handoutMasterIdLst>
    <p:handoutMasterId r:id="rId83"/>
  </p:handoutMasterIdLst>
  <p:sldIdLst>
    <p:sldId id="498" r:id="rId5"/>
    <p:sldId id="375" r:id="rId6"/>
    <p:sldId id="309" r:id="rId7"/>
    <p:sldId id="438" r:id="rId8"/>
    <p:sldId id="337" r:id="rId9"/>
    <p:sldId id="482" r:id="rId10"/>
    <p:sldId id="483" r:id="rId11"/>
    <p:sldId id="415" r:id="rId12"/>
    <p:sldId id="417" r:id="rId13"/>
    <p:sldId id="355" r:id="rId14"/>
    <p:sldId id="419" r:id="rId15"/>
    <p:sldId id="369" r:id="rId16"/>
    <p:sldId id="425" r:id="rId17"/>
    <p:sldId id="370" r:id="rId18"/>
    <p:sldId id="426" r:id="rId19"/>
    <p:sldId id="427" r:id="rId20"/>
    <p:sldId id="428" r:id="rId21"/>
    <p:sldId id="429" r:id="rId22"/>
    <p:sldId id="430" r:id="rId23"/>
    <p:sldId id="431" r:id="rId24"/>
    <p:sldId id="392" r:id="rId25"/>
    <p:sldId id="484" r:id="rId26"/>
    <p:sldId id="485" r:id="rId27"/>
    <p:sldId id="313" r:id="rId28"/>
    <p:sldId id="414" r:id="rId29"/>
    <p:sldId id="432" r:id="rId30"/>
    <p:sldId id="433" r:id="rId31"/>
    <p:sldId id="434" r:id="rId32"/>
    <p:sldId id="396" r:id="rId33"/>
    <p:sldId id="397" r:id="rId34"/>
    <p:sldId id="486" r:id="rId35"/>
    <p:sldId id="488" r:id="rId36"/>
    <p:sldId id="489" r:id="rId37"/>
    <p:sldId id="490" r:id="rId38"/>
    <p:sldId id="487" r:id="rId39"/>
    <p:sldId id="398" r:id="rId40"/>
    <p:sldId id="491" r:id="rId41"/>
    <p:sldId id="439" r:id="rId42"/>
    <p:sldId id="492" r:id="rId43"/>
    <p:sldId id="440" r:id="rId44"/>
    <p:sldId id="441" r:id="rId45"/>
    <p:sldId id="442" r:id="rId46"/>
    <p:sldId id="443" r:id="rId47"/>
    <p:sldId id="444" r:id="rId48"/>
    <p:sldId id="445" r:id="rId49"/>
    <p:sldId id="401" r:id="rId50"/>
    <p:sldId id="435" r:id="rId51"/>
    <p:sldId id="446" r:id="rId52"/>
    <p:sldId id="447" r:id="rId53"/>
    <p:sldId id="449" r:id="rId54"/>
    <p:sldId id="450" r:id="rId55"/>
    <p:sldId id="451" r:id="rId56"/>
    <p:sldId id="452" r:id="rId57"/>
    <p:sldId id="453" r:id="rId58"/>
    <p:sldId id="454" r:id="rId59"/>
    <p:sldId id="456" r:id="rId60"/>
    <p:sldId id="455" r:id="rId61"/>
    <p:sldId id="457" r:id="rId62"/>
    <p:sldId id="458" r:id="rId63"/>
    <p:sldId id="459" r:id="rId64"/>
    <p:sldId id="462" r:id="rId65"/>
    <p:sldId id="404" r:id="rId66"/>
    <p:sldId id="494" r:id="rId67"/>
    <p:sldId id="497" r:id="rId68"/>
    <p:sldId id="473" r:id="rId69"/>
    <p:sldId id="475" r:id="rId70"/>
    <p:sldId id="476" r:id="rId71"/>
    <p:sldId id="477" r:id="rId72"/>
    <p:sldId id="464" r:id="rId73"/>
    <p:sldId id="495" r:id="rId74"/>
    <p:sldId id="468" r:id="rId75"/>
    <p:sldId id="469" r:id="rId76"/>
    <p:sldId id="460" r:id="rId77"/>
    <p:sldId id="479" r:id="rId78"/>
    <p:sldId id="480" r:id="rId79"/>
    <p:sldId id="496" r:id="rId80"/>
    <p:sldId id="377" r:id="rId81"/>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83A5EB1-46F0-9098-4371-21E59187D503}" name="Reyes, Cazzie" initials="RC" userId="S::cazzie.reyes@cengage.com::9f7e609f-71bd-4991-a871-55e8fbaefd2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Colvard, Cameron J." initials="CCJ" lastIdx="4" clrIdx="6">
    <p:extLst>
      <p:ext uri="{19B8F6BF-5375-455C-9EA6-DF929625EA0E}">
        <p15:presenceInfo xmlns:p15="http://schemas.microsoft.com/office/powerpoint/2012/main" userId="S::cjco228@uky.edu::26fe2598-5f6c-4b27-99a2-1b4b1c9c9872" providerId="AD"/>
      </p:ext>
    </p:extLst>
  </p:cmAuthor>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8" name="Copyeditor" initials="HJ" lastIdx="2" clrIdx="7">
    <p:extLst>
      <p:ext uri="{19B8F6BF-5375-455C-9EA6-DF929625EA0E}">
        <p15:presenceInfo xmlns:p15="http://schemas.microsoft.com/office/powerpoint/2012/main" userId="Copyeditor" providerId="None"/>
      </p:ext>
    </p:extLst>
  </p:cmAuthor>
  <p:cmAuthor id="2" name="Gabe Jolivet" initials="GJ" lastIdx="1" clrIdx="1">
    <p:extLst>
      <p:ext uri="{19B8F6BF-5375-455C-9EA6-DF929625EA0E}">
        <p15:presenceInfo xmlns:p15="http://schemas.microsoft.com/office/powerpoint/2012/main" userId="a7c296863622742d" providerId="Windows Live"/>
      </p:ext>
    </p:extLst>
  </p:cmAuthor>
  <p:cmAuthor id="9" name="Colvard, Cameron J." initials="CCJ [2]" lastIdx="1" clrIdx="8">
    <p:extLst>
      <p:ext uri="{19B8F6BF-5375-455C-9EA6-DF929625EA0E}">
        <p15:presenceInfo xmlns:p15="http://schemas.microsoft.com/office/powerpoint/2012/main" userId="Colvard, Cameron J." providerId="None"/>
      </p:ext>
    </p:extLst>
  </p:cmAuthor>
  <p:cmAuthor id="3" name="Hickey, Emily G" initials="HEG" lastIdx="11" clrIdx="2">
    <p:extLst>
      <p:ext uri="{19B8F6BF-5375-455C-9EA6-DF929625EA0E}">
        <p15:presenceInfo xmlns:p15="http://schemas.microsoft.com/office/powerpoint/2012/main" userId="S::emily.hickey@cengage.com::cd1d9c19-894b-42fe-a42c-2436a7e88be7" providerId="AD"/>
      </p:ext>
    </p:extLst>
  </p:cmAuthor>
  <p:cmAuthor id="10" name="William Altman" initials="WA" lastIdx="14" clrIdx="9">
    <p:extLst>
      <p:ext uri="{19B8F6BF-5375-455C-9EA6-DF929625EA0E}">
        <p15:presenceInfo xmlns:p15="http://schemas.microsoft.com/office/powerpoint/2012/main" userId="672c3f7d37cea9f0" providerId="Windows Live"/>
      </p:ext>
    </p:extLst>
  </p:cmAuthor>
  <p:cmAuthor id="4" name="Hayden, Erika L" initials="HEL" lastIdx="2" clrIdx="3">
    <p:extLst>
      <p:ext uri="{19B8F6BF-5375-455C-9EA6-DF929625EA0E}">
        <p15:presenceInfo xmlns:p15="http://schemas.microsoft.com/office/powerpoint/2012/main" userId="S::erika.hayden@cengage.com::0e8239a3-29a9-4d6f-a02c-e61250c81e7e" providerId="AD"/>
      </p:ext>
    </p:extLst>
  </p:cmAuthor>
  <p:cmAuthor id="11" name="Mike Aamodt" initials="MA" lastIdx="3" clrIdx="10">
    <p:extLst>
      <p:ext uri="{19B8F6BF-5375-455C-9EA6-DF929625EA0E}">
        <p15:presenceInfo xmlns:p15="http://schemas.microsoft.com/office/powerpoint/2012/main" userId="S::maamodt@dciconsult.com::fe16b82d-2592-4196-a810-e9a2d16244bf" providerId="AD"/>
      </p:ext>
    </p:extLst>
  </p:cmAuthor>
  <p:cmAuthor id="5" name="John Osterman" initials="JO" lastIdx="14" clrIdx="4">
    <p:extLst>
      <p:ext uri="{19B8F6BF-5375-455C-9EA6-DF929625EA0E}">
        <p15:presenceInfo xmlns:p15="http://schemas.microsoft.com/office/powerpoint/2012/main" userId="0b3b71ef1729290a" providerId="Windows Live"/>
      </p:ext>
    </p:extLst>
  </p:cmAuthor>
  <p:cmAuthor id="6" name="Tracy Cugini" initials="TC" lastIdx="5" clrIdx="5">
    <p:extLst>
      <p:ext uri="{19B8F6BF-5375-455C-9EA6-DF929625EA0E}">
        <p15:presenceInfo xmlns:p15="http://schemas.microsoft.com/office/powerpoint/2012/main" userId="9c40d86e5463d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00"/>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059" autoAdjust="0"/>
    <p:restoredTop sz="88806" autoAdjust="0"/>
  </p:normalViewPr>
  <p:slideViewPr>
    <p:cSldViewPr snapToGrid="0" snapToObjects="1">
      <p:cViewPr varScale="1">
        <p:scale>
          <a:sx n="99" d="100"/>
          <a:sy n="99" d="100"/>
        </p:scale>
        <p:origin x="234" y="84"/>
      </p:cViewPr>
      <p:guideLst/>
    </p:cSldViewPr>
  </p:slideViewPr>
  <p:outlineViewPr>
    <p:cViewPr>
      <p:scale>
        <a:sx n="33" d="100"/>
        <a:sy n="33" d="100"/>
      </p:scale>
      <p:origin x="0" y="-52572"/>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commentAuthors" Target="commentAuthors.xml"/><Relationship Id="rId89" Type="http://schemas.microsoft.com/office/2018/10/relationships/authors" Targe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E8AA413-85C6-40F2-B867-268CAAA7E377}" type="datetimeFigureOut">
              <a:rPr lang="en-US" smtClean="0"/>
              <a:t>2/9/2022</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2/9/2022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592419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Review objectives.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77</a:t>
            </a:fld>
            <a:endParaRPr lang="en-US"/>
          </a:p>
        </p:txBody>
      </p:sp>
    </p:spTree>
    <p:extLst>
      <p:ext uri="{BB962C8B-B14F-4D97-AF65-F5344CB8AC3E}">
        <p14:creationId xmlns:p14="http://schemas.microsoft.com/office/powerpoint/2010/main" val="134387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a:t>
            </a:fld>
            <a:endParaRPr lang="en-US"/>
          </a:p>
        </p:txBody>
      </p:sp>
    </p:spTree>
    <p:extLst>
      <p:ext uri="{BB962C8B-B14F-4D97-AF65-F5344CB8AC3E}">
        <p14:creationId xmlns:p14="http://schemas.microsoft.com/office/powerpoint/2010/main" val="2368327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a:t>
            </a:fld>
            <a:endParaRPr lang="en-US"/>
          </a:p>
        </p:txBody>
      </p:sp>
    </p:spTree>
    <p:extLst>
      <p:ext uri="{BB962C8B-B14F-4D97-AF65-F5344CB8AC3E}">
        <p14:creationId xmlns:p14="http://schemas.microsoft.com/office/powerpoint/2010/main" val="15516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a:t>
            </a:fld>
            <a:endParaRPr lang="en-US"/>
          </a:p>
        </p:txBody>
      </p:sp>
    </p:spTree>
    <p:extLst>
      <p:ext uri="{BB962C8B-B14F-4D97-AF65-F5344CB8AC3E}">
        <p14:creationId xmlns:p14="http://schemas.microsoft.com/office/powerpoint/2010/main" val="2657940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12</a:t>
            </a:fld>
            <a:endParaRPr lang="en-US"/>
          </a:p>
        </p:txBody>
      </p:sp>
    </p:spTree>
    <p:extLst>
      <p:ext uri="{BB962C8B-B14F-4D97-AF65-F5344CB8AC3E}">
        <p14:creationId xmlns:p14="http://schemas.microsoft.com/office/powerpoint/2010/main" val="32742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36</a:t>
            </a:fld>
            <a:endParaRPr lang="en-US"/>
          </a:p>
        </p:txBody>
      </p:sp>
    </p:spTree>
    <p:extLst>
      <p:ext uri="{BB962C8B-B14F-4D97-AF65-F5344CB8AC3E}">
        <p14:creationId xmlns:p14="http://schemas.microsoft.com/office/powerpoint/2010/main" val="202255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defRPr/>
            </a:pPr>
            <a:r>
              <a:rPr lang="en-US" sz="1200" dirty="0">
                <a:solidFill>
                  <a:schemeClr val="accent2"/>
                </a:solidFill>
                <a:latin typeface="Times New Roman" charset="0"/>
                <a:ea typeface="ＭＳ Ｐゴシック" charset="0"/>
                <a:cs typeface="+mn-cs"/>
              </a:rPr>
              <a:t>Resumes and Cover Letters</a:t>
            </a:r>
          </a:p>
          <a:p>
            <a:pPr algn="ctr">
              <a:defRPr/>
            </a:pPr>
            <a:endParaRPr lang="en-US" sz="1400" dirty="0">
              <a:latin typeface="Times New Roman" charset="0"/>
              <a:ea typeface="ＭＳ Ｐゴシック" charset="0"/>
              <a:cs typeface="+mn-cs"/>
            </a:endParaRPr>
          </a:p>
          <a:p>
            <a:pPr>
              <a:defRPr/>
            </a:pPr>
            <a:endParaRPr lang="en-US" sz="1400" dirty="0">
              <a:latin typeface="Times New Roman" charset="0"/>
              <a:ea typeface="ＭＳ Ｐゴシック" charset="0"/>
              <a:cs typeface="+mn-cs"/>
            </a:endParaRP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62</a:t>
            </a:fld>
            <a:endParaRPr lang="en-US"/>
          </a:p>
        </p:txBody>
      </p:sp>
    </p:spTree>
    <p:extLst>
      <p:ext uri="{BB962C8B-B14F-4D97-AF65-F5344CB8AC3E}">
        <p14:creationId xmlns:p14="http://schemas.microsoft.com/office/powerpoint/2010/main" val="3838188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66</a:t>
            </a:fld>
            <a:endParaRPr lang="en-US"/>
          </a:p>
        </p:txBody>
      </p:sp>
    </p:spTree>
    <p:extLst>
      <p:ext uri="{BB962C8B-B14F-4D97-AF65-F5344CB8AC3E}">
        <p14:creationId xmlns:p14="http://schemas.microsoft.com/office/powerpoint/2010/main" val="90149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72</a:t>
            </a:fld>
            <a:endParaRPr lang="en-US"/>
          </a:p>
        </p:txBody>
      </p:sp>
    </p:spTree>
    <p:extLst>
      <p:ext uri="{BB962C8B-B14F-4D97-AF65-F5344CB8AC3E}">
        <p14:creationId xmlns:p14="http://schemas.microsoft.com/office/powerpoint/2010/main" val="1126621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600"/>
            </a:lvl1p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DDBD60F0-9170-4439-948C-928DCB8B530F}"/>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t>
            </a:r>
            <a:r>
              <a:rPr kumimoji="0" lang="en-US" sz="1100" b="0" i="0" u="none" strike="noStrike" kern="1200" cap="none" spc="0" normalizeH="0" baseline="0" noProof="0" dirty="0" err="1">
                <a:ln>
                  <a:noFill/>
                </a:ln>
                <a:solidFill>
                  <a:srgbClr val="004A78"/>
                </a:solidFill>
                <a:effectLst/>
                <a:uLnTx/>
                <a:uFillTx/>
                <a:latin typeface="arial" charset="0"/>
                <a:ea typeface="+mn-ea"/>
                <a:cs typeface="+mn-cs"/>
              </a:rPr>
              <a:t>Aamodt</a:t>
            </a:r>
            <a:r>
              <a:rPr kumimoji="0" lang="en-US" sz="1100" b="0" i="0" u="none" strike="noStrike" kern="1200" cap="none" spc="0" normalizeH="0" baseline="0" noProof="0" dirty="0">
                <a:ln>
                  <a:noFill/>
                </a:ln>
                <a:solidFill>
                  <a:srgbClr val="004A78"/>
                </a:solidFill>
                <a:effectLst/>
                <a:uLnTx/>
                <a:uFillTx/>
                <a:latin typeface="arial" charset="0"/>
                <a:ea typeface="+mn-ea"/>
                <a:cs typeface="+mn-cs"/>
              </a:rPr>
              <a: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35FF70E7-2C14-48FF-83CC-0D23EEA65C16}"/>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t>
            </a:r>
            <a:r>
              <a:rPr kumimoji="0" lang="en-US" sz="1100" b="0" i="0" u="none" strike="noStrike" kern="1200" cap="none" spc="0" normalizeH="0" baseline="0" noProof="0" dirty="0" err="1">
                <a:ln>
                  <a:noFill/>
                </a:ln>
                <a:solidFill>
                  <a:srgbClr val="004A78"/>
                </a:solidFill>
                <a:effectLst/>
                <a:uLnTx/>
                <a:uFillTx/>
                <a:latin typeface="arial" charset="0"/>
                <a:ea typeface="+mn-ea"/>
                <a:cs typeface="+mn-cs"/>
              </a:rPr>
              <a:t>Aamodt</a:t>
            </a:r>
            <a:r>
              <a:rPr kumimoji="0" lang="en-US" sz="1100" b="0" i="0" u="none" strike="noStrike" kern="1200" cap="none" spc="0" normalizeH="0" baseline="0" noProof="0" dirty="0">
                <a:ln>
                  <a:noFill/>
                </a:ln>
                <a:solidFill>
                  <a:srgbClr val="004A78"/>
                </a:solidFill>
                <a:effectLst/>
                <a:uLnTx/>
                <a:uFillTx/>
                <a:latin typeface="arial" charset="0"/>
                <a:ea typeface="+mn-ea"/>
                <a:cs typeface="+mn-cs"/>
              </a:rPr>
              <a: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2A039E75-6BB5-4168-970E-C56DF1055ADE}"/>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t>
            </a:r>
            <a:r>
              <a:rPr kumimoji="0" lang="en-US" sz="1100" b="0" i="0" u="none" strike="noStrike" kern="1200" cap="none" spc="0" normalizeH="0" baseline="0" noProof="0" dirty="0" err="1">
                <a:ln>
                  <a:noFill/>
                </a:ln>
                <a:solidFill>
                  <a:srgbClr val="004A78"/>
                </a:solidFill>
                <a:effectLst/>
                <a:uLnTx/>
                <a:uFillTx/>
                <a:latin typeface="arial" charset="0"/>
                <a:ea typeface="+mn-ea"/>
                <a:cs typeface="+mn-cs"/>
              </a:rPr>
              <a:t>Aamodt</a:t>
            </a:r>
            <a:r>
              <a:rPr kumimoji="0" lang="en-US" sz="1100" b="0" i="0" u="none" strike="noStrike" kern="1200" cap="none" spc="0" normalizeH="0" baseline="0" noProof="0" dirty="0">
                <a:ln>
                  <a:noFill/>
                </a:ln>
                <a:solidFill>
                  <a:srgbClr val="004A78"/>
                </a:solidFill>
                <a:effectLst/>
                <a:uLnTx/>
                <a:uFillTx/>
                <a:latin typeface="arial" charset="0"/>
                <a:ea typeface="+mn-ea"/>
                <a:cs typeface="+mn-cs"/>
              </a:rPr>
              <a: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a:extLst>
              <a:ext uri="{FF2B5EF4-FFF2-40B4-BE49-F238E27FC236}">
                <a16:creationId xmlns:a16="http://schemas.microsoft.com/office/drawing/2014/main" id="{5B67C259-33C9-42AE-A8DC-0AB862B285D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t>
            </a:r>
            <a:r>
              <a:rPr kumimoji="0" lang="en-US" sz="1100" b="0" i="0" u="none" strike="noStrike" kern="1200" cap="none" spc="0" normalizeH="0" baseline="0" noProof="0" dirty="0" err="1">
                <a:ln>
                  <a:noFill/>
                </a:ln>
                <a:solidFill>
                  <a:srgbClr val="004A78"/>
                </a:solidFill>
                <a:effectLst/>
                <a:uLnTx/>
                <a:uFillTx/>
                <a:latin typeface="arial" charset="0"/>
                <a:ea typeface="+mn-ea"/>
                <a:cs typeface="+mn-cs"/>
              </a:rPr>
              <a:t>Aamodt</a:t>
            </a:r>
            <a:r>
              <a:rPr kumimoji="0" lang="en-US" sz="1100" b="0" i="0" u="none" strike="noStrike" kern="1200" cap="none" spc="0" normalizeH="0" baseline="0" noProof="0" dirty="0">
                <a:ln>
                  <a:noFill/>
                </a:ln>
                <a:solidFill>
                  <a:srgbClr val="004A78"/>
                </a:solidFill>
                <a:effectLst/>
                <a:uLnTx/>
                <a:uFillTx/>
                <a:latin typeface="arial" charset="0"/>
                <a:ea typeface="+mn-ea"/>
                <a:cs typeface="+mn-cs"/>
              </a:rPr>
              <a: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a:extLst>
              <a:ext uri="{FF2B5EF4-FFF2-40B4-BE49-F238E27FC236}">
                <a16:creationId xmlns:a16="http://schemas.microsoft.com/office/drawing/2014/main" id="{B18C9765-7622-45D3-A627-600EBA9EFCD1}"/>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t>
            </a:r>
            <a:r>
              <a:rPr kumimoji="0" lang="en-US" sz="1100" b="0" i="0" u="none" strike="noStrike" kern="1200" cap="none" spc="0" normalizeH="0" baseline="0" noProof="0" dirty="0" err="1">
                <a:ln>
                  <a:noFill/>
                </a:ln>
                <a:solidFill>
                  <a:srgbClr val="004A78"/>
                </a:solidFill>
                <a:effectLst/>
                <a:uLnTx/>
                <a:uFillTx/>
                <a:latin typeface="arial" charset="0"/>
                <a:ea typeface="+mn-ea"/>
                <a:cs typeface="+mn-cs"/>
              </a:rPr>
              <a:t>Aamodt</a:t>
            </a:r>
            <a:r>
              <a:rPr kumimoji="0" lang="en-US" sz="1100" b="0" i="0" u="none" strike="noStrike" kern="1200" cap="none" spc="0" normalizeH="0" baseline="0" noProof="0" dirty="0">
                <a:ln>
                  <a:noFill/>
                </a:ln>
                <a:solidFill>
                  <a:srgbClr val="004A78"/>
                </a:solidFill>
                <a:effectLst/>
                <a:uLnTx/>
                <a:uFillTx/>
                <a:latin typeface="arial" charset="0"/>
                <a:ea typeface="+mn-ea"/>
                <a:cs typeface="+mn-cs"/>
              </a:rPr>
              <a: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p:nvPr>
        </p:nvSpPr>
        <p:spPr>
          <a:xfrm>
            <a:off x="5158065" y="3083849"/>
            <a:ext cx="5943392" cy="1343006"/>
          </a:xfrm>
        </p:spPr>
        <p:txBody>
          <a:bodyPr anchor="ctr">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endParaRPr lang="en-US" dirty="0"/>
          </a:p>
        </p:txBody>
      </p:sp>
      <p:sp>
        <p:nvSpPr>
          <p:cNvPr id="5" name="Title 4"/>
          <p:cNvSpPr>
            <a:spLocks noGrp="1"/>
          </p:cNvSpPr>
          <p:nvPr>
            <p:ph type="title"/>
          </p:nvPr>
        </p:nvSpPr>
        <p:spPr>
          <a:xfrm>
            <a:off x="5158065" y="2006622"/>
            <a:ext cx="5045478" cy="867221"/>
          </a:xfrm>
        </p:spPr>
        <p:txBody>
          <a:bodyPr/>
          <a:lstStyle>
            <a:lvl1pPr algn="l">
              <a:defRPr sz="4000">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4" name="Content Placeholder 3"/>
          <p:cNvSpPr>
            <a:spLocks noGrp="1"/>
          </p:cNvSpPr>
          <p:nvPr>
            <p:ph sz="quarter" idx="13"/>
          </p:nvPr>
        </p:nvSpPr>
        <p:spPr>
          <a:xfrm>
            <a:off x="2909661" y="6356350"/>
            <a:ext cx="8815898" cy="36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027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a:extLst>
              <a:ext uri="{FF2B5EF4-FFF2-40B4-BE49-F238E27FC236}">
                <a16:creationId xmlns:a16="http://schemas.microsoft.com/office/drawing/2014/main" id="{9701134F-B3FA-431B-9E14-E06D014E7A18}"/>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arial" charset="0"/>
                <a:ea typeface="+mn-ea"/>
                <a:cs typeface="+mn-cs"/>
              </a:rPr>
              <a:t>Michael G. </a:t>
            </a:r>
            <a:r>
              <a:rPr kumimoji="0" lang="en-US" sz="1100" b="0" i="0" u="none" strike="noStrike" kern="1200" cap="none" spc="0" normalizeH="0" baseline="0" noProof="0" dirty="0" err="1">
                <a:ln>
                  <a:noFill/>
                </a:ln>
                <a:solidFill>
                  <a:schemeClr val="bg1"/>
                </a:solidFill>
                <a:effectLst/>
                <a:uLnTx/>
                <a:uFillTx/>
                <a:latin typeface="arial" charset="0"/>
                <a:ea typeface="+mn-ea"/>
                <a:cs typeface="+mn-cs"/>
              </a:rPr>
              <a:t>Aamodt</a:t>
            </a:r>
            <a:r>
              <a:rPr kumimoji="0" lang="en-US" sz="1100" b="0" i="0" u="none" strike="noStrike" kern="1200" cap="none" spc="0" normalizeH="0" baseline="0" noProof="0" dirty="0">
                <a:ln>
                  <a:noFill/>
                </a:ln>
                <a:solidFill>
                  <a:schemeClr val="bg1"/>
                </a:solidFill>
                <a:effectLst/>
                <a:uLnTx/>
                <a:uFillTx/>
                <a:latin typeface="arial" charset="0"/>
                <a:ea typeface="+mn-ea"/>
                <a:cs typeface="+mn-cs"/>
              </a:rPr>
              <a: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6" y="1289684"/>
            <a:ext cx="10711543" cy="4801400"/>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t>
            </a:r>
            <a:r>
              <a:rPr kumimoji="0" lang="en-US" sz="1100" b="0" i="0" u="none" strike="noStrike" kern="1200" cap="none" spc="0" normalizeH="0" baseline="0" noProof="0" dirty="0" err="1">
                <a:ln>
                  <a:noFill/>
                </a:ln>
                <a:solidFill>
                  <a:srgbClr val="004A78"/>
                </a:solidFill>
                <a:effectLst/>
                <a:uLnTx/>
                <a:uFillTx/>
                <a:latin typeface="arial" charset="0"/>
                <a:ea typeface="+mn-ea"/>
                <a:cs typeface="+mn-cs"/>
              </a:rPr>
              <a:t>Aamodt</a:t>
            </a:r>
            <a:r>
              <a:rPr kumimoji="0" lang="en-US" sz="1100" b="0" i="0" u="none" strike="noStrike" kern="1200" cap="none" spc="0" normalizeH="0" baseline="0" noProof="0" dirty="0">
                <a:ln>
                  <a:noFill/>
                </a:ln>
                <a:solidFill>
                  <a:srgbClr val="004A78"/>
                </a:solidFill>
                <a:effectLst/>
                <a:uLnTx/>
                <a:uFillTx/>
                <a:latin typeface="arial" charset="0"/>
                <a:ea typeface="+mn-ea"/>
                <a:cs typeface="+mn-cs"/>
              </a:rPr>
              <a: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7" y="1289684"/>
            <a:ext cx="4606346" cy="4469766"/>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4" name="Picture Placeholder 3">
            <a:extLst>
              <a:ext uri="{FF2B5EF4-FFF2-40B4-BE49-F238E27FC236}">
                <a16:creationId xmlns:a16="http://schemas.microsoft.com/office/drawing/2014/main" id="{54AC64EA-E45E-46E1-8878-A8090FD2BC0F}"/>
              </a:ext>
            </a:extLst>
          </p:cNvPr>
          <p:cNvSpPr>
            <a:spLocks noGrp="1"/>
          </p:cNvSpPr>
          <p:nvPr>
            <p:ph type="pic" sz="quarter" idx="16"/>
          </p:nvPr>
        </p:nvSpPr>
        <p:spPr>
          <a:xfrm>
            <a:off x="5813425" y="1289050"/>
            <a:ext cx="2947988" cy="1044575"/>
          </a:xfrm>
        </p:spPr>
        <p:txBody>
          <a:bodyPr/>
          <a:lstStyle/>
          <a:p>
            <a:endParaRPr lang="en-IN"/>
          </a:p>
        </p:txBody>
      </p:sp>
      <p:sp>
        <p:nvSpPr>
          <p:cNvPr id="8" name="Content Placeholder 7">
            <a:extLst>
              <a:ext uri="{FF2B5EF4-FFF2-40B4-BE49-F238E27FC236}">
                <a16:creationId xmlns:a16="http://schemas.microsoft.com/office/drawing/2014/main" id="{D06887FB-11B5-4192-974F-6BDF05B1BC6B}"/>
              </a:ext>
            </a:extLst>
          </p:cNvPr>
          <p:cNvSpPr>
            <a:spLocks noGrp="1"/>
          </p:cNvSpPr>
          <p:nvPr>
            <p:ph sz="quarter" idx="17"/>
          </p:nvPr>
        </p:nvSpPr>
        <p:spPr>
          <a:xfrm>
            <a:off x="5813425" y="25860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able Placeholder 9">
            <a:extLst>
              <a:ext uri="{FF2B5EF4-FFF2-40B4-BE49-F238E27FC236}">
                <a16:creationId xmlns:a16="http://schemas.microsoft.com/office/drawing/2014/main" id="{85D68D0F-FEED-448D-92AA-47F2157AC366}"/>
              </a:ext>
            </a:extLst>
          </p:cNvPr>
          <p:cNvSpPr>
            <a:spLocks noGrp="1"/>
          </p:cNvSpPr>
          <p:nvPr>
            <p:ph type="tbl" sz="quarter" idx="18"/>
          </p:nvPr>
        </p:nvSpPr>
        <p:spPr>
          <a:xfrm>
            <a:off x="9785350" y="4524375"/>
            <a:ext cx="1568450" cy="1235075"/>
          </a:xfrm>
        </p:spPr>
        <p:txBody>
          <a:bodyPr/>
          <a:lstStyle/>
          <a:p>
            <a:endParaRPr lang="en-IN"/>
          </a:p>
        </p:txBody>
      </p:sp>
      <p:sp>
        <p:nvSpPr>
          <p:cNvPr id="12" name="Picture Placeholder 11">
            <a:extLst>
              <a:ext uri="{FF2B5EF4-FFF2-40B4-BE49-F238E27FC236}">
                <a16:creationId xmlns:a16="http://schemas.microsoft.com/office/drawing/2014/main" id="{B1198C3D-EC18-49DC-8652-F8FF8956B73F}"/>
              </a:ext>
            </a:extLst>
          </p:cNvPr>
          <p:cNvSpPr>
            <a:spLocks noGrp="1"/>
          </p:cNvSpPr>
          <p:nvPr>
            <p:ph type="pic" sz="quarter" idx="19"/>
          </p:nvPr>
        </p:nvSpPr>
        <p:spPr>
          <a:xfrm>
            <a:off x="5813425" y="4421188"/>
            <a:ext cx="2947988" cy="1235075"/>
          </a:xfrm>
        </p:spPr>
        <p:txBody>
          <a:bodyPr/>
          <a:lstStyle/>
          <a:p>
            <a:endParaRPr lang="en-IN"/>
          </a:p>
        </p:txBody>
      </p:sp>
      <p:sp>
        <p:nvSpPr>
          <p:cNvPr id="14" name="Picture Placeholder 13">
            <a:extLst>
              <a:ext uri="{FF2B5EF4-FFF2-40B4-BE49-F238E27FC236}">
                <a16:creationId xmlns:a16="http://schemas.microsoft.com/office/drawing/2014/main" id="{73BF274D-3E01-4493-9732-9D9AFAD99F5D}"/>
              </a:ext>
            </a:extLst>
          </p:cNvPr>
          <p:cNvSpPr>
            <a:spLocks noGrp="1"/>
          </p:cNvSpPr>
          <p:nvPr>
            <p:ph type="pic" sz="quarter" idx="20"/>
          </p:nvPr>
        </p:nvSpPr>
        <p:spPr>
          <a:xfrm>
            <a:off x="6327775" y="5427663"/>
            <a:ext cx="1060450" cy="842962"/>
          </a:xfrm>
        </p:spPr>
        <p:txBody>
          <a:bodyPr/>
          <a:lstStyle/>
          <a:p>
            <a:endParaRPr lang="en-IN"/>
          </a:p>
        </p:txBody>
      </p:sp>
      <p:sp>
        <p:nvSpPr>
          <p:cNvPr id="16" name="Picture Placeholder 15">
            <a:extLst>
              <a:ext uri="{FF2B5EF4-FFF2-40B4-BE49-F238E27FC236}">
                <a16:creationId xmlns:a16="http://schemas.microsoft.com/office/drawing/2014/main" id="{C1F6C963-EA46-4D15-BB70-E37D820EE55D}"/>
              </a:ext>
            </a:extLst>
          </p:cNvPr>
          <p:cNvSpPr>
            <a:spLocks noGrp="1"/>
          </p:cNvSpPr>
          <p:nvPr>
            <p:ph type="pic" sz="quarter" idx="21"/>
          </p:nvPr>
        </p:nvSpPr>
        <p:spPr>
          <a:xfrm>
            <a:off x="7902575" y="5427663"/>
            <a:ext cx="1211263" cy="946150"/>
          </a:xfrm>
        </p:spPr>
        <p:txBody>
          <a:bodyPr/>
          <a:lstStyle/>
          <a:p>
            <a:endParaRPr lang="en-IN"/>
          </a:p>
        </p:txBody>
      </p:sp>
      <p:sp>
        <p:nvSpPr>
          <p:cNvPr id="11" name="Footer">
            <a:extLst>
              <a:ext uri="{FF2B5EF4-FFF2-40B4-BE49-F238E27FC236}">
                <a16:creationId xmlns:a16="http://schemas.microsoft.com/office/drawing/2014/main" id="{0C40D683-DA87-4A87-A5E3-C893E1A200DC}"/>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t>
            </a:r>
            <a:r>
              <a:rPr kumimoji="0" lang="en-US" sz="1100" b="0" i="0" u="none" strike="noStrike" kern="1200" cap="none" spc="0" normalizeH="0" baseline="0" noProof="0" dirty="0" err="1">
                <a:ln>
                  <a:noFill/>
                </a:ln>
                <a:solidFill>
                  <a:srgbClr val="004A78"/>
                </a:solidFill>
                <a:effectLst/>
                <a:uLnTx/>
                <a:uFillTx/>
                <a:latin typeface="arial" charset="0"/>
                <a:ea typeface="+mn-ea"/>
                <a:cs typeface="+mn-cs"/>
              </a:rPr>
              <a:t>Aamodt</a:t>
            </a:r>
            <a:r>
              <a:rPr kumimoji="0" lang="en-US" sz="1100" b="0" i="0" u="none" strike="noStrike" kern="1200" cap="none" spc="0" normalizeH="0" baseline="0" noProof="0" dirty="0">
                <a:ln>
                  <a:noFill/>
                </a:ln>
                <a:solidFill>
                  <a:srgbClr val="004A78"/>
                </a:solidFill>
                <a:effectLst/>
                <a:uLnTx/>
                <a:uFillTx/>
                <a:latin typeface="arial" charset="0"/>
                <a:ea typeface="+mn-ea"/>
                <a:cs typeface="+mn-cs"/>
              </a:rPr>
              <a:t>, Industrial/Organizational Psychology: An Applied Approach, 9th Edition. © 2023 Cengage. All Rights Reserved. May not be scanned, copied or duplicated, or posted to a publicly accessible website, in whole or in part.</a:t>
            </a:r>
          </a:p>
        </p:txBody>
      </p:sp>
      <p:sp>
        <p:nvSpPr>
          <p:cNvPr id="13" name="Content Placeholder 7">
            <a:extLst>
              <a:ext uri="{FF2B5EF4-FFF2-40B4-BE49-F238E27FC236}">
                <a16:creationId xmlns:a16="http://schemas.microsoft.com/office/drawing/2014/main" id="{874B0483-5B2C-44AB-BC34-F04BEDCE9643}"/>
              </a:ext>
            </a:extLst>
          </p:cNvPr>
          <p:cNvSpPr>
            <a:spLocks noGrp="1"/>
          </p:cNvSpPr>
          <p:nvPr>
            <p:ph sz="quarter" idx="22"/>
          </p:nvPr>
        </p:nvSpPr>
        <p:spPr>
          <a:xfrm>
            <a:off x="5965825" y="27384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138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CD29F75D-E06A-4ECD-9B04-E3B1F031FF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t>
            </a:r>
            <a:r>
              <a:rPr kumimoji="0" lang="en-US" sz="1100" b="0" i="0" u="none" strike="noStrike" kern="1200" cap="none" spc="0" normalizeH="0" baseline="0" noProof="0" dirty="0" err="1">
                <a:ln>
                  <a:noFill/>
                </a:ln>
                <a:solidFill>
                  <a:srgbClr val="004A78"/>
                </a:solidFill>
                <a:effectLst/>
                <a:uLnTx/>
                <a:uFillTx/>
                <a:latin typeface="arial" charset="0"/>
                <a:ea typeface="+mn-ea"/>
                <a:cs typeface="+mn-cs"/>
              </a:rPr>
              <a:t>Aamodt</a:t>
            </a:r>
            <a:r>
              <a:rPr kumimoji="0" lang="en-US" sz="1100" b="0" i="0" u="none" strike="noStrike" kern="1200" cap="none" spc="0" normalizeH="0" baseline="0" noProof="0" dirty="0">
                <a:ln>
                  <a:noFill/>
                </a:ln>
                <a:solidFill>
                  <a:srgbClr val="004A78"/>
                </a:solidFill>
                <a:effectLst/>
                <a:uLnTx/>
                <a:uFillTx/>
                <a:latin typeface="arial" charset="0"/>
                <a:ea typeface="+mn-ea"/>
                <a:cs typeface="+mn-cs"/>
              </a:rPr>
              <a: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Footer">
            <a:extLst>
              <a:ext uri="{FF2B5EF4-FFF2-40B4-BE49-F238E27FC236}">
                <a16:creationId xmlns:a16="http://schemas.microsoft.com/office/drawing/2014/main" id="{06C6B1DF-8458-4908-83A8-6ECD4F32B168}"/>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t>
            </a:r>
            <a:r>
              <a:rPr kumimoji="0" lang="en-US" sz="1100" b="0" i="0" u="none" strike="noStrike" kern="1200" cap="none" spc="0" normalizeH="0" baseline="0" noProof="0" dirty="0" err="1">
                <a:ln>
                  <a:noFill/>
                </a:ln>
                <a:solidFill>
                  <a:srgbClr val="004A78"/>
                </a:solidFill>
                <a:effectLst/>
                <a:uLnTx/>
                <a:uFillTx/>
                <a:latin typeface="arial" charset="0"/>
                <a:ea typeface="+mn-ea"/>
                <a:cs typeface="+mn-cs"/>
              </a:rPr>
              <a:t>Aamodt</a:t>
            </a:r>
            <a:r>
              <a:rPr kumimoji="0" lang="en-US" sz="1100" b="0" i="0" u="none" strike="noStrike" kern="1200" cap="none" spc="0" normalizeH="0" baseline="0" noProof="0" dirty="0">
                <a:ln>
                  <a:noFill/>
                </a:ln>
                <a:solidFill>
                  <a:srgbClr val="004A78"/>
                </a:solidFill>
                <a:effectLst/>
                <a:uLnTx/>
                <a:uFillTx/>
                <a:latin typeface="arial" charset="0"/>
                <a:ea typeface="+mn-ea"/>
                <a:cs typeface="+mn-cs"/>
              </a:rPr>
              <a: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36D3B7EC-68DF-4684-875D-D5BF815387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t>
            </a:r>
            <a:r>
              <a:rPr kumimoji="0" lang="en-US" sz="1100" b="0" i="0" u="none" strike="noStrike" kern="1200" cap="none" spc="0" normalizeH="0" baseline="0" noProof="0" dirty="0" err="1">
                <a:ln>
                  <a:noFill/>
                </a:ln>
                <a:solidFill>
                  <a:srgbClr val="004A78"/>
                </a:solidFill>
                <a:effectLst/>
                <a:uLnTx/>
                <a:uFillTx/>
                <a:latin typeface="arial" charset="0"/>
                <a:ea typeface="+mn-ea"/>
                <a:cs typeface="+mn-cs"/>
              </a:rPr>
              <a:t>Aamodt</a:t>
            </a:r>
            <a:r>
              <a:rPr kumimoji="0" lang="en-US" sz="1100" b="0" i="0" u="none" strike="noStrike" kern="1200" cap="none" spc="0" normalizeH="0" baseline="0" noProof="0" dirty="0">
                <a:ln>
                  <a:noFill/>
                </a:ln>
                <a:solidFill>
                  <a:srgbClr val="004A78"/>
                </a:solidFill>
                <a:effectLst/>
                <a:uLnTx/>
                <a:uFillTx/>
                <a:latin typeface="arial" charset="0"/>
                <a:ea typeface="+mn-ea"/>
                <a:cs typeface="+mn-cs"/>
              </a:rPr>
              <a: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4ABDB890-BCE4-4859-8BA2-B50A6B25F8D7}"/>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t>
            </a:r>
            <a:r>
              <a:rPr kumimoji="0" lang="en-US" sz="1100" b="0" i="0" u="none" strike="noStrike" kern="1200" cap="none" spc="0" normalizeH="0" baseline="0" noProof="0" dirty="0" err="1">
                <a:ln>
                  <a:noFill/>
                </a:ln>
                <a:solidFill>
                  <a:srgbClr val="004A78"/>
                </a:solidFill>
                <a:effectLst/>
                <a:uLnTx/>
                <a:uFillTx/>
                <a:latin typeface="arial" charset="0"/>
                <a:ea typeface="+mn-ea"/>
                <a:cs typeface="+mn-cs"/>
              </a:rPr>
              <a:t>Aamodt</a:t>
            </a:r>
            <a:r>
              <a:rPr kumimoji="0" lang="en-US" sz="1100" b="0" i="0" u="none" strike="noStrike" kern="1200" cap="none" spc="0" normalizeH="0" baseline="0" noProof="0" dirty="0">
                <a:ln>
                  <a:noFill/>
                </a:ln>
                <a:solidFill>
                  <a:srgbClr val="004A78"/>
                </a:solidFill>
                <a:effectLst/>
                <a:uLnTx/>
                <a:uFillTx/>
                <a:latin typeface="arial" charset="0"/>
                <a:ea typeface="+mn-ea"/>
                <a:cs typeface="+mn-cs"/>
              </a:rPr>
              <a: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6" r:id="rId5"/>
    <p:sldLayoutId id="2147483718" r:id="rId6"/>
    <p:sldLayoutId id="2147483715" r:id="rId7"/>
    <p:sldLayoutId id="2147483716" r:id="rId8"/>
    <p:sldLayoutId id="2147483719" r:id="rId9"/>
    <p:sldLayoutId id="2147483720" r:id="rId10"/>
    <p:sldLayoutId id="2147483723" r:id="rId11"/>
    <p:sldLayoutId id="2147483724" r:id="rId12"/>
    <p:sldLayoutId id="2147483713" r:id="rId13"/>
    <p:sldLayoutId id="2147483717" r:id="rId14"/>
    <p:sldLayoutId id="2147483725"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1E9E5-BA88-4775-99CA-2C86A2D53A73}"/>
              </a:ext>
            </a:extLst>
          </p:cNvPr>
          <p:cNvSpPr>
            <a:spLocks noGrp="1"/>
          </p:cNvSpPr>
          <p:nvPr>
            <p:ph type="title"/>
          </p:nvPr>
        </p:nvSpPr>
        <p:spPr>
          <a:xfrm>
            <a:off x="4656138" y="1533150"/>
            <a:ext cx="7387085" cy="1864052"/>
          </a:xfrm>
        </p:spPr>
        <p:txBody>
          <a:bodyPr anchor="ctr"/>
          <a:lstStyle/>
          <a:p>
            <a:pPr algn="ctr"/>
            <a:r>
              <a:rPr lang="en-US" sz="4000" dirty="0">
                <a:solidFill>
                  <a:schemeClr val="bg1"/>
                </a:solidFill>
                <a:latin typeface="Arial" pitchFamily="34" charset="0"/>
                <a:cs typeface="Arial" pitchFamily="34" charset="0"/>
              </a:rPr>
              <a:t>Industrial/Organizational Psychology: An Applied Approach, 9e</a:t>
            </a:r>
            <a:endParaRPr lang="en-IN" dirty="0"/>
          </a:p>
        </p:txBody>
      </p:sp>
      <p:pic>
        <p:nvPicPr>
          <p:cNvPr id="13" name="Picture Placeholder 12" descr="The front cover of the book titled, Industrial?Organizational Psychology; An applied Approach, authored by Michael G.Aamodt.&#10;The book is the 9th edition, published by Cengage. The background on the cover shows silhouettes of a man and a woman. Several lines originate from different points which are interlinked. The watermarks on the cover read,  shutterstock; aplhaspirit.">
            <a:extLst>
              <a:ext uri="{FF2B5EF4-FFF2-40B4-BE49-F238E27FC236}">
                <a16:creationId xmlns:a16="http://schemas.microsoft.com/office/drawing/2014/main" id="{B34B950D-146C-4986-83BF-64460846A79D}"/>
              </a:ext>
            </a:extLst>
          </p:cNvPr>
          <p:cNvPicPr>
            <a:picLocks noGrp="1" noChangeAspect="1"/>
          </p:cNvPicPr>
          <p:nvPr>
            <p:ph type="pic" sz="quarter" idx="12"/>
          </p:nvPr>
        </p:nvPicPr>
        <p:blipFill>
          <a:blip r:embed="rId3"/>
          <a:stretch>
            <a:fillRect/>
          </a:stretch>
        </p:blipFill>
        <p:spPr>
          <a:xfrm>
            <a:off x="0" y="1"/>
            <a:ext cx="4858102" cy="6143196"/>
          </a:xfrm>
          <a:prstGeom prst="rect">
            <a:avLst/>
          </a:prstGeom>
        </p:spPr>
      </p:pic>
      <p:sp>
        <p:nvSpPr>
          <p:cNvPr id="2" name="Text Placeholder 1">
            <a:extLst>
              <a:ext uri="{FF2B5EF4-FFF2-40B4-BE49-F238E27FC236}">
                <a16:creationId xmlns:a16="http://schemas.microsoft.com/office/drawing/2014/main" id="{E89026F3-78F8-4659-B83F-76DFE990B1F0}"/>
              </a:ext>
            </a:extLst>
          </p:cNvPr>
          <p:cNvSpPr>
            <a:spLocks noGrp="1"/>
          </p:cNvSpPr>
          <p:nvPr>
            <p:ph type="body" sz="quarter" idx="11"/>
          </p:nvPr>
        </p:nvSpPr>
        <p:spPr>
          <a:xfrm>
            <a:off x="4858102" y="3405970"/>
            <a:ext cx="7191504" cy="1343006"/>
          </a:xfrm>
        </p:spPr>
        <p:txBody>
          <a:bodyPr/>
          <a:lstStyle/>
          <a:p>
            <a:pPr algn="ctr"/>
            <a:r>
              <a:rPr lang="en-US" sz="3600" dirty="0"/>
              <a:t>Chapter 4: Employee Selection: Recruiting and Interviewing</a:t>
            </a:r>
          </a:p>
        </p:txBody>
      </p:sp>
      <p:sp>
        <p:nvSpPr>
          <p:cNvPr id="7" name="Content Placeholder 4">
            <a:extLst>
              <a:ext uri="{FF2B5EF4-FFF2-40B4-BE49-F238E27FC236}">
                <a16:creationId xmlns:a16="http://schemas.microsoft.com/office/drawing/2014/main" id="{D3EEF4AD-542F-4309-A1E9-2C1642FBCCB2}"/>
              </a:ext>
            </a:extLst>
          </p:cNvPr>
          <p:cNvSpPr>
            <a:spLocks noGrp="1"/>
          </p:cNvSpPr>
          <p:nvPr>
            <p:ph sz="quarter" idx="13"/>
          </p:nvPr>
        </p:nvSpPr>
        <p:spPr>
          <a:xfrm>
            <a:off x="2615881" y="6423442"/>
            <a:ext cx="9456516" cy="365125"/>
          </a:xfrm>
        </p:spPr>
        <p:txBody>
          <a:bodyPr/>
          <a:lstStyle/>
          <a:p>
            <a:pPr>
              <a:lnSpc>
                <a:spcPct val="100000"/>
              </a:lnSpc>
              <a:spcBef>
                <a:spcPts val="624"/>
              </a:spcBef>
            </a:pPr>
            <a:r>
              <a:rPr lang="en-US" sz="1100" dirty="0">
                <a:solidFill>
                  <a:schemeClr val="bg1"/>
                </a:solidFill>
                <a:latin typeface="Arial" pitchFamily="34" charset="0"/>
                <a:cs typeface="Arial" pitchFamily="34" charset="0"/>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54559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Workbook Exercise 4.1</a:t>
            </a:r>
            <a:endParaRPr lang="en-IN" sz="3600" dirty="0"/>
          </a:p>
        </p:txBody>
      </p:sp>
    </p:spTree>
    <p:extLst>
      <p:ext uri="{BB962C8B-B14F-4D97-AF65-F5344CB8AC3E}">
        <p14:creationId xmlns:p14="http://schemas.microsoft.com/office/powerpoint/2010/main" val="111936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18E1-3F8F-4DB5-BFB2-40D71255E10E}"/>
              </a:ext>
            </a:extLst>
          </p:cNvPr>
          <p:cNvSpPr>
            <a:spLocks noGrp="1"/>
          </p:cNvSpPr>
          <p:nvPr>
            <p:ph type="title"/>
          </p:nvPr>
        </p:nvSpPr>
        <p:spPr/>
        <p:txBody>
          <a:bodyPr/>
          <a:lstStyle/>
          <a:p>
            <a:r>
              <a:rPr lang="en-US" dirty="0">
                <a:ea typeface="ＭＳ Ｐゴシック" charset="0"/>
              </a:rPr>
              <a:t>Electronic Media</a:t>
            </a:r>
            <a:endParaRPr lang="en-US"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183807"/>
            <a:ext cx="10711543" cy="4801400"/>
          </a:xfrm>
        </p:spPr>
        <p:txBody>
          <a:bodyPr/>
          <a:lstStyle/>
          <a:p>
            <a:r>
              <a:rPr lang="en-US" altLang="en-US" dirty="0"/>
              <a:t>TV ads</a:t>
            </a:r>
            <a:br>
              <a:rPr lang="en-US" altLang="en-US" dirty="0"/>
            </a:br>
            <a:endParaRPr lang="en-US" altLang="en-US" dirty="0"/>
          </a:p>
          <a:p>
            <a:r>
              <a:rPr lang="en-US" altLang="en-US" dirty="0"/>
              <a:t>Radio ads</a:t>
            </a:r>
            <a:br>
              <a:rPr lang="en-US" altLang="en-US" dirty="0"/>
            </a:br>
            <a:endParaRPr lang="en-US" altLang="en-US" dirty="0"/>
          </a:p>
          <a:p>
            <a:r>
              <a:rPr lang="en-US" altLang="en-US" dirty="0"/>
              <a:t>Targeted audience</a:t>
            </a:r>
          </a:p>
        </p:txBody>
      </p:sp>
    </p:spTree>
    <p:extLst>
      <p:ext uri="{BB962C8B-B14F-4D97-AF65-F5344CB8AC3E}">
        <p14:creationId xmlns:p14="http://schemas.microsoft.com/office/powerpoint/2010/main" val="2061552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Point of Purchase Methods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7" y="1586864"/>
            <a:ext cx="4606346" cy="4469766"/>
          </a:xfrm>
        </p:spPr>
        <p:txBody>
          <a:bodyPr/>
          <a:lstStyle/>
          <a:p>
            <a:r>
              <a:rPr lang="en-US" altLang="en-US" dirty="0"/>
              <a:t>Store windows</a:t>
            </a:r>
            <a:br>
              <a:rPr lang="en-US" altLang="en-US" dirty="0"/>
            </a:br>
            <a:endParaRPr lang="en-US" altLang="en-US" dirty="0"/>
          </a:p>
          <a:p>
            <a:r>
              <a:rPr lang="en-US" altLang="en-US" dirty="0"/>
              <a:t>Bulletin boards</a:t>
            </a:r>
            <a:br>
              <a:rPr lang="en-US" altLang="en-US" dirty="0"/>
            </a:br>
            <a:endParaRPr lang="en-US" altLang="en-US" dirty="0"/>
          </a:p>
          <a:p>
            <a:r>
              <a:rPr lang="en-US" altLang="en-US" dirty="0"/>
              <a:t>Restaurant placemats</a:t>
            </a:r>
            <a:br>
              <a:rPr lang="en-US" altLang="en-US" dirty="0"/>
            </a:br>
            <a:endParaRPr lang="en-US" altLang="en-US" dirty="0"/>
          </a:p>
          <a:p>
            <a:r>
              <a:rPr lang="en-US" altLang="en-US" dirty="0"/>
              <a:t>Side of trucks</a:t>
            </a:r>
            <a:br>
              <a:rPr lang="en-US" altLang="en-US" dirty="0"/>
            </a:br>
            <a:endParaRPr lang="en-US" altLang="en-US" dirty="0"/>
          </a:p>
          <a:p>
            <a:r>
              <a:rPr lang="en-US" altLang="en-US" dirty="0"/>
              <a:t>Receipts</a:t>
            </a:r>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6096000" y="1586864"/>
            <a:ext cx="5540375" cy="4642486"/>
          </a:xfrm>
        </p:spPr>
        <p:txBody>
          <a:bodyPr/>
          <a:lstStyle/>
          <a:p>
            <a:r>
              <a:rPr lang="en-US" altLang="en-US" dirty="0"/>
              <a:t>Inexpensive and targeted</a:t>
            </a:r>
            <a:br>
              <a:rPr lang="en-US" altLang="en-US" dirty="0"/>
            </a:br>
            <a:endParaRPr lang="en-US" altLang="en-US" dirty="0"/>
          </a:p>
          <a:p>
            <a:r>
              <a:rPr lang="en-US" altLang="en-US" dirty="0"/>
              <a:t>Limited exposure</a:t>
            </a:r>
          </a:p>
        </p:txBody>
      </p:sp>
    </p:spTree>
    <p:extLst>
      <p:ext uri="{BB962C8B-B14F-4D97-AF65-F5344CB8AC3E}">
        <p14:creationId xmlns:p14="http://schemas.microsoft.com/office/powerpoint/2010/main" val="420788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Workbook Exercise 4.2</a:t>
            </a:r>
            <a:endParaRPr lang="en-IN" sz="3600" dirty="0"/>
          </a:p>
        </p:txBody>
      </p:sp>
    </p:spTree>
    <p:extLst>
      <p:ext uri="{BB962C8B-B14F-4D97-AF65-F5344CB8AC3E}">
        <p14:creationId xmlns:p14="http://schemas.microsoft.com/office/powerpoint/2010/main" val="2255204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Recruiters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Recruiters</a:t>
            </a:r>
          </a:p>
          <a:p>
            <a:pPr lvl="1"/>
            <a:r>
              <a:rPr lang="en-US" altLang="en-US" dirty="0"/>
              <a:t>Campus recruiters</a:t>
            </a:r>
          </a:p>
          <a:p>
            <a:pPr lvl="1"/>
            <a:r>
              <a:rPr lang="en-US" altLang="en-US" dirty="0"/>
              <a:t>Outside recruiters</a:t>
            </a:r>
            <a:br>
              <a:rPr lang="en-US" altLang="en-US" dirty="0"/>
            </a:br>
            <a:endParaRPr lang="en-US" altLang="en-US" dirty="0"/>
          </a:p>
          <a:p>
            <a:r>
              <a:rPr lang="en-US" altLang="en-US" dirty="0"/>
              <a:t>Employment Agencies and Search Firms</a:t>
            </a:r>
          </a:p>
          <a:p>
            <a:pPr lvl="1"/>
            <a:r>
              <a:rPr lang="en-US" altLang="en-US" dirty="0"/>
              <a:t>Employment agencies</a:t>
            </a:r>
          </a:p>
          <a:p>
            <a:pPr lvl="1"/>
            <a:r>
              <a:rPr lang="en-US" altLang="en-US" dirty="0"/>
              <a:t>Executive search firms</a:t>
            </a:r>
          </a:p>
          <a:p>
            <a:pPr lvl="1"/>
            <a:r>
              <a:rPr lang="en-US" altLang="en-US" dirty="0"/>
              <a:t>Public employment agencies</a:t>
            </a:r>
          </a:p>
        </p:txBody>
      </p:sp>
    </p:spTree>
    <p:extLst>
      <p:ext uri="{BB962C8B-B14F-4D97-AF65-F5344CB8AC3E}">
        <p14:creationId xmlns:p14="http://schemas.microsoft.com/office/powerpoint/2010/main" val="148557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Workbook Exercise 4.3</a:t>
            </a:r>
            <a:endParaRPr lang="en-IN" sz="3600" dirty="0"/>
          </a:p>
        </p:txBody>
      </p:sp>
    </p:spTree>
    <p:extLst>
      <p:ext uri="{BB962C8B-B14F-4D97-AF65-F5344CB8AC3E}">
        <p14:creationId xmlns:p14="http://schemas.microsoft.com/office/powerpoint/2010/main" val="331852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Employee Referrals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Private sector (Silkroad, 2017, 2018)</a:t>
            </a:r>
          </a:p>
          <a:p>
            <a:pPr lvl="1"/>
            <a:r>
              <a:rPr lang="en-US" altLang="en-US" dirty="0"/>
              <a:t>78% use employee referrals</a:t>
            </a:r>
            <a:br>
              <a:rPr lang="en-US" altLang="en-US" dirty="0"/>
            </a:br>
            <a:endParaRPr lang="en-US" altLang="en-US" dirty="0"/>
          </a:p>
          <a:p>
            <a:r>
              <a:rPr lang="en-US" altLang="en-US" dirty="0"/>
              <a:t>Excellent recruitment source</a:t>
            </a:r>
          </a:p>
        </p:txBody>
      </p:sp>
    </p:spTree>
    <p:extLst>
      <p:ext uri="{BB962C8B-B14F-4D97-AF65-F5344CB8AC3E}">
        <p14:creationId xmlns:p14="http://schemas.microsoft.com/office/powerpoint/2010/main" val="17081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Incentive for Referral</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Amount of incentive</a:t>
            </a:r>
          </a:p>
          <a:p>
            <a:pPr lvl="1"/>
            <a:r>
              <a:rPr lang="en-US" altLang="en-US" dirty="0"/>
              <a:t>Between $1,000 and $2,500</a:t>
            </a:r>
            <a:br>
              <a:rPr lang="en-US" altLang="en-US" dirty="0"/>
            </a:br>
            <a:endParaRPr lang="en-US" altLang="en-US" dirty="0"/>
          </a:p>
          <a:p>
            <a:r>
              <a:rPr lang="en-US" altLang="en-US" dirty="0"/>
              <a:t>Length of referred employee tenure before eligible for referral incentive</a:t>
            </a:r>
          </a:p>
          <a:p>
            <a:pPr lvl="1"/>
            <a:r>
              <a:rPr lang="en-US" altLang="en-US" dirty="0"/>
              <a:t>Average of 3 months</a:t>
            </a:r>
            <a:br>
              <a:rPr lang="en-US" altLang="en-US" dirty="0"/>
            </a:br>
            <a:endParaRPr lang="en-US" altLang="en-US" dirty="0"/>
          </a:p>
          <a:p>
            <a:r>
              <a:rPr lang="en-US" altLang="en-US" dirty="0"/>
              <a:t>24% reported making a referral for the incentive</a:t>
            </a:r>
          </a:p>
        </p:txBody>
      </p:sp>
    </p:spTree>
    <p:extLst>
      <p:ext uri="{BB962C8B-B14F-4D97-AF65-F5344CB8AC3E}">
        <p14:creationId xmlns:p14="http://schemas.microsoft.com/office/powerpoint/2010/main" val="1165013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Employee Referral Considerations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Only successful employee referrals</a:t>
            </a:r>
            <a:br>
              <a:rPr lang="en-US" altLang="en-US" dirty="0"/>
            </a:br>
            <a:endParaRPr lang="en-US" altLang="en-US" dirty="0"/>
          </a:p>
          <a:p>
            <a:r>
              <a:rPr lang="en-US" altLang="en-US" dirty="0"/>
              <a:t>Friends tend to be the same gender, race, and national origin (less diverse) </a:t>
            </a:r>
          </a:p>
        </p:txBody>
      </p:sp>
    </p:spTree>
    <p:extLst>
      <p:ext uri="{BB962C8B-B14F-4D97-AF65-F5344CB8AC3E}">
        <p14:creationId xmlns:p14="http://schemas.microsoft.com/office/powerpoint/2010/main" val="3478286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Direct Mail Recruiting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Types</a:t>
            </a:r>
          </a:p>
          <a:p>
            <a:pPr lvl="1"/>
            <a:r>
              <a:rPr lang="en-US" altLang="en-US" dirty="0"/>
              <a:t>E-mail</a:t>
            </a:r>
          </a:p>
          <a:p>
            <a:pPr lvl="1"/>
            <a:r>
              <a:rPr lang="en-US" altLang="en-US" dirty="0"/>
              <a:t>Mail</a:t>
            </a:r>
          </a:p>
          <a:p>
            <a:pPr lvl="1"/>
            <a:r>
              <a:rPr lang="en-US" altLang="en-US" dirty="0"/>
              <a:t>Bank statements (Bank of America)</a:t>
            </a:r>
            <a:br>
              <a:rPr lang="en-US" altLang="en-US" dirty="0"/>
            </a:br>
            <a:endParaRPr lang="en-US" altLang="en-US" dirty="0"/>
          </a:p>
          <a:p>
            <a:r>
              <a:rPr lang="en-US" altLang="en-US" dirty="0"/>
              <a:t>Passive applicants</a:t>
            </a:r>
          </a:p>
        </p:txBody>
      </p:sp>
    </p:spTree>
    <p:extLst>
      <p:ext uri="{BB962C8B-B14F-4D97-AF65-F5344CB8AC3E}">
        <p14:creationId xmlns:p14="http://schemas.microsoft.com/office/powerpoint/2010/main" val="205758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FB2-6187-4FF4-AC9B-976F22F1BDC7}"/>
              </a:ext>
            </a:extLst>
          </p:cNvPr>
          <p:cNvSpPr>
            <a:spLocks noGrp="1"/>
          </p:cNvSpPr>
          <p:nvPr>
            <p:ph type="title"/>
          </p:nvPr>
        </p:nvSpPr>
        <p:spPr/>
        <p:txBody>
          <a:bodyPr/>
          <a:lstStyle/>
          <a:p>
            <a:r>
              <a:rPr lang="en-US" dirty="0"/>
              <a:t>Icebreaker</a:t>
            </a:r>
          </a:p>
        </p:txBody>
      </p:sp>
      <p:sp>
        <p:nvSpPr>
          <p:cNvPr id="5" name="Text Placeholder 2">
            <a:extLst>
              <a:ext uri="{FF2B5EF4-FFF2-40B4-BE49-F238E27FC236}">
                <a16:creationId xmlns:a16="http://schemas.microsoft.com/office/drawing/2014/main" id="{FC44A22A-151A-412D-AD41-CE2D251616EB}"/>
              </a:ext>
            </a:extLst>
          </p:cNvPr>
          <p:cNvSpPr>
            <a:spLocks noGrp="1"/>
          </p:cNvSpPr>
          <p:nvPr>
            <p:ph type="body" sz="quarter" idx="15"/>
          </p:nvPr>
        </p:nvSpPr>
        <p:spPr>
          <a:xfrm>
            <a:off x="743576" y="1289684"/>
            <a:ext cx="10711543" cy="4801400"/>
          </a:xfrm>
        </p:spPr>
        <p:txBody>
          <a:bodyPr/>
          <a:lstStyle/>
          <a:p>
            <a:r>
              <a:rPr lang="en-US" dirty="0"/>
              <a:t>Break into pairs of students. </a:t>
            </a:r>
            <a:br>
              <a:rPr lang="en-US" dirty="0"/>
            </a:br>
            <a:endParaRPr lang="en-US" dirty="0"/>
          </a:p>
          <a:p>
            <a:r>
              <a:rPr lang="en-US" dirty="0"/>
              <a:t>Together with your partner, list as many methods as possible for an organization to recruit potential employees (e.g., social media ads). </a:t>
            </a:r>
            <a:br>
              <a:rPr lang="en-US" dirty="0"/>
            </a:br>
            <a:endParaRPr lang="en-US" dirty="0"/>
          </a:p>
          <a:p>
            <a:r>
              <a:rPr lang="en-US" dirty="0"/>
              <a:t>Present your listed methods to the class.</a:t>
            </a:r>
          </a:p>
        </p:txBody>
      </p:sp>
    </p:spTree>
    <p:extLst>
      <p:ext uri="{BB962C8B-B14F-4D97-AF65-F5344CB8AC3E}">
        <p14:creationId xmlns:p14="http://schemas.microsoft.com/office/powerpoint/2010/main" val="67025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Direct Mail Success Stories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137284"/>
            <a:ext cx="10711543" cy="4801400"/>
          </a:xfrm>
        </p:spPr>
        <p:txBody>
          <a:bodyPr/>
          <a:lstStyle/>
          <a:p>
            <a:r>
              <a:rPr lang="en-US" altLang="en-US" dirty="0"/>
              <a:t>Allstate Insurance</a:t>
            </a:r>
          </a:p>
          <a:p>
            <a:pPr lvl="1"/>
            <a:r>
              <a:rPr lang="en-US" altLang="en-US" dirty="0"/>
              <a:t>Mailed out 64,000 letters</a:t>
            </a:r>
          </a:p>
          <a:p>
            <a:pPr lvl="1"/>
            <a:r>
              <a:rPr lang="en-US" altLang="en-US" dirty="0"/>
              <a:t>Received 500 responses</a:t>
            </a:r>
          </a:p>
          <a:p>
            <a:pPr lvl="1"/>
            <a:r>
              <a:rPr lang="en-US" altLang="en-US" dirty="0"/>
              <a:t>Hired 20 nurses</a:t>
            </a:r>
            <a:br>
              <a:rPr lang="en-US" altLang="en-US" dirty="0"/>
            </a:br>
            <a:endParaRPr lang="en-US" altLang="en-US" dirty="0"/>
          </a:p>
          <a:p>
            <a:r>
              <a:rPr lang="en-US" altLang="en-US" dirty="0"/>
              <a:t>Union Special</a:t>
            </a:r>
          </a:p>
          <a:p>
            <a:pPr lvl="1"/>
            <a:r>
              <a:rPr lang="en-US" altLang="en-US" dirty="0"/>
              <a:t>Illinois manufacturer of sewing machines</a:t>
            </a:r>
          </a:p>
          <a:p>
            <a:pPr lvl="1"/>
            <a:r>
              <a:rPr lang="en-US" altLang="en-US" dirty="0"/>
              <a:t>Had 10 openings for engineers</a:t>
            </a:r>
          </a:p>
          <a:p>
            <a:pPr lvl="1"/>
            <a:r>
              <a:rPr lang="en-US" altLang="en-US" dirty="0"/>
              <a:t>Sent 3,300 cards to Chicago area engineers ($5,000)</a:t>
            </a:r>
          </a:p>
          <a:p>
            <a:pPr lvl="1"/>
            <a:r>
              <a:rPr lang="en-US" altLang="en-US" dirty="0"/>
              <a:t>Received 100 responses</a:t>
            </a:r>
          </a:p>
          <a:p>
            <a:pPr lvl="1"/>
            <a:r>
              <a:rPr lang="en-US" altLang="en-US" dirty="0"/>
              <a:t>Interviewed 30 applicants</a:t>
            </a:r>
            <a:endParaRPr lang="en-US" altLang="en-US" sz="1600" dirty="0"/>
          </a:p>
        </p:txBody>
      </p:sp>
    </p:spTree>
    <p:extLst>
      <p:ext uri="{BB962C8B-B14F-4D97-AF65-F5344CB8AC3E}">
        <p14:creationId xmlns:p14="http://schemas.microsoft.com/office/powerpoint/2010/main" val="2747610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Internet Recruiting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Four common Internet methods</a:t>
            </a:r>
          </a:p>
          <a:p>
            <a:pPr lvl="1"/>
            <a:r>
              <a:rPr lang="en-US" altLang="en-US" dirty="0"/>
              <a:t>Employer-based websites</a:t>
            </a:r>
          </a:p>
          <a:p>
            <a:pPr lvl="2"/>
            <a:r>
              <a:rPr lang="en-US" altLang="en-US" dirty="0"/>
              <a:t>Normal website</a:t>
            </a:r>
          </a:p>
          <a:p>
            <a:pPr lvl="2"/>
            <a:r>
              <a:rPr lang="en-US" altLang="en-US" dirty="0"/>
              <a:t>Company blogs</a:t>
            </a:r>
          </a:p>
          <a:p>
            <a:pPr lvl="2"/>
            <a:r>
              <a:rPr lang="en-US" altLang="en-US" dirty="0"/>
              <a:t>YouTube</a:t>
            </a:r>
            <a:br>
              <a:rPr lang="en-US" altLang="en-US" dirty="0"/>
            </a:br>
            <a:endParaRPr lang="en-US" altLang="en-US" dirty="0"/>
          </a:p>
          <a:p>
            <a:pPr lvl="1"/>
            <a:r>
              <a:rPr lang="en-US" altLang="en-US" dirty="0"/>
              <a:t>Job boards (leading recruitment websites in 2020)</a:t>
            </a:r>
          </a:p>
          <a:p>
            <a:pPr lvl="2"/>
            <a:r>
              <a:rPr lang="en-US" altLang="en-US" dirty="0"/>
              <a:t>indeed</a:t>
            </a:r>
          </a:p>
          <a:p>
            <a:pPr lvl="2"/>
            <a:r>
              <a:rPr lang="en-US" altLang="en-US" dirty="0"/>
              <a:t>Glassdoor</a:t>
            </a:r>
          </a:p>
          <a:p>
            <a:pPr lvl="2"/>
            <a:r>
              <a:rPr lang="en-US" altLang="en-US" dirty="0"/>
              <a:t>monster</a:t>
            </a:r>
          </a:p>
          <a:p>
            <a:pPr lvl="2"/>
            <a:r>
              <a:rPr lang="en-US" altLang="en-US" dirty="0"/>
              <a:t>LinkedIn</a:t>
            </a:r>
          </a:p>
        </p:txBody>
      </p:sp>
    </p:spTree>
    <p:extLst>
      <p:ext uri="{BB962C8B-B14F-4D97-AF65-F5344CB8AC3E}">
        <p14:creationId xmlns:p14="http://schemas.microsoft.com/office/powerpoint/2010/main" val="2441256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Internet Recruiting cont.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lvl="1"/>
            <a:r>
              <a:rPr lang="en-US" altLang="en-US" dirty="0"/>
              <a:t>Social media</a:t>
            </a:r>
          </a:p>
          <a:p>
            <a:pPr lvl="2"/>
            <a:r>
              <a:rPr lang="en-US" altLang="en-US" dirty="0"/>
              <a:t>Facebook, Twitter, &amp; LinkedIn</a:t>
            </a:r>
          </a:p>
          <a:p>
            <a:pPr lvl="2"/>
            <a:r>
              <a:rPr lang="en-US" altLang="en-US" dirty="0"/>
              <a:t>Blogs</a:t>
            </a:r>
          </a:p>
          <a:p>
            <a:pPr lvl="2"/>
            <a:r>
              <a:rPr lang="en-US" altLang="en-US" dirty="0"/>
              <a:t>Podcasts</a:t>
            </a:r>
            <a:br>
              <a:rPr lang="en-US" altLang="en-US" dirty="0"/>
            </a:br>
            <a:endParaRPr lang="en-US" altLang="en-US" dirty="0"/>
          </a:p>
          <a:p>
            <a:pPr lvl="1"/>
            <a:r>
              <a:rPr lang="en-US" altLang="en-US" dirty="0"/>
              <a:t>Job Marketplaces</a:t>
            </a:r>
          </a:p>
          <a:p>
            <a:pPr lvl="2"/>
            <a:r>
              <a:rPr lang="en-US" altLang="en-US" dirty="0"/>
              <a:t>Glassdoor</a:t>
            </a:r>
          </a:p>
        </p:txBody>
      </p:sp>
    </p:spTree>
    <p:extLst>
      <p:ext uri="{BB962C8B-B14F-4D97-AF65-F5344CB8AC3E}">
        <p14:creationId xmlns:p14="http://schemas.microsoft.com/office/powerpoint/2010/main" val="376265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Job Fairs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Multiemployer job fair</a:t>
            </a:r>
          </a:p>
          <a:p>
            <a:pPr lvl="1"/>
            <a:r>
              <a:rPr lang="en-US" altLang="en-US" dirty="0"/>
              <a:t>May be college or Chamber of Commerce events</a:t>
            </a:r>
          </a:p>
          <a:p>
            <a:pPr lvl="1"/>
            <a:r>
              <a:rPr lang="en-US" altLang="en-US" dirty="0"/>
              <a:t>Event or disaster affects local employment</a:t>
            </a:r>
            <a:br>
              <a:rPr lang="en-US" altLang="en-US" dirty="0"/>
            </a:br>
            <a:endParaRPr lang="en-US" altLang="en-US" dirty="0"/>
          </a:p>
          <a:p>
            <a:r>
              <a:rPr lang="en-US" altLang="en-US" dirty="0"/>
              <a:t>Many organizations in the same field (e.g., education)</a:t>
            </a:r>
            <a:br>
              <a:rPr lang="en-US" altLang="en-US" dirty="0"/>
            </a:br>
            <a:endParaRPr lang="en-US" altLang="en-US" dirty="0"/>
          </a:p>
          <a:p>
            <a:r>
              <a:rPr lang="en-US" altLang="en-US" dirty="0"/>
              <a:t>Organization job fair</a:t>
            </a:r>
          </a:p>
        </p:txBody>
      </p:sp>
    </p:spTree>
    <p:extLst>
      <p:ext uri="{BB962C8B-B14F-4D97-AF65-F5344CB8AC3E}">
        <p14:creationId xmlns:p14="http://schemas.microsoft.com/office/powerpoint/2010/main" val="1953612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Special Populations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Historically Black colleges and universities (HBCUs)</a:t>
            </a:r>
            <a:br>
              <a:rPr lang="en-US" altLang="en-US" dirty="0"/>
            </a:br>
            <a:endParaRPr lang="en-US" altLang="en-US" dirty="0"/>
          </a:p>
          <a:p>
            <a:r>
              <a:rPr lang="en-US" altLang="en-US" dirty="0"/>
              <a:t>Targeted intern positions</a:t>
            </a:r>
            <a:br>
              <a:rPr lang="en-US" altLang="en-US" dirty="0"/>
            </a:br>
            <a:endParaRPr lang="en-US" altLang="en-US" dirty="0"/>
          </a:p>
          <a:p>
            <a:r>
              <a:rPr lang="en-US" altLang="en-US" dirty="0"/>
              <a:t>Highlighting organization’s openness to diversity in recruitment materials </a:t>
            </a:r>
          </a:p>
        </p:txBody>
      </p:sp>
    </p:spTree>
    <p:extLst>
      <p:ext uri="{BB962C8B-B14F-4D97-AF65-F5344CB8AC3E}">
        <p14:creationId xmlns:p14="http://schemas.microsoft.com/office/powerpoint/2010/main" val="3279203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Nontraditional Sources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Chicago Police Department formed partnerships with local churches</a:t>
            </a:r>
            <a:br>
              <a:rPr lang="en-US" altLang="en-US" dirty="0"/>
            </a:br>
            <a:endParaRPr lang="en-US" altLang="en-US" dirty="0"/>
          </a:p>
          <a:p>
            <a:r>
              <a:rPr lang="en-US" altLang="en-US" dirty="0"/>
              <a:t>IBM and Google developed recruitment strategies and such LGBTQIA+ supportive benefits as domestic partner benefits</a:t>
            </a:r>
            <a:br>
              <a:rPr lang="en-US" altLang="en-US" dirty="0"/>
            </a:br>
            <a:endParaRPr lang="en-US" altLang="en-US" dirty="0"/>
          </a:p>
          <a:p>
            <a:r>
              <a:rPr lang="en-US" altLang="en-US" dirty="0"/>
              <a:t>Jefferson County, Alabama sponsored a job fair for individuals previously incarcerated </a:t>
            </a:r>
            <a:br>
              <a:rPr lang="en-US" altLang="en-US" dirty="0"/>
            </a:br>
            <a:endParaRPr lang="en-US" altLang="en-US" dirty="0"/>
          </a:p>
          <a:p>
            <a:r>
              <a:rPr lang="en-US" altLang="en-US" dirty="0"/>
              <a:t>Trucking companies hiring married couples </a:t>
            </a:r>
          </a:p>
        </p:txBody>
      </p:sp>
    </p:spTree>
    <p:extLst>
      <p:ext uri="{BB962C8B-B14F-4D97-AF65-F5344CB8AC3E}">
        <p14:creationId xmlns:p14="http://schemas.microsoft.com/office/powerpoint/2010/main" val="997644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Recruiting “Passive” Applicants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Build relationships with professional associations</a:t>
            </a:r>
            <a:br>
              <a:rPr lang="en-US" altLang="en-US" dirty="0"/>
            </a:br>
            <a:endParaRPr lang="en-US" altLang="en-US" dirty="0"/>
          </a:p>
          <a:p>
            <a:r>
              <a:rPr lang="en-US" altLang="en-US" dirty="0"/>
              <a:t>SIOP, SHRM </a:t>
            </a:r>
          </a:p>
        </p:txBody>
      </p:sp>
    </p:spTree>
    <p:extLst>
      <p:ext uri="{BB962C8B-B14F-4D97-AF65-F5344CB8AC3E}">
        <p14:creationId xmlns:p14="http://schemas.microsoft.com/office/powerpoint/2010/main" val="1733497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Evaluating Recruitment Strategy Effectiveness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Number of applicants</a:t>
            </a:r>
            <a:br>
              <a:rPr lang="en-US" altLang="en-US" dirty="0"/>
            </a:br>
            <a:endParaRPr lang="en-US" altLang="en-US" dirty="0"/>
          </a:p>
          <a:p>
            <a:r>
              <a:rPr lang="en-US" altLang="en-US" dirty="0"/>
              <a:t>Cost per applicant</a:t>
            </a:r>
            <a:br>
              <a:rPr lang="en-US" altLang="en-US" dirty="0"/>
            </a:br>
            <a:endParaRPr lang="en-US" altLang="en-US" dirty="0"/>
          </a:p>
          <a:p>
            <a:r>
              <a:rPr lang="en-US" altLang="en-US" dirty="0"/>
              <a:t>Cost per qualified applicant</a:t>
            </a:r>
            <a:br>
              <a:rPr lang="en-US" altLang="en-US" dirty="0"/>
            </a:br>
            <a:endParaRPr lang="en-US" altLang="en-US" dirty="0"/>
          </a:p>
          <a:p>
            <a:r>
              <a:rPr lang="en-US" altLang="en-US" dirty="0"/>
              <a:t>Number of individuals from underrepresented groups and women applicants</a:t>
            </a:r>
          </a:p>
        </p:txBody>
      </p:sp>
    </p:spTree>
    <p:extLst>
      <p:ext uri="{BB962C8B-B14F-4D97-AF65-F5344CB8AC3E}">
        <p14:creationId xmlns:p14="http://schemas.microsoft.com/office/powerpoint/2010/main" val="3778720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D0F4-E21B-41B8-A282-FB1546C60018}"/>
              </a:ext>
            </a:extLst>
          </p:cNvPr>
          <p:cNvSpPr>
            <a:spLocks noGrp="1"/>
          </p:cNvSpPr>
          <p:nvPr>
            <p:ph type="title"/>
          </p:nvPr>
        </p:nvSpPr>
        <p:spPr>
          <a:xfrm>
            <a:off x="838200" y="616137"/>
            <a:ext cx="10515600" cy="672105"/>
          </a:xfrm>
        </p:spPr>
        <p:txBody>
          <a:bodyPr/>
          <a:lstStyle/>
          <a:p>
            <a:r>
              <a:rPr lang="en-US" dirty="0">
                <a:ea typeface="ＭＳ Ｐゴシック" charset="0"/>
              </a:rPr>
              <a:t>Visualization: Evaluating Recruitment Effectiveness</a:t>
            </a:r>
            <a:endParaRPr lang="en-US" dirty="0"/>
          </a:p>
        </p:txBody>
      </p:sp>
      <p:graphicFrame>
        <p:nvGraphicFramePr>
          <p:cNvPr id="6" name="Group 3">
            <a:extLst>
              <a:ext uri="{FF2B5EF4-FFF2-40B4-BE49-F238E27FC236}">
                <a16:creationId xmlns:a16="http://schemas.microsoft.com/office/drawing/2014/main" id="{2CC9A2AF-DF55-4348-B7A8-FCEDB9990D09}"/>
              </a:ext>
            </a:extLst>
          </p:cNvPr>
          <p:cNvGraphicFramePr>
            <a:graphicFrameLocks noGrp="1"/>
          </p:cNvGraphicFramePr>
          <p:nvPr>
            <p:ph type="tbl" sz="quarter" idx="18"/>
            <p:extLst>
              <p:ext uri="{D42A27DB-BD31-4B8C-83A1-F6EECF244321}">
                <p14:modId xmlns:p14="http://schemas.microsoft.com/office/powerpoint/2010/main" val="2138119836"/>
              </p:ext>
            </p:extLst>
          </p:nvPr>
        </p:nvGraphicFramePr>
        <p:xfrm>
          <a:off x="627530" y="2056778"/>
          <a:ext cx="10936940" cy="2850262"/>
        </p:xfrm>
        <a:graphic>
          <a:graphicData uri="http://schemas.openxmlformats.org/drawingml/2006/table">
            <a:tbl>
              <a:tblPr firstRow="1"/>
              <a:tblGrid>
                <a:gridCol w="294117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793163">
                  <a:extLst>
                    <a:ext uri="{9D8B030D-6E8A-4147-A177-3AD203B41FA5}">
                      <a16:colId xmlns:a16="http://schemas.microsoft.com/office/drawing/2014/main" val="20002"/>
                    </a:ext>
                  </a:extLst>
                </a:gridCol>
                <a:gridCol w="2611807">
                  <a:extLst>
                    <a:ext uri="{9D8B030D-6E8A-4147-A177-3AD203B41FA5}">
                      <a16:colId xmlns:a16="http://schemas.microsoft.com/office/drawing/2014/main" val="1482530908"/>
                    </a:ext>
                  </a:extLst>
                </a:gridCol>
              </a:tblGrid>
              <a:tr h="4382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Criterion</a:t>
                      </a:r>
                    </a:p>
                  </a:txBody>
                  <a:tcPr marT="45723" marB="45723"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Recruitment Sources:</a:t>
                      </a:r>
                      <a:r>
                        <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Advertisements</a:t>
                      </a:r>
                    </a:p>
                  </a:txBody>
                  <a:tcPr marT="45723" marB="45723"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Recruitment Sources:</a:t>
                      </a:r>
                      <a:r>
                        <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Referrals</a:t>
                      </a:r>
                    </a:p>
                  </a:txBody>
                  <a:tcPr marT="45723" marB="45723"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Recruitment Sources:</a:t>
                      </a:r>
                      <a:r>
                        <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Walk-ins</a:t>
                      </a:r>
                    </a:p>
                  </a:txBody>
                  <a:tcPr marT="45723" marB="45723" horzOverflow="overflow"/>
                </a:tc>
                <a:extLst>
                  <a:ext uri="{0D108BD9-81ED-4DB2-BD59-A6C34878D82A}">
                    <a16:rowId xmlns:a16="http://schemas.microsoft.com/office/drawing/2014/main" val="10001"/>
                  </a:ext>
                </a:extLst>
              </a:tr>
              <a:tr h="4382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Number of applicants</a:t>
                      </a:r>
                    </a:p>
                  </a:txBody>
                  <a:tcPr marT="45723" marB="45723"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40</a:t>
                      </a:r>
                    </a:p>
                  </a:txBody>
                  <a:tcPr marT="45723" marB="45723"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30</a:t>
                      </a:r>
                    </a:p>
                  </a:txBody>
                  <a:tcPr marT="45723" marB="45723"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10</a:t>
                      </a:r>
                    </a:p>
                  </a:txBody>
                  <a:tcPr marT="45723" marB="45723" horzOverflow="overflow"/>
                </a:tc>
                <a:extLst>
                  <a:ext uri="{0D108BD9-81ED-4DB2-BD59-A6C34878D82A}">
                    <a16:rowId xmlns:a16="http://schemas.microsoft.com/office/drawing/2014/main" val="10002"/>
                  </a:ext>
                </a:extLst>
              </a:tr>
              <a:tr h="4382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Number qualified</a:t>
                      </a:r>
                    </a:p>
                  </a:txBody>
                  <a:tcPr marT="45723" marB="45723"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10</a:t>
                      </a:r>
                    </a:p>
                  </a:txBody>
                  <a:tcPr marT="45723" marB="45723"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15</a:t>
                      </a:r>
                    </a:p>
                  </a:txBody>
                  <a:tcPr marT="45723" marB="45723"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5</a:t>
                      </a:r>
                    </a:p>
                  </a:txBody>
                  <a:tcPr marT="45723" marB="45723" horzOverflow="overflow"/>
                </a:tc>
                <a:extLst>
                  <a:ext uri="{0D108BD9-81ED-4DB2-BD59-A6C34878D82A}">
                    <a16:rowId xmlns:a16="http://schemas.microsoft.com/office/drawing/2014/main" val="10003"/>
                  </a:ext>
                </a:extLst>
              </a:tr>
              <a:tr h="4382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Number hired</a:t>
                      </a:r>
                    </a:p>
                  </a:txBody>
                  <a:tcPr marT="45723" marB="45723"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p>
                  </a:txBody>
                  <a:tcPr marT="45723" marB="45723"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7</a:t>
                      </a:r>
                    </a:p>
                  </a:txBody>
                  <a:tcPr marT="45723" marB="45723"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p>
                  </a:txBody>
                  <a:tcPr marT="45723" marB="45723" horzOverflow="overflow"/>
                </a:tc>
                <a:extLst>
                  <a:ext uri="{0D108BD9-81ED-4DB2-BD59-A6C34878D82A}">
                    <a16:rowId xmlns:a16="http://schemas.microsoft.com/office/drawing/2014/main" val="10004"/>
                  </a:ext>
                </a:extLst>
              </a:tr>
              <a:tr h="4382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Number successful</a:t>
                      </a:r>
                    </a:p>
                  </a:txBody>
                  <a:tcPr marT="45723" marB="45723"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a:t>
                      </a:r>
                    </a:p>
                  </a:txBody>
                  <a:tcPr marT="45723" marB="45723"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p>
                  </a:txBody>
                  <a:tcPr marT="45723" marB="45723"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p>
                  </a:txBody>
                  <a:tcPr marT="45723" marB="45723"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05850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Why Inside Sources Are Superior</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Several theories:</a:t>
            </a:r>
          </a:p>
          <a:p>
            <a:pPr lvl="1"/>
            <a:r>
              <a:rPr lang="en-US" altLang="en-US" dirty="0"/>
              <a:t>Realistic job preview</a:t>
            </a:r>
          </a:p>
          <a:p>
            <a:pPr lvl="1"/>
            <a:r>
              <a:rPr lang="en-US" altLang="en-US" dirty="0"/>
              <a:t>Different recruitment sources reaching different types of applicants </a:t>
            </a:r>
          </a:p>
          <a:p>
            <a:pPr lvl="1"/>
            <a:r>
              <a:rPr lang="en-US" altLang="en-US" dirty="0"/>
              <a:t>Interpersonal attraction</a:t>
            </a:r>
          </a:p>
        </p:txBody>
      </p:sp>
    </p:spTree>
    <p:extLst>
      <p:ext uri="{BB962C8B-B14F-4D97-AF65-F5344CB8AC3E}">
        <p14:creationId xmlns:p14="http://schemas.microsoft.com/office/powerpoint/2010/main" val="73163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Learning Objectives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marL="0" indent="0">
              <a:buNone/>
            </a:pPr>
            <a:r>
              <a:rPr lang="en-US" altLang="en-US" dirty="0"/>
              <a:t>04-01 Know how to recruit applicants</a:t>
            </a:r>
            <a:br>
              <a:rPr lang="en-US" altLang="en-US" dirty="0"/>
            </a:br>
            <a:endParaRPr lang="en-US" altLang="en-US" dirty="0"/>
          </a:p>
          <a:p>
            <a:pPr marL="0" indent="0">
              <a:buNone/>
            </a:pPr>
            <a:r>
              <a:rPr lang="en-US" altLang="en-US" dirty="0"/>
              <a:t>04-02 Explain why the traditional, unstructured interview doesn’t work</a:t>
            </a:r>
            <a:br>
              <a:rPr lang="en-US" altLang="en-US" dirty="0"/>
            </a:br>
            <a:endParaRPr lang="en-US" altLang="en-US" dirty="0"/>
          </a:p>
          <a:p>
            <a:pPr marL="0" indent="0">
              <a:buNone/>
            </a:pPr>
            <a:r>
              <a:rPr lang="en-US" altLang="en-US" dirty="0"/>
              <a:t>04-03 Construct a valid, structured interview</a:t>
            </a:r>
            <a:br>
              <a:rPr lang="en-US" altLang="en-US" dirty="0"/>
            </a:br>
            <a:endParaRPr lang="en-US" altLang="en-US" dirty="0"/>
          </a:p>
          <a:p>
            <a:pPr marL="0" indent="0">
              <a:buNone/>
            </a:pPr>
            <a:r>
              <a:rPr lang="en-US" altLang="en-US" dirty="0"/>
              <a:t>04-04 Perform well when being interviewed</a:t>
            </a:r>
            <a:br>
              <a:rPr lang="en-US" altLang="en-US" dirty="0"/>
            </a:br>
            <a:endParaRPr lang="en-US" altLang="en-US" dirty="0"/>
          </a:p>
          <a:p>
            <a:pPr marL="0" indent="0">
              <a:buNone/>
            </a:pPr>
            <a:r>
              <a:rPr lang="en-US" altLang="en-US" dirty="0"/>
              <a:t>04-05 Write a resume and a cover letter</a:t>
            </a:r>
          </a:p>
        </p:txBody>
      </p:sp>
    </p:spTree>
    <p:extLst>
      <p:ext uri="{BB962C8B-B14F-4D97-AF65-F5344CB8AC3E}">
        <p14:creationId xmlns:p14="http://schemas.microsoft.com/office/powerpoint/2010/main" val="15914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Discussion of Recruitment Methods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What are the most effective recruitment methods you have seen?</a:t>
            </a:r>
          </a:p>
        </p:txBody>
      </p:sp>
    </p:spTree>
    <p:extLst>
      <p:ext uri="{BB962C8B-B14F-4D97-AF65-F5344CB8AC3E}">
        <p14:creationId xmlns:p14="http://schemas.microsoft.com/office/powerpoint/2010/main" val="218820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Realistic Job Previews</a:t>
            </a:r>
            <a:endParaRPr lang="en-IN" sz="3600" dirty="0"/>
          </a:p>
        </p:txBody>
      </p:sp>
    </p:spTree>
    <p:extLst>
      <p:ext uri="{BB962C8B-B14F-4D97-AF65-F5344CB8AC3E}">
        <p14:creationId xmlns:p14="http://schemas.microsoft.com/office/powerpoint/2010/main" val="697639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Realistic Job Preview (RJP)</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Honest assessment of a job</a:t>
            </a:r>
            <a:br>
              <a:rPr lang="en-US" altLang="en-US" dirty="0"/>
            </a:br>
            <a:endParaRPr lang="en-US" altLang="en-US" dirty="0"/>
          </a:p>
          <a:p>
            <a:r>
              <a:rPr lang="en-US" altLang="en-US" dirty="0"/>
              <a:t>Informed applicants lead to longer tenure</a:t>
            </a:r>
            <a:br>
              <a:rPr lang="en-US" altLang="en-US" dirty="0"/>
            </a:br>
            <a:endParaRPr lang="en-US" altLang="en-US" dirty="0"/>
          </a:p>
          <a:p>
            <a:r>
              <a:rPr lang="en-US" altLang="en-US" dirty="0"/>
              <a:t>Honest communication from organization</a:t>
            </a:r>
            <a:br>
              <a:rPr lang="en-US" altLang="en-US" dirty="0"/>
            </a:br>
            <a:endParaRPr lang="en-US" altLang="en-US" dirty="0"/>
          </a:p>
          <a:p>
            <a:r>
              <a:rPr lang="en-US" altLang="en-US" dirty="0"/>
              <a:t>Expectation-lowering procedure (ELP)</a:t>
            </a:r>
          </a:p>
        </p:txBody>
      </p:sp>
    </p:spTree>
    <p:extLst>
      <p:ext uri="{BB962C8B-B14F-4D97-AF65-F5344CB8AC3E}">
        <p14:creationId xmlns:p14="http://schemas.microsoft.com/office/powerpoint/2010/main" val="2785745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Effective Employee Selection Techniques</a:t>
            </a:r>
            <a:endParaRPr lang="en-IN" sz="3600" dirty="0"/>
          </a:p>
        </p:txBody>
      </p:sp>
    </p:spTree>
    <p:extLst>
      <p:ext uri="{BB962C8B-B14F-4D97-AF65-F5344CB8AC3E}">
        <p14:creationId xmlns:p14="http://schemas.microsoft.com/office/powerpoint/2010/main" val="1787035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Characteristics of Effective Employee Selection Techniques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Share three characteristics:</a:t>
            </a:r>
          </a:p>
          <a:p>
            <a:pPr lvl="1"/>
            <a:r>
              <a:rPr lang="en-US" altLang="en-US" dirty="0"/>
              <a:t>Valid</a:t>
            </a:r>
          </a:p>
          <a:p>
            <a:pPr lvl="2"/>
            <a:r>
              <a:rPr lang="en-US" altLang="en-US" dirty="0"/>
              <a:t>Content validity</a:t>
            </a:r>
          </a:p>
          <a:p>
            <a:pPr lvl="2"/>
            <a:r>
              <a:rPr lang="en-US" altLang="en-US" dirty="0"/>
              <a:t>Criterion validity</a:t>
            </a:r>
          </a:p>
          <a:p>
            <a:pPr lvl="2"/>
            <a:r>
              <a:rPr lang="en-US" altLang="en-US" dirty="0"/>
              <a:t>Construct validity</a:t>
            </a:r>
          </a:p>
          <a:p>
            <a:pPr lvl="1"/>
            <a:r>
              <a:rPr lang="en-US" altLang="en-US" dirty="0"/>
              <a:t>Reduce the chance of legal challenge</a:t>
            </a:r>
          </a:p>
          <a:p>
            <a:pPr lvl="2"/>
            <a:r>
              <a:rPr lang="en-US" altLang="en-US" dirty="0"/>
              <a:t>Face validity</a:t>
            </a:r>
          </a:p>
          <a:p>
            <a:pPr lvl="2"/>
            <a:r>
              <a:rPr lang="en-US" altLang="en-US" dirty="0"/>
              <a:t>Privacy</a:t>
            </a:r>
          </a:p>
          <a:p>
            <a:pPr lvl="2"/>
            <a:r>
              <a:rPr lang="en-US" altLang="en-US" dirty="0"/>
              <a:t>Adverse impact</a:t>
            </a:r>
          </a:p>
          <a:p>
            <a:pPr lvl="1"/>
            <a:r>
              <a:rPr lang="en-US" altLang="en-US" dirty="0"/>
              <a:t>Cost-effective</a:t>
            </a:r>
          </a:p>
        </p:txBody>
      </p:sp>
    </p:spTree>
    <p:extLst>
      <p:ext uri="{BB962C8B-B14F-4D97-AF65-F5344CB8AC3E}">
        <p14:creationId xmlns:p14="http://schemas.microsoft.com/office/powerpoint/2010/main" val="2900961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Employment Interviews</a:t>
            </a:r>
            <a:endParaRPr lang="en-IN" sz="3600" dirty="0"/>
          </a:p>
        </p:txBody>
      </p:sp>
    </p:spTree>
    <p:extLst>
      <p:ext uri="{BB962C8B-B14F-4D97-AF65-F5344CB8AC3E}">
        <p14:creationId xmlns:p14="http://schemas.microsoft.com/office/powerpoint/2010/main" val="3606313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Interviews Differ in Three Ways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7" y="1586864"/>
            <a:ext cx="4606346" cy="4469766"/>
          </a:xfrm>
        </p:spPr>
        <p:txBody>
          <a:bodyPr/>
          <a:lstStyle/>
          <a:p>
            <a:r>
              <a:rPr lang="en-US" altLang="en-US" dirty="0"/>
              <a:t>Structure</a:t>
            </a:r>
          </a:p>
          <a:p>
            <a:pPr lvl="1"/>
            <a:r>
              <a:rPr lang="en-US" altLang="en-US" dirty="0"/>
              <a:t>Unstructured</a:t>
            </a:r>
          </a:p>
          <a:p>
            <a:pPr lvl="1"/>
            <a:r>
              <a:rPr lang="en-US" altLang="en-US" dirty="0"/>
              <a:t>Structured</a:t>
            </a:r>
            <a:br>
              <a:rPr lang="en-US" altLang="en-US" dirty="0"/>
            </a:br>
            <a:endParaRPr lang="en-US" altLang="en-US" dirty="0"/>
          </a:p>
          <a:p>
            <a:r>
              <a:rPr lang="en-US" altLang="en-US" dirty="0"/>
              <a:t>Style</a:t>
            </a:r>
          </a:p>
          <a:p>
            <a:pPr lvl="1"/>
            <a:r>
              <a:rPr lang="en-US" altLang="en-US" dirty="0"/>
              <a:t>One-on-one</a:t>
            </a:r>
          </a:p>
          <a:p>
            <a:pPr lvl="1"/>
            <a:r>
              <a:rPr lang="en-US" altLang="en-US" dirty="0"/>
              <a:t>Serial</a:t>
            </a:r>
          </a:p>
          <a:p>
            <a:pPr lvl="1"/>
            <a:r>
              <a:rPr lang="en-US" altLang="en-US" dirty="0"/>
              <a:t>Return</a:t>
            </a:r>
          </a:p>
          <a:p>
            <a:pPr lvl="1"/>
            <a:r>
              <a:rPr lang="en-US" altLang="en-US" dirty="0"/>
              <a:t>Panel</a:t>
            </a:r>
          </a:p>
          <a:p>
            <a:pPr lvl="1"/>
            <a:r>
              <a:rPr lang="en-US" altLang="en-US" dirty="0"/>
              <a:t>Group</a:t>
            </a:r>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6096000" y="1586864"/>
            <a:ext cx="5540375" cy="4642486"/>
          </a:xfrm>
        </p:spPr>
        <p:txBody>
          <a:bodyPr/>
          <a:lstStyle/>
          <a:p>
            <a:r>
              <a:rPr lang="en-US" altLang="en-US" dirty="0"/>
              <a:t>Medium</a:t>
            </a:r>
          </a:p>
          <a:p>
            <a:pPr lvl="1"/>
            <a:r>
              <a:rPr lang="en-US" altLang="en-US" dirty="0"/>
              <a:t>Face-to-face</a:t>
            </a:r>
          </a:p>
          <a:p>
            <a:pPr lvl="1"/>
            <a:r>
              <a:rPr lang="en-US" altLang="en-US" dirty="0"/>
              <a:t>Telephone</a:t>
            </a:r>
          </a:p>
          <a:p>
            <a:pPr lvl="1"/>
            <a:r>
              <a:rPr lang="en-US" altLang="en-US" dirty="0"/>
              <a:t>Videoconference</a:t>
            </a:r>
          </a:p>
          <a:p>
            <a:pPr lvl="1"/>
            <a:r>
              <a:rPr lang="en-US" altLang="en-US" dirty="0"/>
              <a:t>Written</a:t>
            </a:r>
          </a:p>
        </p:txBody>
      </p:sp>
    </p:spTree>
    <p:extLst>
      <p:ext uri="{BB962C8B-B14F-4D97-AF65-F5344CB8AC3E}">
        <p14:creationId xmlns:p14="http://schemas.microsoft.com/office/powerpoint/2010/main" val="3533097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A898-5FFB-A742-AB8D-C012D5662F8E}"/>
              </a:ext>
            </a:extLst>
          </p:cNvPr>
          <p:cNvSpPr>
            <a:spLocks noGrp="1"/>
          </p:cNvSpPr>
          <p:nvPr>
            <p:ph type="title"/>
          </p:nvPr>
        </p:nvSpPr>
        <p:spPr/>
        <p:txBody>
          <a:bodyPr/>
          <a:lstStyle/>
          <a:p>
            <a:r>
              <a:rPr lang="en-US" dirty="0"/>
              <a:t>Structured Interviews Advantages</a:t>
            </a:r>
          </a:p>
        </p:txBody>
      </p:sp>
      <p:sp>
        <p:nvSpPr>
          <p:cNvPr id="3" name="Text Placeholder 2">
            <a:extLst>
              <a:ext uri="{FF2B5EF4-FFF2-40B4-BE49-F238E27FC236}">
                <a16:creationId xmlns:a16="http://schemas.microsoft.com/office/drawing/2014/main" id="{3B869860-0793-EA48-B345-DF49A460218C}"/>
              </a:ext>
            </a:extLst>
          </p:cNvPr>
          <p:cNvSpPr>
            <a:spLocks noGrp="1"/>
          </p:cNvSpPr>
          <p:nvPr>
            <p:ph type="body" sz="quarter" idx="15"/>
          </p:nvPr>
        </p:nvSpPr>
        <p:spPr/>
        <p:txBody>
          <a:bodyPr/>
          <a:lstStyle/>
          <a:p>
            <a:r>
              <a:rPr lang="en-US" dirty="0"/>
              <a:t>Job relatedness</a:t>
            </a:r>
            <a:br>
              <a:rPr lang="en-US" dirty="0"/>
            </a:br>
            <a:endParaRPr lang="en-US" dirty="0"/>
          </a:p>
          <a:p>
            <a:r>
              <a:rPr lang="en-US" dirty="0"/>
              <a:t>Standardized scoring</a:t>
            </a:r>
            <a:br>
              <a:rPr lang="en-US" dirty="0"/>
            </a:br>
            <a:endParaRPr lang="en-US" dirty="0"/>
          </a:p>
          <a:p>
            <a:r>
              <a:rPr lang="en-US" dirty="0"/>
              <a:t>Incremental validity</a:t>
            </a:r>
            <a:br>
              <a:rPr lang="en-US" dirty="0"/>
            </a:br>
            <a:endParaRPr lang="en-US" dirty="0"/>
          </a:p>
          <a:p>
            <a:r>
              <a:rPr lang="en-US" dirty="0"/>
              <a:t>Viewed more favorably in courts than unstructured interviews</a:t>
            </a:r>
          </a:p>
        </p:txBody>
      </p:sp>
    </p:spTree>
    <p:extLst>
      <p:ext uri="{BB962C8B-B14F-4D97-AF65-F5344CB8AC3E}">
        <p14:creationId xmlns:p14="http://schemas.microsoft.com/office/powerpoint/2010/main" val="3994936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Unstructured Interviews Are Not Optimal</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800" dirty="0"/>
              <a:t>They are:</a:t>
            </a:r>
          </a:p>
          <a:p>
            <a:pPr lvl="1"/>
            <a:r>
              <a:rPr lang="en-US" altLang="en-US" dirty="0"/>
              <a:t>Unreliable</a:t>
            </a:r>
          </a:p>
          <a:p>
            <a:pPr lvl="1"/>
            <a:r>
              <a:rPr lang="en-US" altLang="en-US" dirty="0"/>
              <a:t>Not valid</a:t>
            </a:r>
          </a:p>
          <a:p>
            <a:pPr lvl="1"/>
            <a:r>
              <a:rPr lang="en-US" altLang="en-US" dirty="0"/>
              <a:t>Legally problematic</a:t>
            </a:r>
            <a:br>
              <a:rPr lang="en-US" altLang="en-US" dirty="0"/>
            </a:br>
            <a:endParaRPr lang="en-US" altLang="en-US" dirty="0"/>
          </a:p>
          <a:p>
            <a:r>
              <a:rPr lang="en-US" altLang="en-US" sz="2800" dirty="0"/>
              <a:t>Because they:</a:t>
            </a:r>
          </a:p>
          <a:p>
            <a:pPr lvl="1"/>
            <a:r>
              <a:rPr lang="en-US" altLang="en-US" dirty="0"/>
              <a:t>Are not job related</a:t>
            </a:r>
          </a:p>
          <a:p>
            <a:pPr lvl="1"/>
            <a:r>
              <a:rPr lang="en-US" altLang="en-US" dirty="0"/>
              <a:t>Rely on intuition, “amateur psychology,” and talk show methods</a:t>
            </a:r>
          </a:p>
        </p:txBody>
      </p:sp>
    </p:spTree>
    <p:extLst>
      <p:ext uri="{BB962C8B-B14F-4D97-AF65-F5344CB8AC3E}">
        <p14:creationId xmlns:p14="http://schemas.microsoft.com/office/powerpoint/2010/main" val="1478180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Unstructured Interviews Are Not Optimal cont.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Because they:</a:t>
            </a:r>
          </a:p>
          <a:p>
            <a:pPr lvl="1"/>
            <a:r>
              <a:rPr lang="en-US" altLang="en-US" dirty="0"/>
              <a:t>Suffer from common rating problems</a:t>
            </a:r>
          </a:p>
          <a:p>
            <a:pPr marL="1260475" lvl="2" indent="-346075"/>
            <a:r>
              <a:rPr lang="en-US" altLang="en-US" sz="2000" dirty="0"/>
              <a:t>Primacy effects</a:t>
            </a:r>
          </a:p>
          <a:p>
            <a:pPr marL="1260475" lvl="2" indent="-346075"/>
            <a:r>
              <a:rPr lang="en-US" altLang="en-US" sz="2000" dirty="0"/>
              <a:t>Contrast effects</a:t>
            </a:r>
          </a:p>
          <a:p>
            <a:pPr marL="1260475" lvl="2" indent="-346075"/>
            <a:r>
              <a:rPr lang="en-US" altLang="en-US" sz="2000" dirty="0"/>
              <a:t>Negative-information bias</a:t>
            </a:r>
          </a:p>
          <a:p>
            <a:pPr marL="1260475" lvl="2" indent="-346075"/>
            <a:r>
              <a:rPr lang="en-US" altLang="en-US" sz="2000" dirty="0"/>
              <a:t>Interviewer-interviewee similarity</a:t>
            </a:r>
          </a:p>
          <a:p>
            <a:pPr marL="1260475" lvl="2" indent="-346075"/>
            <a:r>
              <a:rPr lang="en-US" altLang="en-US" sz="2000" dirty="0"/>
              <a:t>Interviewee appearance</a:t>
            </a:r>
          </a:p>
          <a:p>
            <a:pPr marL="1260475" lvl="2" indent="-346075"/>
            <a:r>
              <a:rPr lang="en-US" altLang="en-US" sz="2000" dirty="0"/>
              <a:t>Nonverbal cues</a:t>
            </a:r>
          </a:p>
        </p:txBody>
      </p:sp>
    </p:spTree>
    <p:extLst>
      <p:ext uri="{BB962C8B-B14F-4D97-AF65-F5344CB8AC3E}">
        <p14:creationId xmlns:p14="http://schemas.microsoft.com/office/powerpoint/2010/main" val="127138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Employee Recruitment</a:t>
            </a:r>
            <a:endParaRPr lang="en-IN" sz="3600" dirty="0"/>
          </a:p>
        </p:txBody>
      </p:sp>
    </p:spTree>
    <p:extLst>
      <p:ext uri="{BB962C8B-B14F-4D97-AF65-F5344CB8AC3E}">
        <p14:creationId xmlns:p14="http://schemas.microsoft.com/office/powerpoint/2010/main" val="1764786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Common Unstructured Interview Questions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102871"/>
            <a:ext cx="10711543" cy="4801400"/>
          </a:xfrm>
        </p:spPr>
        <p:txBody>
          <a:bodyPr/>
          <a:lstStyle/>
          <a:p>
            <a:r>
              <a:rPr lang="en-US" altLang="en-US" dirty="0"/>
              <a:t>Why should I hire you?</a:t>
            </a:r>
            <a:br>
              <a:rPr lang="en-US" altLang="en-US" dirty="0"/>
            </a:br>
            <a:r>
              <a:rPr lang="en-US" altLang="en-US" sz="2000" dirty="0"/>
              <a:t> </a:t>
            </a:r>
            <a:endParaRPr lang="en-US" altLang="en-US" dirty="0"/>
          </a:p>
          <a:p>
            <a:r>
              <a:rPr lang="en-US" altLang="en-US" dirty="0"/>
              <a:t>Where do you see yourself five years from now?</a:t>
            </a:r>
            <a:br>
              <a:rPr lang="en-US" altLang="en-US" dirty="0"/>
            </a:br>
            <a:r>
              <a:rPr lang="en-US" altLang="en-US" sz="2000" dirty="0"/>
              <a:t> </a:t>
            </a:r>
            <a:endParaRPr lang="en-US" altLang="en-US" dirty="0"/>
          </a:p>
          <a:p>
            <a:r>
              <a:rPr lang="en-US" altLang="en-US" dirty="0"/>
              <a:t>What are your greatest strengths?</a:t>
            </a:r>
            <a:br>
              <a:rPr lang="en-US" altLang="en-US" dirty="0"/>
            </a:br>
            <a:r>
              <a:rPr lang="en-US" altLang="en-US" sz="2000" dirty="0"/>
              <a:t> </a:t>
            </a:r>
            <a:endParaRPr lang="en-US" altLang="en-US" dirty="0"/>
          </a:p>
          <a:p>
            <a:r>
              <a:rPr lang="en-US" altLang="en-US" dirty="0"/>
              <a:t>What are your greatest weaknesses?</a:t>
            </a:r>
            <a:br>
              <a:rPr lang="en-US" altLang="en-US" dirty="0"/>
            </a:br>
            <a:r>
              <a:rPr lang="en-US" altLang="en-US" sz="2000" dirty="0"/>
              <a:t> </a:t>
            </a:r>
            <a:endParaRPr lang="en-US" altLang="en-US" dirty="0"/>
          </a:p>
          <a:p>
            <a:r>
              <a:rPr lang="en-US" altLang="en-US" dirty="0"/>
              <a:t>What subject did you most enjoy in college?</a:t>
            </a:r>
            <a:br>
              <a:rPr lang="en-US" altLang="en-US" dirty="0"/>
            </a:br>
            <a:r>
              <a:rPr lang="en-US" altLang="en-US" sz="2000" dirty="0"/>
              <a:t> </a:t>
            </a:r>
            <a:endParaRPr lang="en-US" altLang="en-US" dirty="0"/>
          </a:p>
          <a:p>
            <a:r>
              <a:rPr lang="en-US" altLang="en-US" dirty="0"/>
              <a:t>How would you describe yourself?</a:t>
            </a:r>
            <a:br>
              <a:rPr lang="en-US" altLang="en-US" dirty="0"/>
            </a:br>
            <a:r>
              <a:rPr lang="en-US" altLang="en-US" sz="2000" dirty="0"/>
              <a:t> </a:t>
            </a:r>
            <a:endParaRPr lang="en-US" altLang="en-US" dirty="0"/>
          </a:p>
          <a:p>
            <a:r>
              <a:rPr lang="en-US" altLang="en-US" dirty="0"/>
              <a:t>Why are you interested in this job?</a:t>
            </a:r>
          </a:p>
        </p:txBody>
      </p:sp>
    </p:spTree>
    <p:extLst>
      <p:ext uri="{BB962C8B-B14F-4D97-AF65-F5344CB8AC3E}">
        <p14:creationId xmlns:p14="http://schemas.microsoft.com/office/powerpoint/2010/main" val="4208680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Top Ten Stupid Interview Tricks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0228" y="1193192"/>
            <a:ext cx="10711543" cy="4801400"/>
          </a:xfrm>
        </p:spPr>
        <p:txBody>
          <a:bodyPr/>
          <a:lstStyle/>
          <a:p>
            <a:r>
              <a:rPr lang="en-US" altLang="en-US" sz="2400" dirty="0"/>
              <a:t>A manager at Wells Fargo won’t hire MBAs who take more than 60 seconds to scan the menu at lunch</a:t>
            </a:r>
            <a:br>
              <a:rPr lang="en-US" altLang="en-US" sz="2400" dirty="0"/>
            </a:br>
            <a:endParaRPr lang="en-US" altLang="en-US" sz="2400" dirty="0"/>
          </a:p>
          <a:p>
            <a:r>
              <a:rPr lang="en-US" altLang="en-US" sz="2400" dirty="0"/>
              <a:t>A CEO wouldn’t hire applicants who salted their food before tasting it</a:t>
            </a:r>
            <a:br>
              <a:rPr lang="en-US" altLang="en-US" sz="2400" dirty="0"/>
            </a:br>
            <a:endParaRPr lang="en-US" altLang="en-US" sz="2400" dirty="0"/>
          </a:p>
          <a:p>
            <a:r>
              <a:rPr lang="en-US" altLang="en-US" sz="2400" dirty="0"/>
              <a:t>Holiday Inn doesn’t hire applicants who smile less than four times during the interview</a:t>
            </a:r>
            <a:br>
              <a:rPr lang="en-US" altLang="en-US" sz="2400" dirty="0"/>
            </a:br>
            <a:endParaRPr lang="en-US" altLang="en-US" sz="2400" dirty="0"/>
          </a:p>
          <a:p>
            <a:r>
              <a:rPr lang="en-US" altLang="en-US" sz="2400" dirty="0"/>
              <a:t>An HR professional wouldn’t hire applicants who didn’t have the back of their shoes properly shined</a:t>
            </a:r>
            <a:br>
              <a:rPr lang="en-US" altLang="en-US" sz="2400" dirty="0"/>
            </a:br>
            <a:endParaRPr lang="en-US" altLang="en-US" sz="2400" dirty="0"/>
          </a:p>
          <a:p>
            <a:r>
              <a:rPr lang="en-US" altLang="en-US" sz="2400" dirty="0"/>
              <a:t>An auto insurance executive takes off points for education: “I don’t want the valedictorian, I want the kid who sold cigarettes in the bathroom.”</a:t>
            </a:r>
          </a:p>
        </p:txBody>
      </p:sp>
    </p:spTree>
    <p:extLst>
      <p:ext uri="{BB962C8B-B14F-4D97-AF65-F5344CB8AC3E}">
        <p14:creationId xmlns:p14="http://schemas.microsoft.com/office/powerpoint/2010/main" val="635495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Top Ten Stupid Interview Tricks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An HR manager asked applicants about their favorite book</a:t>
            </a:r>
            <a:br>
              <a:rPr lang="en-US" altLang="en-US" dirty="0"/>
            </a:br>
            <a:endParaRPr lang="en-US" altLang="en-US" dirty="0"/>
          </a:p>
          <a:p>
            <a:r>
              <a:rPr lang="en-US" altLang="en-US" dirty="0"/>
              <a:t>A town manager likes to leave the room, not come back, and then wait to see how long an applicant will wait</a:t>
            </a:r>
            <a:br>
              <a:rPr lang="en-US" altLang="en-US" dirty="0"/>
            </a:br>
            <a:endParaRPr lang="en-US" altLang="en-US" dirty="0"/>
          </a:p>
          <a:p>
            <a:r>
              <a:rPr lang="en-US" altLang="en-US" dirty="0"/>
              <a:t>An HR recruiter asks applicants, “If you could be any animal, what would you be?”</a:t>
            </a:r>
            <a:br>
              <a:rPr lang="en-US" altLang="en-US" dirty="0"/>
            </a:br>
            <a:endParaRPr lang="en-US" altLang="en-US" dirty="0"/>
          </a:p>
          <a:p>
            <a:r>
              <a:rPr lang="en-US" altLang="en-US" dirty="0"/>
              <a:t>A local school superintendent won’t hire men with hair in their ears</a:t>
            </a:r>
            <a:br>
              <a:rPr lang="en-US" altLang="en-US" dirty="0"/>
            </a:br>
            <a:endParaRPr lang="en-US" altLang="en-US" dirty="0"/>
          </a:p>
          <a:p>
            <a:r>
              <a:rPr lang="en-US" altLang="en-US" dirty="0"/>
              <a:t>Any interviewer who does not use structured interviews!</a:t>
            </a:r>
          </a:p>
        </p:txBody>
      </p:sp>
    </p:spTree>
    <p:extLst>
      <p:ext uri="{BB962C8B-B14F-4D97-AF65-F5344CB8AC3E}">
        <p14:creationId xmlns:p14="http://schemas.microsoft.com/office/powerpoint/2010/main" val="675693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Discussion of Interviews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What interview horror stories have you heard about?</a:t>
            </a:r>
          </a:p>
        </p:txBody>
      </p:sp>
    </p:spTree>
    <p:extLst>
      <p:ext uri="{BB962C8B-B14F-4D97-AF65-F5344CB8AC3E}">
        <p14:creationId xmlns:p14="http://schemas.microsoft.com/office/powerpoint/2010/main" val="2940691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Structured Interviews Are Optimal</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They are:</a:t>
            </a:r>
          </a:p>
          <a:p>
            <a:pPr lvl="1"/>
            <a:r>
              <a:rPr lang="en-US" altLang="en-US" dirty="0"/>
              <a:t>Reliable</a:t>
            </a:r>
          </a:p>
          <a:p>
            <a:pPr lvl="1"/>
            <a:r>
              <a:rPr lang="en-US" altLang="en-US" dirty="0"/>
              <a:t>Valid</a:t>
            </a:r>
          </a:p>
          <a:p>
            <a:pPr lvl="1"/>
            <a:r>
              <a:rPr lang="en-US" altLang="en-US" dirty="0"/>
              <a:t>Not as prone to legal challenge</a:t>
            </a:r>
            <a:br>
              <a:rPr lang="en-US" altLang="en-US" dirty="0"/>
            </a:br>
            <a:endParaRPr lang="en-US" altLang="en-US" dirty="0"/>
          </a:p>
          <a:p>
            <a:r>
              <a:rPr lang="en-US" altLang="en-US" dirty="0"/>
              <a:t>Because they:</a:t>
            </a:r>
          </a:p>
          <a:p>
            <a:pPr lvl="1"/>
            <a:r>
              <a:rPr lang="en-US" altLang="en-US" dirty="0"/>
              <a:t>Are based on a job analysis</a:t>
            </a:r>
          </a:p>
          <a:p>
            <a:pPr lvl="1"/>
            <a:r>
              <a:rPr lang="en-US" altLang="en-US" dirty="0"/>
              <a:t>Ask the same questions of each applicant</a:t>
            </a:r>
          </a:p>
          <a:p>
            <a:pPr lvl="1"/>
            <a:r>
              <a:rPr lang="en-US" altLang="en-US" dirty="0"/>
              <a:t>Have a standardized scoring procedure</a:t>
            </a:r>
          </a:p>
        </p:txBody>
      </p:sp>
    </p:spTree>
    <p:extLst>
      <p:ext uri="{BB962C8B-B14F-4D97-AF65-F5344CB8AC3E}">
        <p14:creationId xmlns:p14="http://schemas.microsoft.com/office/powerpoint/2010/main" val="2473867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Creating the Structured Interview</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Determine the KSAOs to tap in the interview</a:t>
            </a:r>
            <a:br>
              <a:rPr lang="en-US" altLang="en-US" dirty="0"/>
            </a:br>
            <a:endParaRPr lang="en-US" altLang="en-US" dirty="0"/>
          </a:p>
          <a:p>
            <a:r>
              <a:rPr lang="en-US" altLang="en-US" dirty="0"/>
              <a:t>Create interview questions</a:t>
            </a:r>
            <a:br>
              <a:rPr lang="en-US" altLang="en-US" dirty="0"/>
            </a:br>
            <a:endParaRPr lang="en-US" altLang="en-US" dirty="0"/>
          </a:p>
          <a:p>
            <a:r>
              <a:rPr lang="en-US" altLang="en-US" dirty="0"/>
              <a:t>Create a scoring key for interview answers</a:t>
            </a:r>
          </a:p>
        </p:txBody>
      </p:sp>
    </p:spTree>
    <p:extLst>
      <p:ext uri="{BB962C8B-B14F-4D97-AF65-F5344CB8AC3E}">
        <p14:creationId xmlns:p14="http://schemas.microsoft.com/office/powerpoint/2010/main" val="2260522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Determining the KSAOs to Tap</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Thorough job analysis:</a:t>
            </a:r>
          </a:p>
          <a:p>
            <a:pPr lvl="1"/>
            <a:r>
              <a:rPr lang="en-US" altLang="en-US" dirty="0"/>
              <a:t>Tasks performed</a:t>
            </a:r>
          </a:p>
          <a:p>
            <a:pPr lvl="1"/>
            <a:r>
              <a:rPr lang="en-US" altLang="en-US" dirty="0"/>
              <a:t>Conditions under which they are performed</a:t>
            </a:r>
          </a:p>
          <a:p>
            <a:pPr lvl="1"/>
            <a:r>
              <a:rPr lang="en-US" altLang="en-US" dirty="0"/>
              <a:t>KSAOs needed to perform the tasks</a:t>
            </a:r>
          </a:p>
          <a:p>
            <a:pPr lvl="1"/>
            <a:r>
              <a:rPr lang="en-US" altLang="en-US" dirty="0"/>
              <a:t>When KSAOs are needed</a:t>
            </a:r>
          </a:p>
          <a:p>
            <a:pPr lvl="2"/>
            <a:r>
              <a:rPr lang="en-US" altLang="en-US" dirty="0"/>
              <a:t>Before hire</a:t>
            </a:r>
          </a:p>
          <a:p>
            <a:pPr lvl="2"/>
            <a:r>
              <a:rPr lang="en-US" altLang="en-US" dirty="0"/>
              <a:t>After hire</a:t>
            </a:r>
          </a:p>
        </p:txBody>
      </p:sp>
    </p:spTree>
    <p:extLst>
      <p:ext uri="{BB962C8B-B14F-4D97-AF65-F5344CB8AC3E}">
        <p14:creationId xmlns:p14="http://schemas.microsoft.com/office/powerpoint/2010/main" val="4045360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Workbook Exercise 4.4</a:t>
            </a:r>
            <a:endParaRPr lang="en-IN" sz="3600" dirty="0"/>
          </a:p>
        </p:txBody>
      </p:sp>
    </p:spTree>
    <p:extLst>
      <p:ext uri="{BB962C8B-B14F-4D97-AF65-F5344CB8AC3E}">
        <p14:creationId xmlns:p14="http://schemas.microsoft.com/office/powerpoint/2010/main" val="1957270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Creating Interview Questions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Six types of interview questions:</a:t>
            </a:r>
          </a:p>
          <a:p>
            <a:pPr lvl="1"/>
            <a:r>
              <a:rPr lang="en-US" altLang="en-US" dirty="0"/>
              <a:t>Clarifiers</a:t>
            </a:r>
          </a:p>
          <a:p>
            <a:pPr lvl="1"/>
            <a:r>
              <a:rPr lang="en-US" altLang="en-US" dirty="0"/>
              <a:t>Disqualifiers</a:t>
            </a:r>
          </a:p>
          <a:p>
            <a:pPr lvl="1"/>
            <a:r>
              <a:rPr lang="en-US" altLang="en-US" dirty="0"/>
              <a:t>Skill-level determiners</a:t>
            </a:r>
          </a:p>
          <a:p>
            <a:pPr lvl="1"/>
            <a:r>
              <a:rPr lang="en-US" altLang="en-US" dirty="0"/>
              <a:t>Future-focused questions/situational questions</a:t>
            </a:r>
          </a:p>
          <a:p>
            <a:pPr lvl="1"/>
            <a:r>
              <a:rPr lang="en-US" altLang="en-US" dirty="0"/>
              <a:t>Past-focused questions/patterned-behavior description interviews (PBDIs)</a:t>
            </a:r>
          </a:p>
          <a:p>
            <a:pPr lvl="1"/>
            <a:r>
              <a:rPr lang="en-US" altLang="en-US" dirty="0"/>
              <a:t>Organizational-fit questions</a:t>
            </a:r>
          </a:p>
        </p:txBody>
      </p:sp>
    </p:spTree>
    <p:extLst>
      <p:ext uri="{BB962C8B-B14F-4D97-AF65-F5344CB8AC3E}">
        <p14:creationId xmlns:p14="http://schemas.microsoft.com/office/powerpoint/2010/main" val="269070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Workbook Exercise 4.5</a:t>
            </a:r>
            <a:endParaRPr lang="en-IN" sz="3600" dirty="0"/>
          </a:p>
        </p:txBody>
      </p:sp>
    </p:spTree>
    <p:extLst>
      <p:ext uri="{BB962C8B-B14F-4D97-AF65-F5344CB8AC3E}">
        <p14:creationId xmlns:p14="http://schemas.microsoft.com/office/powerpoint/2010/main" val="248710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External and Internal Recruitment Methods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6" y="1586864"/>
            <a:ext cx="10735953" cy="4469766"/>
          </a:xfrm>
        </p:spPr>
        <p:txBody>
          <a:bodyPr/>
          <a:lstStyle/>
          <a:p>
            <a:r>
              <a:rPr lang="en-US" altLang="en-US" dirty="0"/>
              <a:t>External recruitment</a:t>
            </a:r>
            <a:br>
              <a:rPr lang="en-US" altLang="en-US" dirty="0"/>
            </a:br>
            <a:endParaRPr lang="en-US" altLang="en-US" dirty="0"/>
          </a:p>
          <a:p>
            <a:r>
              <a:rPr lang="en-US" altLang="en-US" dirty="0"/>
              <a:t>Internal recruitment</a:t>
            </a:r>
          </a:p>
          <a:p>
            <a:pPr lvl="1"/>
            <a:r>
              <a:rPr lang="en-US" altLang="en-US" dirty="0"/>
              <a:t>Competitive</a:t>
            </a:r>
          </a:p>
          <a:p>
            <a:pPr lvl="1"/>
            <a:r>
              <a:rPr lang="en-US" altLang="en-US" dirty="0"/>
              <a:t>Noncompetitive</a:t>
            </a:r>
          </a:p>
        </p:txBody>
      </p:sp>
    </p:spTree>
    <p:extLst>
      <p:ext uri="{BB962C8B-B14F-4D97-AF65-F5344CB8AC3E}">
        <p14:creationId xmlns:p14="http://schemas.microsoft.com/office/powerpoint/2010/main" val="1904058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Examples of Clarifiers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I noticed that you do not have an education section on your resume, could you tell me about your educational background?</a:t>
            </a:r>
            <a:br>
              <a:rPr lang="en-US" altLang="en-US" dirty="0"/>
            </a:br>
            <a:endParaRPr lang="en-US" altLang="en-US" dirty="0"/>
          </a:p>
          <a:p>
            <a:r>
              <a:rPr lang="en-US" altLang="en-US" dirty="0"/>
              <a:t>I noticed a three-year gap between two of your jobs, could you tell me a little about that?</a:t>
            </a:r>
            <a:br>
              <a:rPr lang="en-US" altLang="en-US" dirty="0"/>
            </a:br>
            <a:endParaRPr lang="en-US" altLang="en-US" dirty="0"/>
          </a:p>
          <a:p>
            <a:r>
              <a:rPr lang="en-US" altLang="en-US" dirty="0"/>
              <a:t>You were a bench hand at AT&amp;T.  What is that?</a:t>
            </a:r>
            <a:br>
              <a:rPr lang="en-US" altLang="en-US" dirty="0"/>
            </a:br>
            <a:endParaRPr lang="en-US" altLang="en-US" dirty="0"/>
          </a:p>
          <a:p>
            <a:r>
              <a:rPr lang="en-US" altLang="en-US" dirty="0"/>
              <a:t>Why did you leave your job at McDonald’s?</a:t>
            </a:r>
          </a:p>
        </p:txBody>
      </p:sp>
    </p:spTree>
    <p:extLst>
      <p:ext uri="{BB962C8B-B14F-4D97-AF65-F5344CB8AC3E}">
        <p14:creationId xmlns:p14="http://schemas.microsoft.com/office/powerpoint/2010/main" val="2156812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Examples of Disqualifiers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Can you work at least one weekend a month?</a:t>
            </a:r>
            <a:br>
              <a:rPr lang="en-US" altLang="en-US" dirty="0"/>
            </a:br>
            <a:endParaRPr lang="en-US" altLang="en-US" dirty="0"/>
          </a:p>
          <a:p>
            <a:r>
              <a:rPr lang="en-US" altLang="en-US" dirty="0"/>
              <a:t>Can you work overtime without notice?</a:t>
            </a:r>
            <a:br>
              <a:rPr lang="en-US" altLang="en-US" dirty="0"/>
            </a:br>
            <a:endParaRPr lang="en-US" altLang="en-US" dirty="0"/>
          </a:p>
          <a:p>
            <a:r>
              <a:rPr lang="en-US" altLang="en-US" dirty="0"/>
              <a:t>Would you be willing to treat a patient with AIDS?</a:t>
            </a:r>
            <a:br>
              <a:rPr lang="en-US" altLang="en-US" dirty="0"/>
            </a:br>
            <a:endParaRPr lang="en-US" altLang="en-US" dirty="0"/>
          </a:p>
          <a:p>
            <a:r>
              <a:rPr lang="en-US" altLang="en-US" dirty="0"/>
              <a:t>Do you have a valid driver’s license?</a:t>
            </a:r>
          </a:p>
        </p:txBody>
      </p:sp>
    </p:spTree>
    <p:extLst>
      <p:ext uri="{BB962C8B-B14F-4D97-AF65-F5344CB8AC3E}">
        <p14:creationId xmlns:p14="http://schemas.microsoft.com/office/powerpoint/2010/main" val="16142087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Examples of Past-Focused Questions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800" dirty="0"/>
              <a:t>When dealing with customers, it is inevitable that you will encounter an angry customer. Tell us about a time when a customer was angry at you. What did you do in that situation?</a:t>
            </a:r>
            <a:br>
              <a:rPr lang="en-US" altLang="en-US" sz="2800" dirty="0"/>
            </a:br>
            <a:endParaRPr lang="en-US" altLang="en-US" sz="2800" dirty="0"/>
          </a:p>
          <a:p>
            <a:r>
              <a:rPr lang="en-US" altLang="en-US" sz="2800" dirty="0"/>
              <a:t>The job of network engineer requires a good deal of customer service. Tell us about your customer service experience.</a:t>
            </a:r>
            <a:br>
              <a:rPr lang="en-US" altLang="en-US" sz="2800" dirty="0"/>
            </a:br>
            <a:endParaRPr lang="en-US" altLang="en-US" sz="2800" dirty="0"/>
          </a:p>
          <a:p>
            <a:r>
              <a:rPr lang="en-US" altLang="en-US" sz="2800" dirty="0"/>
              <a:t>This job involves persuading employees to follow our safety rules. Tell us about a time in the past when you had to persuade an employee to do something.</a:t>
            </a:r>
          </a:p>
        </p:txBody>
      </p:sp>
    </p:spTree>
    <p:extLst>
      <p:ext uri="{BB962C8B-B14F-4D97-AF65-F5344CB8AC3E}">
        <p14:creationId xmlns:p14="http://schemas.microsoft.com/office/powerpoint/2010/main" val="2963954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Examples of Skill Determiners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 customer brings you their checkbook and says that they cannot get it to balance. What are they probably doing wrong? How would you explain the error to them?</a:t>
            </a:r>
            <a:br>
              <a:rPr lang="en-US" altLang="en-US" dirty="0"/>
            </a:br>
            <a:endParaRPr lang="en-US" altLang="en-US" dirty="0"/>
          </a:p>
          <a:p>
            <a:r>
              <a:rPr lang="en-US" altLang="en-US" dirty="0"/>
              <a:t>A client calls and tells you that they have 10 computers in a 30’ by 100’ room and that they want to network the computers. What questions would you ask? What parts would you need to compile to complete the task?</a:t>
            </a:r>
            <a:br>
              <a:rPr lang="en-US" altLang="en-US" dirty="0"/>
            </a:br>
            <a:endParaRPr lang="en-US" altLang="en-US" dirty="0"/>
          </a:p>
          <a:p>
            <a:r>
              <a:rPr lang="en-US" altLang="en-US" dirty="0"/>
              <a:t>Several months after installing the above network, the client calls and says that nothing will print on the printer. What could be going on?</a:t>
            </a:r>
          </a:p>
        </p:txBody>
      </p:sp>
    </p:spTree>
    <p:extLst>
      <p:ext uri="{BB962C8B-B14F-4D97-AF65-F5344CB8AC3E}">
        <p14:creationId xmlns:p14="http://schemas.microsoft.com/office/powerpoint/2010/main" val="4168207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Examples of Future-Focused Questions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289684"/>
            <a:ext cx="11017015" cy="4801400"/>
          </a:xfrm>
        </p:spPr>
        <p:txBody>
          <a:bodyPr/>
          <a:lstStyle/>
          <a:p>
            <a:r>
              <a:rPr lang="en-US" altLang="en-US" sz="2800" dirty="0"/>
              <a:t>Suppose that you were scheduled to work on Saturday. A friend calls on Thursday and says that you get to use a condo at the beach for free—but it has to be this weekend. What would you do?</a:t>
            </a:r>
            <a:br>
              <a:rPr lang="en-US" altLang="en-US" sz="2800" dirty="0"/>
            </a:br>
            <a:endParaRPr lang="en-US" altLang="en-US" sz="2800" dirty="0"/>
          </a:p>
          <a:p>
            <a:r>
              <a:rPr lang="en-US" altLang="en-US" sz="2800" dirty="0"/>
              <a:t>Imagine that you told a client that you would be there at 10:00 a.m. It is now 10:30 and there is no way you will be finished with your current job until 11:30. You are scheduled to meet another client for lunch at 12:00 and then be at another job at 1:15. How would you handle the situation?</a:t>
            </a:r>
          </a:p>
        </p:txBody>
      </p:sp>
    </p:spTree>
    <p:extLst>
      <p:ext uri="{BB962C8B-B14F-4D97-AF65-F5344CB8AC3E}">
        <p14:creationId xmlns:p14="http://schemas.microsoft.com/office/powerpoint/2010/main" val="5584439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Examples of Organizational-Fit Questions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800" dirty="0"/>
              <a:t>Under what type of supervisor do you work best? Is there a type of supervisor for which you have trouble working?</a:t>
            </a:r>
            <a:br>
              <a:rPr lang="en-US" altLang="en-US" sz="2800" dirty="0"/>
            </a:br>
            <a:endParaRPr lang="en-US" altLang="en-US" sz="2800" dirty="0"/>
          </a:p>
          <a:p>
            <a:r>
              <a:rPr lang="en-US" altLang="en-US" sz="2800" dirty="0"/>
              <a:t>What type of work pace is best for you?  </a:t>
            </a:r>
            <a:br>
              <a:rPr lang="en-US" altLang="en-US" sz="2800" dirty="0"/>
            </a:br>
            <a:endParaRPr lang="en-US" altLang="en-US" sz="2800" dirty="0"/>
          </a:p>
          <a:p>
            <a:r>
              <a:rPr lang="en-US" altLang="en-US" sz="2800" dirty="0"/>
              <a:t>Describe your sense of humor.</a:t>
            </a:r>
            <a:br>
              <a:rPr lang="en-US" altLang="en-US" sz="2800" dirty="0"/>
            </a:br>
            <a:endParaRPr lang="en-US" altLang="en-US" sz="2800" dirty="0"/>
          </a:p>
          <a:p>
            <a:r>
              <a:rPr lang="en-US" altLang="en-US" sz="2800" dirty="0"/>
              <a:t>Describe your experience working with a culturally diverse group of people.</a:t>
            </a:r>
          </a:p>
        </p:txBody>
      </p:sp>
    </p:spTree>
    <p:extLst>
      <p:ext uri="{BB962C8B-B14F-4D97-AF65-F5344CB8AC3E}">
        <p14:creationId xmlns:p14="http://schemas.microsoft.com/office/powerpoint/2010/main" val="21048704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Creating a Scoring Key for Interview Answers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800" dirty="0"/>
              <a:t>Right/Wrong Approach</a:t>
            </a:r>
            <a:br>
              <a:rPr lang="en-US" altLang="en-US" sz="2800" dirty="0"/>
            </a:br>
            <a:endParaRPr lang="en-US" altLang="en-US" sz="2800" dirty="0"/>
          </a:p>
          <a:p>
            <a:r>
              <a:rPr lang="en-US" altLang="en-US" sz="2800" dirty="0"/>
              <a:t>Typical Answer Approach</a:t>
            </a:r>
          </a:p>
          <a:p>
            <a:pPr lvl="1"/>
            <a:r>
              <a:rPr lang="en-US" altLang="en-US" sz="2600" dirty="0"/>
              <a:t>Benchmark answers</a:t>
            </a:r>
            <a:br>
              <a:rPr lang="en-US" altLang="en-US" sz="2600" dirty="0"/>
            </a:br>
            <a:endParaRPr lang="en-US" altLang="en-US" sz="2600" dirty="0"/>
          </a:p>
          <a:p>
            <a:r>
              <a:rPr lang="en-US" altLang="en-US" sz="2800" dirty="0"/>
              <a:t>Key Issues Approach</a:t>
            </a:r>
          </a:p>
        </p:txBody>
      </p:sp>
    </p:spTree>
    <p:extLst>
      <p:ext uri="{BB962C8B-B14F-4D97-AF65-F5344CB8AC3E}">
        <p14:creationId xmlns:p14="http://schemas.microsoft.com/office/powerpoint/2010/main" val="1850981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Workbook Exercise 4.6</a:t>
            </a:r>
            <a:endParaRPr lang="en-IN" sz="3600" dirty="0"/>
          </a:p>
        </p:txBody>
      </p:sp>
    </p:spTree>
    <p:extLst>
      <p:ext uri="{BB962C8B-B14F-4D97-AF65-F5344CB8AC3E}">
        <p14:creationId xmlns:p14="http://schemas.microsoft.com/office/powerpoint/2010/main" val="20442510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Sample Question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800" dirty="0"/>
              <a:t>You are working as a teller and have a long line of waiting customers. A customer runs to the front of the line and yells that they bounced a check and were charged $20, which caused other checks to bounce. They then swear at you and tell you that they will not leave until the problem is solved. You are unable to check on the account because the computer is down. What would you do?</a:t>
            </a:r>
          </a:p>
        </p:txBody>
      </p:sp>
    </p:spTree>
    <p:extLst>
      <p:ext uri="{BB962C8B-B14F-4D97-AF65-F5344CB8AC3E}">
        <p14:creationId xmlns:p14="http://schemas.microsoft.com/office/powerpoint/2010/main" val="17264692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Typical Answers Scoring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147519"/>
            <a:ext cx="10711543" cy="4801400"/>
          </a:xfrm>
        </p:spPr>
        <p:txBody>
          <a:bodyPr/>
          <a:lstStyle/>
          <a:p>
            <a:r>
              <a:rPr lang="en-US" altLang="en-US" sz="2200" dirty="0"/>
              <a:t>Because I do not have the information and the line is long, I would call my supervisor and have them talk to the customer in an office away from everyone else</a:t>
            </a:r>
            <a:br>
              <a:rPr lang="en-US" altLang="en-US" sz="2200" dirty="0"/>
            </a:br>
            <a:endParaRPr lang="en-US" altLang="en-US" sz="2200" dirty="0"/>
          </a:p>
          <a:p>
            <a:r>
              <a:rPr lang="en-US" altLang="en-US" sz="2200" dirty="0"/>
              <a:t>While trying to calm them down, I would call my supervisor</a:t>
            </a:r>
            <a:br>
              <a:rPr lang="en-US" altLang="en-US" sz="2200" dirty="0"/>
            </a:br>
            <a:endParaRPr lang="en-US" altLang="en-US" sz="2200" dirty="0"/>
          </a:p>
          <a:p>
            <a:r>
              <a:rPr lang="en-US" altLang="en-US" sz="2200" dirty="0"/>
              <a:t>I would try to calm them down and explain that the computer is down</a:t>
            </a:r>
            <a:br>
              <a:rPr lang="en-US" altLang="en-US" sz="2200" dirty="0"/>
            </a:br>
            <a:endParaRPr lang="en-US" altLang="en-US" sz="2200" dirty="0"/>
          </a:p>
          <a:p>
            <a:r>
              <a:rPr lang="en-US" altLang="en-US" sz="2200" dirty="0"/>
              <a:t>I would explain that I cannot help because the computer is down, and ask them to come back later</a:t>
            </a:r>
            <a:br>
              <a:rPr lang="en-US" altLang="en-US" sz="2200" dirty="0"/>
            </a:br>
            <a:endParaRPr lang="en-US" altLang="en-US" sz="2200" dirty="0"/>
          </a:p>
          <a:p>
            <a:r>
              <a:rPr lang="en-US" altLang="en-US" sz="2200" dirty="0"/>
              <a:t>I would tell them to get to the end of the line and wait their turn</a:t>
            </a:r>
            <a:br>
              <a:rPr lang="en-US" altLang="en-US" sz="2200" dirty="0"/>
            </a:br>
            <a:endParaRPr lang="en-US" altLang="en-US" sz="2200" dirty="0"/>
          </a:p>
          <a:p>
            <a:r>
              <a:rPr lang="en-US" altLang="en-US" sz="2200" dirty="0"/>
              <a:t>I would ignore them until they went away</a:t>
            </a:r>
          </a:p>
        </p:txBody>
      </p:sp>
    </p:spTree>
    <p:extLst>
      <p:ext uri="{BB962C8B-B14F-4D97-AF65-F5344CB8AC3E}">
        <p14:creationId xmlns:p14="http://schemas.microsoft.com/office/powerpoint/2010/main" val="90115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65125"/>
            <a:ext cx="10515600" cy="862426"/>
          </a:xfrm>
        </p:spPr>
        <p:txBody>
          <a:bodyPr/>
          <a:lstStyle/>
          <a:p>
            <a:r>
              <a:rPr lang="en-US" dirty="0">
                <a:ea typeface="ＭＳ Ｐゴシック" charset="0"/>
              </a:rPr>
              <a:t>Recruitment Methods: </a:t>
            </a:r>
            <a:br>
              <a:rPr lang="en-US" dirty="0">
                <a:ea typeface="ＭＳ Ｐゴシック" charset="0"/>
              </a:rPr>
            </a:br>
            <a:r>
              <a:rPr lang="en-US" dirty="0">
                <a:ea typeface="ＭＳ Ｐゴシック" charset="0"/>
              </a:rPr>
              <a:t>Ads, Agencies, and Recruiters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7" y="1490100"/>
            <a:ext cx="4606346" cy="4469766"/>
          </a:xfrm>
        </p:spPr>
        <p:txBody>
          <a:bodyPr/>
          <a:lstStyle/>
          <a:p>
            <a:r>
              <a:rPr lang="en-US" altLang="en-US" dirty="0"/>
              <a:t>Media advertisements</a:t>
            </a:r>
          </a:p>
          <a:p>
            <a:pPr lvl="1"/>
            <a:r>
              <a:rPr lang="en-US" altLang="en-US" dirty="0"/>
              <a:t>Newspaper ads</a:t>
            </a:r>
          </a:p>
          <a:p>
            <a:pPr lvl="1"/>
            <a:r>
              <a:rPr lang="en-US" altLang="en-US" dirty="0"/>
              <a:t>Electronic media</a:t>
            </a:r>
            <a:br>
              <a:rPr lang="en-US" altLang="en-US" dirty="0"/>
            </a:br>
            <a:endParaRPr lang="en-US" altLang="en-US" dirty="0"/>
          </a:p>
          <a:p>
            <a:r>
              <a:rPr lang="en-US" altLang="en-US" dirty="0"/>
              <a:t>Point of purchase</a:t>
            </a:r>
            <a:br>
              <a:rPr lang="en-US" altLang="en-US" dirty="0"/>
            </a:br>
            <a:endParaRPr lang="en-US" altLang="en-US" dirty="0"/>
          </a:p>
          <a:p>
            <a:r>
              <a:rPr lang="en-US" altLang="en-US" dirty="0"/>
              <a:t>Recruiters</a:t>
            </a:r>
          </a:p>
          <a:p>
            <a:pPr lvl="1"/>
            <a:r>
              <a:rPr lang="en-US" altLang="en-US" dirty="0"/>
              <a:t>Campus recruiters</a:t>
            </a:r>
          </a:p>
          <a:p>
            <a:pPr lvl="1"/>
            <a:r>
              <a:rPr lang="en-US" altLang="en-US" dirty="0"/>
              <a:t>Outside recruiters</a:t>
            </a:r>
          </a:p>
        </p:txBody>
      </p:sp>
      <p:sp>
        <p:nvSpPr>
          <p:cNvPr id="3" name="Content Placeholder 2">
            <a:extLst>
              <a:ext uri="{FF2B5EF4-FFF2-40B4-BE49-F238E27FC236}">
                <a16:creationId xmlns:a16="http://schemas.microsoft.com/office/drawing/2014/main" id="{36DB2071-9676-4DE9-B7E6-A2240A703471}"/>
              </a:ext>
            </a:extLst>
          </p:cNvPr>
          <p:cNvSpPr>
            <a:spLocks noGrp="1"/>
          </p:cNvSpPr>
          <p:nvPr>
            <p:ph sz="quarter" idx="17"/>
          </p:nvPr>
        </p:nvSpPr>
        <p:spPr>
          <a:xfrm>
            <a:off x="5813425" y="1490100"/>
            <a:ext cx="5540375" cy="3457680"/>
          </a:xfrm>
        </p:spPr>
        <p:txBody>
          <a:bodyPr/>
          <a:lstStyle/>
          <a:p>
            <a:r>
              <a:rPr lang="en-US" altLang="en-US" dirty="0"/>
              <a:t>Employment agencies and search firms</a:t>
            </a:r>
          </a:p>
          <a:p>
            <a:pPr lvl="1"/>
            <a:r>
              <a:rPr lang="en-US" altLang="en-US" dirty="0"/>
              <a:t>Employment agencies</a:t>
            </a:r>
          </a:p>
          <a:p>
            <a:pPr lvl="1"/>
            <a:r>
              <a:rPr lang="en-US" altLang="en-US" dirty="0"/>
              <a:t>Executive search firms</a:t>
            </a:r>
          </a:p>
          <a:p>
            <a:pPr lvl="1"/>
            <a:r>
              <a:rPr lang="en-US" altLang="en-US" dirty="0"/>
              <a:t>Public employment agencies</a:t>
            </a:r>
            <a:br>
              <a:rPr lang="en-US" altLang="en-US" dirty="0"/>
            </a:br>
            <a:endParaRPr lang="en-US" altLang="en-US" dirty="0"/>
          </a:p>
          <a:p>
            <a:r>
              <a:rPr lang="en-US" altLang="en-US" dirty="0"/>
              <a:t>Employee referrals</a:t>
            </a:r>
            <a:br>
              <a:rPr lang="en-US" altLang="en-US" dirty="0"/>
            </a:br>
            <a:endParaRPr lang="en-US" altLang="en-US" dirty="0"/>
          </a:p>
          <a:p>
            <a:r>
              <a:rPr lang="en-US" altLang="en-US" dirty="0"/>
              <a:t>Direct mail</a:t>
            </a:r>
          </a:p>
        </p:txBody>
      </p:sp>
    </p:spTree>
    <p:extLst>
      <p:ext uri="{BB962C8B-B14F-4D97-AF65-F5344CB8AC3E}">
        <p14:creationId xmlns:p14="http://schemas.microsoft.com/office/powerpoint/2010/main" val="17780834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Key Issues Scoring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marL="0" indent="0">
              <a:buFont typeface="Wingdings 2" panose="05020102010507070707" pitchFamily="18" charset="2"/>
              <a:buNone/>
            </a:pPr>
            <a:r>
              <a:rPr lang="en-US" altLang="en-US" dirty="0"/>
              <a:t>___  Acknowledged the long line and concern for other customers</a:t>
            </a:r>
            <a:br>
              <a:rPr lang="en-US" altLang="en-US" dirty="0"/>
            </a:br>
            <a:endParaRPr lang="en-US" altLang="en-US" dirty="0"/>
          </a:p>
          <a:p>
            <a:pPr marL="0" indent="0">
              <a:buFont typeface="Wingdings 2" panose="05020102010507070707" pitchFamily="18" charset="2"/>
              <a:buNone/>
            </a:pPr>
            <a:r>
              <a:rPr lang="en-US" altLang="en-US" dirty="0"/>
              <a:t>___  Recognized the need to calm the customer</a:t>
            </a:r>
            <a:br>
              <a:rPr lang="en-US" altLang="en-US" dirty="0"/>
            </a:br>
            <a:endParaRPr lang="en-US" altLang="en-US" dirty="0"/>
          </a:p>
          <a:p>
            <a:pPr marL="0" indent="0">
              <a:buFont typeface="Wingdings 2" panose="05020102010507070707" pitchFamily="18" charset="2"/>
              <a:buNone/>
            </a:pPr>
            <a:r>
              <a:rPr lang="en-US" altLang="en-US" dirty="0"/>
              <a:t>___  Recognized the need to get the customer away from the other customers</a:t>
            </a:r>
            <a:br>
              <a:rPr lang="en-US" altLang="en-US" dirty="0"/>
            </a:br>
            <a:endParaRPr lang="en-US" altLang="en-US" dirty="0"/>
          </a:p>
          <a:p>
            <a:pPr marL="0" indent="0">
              <a:buFont typeface="Wingdings 2" panose="05020102010507070707" pitchFamily="18" charset="2"/>
              <a:buNone/>
            </a:pPr>
            <a:r>
              <a:rPr lang="en-US" altLang="en-US" dirty="0"/>
              <a:t>___  Recognized that help could not be immediately given because the computer was down</a:t>
            </a:r>
            <a:br>
              <a:rPr lang="en-US" altLang="en-US" dirty="0"/>
            </a:br>
            <a:endParaRPr lang="en-US" altLang="en-US" dirty="0"/>
          </a:p>
          <a:p>
            <a:pPr marL="0" indent="0">
              <a:buFont typeface="Wingdings 2" panose="05020102010507070707" pitchFamily="18" charset="2"/>
              <a:buNone/>
            </a:pPr>
            <a:r>
              <a:rPr lang="en-US" altLang="en-US" dirty="0"/>
              <a:t>___ Was not confrontational with the customer</a:t>
            </a:r>
          </a:p>
        </p:txBody>
      </p:sp>
    </p:spTree>
    <p:extLst>
      <p:ext uri="{BB962C8B-B14F-4D97-AF65-F5344CB8AC3E}">
        <p14:creationId xmlns:p14="http://schemas.microsoft.com/office/powerpoint/2010/main" val="24885903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Conducting the Structured Interview</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28300"/>
            <a:ext cx="10711543" cy="4801400"/>
          </a:xfrm>
        </p:spPr>
        <p:txBody>
          <a:bodyPr/>
          <a:lstStyle/>
          <a:p>
            <a:r>
              <a:rPr lang="en-US" altLang="en-US" sz="2200" dirty="0"/>
              <a:t>Build rapport</a:t>
            </a:r>
            <a:br>
              <a:rPr lang="en-US" altLang="en-US" sz="2200" dirty="0"/>
            </a:br>
            <a:endParaRPr lang="en-US" altLang="en-US" sz="2200" dirty="0"/>
          </a:p>
          <a:p>
            <a:r>
              <a:rPr lang="en-US" altLang="en-US" sz="2200" dirty="0"/>
              <a:t>Explain the process and the agenda</a:t>
            </a:r>
            <a:br>
              <a:rPr lang="en-US" altLang="en-US" sz="2200" dirty="0"/>
            </a:br>
            <a:endParaRPr lang="en-US" altLang="en-US" sz="2200" dirty="0"/>
          </a:p>
          <a:p>
            <a:r>
              <a:rPr lang="en-US" altLang="en-US" sz="2200" dirty="0"/>
              <a:t>Ask the questions</a:t>
            </a:r>
            <a:br>
              <a:rPr lang="en-US" altLang="en-US" sz="2200" dirty="0"/>
            </a:br>
            <a:endParaRPr lang="en-US" altLang="en-US" sz="2200" dirty="0"/>
          </a:p>
          <a:p>
            <a:r>
              <a:rPr lang="en-US" altLang="en-US" sz="2200" dirty="0"/>
              <a:t>Score the answer and take notes after each question</a:t>
            </a:r>
            <a:br>
              <a:rPr lang="en-US" altLang="en-US" sz="2200" dirty="0"/>
            </a:br>
            <a:endParaRPr lang="en-US" altLang="en-US" sz="2200" dirty="0"/>
          </a:p>
          <a:p>
            <a:r>
              <a:rPr lang="en-US" altLang="en-US" sz="2200" dirty="0"/>
              <a:t>Provide information about the job and the organization (e.g., salary, benefits, climate)</a:t>
            </a:r>
            <a:br>
              <a:rPr lang="en-US" altLang="en-US" sz="2200" dirty="0"/>
            </a:br>
            <a:endParaRPr lang="en-US" altLang="en-US" sz="2200" dirty="0"/>
          </a:p>
          <a:p>
            <a:r>
              <a:rPr lang="en-US" altLang="en-US" sz="2200" dirty="0"/>
              <a:t>Answer interviewee’s questions</a:t>
            </a:r>
            <a:br>
              <a:rPr lang="en-US" altLang="en-US" sz="2200" dirty="0"/>
            </a:br>
            <a:endParaRPr lang="en-US" altLang="en-US" sz="2200" dirty="0"/>
          </a:p>
          <a:p>
            <a:r>
              <a:rPr lang="en-US" altLang="en-US" sz="2200" dirty="0"/>
              <a:t>End the interview on a pleasant note</a:t>
            </a:r>
          </a:p>
        </p:txBody>
      </p:sp>
    </p:spTree>
    <p:extLst>
      <p:ext uri="{BB962C8B-B14F-4D97-AF65-F5344CB8AC3E}">
        <p14:creationId xmlns:p14="http://schemas.microsoft.com/office/powerpoint/2010/main" val="8284925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sz="3600" dirty="0"/>
              <a:t>Job Search Skills</a:t>
            </a:r>
            <a:endParaRPr lang="en-IN" sz="3600" dirty="0"/>
          </a:p>
        </p:txBody>
      </p:sp>
    </p:spTree>
    <p:extLst>
      <p:ext uri="{BB962C8B-B14F-4D97-AF65-F5344CB8AC3E}">
        <p14:creationId xmlns:p14="http://schemas.microsoft.com/office/powerpoint/2010/main" val="2441848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Surviving the Interview Process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Scheduling the interview</a:t>
            </a:r>
            <a:br>
              <a:rPr lang="en-US" altLang="en-US" dirty="0"/>
            </a:br>
            <a:endParaRPr lang="en-US" altLang="en-US" dirty="0"/>
          </a:p>
          <a:p>
            <a:r>
              <a:rPr lang="en-US" altLang="en-US" dirty="0"/>
              <a:t>Before the interview</a:t>
            </a:r>
            <a:br>
              <a:rPr lang="en-US" altLang="en-US" dirty="0"/>
            </a:br>
            <a:endParaRPr lang="en-US" altLang="en-US" dirty="0"/>
          </a:p>
          <a:p>
            <a:r>
              <a:rPr lang="en-US" altLang="en-US" dirty="0"/>
              <a:t>During the interview</a:t>
            </a:r>
            <a:br>
              <a:rPr lang="en-US" altLang="en-US" dirty="0"/>
            </a:br>
            <a:endParaRPr lang="en-US" altLang="en-US" dirty="0"/>
          </a:p>
          <a:p>
            <a:r>
              <a:rPr lang="en-US" altLang="en-US" dirty="0"/>
              <a:t>After the interview</a:t>
            </a:r>
          </a:p>
        </p:txBody>
      </p:sp>
    </p:spTree>
    <p:extLst>
      <p:ext uri="{BB962C8B-B14F-4D97-AF65-F5344CB8AC3E}">
        <p14:creationId xmlns:p14="http://schemas.microsoft.com/office/powerpoint/2010/main" val="7366555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Workbook Exercise 4.8</a:t>
            </a:r>
            <a:endParaRPr lang="en-IN" sz="3600" dirty="0"/>
          </a:p>
        </p:txBody>
      </p:sp>
    </p:spTree>
    <p:extLst>
      <p:ext uri="{BB962C8B-B14F-4D97-AF65-F5344CB8AC3E}">
        <p14:creationId xmlns:p14="http://schemas.microsoft.com/office/powerpoint/2010/main" val="29610228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Writing Cover Letters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28300"/>
            <a:ext cx="10711543" cy="4801400"/>
          </a:xfrm>
        </p:spPr>
        <p:txBody>
          <a:bodyPr/>
          <a:lstStyle/>
          <a:p>
            <a:r>
              <a:rPr lang="en-US" altLang="en-US" dirty="0"/>
              <a:t>Salutation</a:t>
            </a:r>
          </a:p>
          <a:p>
            <a:pPr lvl="1"/>
            <a:r>
              <a:rPr lang="en-US" altLang="en-US" dirty="0"/>
              <a:t>Name</a:t>
            </a:r>
            <a:br>
              <a:rPr lang="en-US" altLang="en-US" dirty="0"/>
            </a:br>
            <a:endParaRPr lang="en-US" altLang="en-US" dirty="0"/>
          </a:p>
          <a:p>
            <a:r>
              <a:rPr lang="en-US" altLang="en-US" dirty="0"/>
              <a:t>Paragraphs</a:t>
            </a:r>
          </a:p>
          <a:p>
            <a:pPr lvl="1"/>
            <a:r>
              <a:rPr lang="en-US" altLang="en-US" dirty="0"/>
              <a:t>Resume, name of job, how you know about the job</a:t>
            </a:r>
          </a:p>
          <a:p>
            <a:pPr lvl="1"/>
            <a:r>
              <a:rPr lang="en-US" altLang="en-US" dirty="0"/>
              <a:t>Your qualifications</a:t>
            </a:r>
          </a:p>
          <a:p>
            <a:pPr lvl="1"/>
            <a:r>
              <a:rPr lang="en-US" altLang="en-US" dirty="0"/>
              <a:t>Why you are interested in the company</a:t>
            </a:r>
          </a:p>
          <a:p>
            <a:pPr lvl="1"/>
            <a:r>
              <a:rPr lang="en-US" altLang="en-US" dirty="0"/>
              <a:t>Information on how you can best be reached</a:t>
            </a:r>
            <a:br>
              <a:rPr lang="en-US" altLang="en-US" dirty="0"/>
            </a:br>
            <a:endParaRPr lang="en-US" altLang="en-US" dirty="0"/>
          </a:p>
          <a:p>
            <a:r>
              <a:rPr lang="en-US" altLang="en-US" dirty="0"/>
              <a:t>Signature</a:t>
            </a:r>
          </a:p>
          <a:p>
            <a:pPr lvl="1"/>
            <a:r>
              <a:rPr lang="en-US" altLang="en-US" dirty="0"/>
              <a:t>“Cordially”</a:t>
            </a:r>
          </a:p>
          <a:p>
            <a:pPr lvl="1"/>
            <a:r>
              <a:rPr lang="en-US" altLang="en-US" dirty="0"/>
              <a:t>“Sincerely”</a:t>
            </a:r>
          </a:p>
        </p:txBody>
      </p:sp>
    </p:spTree>
    <p:extLst>
      <p:ext uri="{BB962C8B-B14F-4D97-AF65-F5344CB8AC3E}">
        <p14:creationId xmlns:p14="http://schemas.microsoft.com/office/powerpoint/2010/main" val="9105780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General Points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7" y="1194117"/>
            <a:ext cx="5763288" cy="4469766"/>
          </a:xfrm>
        </p:spPr>
        <p:txBody>
          <a:bodyPr/>
          <a:lstStyle/>
          <a:p>
            <a:r>
              <a:rPr lang="en-US" altLang="en-US" dirty="0"/>
              <a:t>Keep to one page</a:t>
            </a:r>
            <a:br>
              <a:rPr lang="en-US" altLang="en-US" dirty="0"/>
            </a:br>
            <a:endParaRPr lang="en-US" altLang="en-US" dirty="0"/>
          </a:p>
          <a:p>
            <a:r>
              <a:rPr lang="en-US" altLang="en-US" dirty="0"/>
              <a:t>Don’t beg</a:t>
            </a:r>
            <a:br>
              <a:rPr lang="en-US" altLang="en-US" dirty="0"/>
            </a:br>
            <a:endParaRPr lang="en-US" altLang="en-US" dirty="0"/>
          </a:p>
          <a:p>
            <a:r>
              <a:rPr lang="en-US" altLang="en-US" dirty="0"/>
              <a:t>Avoid sounding desperate</a:t>
            </a:r>
            <a:br>
              <a:rPr lang="en-US" altLang="en-US" dirty="0"/>
            </a:br>
            <a:endParaRPr lang="en-US" altLang="en-US" dirty="0"/>
          </a:p>
          <a:p>
            <a:r>
              <a:rPr lang="en-US" altLang="en-US" dirty="0"/>
              <a:t>Avoid grammar and spelling errors</a:t>
            </a:r>
            <a:br>
              <a:rPr lang="en-US" altLang="en-US" dirty="0"/>
            </a:br>
            <a:endParaRPr lang="en-US" altLang="en-US" dirty="0"/>
          </a:p>
          <a:p>
            <a:r>
              <a:rPr lang="en-US" altLang="en-US" dirty="0"/>
              <a:t>No officious words or phrases</a:t>
            </a:r>
            <a:br>
              <a:rPr lang="en-US" altLang="en-US" dirty="0"/>
            </a:br>
            <a:endParaRPr lang="en-US" altLang="en-US" dirty="0"/>
          </a:p>
          <a:p>
            <a:r>
              <a:rPr lang="en-US" altLang="en-US" dirty="0"/>
              <a:t>No personal circumstances</a:t>
            </a:r>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6233652" y="1194117"/>
            <a:ext cx="5540375" cy="4642486"/>
          </a:xfrm>
        </p:spPr>
        <p:txBody>
          <a:bodyPr/>
          <a:lstStyle/>
          <a:p>
            <a:r>
              <a:rPr lang="en-US" altLang="en-US" dirty="0"/>
              <a:t>Avoid curse words and insults</a:t>
            </a:r>
            <a:br>
              <a:rPr lang="en-US" altLang="en-US" dirty="0"/>
            </a:br>
            <a:endParaRPr lang="en-US" altLang="en-US" dirty="0"/>
          </a:p>
          <a:p>
            <a:r>
              <a:rPr lang="en-US" altLang="en-US" dirty="0"/>
              <a:t>Don’t rehash your resume</a:t>
            </a:r>
            <a:br>
              <a:rPr lang="en-US" altLang="en-US" dirty="0"/>
            </a:br>
            <a:endParaRPr lang="en-US" altLang="en-US" dirty="0"/>
          </a:p>
          <a:p>
            <a:r>
              <a:rPr lang="en-US" altLang="en-US" dirty="0"/>
              <a:t>Don’t bad mouth your former employer</a:t>
            </a:r>
            <a:br>
              <a:rPr lang="en-US" altLang="en-US" dirty="0"/>
            </a:br>
            <a:endParaRPr lang="en-US" altLang="en-US" dirty="0"/>
          </a:p>
          <a:p>
            <a:r>
              <a:rPr lang="en-US" altLang="en-US" dirty="0"/>
              <a:t>Tailor your letter to each company</a:t>
            </a:r>
            <a:br>
              <a:rPr lang="en-US" altLang="en-US" dirty="0"/>
            </a:br>
            <a:endParaRPr lang="en-US" altLang="en-US" dirty="0"/>
          </a:p>
          <a:p>
            <a:r>
              <a:rPr lang="en-US" altLang="en-US" dirty="0"/>
              <a:t>Direct to a particular person</a:t>
            </a:r>
          </a:p>
        </p:txBody>
      </p:sp>
    </p:spTree>
    <p:extLst>
      <p:ext uri="{BB962C8B-B14F-4D97-AF65-F5344CB8AC3E}">
        <p14:creationId xmlns:p14="http://schemas.microsoft.com/office/powerpoint/2010/main" val="13010402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IN" dirty="0"/>
              <a:t>Cover Letter Example</a:t>
            </a:r>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37230"/>
            <a:ext cx="10711543" cy="5053854"/>
          </a:xfrm>
        </p:spPr>
        <p:txBody>
          <a:bodyPr/>
          <a:lstStyle/>
          <a:p>
            <a:pPr marL="0" indent="0">
              <a:spcAft>
                <a:spcPts val="1200"/>
              </a:spcAft>
              <a:buNone/>
            </a:pPr>
            <a:r>
              <a:rPr lang="en-US" altLang="en-US" sz="1600" dirty="0"/>
              <a:t>April 18, 2015</a:t>
            </a:r>
          </a:p>
          <a:p>
            <a:pPr marL="0" indent="0">
              <a:buNone/>
            </a:pPr>
            <a:r>
              <a:rPr lang="en-US" altLang="en-US" sz="1600" dirty="0"/>
              <a:t>Mr. John Smith</a:t>
            </a:r>
          </a:p>
          <a:p>
            <a:pPr marL="0" indent="0">
              <a:buNone/>
            </a:pPr>
            <a:r>
              <a:rPr lang="en-US" altLang="en-US" sz="1600" dirty="0"/>
              <a:t>Alco, Inc.</a:t>
            </a:r>
          </a:p>
          <a:p>
            <a:pPr marL="0" indent="0">
              <a:buNone/>
            </a:pPr>
            <a:r>
              <a:rPr lang="en-US" altLang="en-US" sz="1600" dirty="0"/>
              <a:t>217 West Street</a:t>
            </a:r>
          </a:p>
          <a:p>
            <a:pPr marL="0" indent="0">
              <a:spcAft>
                <a:spcPts val="1200"/>
              </a:spcAft>
              <a:buNone/>
            </a:pPr>
            <a:r>
              <a:rPr lang="en-US" altLang="en-US" sz="1600" dirty="0"/>
              <a:t>Johnson, VA  24132</a:t>
            </a:r>
          </a:p>
          <a:p>
            <a:pPr marL="0" indent="0">
              <a:spcAft>
                <a:spcPts val="1200"/>
              </a:spcAft>
              <a:buNone/>
            </a:pPr>
            <a:r>
              <a:rPr lang="en-US" altLang="en-US" sz="1600" dirty="0"/>
              <a:t>Dear Mr. Smith:</a:t>
            </a:r>
          </a:p>
          <a:p>
            <a:pPr marL="0" indent="0">
              <a:spcAft>
                <a:spcPts val="1200"/>
              </a:spcAft>
              <a:buNone/>
            </a:pPr>
            <a:r>
              <a:rPr lang="en-US" altLang="en-US" sz="1600" dirty="0"/>
              <a:t>Enclosed find a copy of my resume. Please consider me for the position of welder that was advertised in the Roanoke Times and World News.</a:t>
            </a:r>
          </a:p>
          <a:p>
            <a:pPr marL="0" indent="0">
              <a:spcAft>
                <a:spcPts val="1200"/>
              </a:spcAft>
              <a:buNone/>
            </a:pPr>
            <a:r>
              <a:rPr lang="en-US" altLang="en-US" sz="1600" dirty="0"/>
              <a:t>I believe I am qualified for your position. I have six years of welding experience in an industrial setting. Furthermore, I am a very dependable worker as shown by the fact that I have only missed two days of work in the last five years.  Finally, I am available to work any shift at any of your three plants.</a:t>
            </a:r>
          </a:p>
          <a:p>
            <a:pPr marL="0" indent="0">
              <a:spcAft>
                <a:spcPts val="1200"/>
              </a:spcAft>
              <a:buNone/>
            </a:pPr>
            <a:r>
              <a:rPr lang="en-US" altLang="en-US" sz="1600" dirty="0"/>
              <a:t>I look forward to hearing from you. I can best be reached after 3:00 p.m. on weekdays and anytime on weekends.</a:t>
            </a:r>
          </a:p>
          <a:p>
            <a:pPr marL="0" indent="0">
              <a:spcAft>
                <a:spcPts val="1200"/>
              </a:spcAft>
              <a:buNone/>
            </a:pPr>
            <a:r>
              <a:rPr lang="en-US" altLang="en-US" sz="1600" dirty="0"/>
              <a:t>Sincerely,</a:t>
            </a:r>
          </a:p>
          <a:p>
            <a:pPr marL="0" indent="0">
              <a:spcAft>
                <a:spcPts val="1600"/>
              </a:spcAft>
              <a:buNone/>
            </a:pPr>
            <a:r>
              <a:rPr lang="en-US" altLang="en-US" sz="1600" dirty="0"/>
              <a:t>Andrew S. Jones</a:t>
            </a:r>
          </a:p>
        </p:txBody>
      </p:sp>
    </p:spTree>
    <p:extLst>
      <p:ext uri="{BB962C8B-B14F-4D97-AF65-F5344CB8AC3E}">
        <p14:creationId xmlns:p14="http://schemas.microsoft.com/office/powerpoint/2010/main" val="3375323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Cover Letters that Were Never Read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28300"/>
            <a:ext cx="10711543" cy="4801400"/>
          </a:xfrm>
        </p:spPr>
        <p:txBody>
          <a:bodyPr/>
          <a:lstStyle/>
          <a:p>
            <a:r>
              <a:rPr lang="en-US" altLang="en-US" sz="2400" dirty="0"/>
              <a:t>I call you that because I feel I’ve known you for years.</a:t>
            </a:r>
            <a:br>
              <a:rPr lang="en-US" altLang="en-US" sz="2400" dirty="0"/>
            </a:br>
            <a:endParaRPr lang="en-US" altLang="en-US" sz="2400" dirty="0"/>
          </a:p>
          <a:p>
            <a:r>
              <a:rPr lang="en-US" altLang="en-US" sz="2400" dirty="0"/>
              <a:t>As Rod McKuen said so beautifully….</a:t>
            </a:r>
            <a:br>
              <a:rPr lang="en-US" altLang="en-US" sz="2400" dirty="0"/>
            </a:br>
            <a:endParaRPr lang="en-US" altLang="en-US" sz="2400" dirty="0"/>
          </a:p>
          <a:p>
            <a:r>
              <a:rPr lang="en-US" altLang="en-US" sz="2400" dirty="0"/>
              <a:t>I would like to </a:t>
            </a:r>
            <a:r>
              <a:rPr lang="en-US" altLang="en-US" sz="2400" dirty="0" err="1"/>
              <a:t>aply</a:t>
            </a:r>
            <a:r>
              <a:rPr lang="en-US" altLang="en-US" sz="2400" dirty="0"/>
              <a:t> for the position of </a:t>
            </a:r>
            <a:r>
              <a:rPr lang="en-US" altLang="en-US" sz="2400" dirty="0" err="1"/>
              <a:t>editoral</a:t>
            </a:r>
            <a:r>
              <a:rPr lang="en-US" altLang="en-US" sz="2400" dirty="0"/>
              <a:t> </a:t>
            </a:r>
            <a:r>
              <a:rPr lang="en-US" altLang="en-US" sz="2400" dirty="0" err="1"/>
              <a:t>asistent</a:t>
            </a:r>
            <a:br>
              <a:rPr lang="en-US" altLang="en-US" sz="2400" dirty="0"/>
            </a:br>
            <a:endParaRPr lang="en-US" altLang="en-US" sz="2400" dirty="0"/>
          </a:p>
          <a:p>
            <a:r>
              <a:rPr lang="en-US" altLang="en-US" sz="2400" dirty="0"/>
              <a:t>I have always dreamed of being a writer.</a:t>
            </a:r>
            <a:br>
              <a:rPr lang="en-US" altLang="en-US" sz="2400" dirty="0"/>
            </a:br>
            <a:endParaRPr lang="en-US" altLang="en-US" sz="2400" dirty="0"/>
          </a:p>
          <a:p>
            <a:r>
              <a:rPr lang="en-US" altLang="en-US" sz="2400" dirty="0"/>
              <a:t>My mother told me I should …</a:t>
            </a:r>
            <a:br>
              <a:rPr lang="en-US" altLang="en-US" sz="2400" dirty="0"/>
            </a:br>
            <a:endParaRPr lang="en-US" altLang="en-US" sz="2400" dirty="0"/>
          </a:p>
          <a:p>
            <a:r>
              <a:rPr lang="en-US" altLang="en-US" sz="2400" dirty="0"/>
              <a:t>FLASH! Judy Carson is coming to Nashville and …</a:t>
            </a:r>
            <a:br>
              <a:rPr lang="en-US" altLang="en-US" sz="2400" dirty="0"/>
            </a:br>
            <a:endParaRPr lang="en-US" altLang="en-US" sz="2400" dirty="0"/>
          </a:p>
          <a:p>
            <a:r>
              <a:rPr lang="en-US" altLang="en-US" sz="2400" dirty="0"/>
              <a:t>The Bible tells us “Seek and ye shall find.” So I am seeking ….</a:t>
            </a:r>
          </a:p>
        </p:txBody>
      </p:sp>
    </p:spTree>
    <p:extLst>
      <p:ext uri="{BB962C8B-B14F-4D97-AF65-F5344CB8AC3E}">
        <p14:creationId xmlns:p14="http://schemas.microsoft.com/office/powerpoint/2010/main" val="24325977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Writing a Resume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Summaries of professional and educational background</a:t>
            </a:r>
          </a:p>
        </p:txBody>
      </p:sp>
    </p:spTree>
    <p:extLst>
      <p:ext uri="{BB962C8B-B14F-4D97-AF65-F5344CB8AC3E}">
        <p14:creationId xmlns:p14="http://schemas.microsoft.com/office/powerpoint/2010/main" val="294050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Recruitment Methods: Online and In Person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7" y="1586864"/>
            <a:ext cx="5478154" cy="4469766"/>
          </a:xfrm>
        </p:spPr>
        <p:txBody>
          <a:bodyPr/>
          <a:lstStyle/>
          <a:p>
            <a:r>
              <a:rPr lang="en-US" altLang="en-US" dirty="0"/>
              <a:t>Internet</a:t>
            </a:r>
          </a:p>
          <a:p>
            <a:pPr lvl="1"/>
            <a:r>
              <a:rPr lang="en-US" altLang="en-US" dirty="0"/>
              <a:t>Employer-based websites</a:t>
            </a:r>
          </a:p>
          <a:p>
            <a:pPr lvl="1"/>
            <a:r>
              <a:rPr lang="en-US" altLang="en-US" dirty="0"/>
              <a:t>Job boards</a:t>
            </a:r>
            <a:br>
              <a:rPr lang="en-US" altLang="en-US" dirty="0"/>
            </a:br>
            <a:endParaRPr lang="en-US" altLang="en-US" dirty="0"/>
          </a:p>
          <a:p>
            <a:r>
              <a:rPr lang="en-US" altLang="en-US" dirty="0"/>
              <a:t>Social media</a:t>
            </a:r>
            <a:br>
              <a:rPr lang="en-US" altLang="en-US" dirty="0"/>
            </a:br>
            <a:endParaRPr lang="en-US" altLang="en-US" dirty="0"/>
          </a:p>
          <a:p>
            <a:r>
              <a:rPr lang="en-US" altLang="en-US" dirty="0"/>
              <a:t>Job marketplaces</a:t>
            </a:r>
            <a:br>
              <a:rPr lang="en-US" altLang="en-US" dirty="0"/>
            </a:br>
            <a:endParaRPr lang="en-US" altLang="en-US" dirty="0"/>
          </a:p>
          <a:p>
            <a:r>
              <a:rPr lang="en-US" altLang="en-US" dirty="0"/>
              <a:t>Job fairs</a:t>
            </a:r>
          </a:p>
        </p:txBody>
      </p:sp>
    </p:spTree>
    <p:extLst>
      <p:ext uri="{BB962C8B-B14F-4D97-AF65-F5344CB8AC3E}">
        <p14:creationId xmlns:p14="http://schemas.microsoft.com/office/powerpoint/2010/main" val="17291760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Characteristics of Effective Resumes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Attractive and easy to read</a:t>
            </a:r>
          </a:p>
          <a:p>
            <a:pPr lvl="1"/>
            <a:r>
              <a:rPr lang="en-US" altLang="en-US" dirty="0"/>
              <a:t>white space</a:t>
            </a:r>
          </a:p>
          <a:p>
            <a:pPr lvl="1"/>
            <a:r>
              <a:rPr lang="en-US" altLang="en-US" dirty="0"/>
              <a:t>Font</a:t>
            </a:r>
            <a:br>
              <a:rPr lang="en-US" altLang="en-US" dirty="0"/>
            </a:br>
            <a:endParaRPr lang="en-US" altLang="en-US" dirty="0"/>
          </a:p>
          <a:p>
            <a:r>
              <a:rPr lang="en-US" altLang="en-US" dirty="0"/>
              <a:t>Does not contain typing, spelling, or factual mistakes</a:t>
            </a:r>
            <a:br>
              <a:rPr lang="en-US" altLang="en-US" dirty="0"/>
            </a:br>
            <a:endParaRPr lang="en-US" altLang="en-US" dirty="0"/>
          </a:p>
          <a:p>
            <a:r>
              <a:rPr lang="en-US" altLang="en-US" dirty="0"/>
              <a:t>Makes the applicant look as good as possible</a:t>
            </a:r>
          </a:p>
        </p:txBody>
      </p:sp>
    </p:spTree>
    <p:extLst>
      <p:ext uri="{BB962C8B-B14F-4D97-AF65-F5344CB8AC3E}">
        <p14:creationId xmlns:p14="http://schemas.microsoft.com/office/powerpoint/2010/main" val="32179250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Psychological Principles of Impression Formation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200" dirty="0"/>
              <a:t>Primacy</a:t>
            </a:r>
            <a:br>
              <a:rPr lang="en-US" altLang="en-US" sz="2200" dirty="0"/>
            </a:br>
            <a:endParaRPr lang="en-US" altLang="en-US" sz="2200" dirty="0"/>
          </a:p>
          <a:p>
            <a:r>
              <a:rPr lang="en-US" altLang="en-US" sz="2200" dirty="0"/>
              <a:t>Priming</a:t>
            </a:r>
            <a:br>
              <a:rPr lang="en-US" altLang="en-US" sz="2200" dirty="0"/>
            </a:br>
            <a:endParaRPr lang="en-US" altLang="en-US" sz="2200" dirty="0"/>
          </a:p>
          <a:p>
            <a:r>
              <a:rPr lang="en-US" altLang="en-US" sz="2200" dirty="0"/>
              <a:t>Short-term memory limits</a:t>
            </a:r>
            <a:br>
              <a:rPr lang="en-US" altLang="en-US" sz="2200" dirty="0"/>
            </a:br>
            <a:endParaRPr lang="en-US" altLang="en-US" sz="2200" dirty="0"/>
          </a:p>
          <a:p>
            <a:r>
              <a:rPr lang="en-US" altLang="en-US" sz="2200" dirty="0"/>
              <a:t>Relevancy</a:t>
            </a:r>
            <a:br>
              <a:rPr lang="en-US" altLang="en-US" sz="2200" dirty="0"/>
            </a:br>
            <a:endParaRPr lang="en-US" altLang="en-US" sz="2200" dirty="0"/>
          </a:p>
          <a:p>
            <a:r>
              <a:rPr lang="en-US" altLang="en-US" sz="2200" dirty="0"/>
              <a:t>Unusualness</a:t>
            </a:r>
            <a:br>
              <a:rPr lang="en-US" altLang="en-US" sz="2200" dirty="0"/>
            </a:br>
            <a:endParaRPr lang="en-US" altLang="en-US" sz="2200" dirty="0"/>
          </a:p>
          <a:p>
            <a:r>
              <a:rPr lang="en-US" altLang="en-US" sz="2200" dirty="0"/>
              <a:t>Be positive</a:t>
            </a:r>
            <a:br>
              <a:rPr lang="en-US" altLang="en-US" sz="2200" dirty="0"/>
            </a:br>
            <a:endParaRPr lang="en-US" altLang="en-US" sz="2200" dirty="0"/>
          </a:p>
          <a:p>
            <a:r>
              <a:rPr lang="en-US" altLang="en-US" sz="2200" dirty="0"/>
              <a:t>Anderson’s averaging versus adding model</a:t>
            </a:r>
          </a:p>
        </p:txBody>
      </p:sp>
    </p:spTree>
    <p:extLst>
      <p:ext uri="{BB962C8B-B14F-4D97-AF65-F5344CB8AC3E}">
        <p14:creationId xmlns:p14="http://schemas.microsoft.com/office/powerpoint/2010/main" val="22131838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Anderson’s Averaging Versus Adding Principle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7" y="1586864"/>
            <a:ext cx="4606346" cy="4469766"/>
          </a:xfrm>
        </p:spPr>
        <p:txBody>
          <a:bodyPr/>
          <a:lstStyle/>
          <a:p>
            <a:r>
              <a:rPr lang="en-US" altLang="en-US" dirty="0"/>
              <a:t>Ted </a:t>
            </a:r>
            <a:r>
              <a:rPr lang="en-US" altLang="en-US" dirty="0" err="1"/>
              <a:t>Gacy</a:t>
            </a:r>
            <a:endParaRPr lang="en-US" altLang="en-US" dirty="0"/>
          </a:p>
          <a:p>
            <a:pPr lvl="1"/>
            <a:r>
              <a:rPr lang="en-US" altLang="en-US" dirty="0"/>
              <a:t>Smart		+3</a:t>
            </a:r>
          </a:p>
          <a:p>
            <a:pPr lvl="1"/>
            <a:r>
              <a:rPr lang="en-US" altLang="en-US" dirty="0"/>
              <a:t>Fun		+3</a:t>
            </a:r>
          </a:p>
          <a:p>
            <a:pPr lvl="1">
              <a:spcAft>
                <a:spcPts val="1800"/>
              </a:spcAft>
            </a:pPr>
            <a:r>
              <a:rPr lang="en-US" altLang="en-US" dirty="0"/>
              <a:t>Motivated	+3</a:t>
            </a:r>
          </a:p>
          <a:p>
            <a:pPr lvl="1"/>
            <a:r>
              <a:rPr lang="en-US" altLang="en-US" dirty="0"/>
              <a:t>Sum		9.0</a:t>
            </a:r>
          </a:p>
          <a:p>
            <a:pPr lvl="1"/>
            <a:r>
              <a:rPr lang="en-US" altLang="en-US" dirty="0"/>
              <a:t>Average	3.0</a:t>
            </a:r>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6096000" y="1586864"/>
            <a:ext cx="5540375" cy="4642486"/>
          </a:xfrm>
        </p:spPr>
        <p:txBody>
          <a:bodyPr/>
          <a:lstStyle/>
          <a:p>
            <a:r>
              <a:rPr lang="en-US" altLang="en-US" dirty="0"/>
              <a:t>John Bundy</a:t>
            </a:r>
          </a:p>
          <a:p>
            <a:pPr lvl="1"/>
            <a:r>
              <a:rPr lang="en-US" altLang="en-US" dirty="0"/>
              <a:t>Smart		+3</a:t>
            </a:r>
          </a:p>
          <a:p>
            <a:pPr lvl="1"/>
            <a:r>
              <a:rPr lang="en-US" altLang="en-US" dirty="0"/>
              <a:t>Fun		+3</a:t>
            </a:r>
          </a:p>
          <a:p>
            <a:pPr lvl="1"/>
            <a:r>
              <a:rPr lang="en-US" altLang="en-US" dirty="0"/>
              <a:t>Motivated	+3</a:t>
            </a:r>
          </a:p>
          <a:p>
            <a:pPr lvl="1">
              <a:spcAft>
                <a:spcPts val="1800"/>
              </a:spcAft>
            </a:pPr>
            <a:r>
              <a:rPr lang="en-US" altLang="en-US" dirty="0"/>
              <a:t>Well-dressed	+2</a:t>
            </a:r>
          </a:p>
          <a:p>
            <a:pPr lvl="1"/>
            <a:r>
              <a:rPr lang="en-US" altLang="en-US" dirty="0"/>
              <a:t>Sum		11.0</a:t>
            </a:r>
          </a:p>
          <a:p>
            <a:pPr lvl="1"/>
            <a:r>
              <a:rPr lang="en-US" altLang="en-US" dirty="0"/>
              <a:t>Average	2.75</a:t>
            </a:r>
          </a:p>
        </p:txBody>
      </p:sp>
    </p:spTree>
    <p:extLst>
      <p:ext uri="{BB962C8B-B14F-4D97-AF65-F5344CB8AC3E}">
        <p14:creationId xmlns:p14="http://schemas.microsoft.com/office/powerpoint/2010/main" val="35993350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Workbook Exercise 4.7</a:t>
            </a:r>
            <a:endParaRPr lang="en-IN" sz="3600" dirty="0"/>
          </a:p>
        </p:txBody>
      </p:sp>
    </p:spTree>
    <p:extLst>
      <p:ext uri="{BB962C8B-B14F-4D97-AF65-F5344CB8AC3E}">
        <p14:creationId xmlns:p14="http://schemas.microsoft.com/office/powerpoint/2010/main" val="12159341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Applied Case Study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Recruitment at the Borgata Hotel Casino and Spa</a:t>
            </a:r>
          </a:p>
        </p:txBody>
      </p:sp>
    </p:spTree>
    <p:extLst>
      <p:ext uri="{BB962C8B-B14F-4D97-AF65-F5344CB8AC3E}">
        <p14:creationId xmlns:p14="http://schemas.microsoft.com/office/powerpoint/2010/main" val="35819906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Focus on Ethics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Ethics of Recruiting and Hiring Based on Physical Appearance</a:t>
            </a:r>
          </a:p>
        </p:txBody>
      </p:sp>
    </p:spTree>
    <p:extLst>
      <p:ext uri="{BB962C8B-B14F-4D97-AF65-F5344CB8AC3E}">
        <p14:creationId xmlns:p14="http://schemas.microsoft.com/office/powerpoint/2010/main" val="37624907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6C04-D156-42A6-A5C8-F178873D067D}"/>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164A5A99-AF08-4162-BE84-5349BE6564C9}"/>
              </a:ext>
            </a:extLst>
          </p:cNvPr>
          <p:cNvSpPr>
            <a:spLocks noGrp="1"/>
          </p:cNvSpPr>
          <p:nvPr>
            <p:ph type="body" sz="quarter" idx="15"/>
          </p:nvPr>
        </p:nvSpPr>
        <p:spPr>
          <a:xfrm>
            <a:off x="740228" y="1132367"/>
            <a:ext cx="10711543" cy="4801400"/>
          </a:xfrm>
        </p:spPr>
        <p:txBody>
          <a:bodyPr/>
          <a:lstStyle/>
          <a:p>
            <a:r>
              <a:rPr lang="en-US" dirty="0"/>
              <a:t>Why are employee referrals an effective means of recruitment?</a:t>
            </a:r>
            <a:br>
              <a:rPr lang="en-US" dirty="0"/>
            </a:br>
            <a:endParaRPr lang="en-US" dirty="0"/>
          </a:p>
          <a:p>
            <a:r>
              <a:rPr lang="en-US" dirty="0"/>
              <a:t>Describe the principles one should follow to write an effective help-wanted ad.</a:t>
            </a:r>
            <a:br>
              <a:rPr lang="en-US" dirty="0"/>
            </a:br>
            <a:endParaRPr lang="en-US" dirty="0"/>
          </a:p>
          <a:p>
            <a:r>
              <a:rPr lang="en-US" dirty="0"/>
              <a:t>If the unstructured interview is so bad, why is it still used so often?</a:t>
            </a:r>
            <a:br>
              <a:rPr lang="en-US" dirty="0"/>
            </a:br>
            <a:endParaRPr lang="en-US" dirty="0"/>
          </a:p>
          <a:p>
            <a:r>
              <a:rPr lang="en-US" dirty="0"/>
              <a:t>Is the key-issues approach to scoring interview questions better than the typical-answer approach? Why or why not?</a:t>
            </a:r>
            <a:br>
              <a:rPr lang="en-US" dirty="0"/>
            </a:br>
            <a:endParaRPr lang="en-US" dirty="0"/>
          </a:p>
          <a:p>
            <a:r>
              <a:rPr lang="en-US" dirty="0"/>
              <a:t>What psychological principles of impression formation are important to consider when writing a resume?</a:t>
            </a:r>
          </a:p>
        </p:txBody>
      </p:sp>
    </p:spTree>
    <p:extLst>
      <p:ext uri="{BB962C8B-B14F-4D97-AF65-F5344CB8AC3E}">
        <p14:creationId xmlns:p14="http://schemas.microsoft.com/office/powerpoint/2010/main" val="22366386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23C1-7F6C-4FD6-A889-9675099D2B75}"/>
              </a:ext>
            </a:extLst>
          </p:cNvPr>
          <p:cNvSpPr>
            <a:spLocks noGrp="1"/>
          </p:cNvSpPr>
          <p:nvPr>
            <p:ph type="title"/>
          </p:nvPr>
        </p:nvSpPr>
        <p:spPr/>
        <p:txBody>
          <a:bodyPr/>
          <a:lstStyle/>
          <a:p>
            <a:r>
              <a:rPr lang="en-US" sz="3600" dirty="0"/>
              <a:t>Summary</a:t>
            </a:r>
          </a:p>
        </p:txBody>
      </p:sp>
      <p:sp>
        <p:nvSpPr>
          <p:cNvPr id="3" name="Text Placeholder 2">
            <a:extLst>
              <a:ext uri="{FF2B5EF4-FFF2-40B4-BE49-F238E27FC236}">
                <a16:creationId xmlns:a16="http://schemas.microsoft.com/office/drawing/2014/main" id="{B61B7801-87CF-4303-8ECF-F731A973D912}"/>
              </a:ext>
            </a:extLst>
          </p:cNvPr>
          <p:cNvSpPr>
            <a:spLocks noGrp="1"/>
          </p:cNvSpPr>
          <p:nvPr>
            <p:ph type="body" sz="quarter" idx="15"/>
          </p:nvPr>
        </p:nvSpPr>
        <p:spPr/>
        <p:txBody>
          <a:bodyPr>
            <a:normAutofit/>
          </a:bodyPr>
          <a:lstStyle/>
          <a:p>
            <a:pPr marL="0" indent="0">
              <a:lnSpc>
                <a:spcPct val="100000"/>
              </a:lnSpc>
              <a:spcAft>
                <a:spcPts val="1800"/>
              </a:spcAft>
              <a:buNone/>
            </a:pPr>
            <a:r>
              <a:rPr lang="en-US" sz="2600" dirty="0"/>
              <a:t>Now that the lesson has ended, you should have learned how to:</a:t>
            </a:r>
          </a:p>
          <a:p>
            <a:r>
              <a:rPr lang="en-US" altLang="en-US" sz="2600" dirty="0"/>
              <a:t>Know how to recruit applicants</a:t>
            </a:r>
          </a:p>
          <a:p>
            <a:r>
              <a:rPr lang="en-US" altLang="en-US" sz="2600" dirty="0"/>
              <a:t>Explain why the traditional, unstructured interview doesn’t work</a:t>
            </a:r>
          </a:p>
          <a:p>
            <a:r>
              <a:rPr lang="en-US" altLang="en-US" sz="2600" dirty="0"/>
              <a:t>Construct a valid, structured interview</a:t>
            </a:r>
          </a:p>
          <a:p>
            <a:r>
              <a:rPr lang="en-US" altLang="en-US" sz="2600" dirty="0"/>
              <a:t>Perform well when being interviewed</a:t>
            </a:r>
          </a:p>
          <a:p>
            <a:r>
              <a:rPr lang="en-US" altLang="en-US" sz="2600" dirty="0"/>
              <a:t>Write a resume and a cover letter</a:t>
            </a:r>
          </a:p>
        </p:txBody>
      </p:sp>
    </p:spTree>
    <p:extLst>
      <p:ext uri="{BB962C8B-B14F-4D97-AF65-F5344CB8AC3E}">
        <p14:creationId xmlns:p14="http://schemas.microsoft.com/office/powerpoint/2010/main" val="369374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Media Ads—Only 2.3% Are External Hires from Print Media</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Newspaper </a:t>
            </a:r>
            <a:br>
              <a:rPr lang="en-US" altLang="en-US" dirty="0"/>
            </a:br>
            <a:endParaRPr lang="en-US" altLang="en-US" dirty="0"/>
          </a:p>
          <a:p>
            <a:r>
              <a:rPr lang="en-US" altLang="en-US" dirty="0"/>
              <a:t>Electronic media</a:t>
            </a:r>
          </a:p>
        </p:txBody>
      </p:sp>
    </p:spTree>
    <p:extLst>
      <p:ext uri="{BB962C8B-B14F-4D97-AF65-F5344CB8AC3E}">
        <p14:creationId xmlns:p14="http://schemas.microsoft.com/office/powerpoint/2010/main" val="352684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Writing Recruitment Ads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Realistic information</a:t>
            </a:r>
            <a:br>
              <a:rPr lang="en-US" altLang="en-US" dirty="0"/>
            </a:br>
            <a:endParaRPr lang="en-US" altLang="en-US" dirty="0"/>
          </a:p>
          <a:p>
            <a:r>
              <a:rPr lang="en-US" altLang="en-US" dirty="0"/>
              <a:t>Detailed description of the job and organization</a:t>
            </a:r>
            <a:br>
              <a:rPr lang="en-US" altLang="en-US" dirty="0"/>
            </a:br>
            <a:endParaRPr lang="en-US" altLang="en-US" dirty="0"/>
          </a:p>
          <a:p>
            <a:r>
              <a:rPr lang="en-US" altLang="en-US" dirty="0"/>
              <a:t>Selection process information</a:t>
            </a:r>
          </a:p>
        </p:txBody>
      </p:sp>
    </p:spTree>
    <p:extLst>
      <p:ext uri="{BB962C8B-B14F-4D97-AF65-F5344CB8AC3E}">
        <p14:creationId xmlns:p14="http://schemas.microsoft.com/office/powerpoint/2010/main" val="1383640378"/>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18" ma:contentTypeDescription="Create a new document." ma:contentTypeScope="" ma:versionID="6b2a7157397caa02a1ce799840706cf4">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f7ec463e446db2c0a3b7b3165a862926"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restriction>
      </xsd:simpleType>
    </xsd:element>
    <xsd:element name="AdminNotes" ma:index="20" nillable="true" ma:displayName="Admin Notes" ma:format="Dropdown" ma:internalName="AdminNotes">
      <xsd:simpleType>
        <xsd:union memberTypes="dms:Text">
          <xsd:simpleType>
            <xsd:restriction base="dms:Choice">
              <xsd:enumeration value="See Source Document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xsi:nil="true"/>
    <Topic xmlns="c8ecdccd-e3b0-4392-94c4-49d90f16d1d5">Accessibility</Topic>
    <Copy xmlns="c8ecdccd-e3b0-4392-94c4-49d90f16d1d5">true</Copy>
    <MasterLocation_x0028_ifCopy_x003d_Yes_x0029_ xmlns="c8ecdccd-e3b0-4392-94c4-49d90f16d1d5">LCoE</MasterLocation_x0028_ifCopy_x003d_Yes_x0029_>
    <Owner xmlns="c8ecdccd-e3b0-4392-94c4-49d90f16d1d5">LCoE</Owner>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72CEB1C7-5C0A-4F1C-B184-5FA4EC607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BA192-EF86-48DF-982C-2C526A268392}">
  <ds:schemaRefs>
    <ds:schemaRef ds:uri="http://purl.org/dc/dcmitype/"/>
    <ds:schemaRef ds:uri="http://schemas.microsoft.com/office/2006/documentManagement/types"/>
    <ds:schemaRef ds:uri="http://schemas.microsoft.com/office/infopath/2007/PartnerControls"/>
    <ds:schemaRef ds:uri="http://purl.org/dc/terms/"/>
    <ds:schemaRef ds:uri="http://purl.org/dc/elements/1.1/"/>
    <ds:schemaRef ds:uri="http://www.w3.org/XML/1998/namespace"/>
    <ds:schemaRef ds:uri="http://schemas.openxmlformats.org/package/2006/metadata/core-properties"/>
    <ds:schemaRef ds:uri="cc1e726a-7c3b-4654-9122-87de3e28a51c"/>
    <ds:schemaRef ds:uri="c8ecdccd-e3b0-4392-94c4-49d90f16d1d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1884</TotalTime>
  <Words>2794</Words>
  <Application>Microsoft Office PowerPoint</Application>
  <PresentationFormat>Widescreen</PresentationFormat>
  <Paragraphs>444</Paragraphs>
  <Slides>77</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arial</vt:lpstr>
      <vt:lpstr>arial</vt:lpstr>
      <vt:lpstr>Calibri</vt:lpstr>
      <vt:lpstr>Helvetica</vt:lpstr>
      <vt:lpstr>Open Sans</vt:lpstr>
      <vt:lpstr>Summer Font</vt:lpstr>
      <vt:lpstr>Times New Roman</vt:lpstr>
      <vt:lpstr>Wingdings 2</vt:lpstr>
      <vt:lpstr>Office Theme</vt:lpstr>
      <vt:lpstr>Industrial/Organizational Psychology: An Applied Approach, 9e</vt:lpstr>
      <vt:lpstr>Icebreaker</vt:lpstr>
      <vt:lpstr>Learning Objectives</vt:lpstr>
      <vt:lpstr>Employee Recruitment</vt:lpstr>
      <vt:lpstr>External and Internal Recruitment Methods</vt:lpstr>
      <vt:lpstr>Recruitment Methods:  Ads, Agencies, and Recruiters</vt:lpstr>
      <vt:lpstr>Recruitment Methods: Online and In Person</vt:lpstr>
      <vt:lpstr>Media Ads—Only 2.3% Are External Hires from Print Media</vt:lpstr>
      <vt:lpstr>Writing Recruitment Ads</vt:lpstr>
      <vt:lpstr>Workbook Exercise 4.1</vt:lpstr>
      <vt:lpstr>Electronic Media</vt:lpstr>
      <vt:lpstr>Point of Purchase Methods</vt:lpstr>
      <vt:lpstr>Workbook Exercise 4.2</vt:lpstr>
      <vt:lpstr>Recruiters</vt:lpstr>
      <vt:lpstr>Workbook Exercise 4.3</vt:lpstr>
      <vt:lpstr>Employee Referrals</vt:lpstr>
      <vt:lpstr>Incentive for Referral</vt:lpstr>
      <vt:lpstr>Employee Referral Considerations</vt:lpstr>
      <vt:lpstr>Direct Mail Recruiting</vt:lpstr>
      <vt:lpstr>Direct Mail Success Stories</vt:lpstr>
      <vt:lpstr>Internet Recruiting</vt:lpstr>
      <vt:lpstr>Internet Recruiting cont.</vt:lpstr>
      <vt:lpstr>Job Fairs</vt:lpstr>
      <vt:lpstr>Special Populations</vt:lpstr>
      <vt:lpstr>Nontraditional Sources</vt:lpstr>
      <vt:lpstr>Recruiting “Passive” Applicants</vt:lpstr>
      <vt:lpstr>Evaluating Recruitment Strategy Effectiveness</vt:lpstr>
      <vt:lpstr>Visualization: Evaluating Recruitment Effectiveness</vt:lpstr>
      <vt:lpstr>Why Inside Sources Are Superior</vt:lpstr>
      <vt:lpstr>Activity: Discussion of Recruitment Methods</vt:lpstr>
      <vt:lpstr>Realistic Job Previews</vt:lpstr>
      <vt:lpstr>Realistic Job Preview (RJP)</vt:lpstr>
      <vt:lpstr>Effective Employee Selection Techniques</vt:lpstr>
      <vt:lpstr>Characteristics of Effective Employee Selection Techniques</vt:lpstr>
      <vt:lpstr>Employment Interviews</vt:lpstr>
      <vt:lpstr>Interviews Differ in Three Ways</vt:lpstr>
      <vt:lpstr>Structured Interviews Advantages</vt:lpstr>
      <vt:lpstr>Unstructured Interviews Are Not Optimal</vt:lpstr>
      <vt:lpstr>Unstructured Interviews Are Not Optimal cont.</vt:lpstr>
      <vt:lpstr>Common Unstructured Interview Questions</vt:lpstr>
      <vt:lpstr>Activity: Top Ten Stupid Interview Tricks (1 of 2)</vt:lpstr>
      <vt:lpstr>Activity: Top Ten Stupid Interview Tricks (2 of 2)</vt:lpstr>
      <vt:lpstr>Activity: Discussion of Interviews</vt:lpstr>
      <vt:lpstr>Structured Interviews Are Optimal</vt:lpstr>
      <vt:lpstr>Creating the Structured Interview</vt:lpstr>
      <vt:lpstr>Determining the KSAOs to Tap</vt:lpstr>
      <vt:lpstr>Workbook Exercise 4.4</vt:lpstr>
      <vt:lpstr>Creating Interview Questions</vt:lpstr>
      <vt:lpstr>Workbook Exercise 4.5</vt:lpstr>
      <vt:lpstr>Examples of Clarifiers</vt:lpstr>
      <vt:lpstr>Examples of Disqualifiers</vt:lpstr>
      <vt:lpstr>Examples of Past-Focused Questions</vt:lpstr>
      <vt:lpstr>Examples of Skill Determiners</vt:lpstr>
      <vt:lpstr>Examples of Future-Focused Questions</vt:lpstr>
      <vt:lpstr>Examples of Organizational-Fit Questions</vt:lpstr>
      <vt:lpstr>Creating a Scoring Key for Interview Answers</vt:lpstr>
      <vt:lpstr>Workbook Exercise 4.6</vt:lpstr>
      <vt:lpstr>Sample Question</vt:lpstr>
      <vt:lpstr>Typical Answers Scoring</vt:lpstr>
      <vt:lpstr>Key Issues Scoring</vt:lpstr>
      <vt:lpstr>Conducting the Structured Interview</vt:lpstr>
      <vt:lpstr>Job Search Skills</vt:lpstr>
      <vt:lpstr>Surviving the Interview Process</vt:lpstr>
      <vt:lpstr>Workbook Exercise 4.8</vt:lpstr>
      <vt:lpstr>Writing Cover Letters</vt:lpstr>
      <vt:lpstr>General Points</vt:lpstr>
      <vt:lpstr>Cover Letter Example</vt:lpstr>
      <vt:lpstr>Cover Letters that Were Never Read</vt:lpstr>
      <vt:lpstr>Writing a Resume</vt:lpstr>
      <vt:lpstr>Characteristics of Effective Resumes</vt:lpstr>
      <vt:lpstr>Psychological Principles of Impression Formation</vt:lpstr>
      <vt:lpstr>Anderson’s Averaging Versus Adding Principle</vt:lpstr>
      <vt:lpstr>Workbook Exercise 4.7</vt:lpstr>
      <vt:lpstr>Activity: Applied Case Study</vt:lpstr>
      <vt:lpstr>Activity: Focus on Ethics</vt:lpstr>
      <vt:lpstr>Self-Assessment</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Kimberley Grove</dc:creator>
  <cp:keywords/>
  <dc:description/>
  <cp:lastModifiedBy>Colvard, Cameron J.</cp:lastModifiedBy>
  <cp:revision>502</cp:revision>
  <cp:lastPrinted>2020-10-12T14:10:12Z</cp:lastPrinted>
  <dcterms:created xsi:type="dcterms:W3CDTF">2019-11-14T21:20:16Z</dcterms:created>
  <dcterms:modified xsi:type="dcterms:W3CDTF">2022-02-09T16:30:27Z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SP Reprints">
    <vt:bool>false</vt:bool>
  </property>
  <property fmtid="{D5CDD505-2E9C-101B-9397-08002B2CF9AE}" pid="13" name="_SourceUrl">
    <vt:lpwstr/>
  </property>
  <property fmtid="{D5CDD505-2E9C-101B-9397-08002B2CF9AE}" pid="14" name="_SharedFileIndex">
    <vt:lpwstr/>
  </property>
  <property fmtid="{D5CDD505-2E9C-101B-9397-08002B2CF9AE}" pid="15" name="SP Production">
    <vt:bool>false</vt:bool>
  </property>
  <property fmtid="{D5CDD505-2E9C-101B-9397-08002B2CF9AE}" pid="16" name="SP Content Authoring/Dev">
    <vt:bool>false</vt:bool>
  </property>
  <property fmtid="{D5CDD505-2E9C-101B-9397-08002B2CF9AE}" pid="17" name="SP E2E">
    <vt:bool>false</vt:bool>
  </property>
</Properties>
</file>