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9"/>
  </p:notesMasterIdLst>
  <p:handoutMasterIdLst>
    <p:handoutMasterId r:id="rId100"/>
  </p:handoutMasterIdLst>
  <p:sldIdLst>
    <p:sldId id="488" r:id="rId5"/>
    <p:sldId id="466" r:id="rId6"/>
    <p:sldId id="309" r:id="rId7"/>
    <p:sldId id="487" r:id="rId8"/>
    <p:sldId id="312" r:id="rId9"/>
    <p:sldId id="311" r:id="rId10"/>
    <p:sldId id="337" r:id="rId11"/>
    <p:sldId id="467" r:id="rId12"/>
    <p:sldId id="338" r:id="rId13"/>
    <p:sldId id="375" r:id="rId14"/>
    <p:sldId id="340" r:id="rId15"/>
    <p:sldId id="377" r:id="rId16"/>
    <p:sldId id="343" r:id="rId17"/>
    <p:sldId id="468" r:id="rId18"/>
    <p:sldId id="469" r:id="rId19"/>
    <p:sldId id="380" r:id="rId20"/>
    <p:sldId id="470" r:id="rId21"/>
    <p:sldId id="386" r:id="rId22"/>
    <p:sldId id="387" r:id="rId23"/>
    <p:sldId id="388" r:id="rId24"/>
    <p:sldId id="394" r:id="rId25"/>
    <p:sldId id="395" r:id="rId26"/>
    <p:sldId id="396" r:id="rId27"/>
    <p:sldId id="472" r:id="rId28"/>
    <p:sldId id="397" r:id="rId29"/>
    <p:sldId id="398" r:id="rId30"/>
    <p:sldId id="471"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2" r:id="rId44"/>
    <p:sldId id="413" r:id="rId45"/>
    <p:sldId id="414" r:id="rId46"/>
    <p:sldId id="473" r:id="rId47"/>
    <p:sldId id="417" r:id="rId48"/>
    <p:sldId id="418" r:id="rId49"/>
    <p:sldId id="421" r:id="rId50"/>
    <p:sldId id="422" r:id="rId51"/>
    <p:sldId id="423" r:id="rId52"/>
    <p:sldId id="426" r:id="rId53"/>
    <p:sldId id="428" r:id="rId54"/>
    <p:sldId id="429" r:id="rId55"/>
    <p:sldId id="430" r:id="rId56"/>
    <p:sldId id="474" r:id="rId57"/>
    <p:sldId id="431" r:id="rId58"/>
    <p:sldId id="432" r:id="rId59"/>
    <p:sldId id="433" r:id="rId60"/>
    <p:sldId id="434" r:id="rId61"/>
    <p:sldId id="436" r:id="rId62"/>
    <p:sldId id="437" r:id="rId63"/>
    <p:sldId id="438" r:id="rId64"/>
    <p:sldId id="439" r:id="rId65"/>
    <p:sldId id="440" r:id="rId66"/>
    <p:sldId id="441" r:id="rId67"/>
    <p:sldId id="442" r:id="rId68"/>
    <p:sldId id="444" r:id="rId69"/>
    <p:sldId id="446" r:id="rId70"/>
    <p:sldId id="449" r:id="rId71"/>
    <p:sldId id="448" r:id="rId72"/>
    <p:sldId id="451" r:id="rId73"/>
    <p:sldId id="455" r:id="rId74"/>
    <p:sldId id="453" r:id="rId75"/>
    <p:sldId id="475" r:id="rId76"/>
    <p:sldId id="476" r:id="rId77"/>
    <p:sldId id="456" r:id="rId78"/>
    <p:sldId id="452" r:id="rId79"/>
    <p:sldId id="454" r:id="rId80"/>
    <p:sldId id="477" r:id="rId81"/>
    <p:sldId id="458" r:id="rId82"/>
    <p:sldId id="457" r:id="rId83"/>
    <p:sldId id="459" r:id="rId84"/>
    <p:sldId id="479" r:id="rId85"/>
    <p:sldId id="478" r:id="rId86"/>
    <p:sldId id="480" r:id="rId87"/>
    <p:sldId id="482" r:id="rId88"/>
    <p:sldId id="481" r:id="rId89"/>
    <p:sldId id="483" r:id="rId90"/>
    <p:sldId id="464" r:id="rId91"/>
    <p:sldId id="484" r:id="rId92"/>
    <p:sldId id="485" r:id="rId93"/>
    <p:sldId id="460" r:id="rId94"/>
    <p:sldId id="461" r:id="rId95"/>
    <p:sldId id="462" r:id="rId96"/>
    <p:sldId id="486" r:id="rId97"/>
    <p:sldId id="465" r:id="rId98"/>
  </p:sldIdLst>
  <p:sldSz cx="12192000" cy="6858000"/>
  <p:notesSz cx="7010400" cy="9296400"/>
  <p:custDataLst>
    <p:tags r:id="rId101"/>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AC6B1-FCE9-6FC9-D83D-ACF3C485511C}" name="Mike Aamodt" initials="MA" userId="S::maamodt@dciconsult.com::fe16b82d-2592-4196-a810-e9a2d16244b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46"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79671" autoAdjust="0"/>
  </p:normalViewPr>
  <p:slideViewPr>
    <p:cSldViewPr snapToGrid="0" snapToObjects="1">
      <p:cViewPr varScale="1">
        <p:scale>
          <a:sx n="87" d="100"/>
          <a:sy n="87" d="100"/>
        </p:scale>
        <p:origin x="1494" y="96"/>
      </p:cViewPr>
      <p:guideLst/>
    </p:cSldViewPr>
  </p:slideViewPr>
  <p:outlineViewPr>
    <p:cViewPr>
      <p:scale>
        <a:sx n="33" d="100"/>
        <a:sy n="33" d="100"/>
      </p:scale>
      <p:origin x="0" y="-61284"/>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microsoft.com/office/2018/10/relationships/authors" Target="author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5/10/2022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5/10/2022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LEADERLESS GROUP DISCUSSION VIDEO</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158255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58148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altLang="en-US" i="1"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2555254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altLang="en-US" i="1"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2903998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300000"/>
              </a:lnSpc>
              <a:buFont typeface="Wingdings" panose="05000000000000000000" pitchFamily="2" charset="2"/>
              <a:buNone/>
            </a:pPr>
            <a:r>
              <a:rPr lang="en-US" altLang="en-US"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a:buFont typeface="Wingdings" panose="05000000000000000000" pitchFamily="2" charset="2"/>
              <a:buNone/>
            </a:pPr>
            <a:r>
              <a:rPr lang="en-US" altLang="en-US" dirty="0">
                <a:cs typeface="Times New Roman" panose="02020603050405020304" pitchFamily="18" charset="0"/>
              </a:rPr>
              <a:t> </a:t>
            </a:r>
          </a:p>
          <a:p>
            <a:pPr lvl="1"/>
            <a:endParaRPr lang="en-US" altLang="en-US" dirty="0">
              <a:solidFill>
                <a:schemeClr val="bg1"/>
              </a:solidFill>
            </a:endParaRPr>
          </a:p>
          <a:p>
            <a:pPr lvl="1"/>
            <a:endParaRPr lang="en-US" alt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45215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378456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187134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85</a:t>
            </a:fld>
            <a:endParaRPr lang="en-US" dirty="0"/>
          </a:p>
        </p:txBody>
      </p:sp>
    </p:spTree>
    <p:extLst>
      <p:ext uri="{BB962C8B-B14F-4D97-AF65-F5344CB8AC3E}">
        <p14:creationId xmlns:p14="http://schemas.microsoft.com/office/powerpoint/2010/main" val="333463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87</a:t>
            </a:fld>
            <a:endParaRPr lang="en-US" dirty="0"/>
          </a:p>
        </p:txBody>
      </p:sp>
    </p:spTree>
    <p:extLst>
      <p:ext uri="{BB962C8B-B14F-4D97-AF65-F5344CB8AC3E}">
        <p14:creationId xmlns:p14="http://schemas.microsoft.com/office/powerpoint/2010/main" val="206640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94</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236832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236832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08905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4259054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2860758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_______________________________________________________________</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3737418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247847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1842489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090107B8-8242-4B58-8A66-741847FA06F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AD7DBBD8-B86E-473E-83E4-8CD632E8C9F2}"/>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5: Employee Selection: References and Testing</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650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Discovering New Information about the Applicant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735953" cy="4469766"/>
          </a:xfrm>
        </p:spPr>
        <p:txBody>
          <a:bodyPr/>
          <a:lstStyle/>
          <a:p>
            <a:r>
              <a:rPr lang="en-US" altLang="en-US" dirty="0"/>
              <a:t>Types of Information</a:t>
            </a:r>
          </a:p>
          <a:p>
            <a:pPr lvl="1"/>
            <a:r>
              <a:rPr lang="en-US" altLang="en-US" dirty="0"/>
              <a:t>work habits</a:t>
            </a:r>
          </a:p>
          <a:p>
            <a:pPr lvl="1"/>
            <a:r>
              <a:rPr lang="en-US" altLang="en-US" dirty="0"/>
              <a:t>character</a:t>
            </a:r>
          </a:p>
          <a:p>
            <a:pPr lvl="1"/>
            <a:r>
              <a:rPr lang="en-US" altLang="en-US" dirty="0"/>
              <a:t>personality</a:t>
            </a:r>
          </a:p>
          <a:p>
            <a:pPr lvl="1"/>
            <a:r>
              <a:rPr lang="en-US" altLang="en-US" dirty="0"/>
              <a:t>Skills</a:t>
            </a:r>
            <a:br>
              <a:rPr lang="en-US" altLang="en-US" dirty="0"/>
            </a:br>
            <a:endParaRPr lang="en-US" altLang="en-US" dirty="0"/>
          </a:p>
          <a:p>
            <a:r>
              <a:rPr lang="en-US" altLang="en-US" dirty="0"/>
              <a:t>Problems</a:t>
            </a:r>
          </a:p>
          <a:p>
            <a:pPr lvl="1"/>
            <a:r>
              <a:rPr lang="en-US" altLang="en-US" dirty="0"/>
              <a:t>inaccurate</a:t>
            </a:r>
          </a:p>
          <a:p>
            <a:pPr lvl="1"/>
            <a:r>
              <a:rPr lang="en-US" altLang="en-US" dirty="0"/>
              <a:t>purposefully untrue</a:t>
            </a:r>
          </a:p>
        </p:txBody>
      </p:sp>
    </p:spTree>
    <p:extLst>
      <p:ext uri="{BB962C8B-B14F-4D97-AF65-F5344CB8AC3E}">
        <p14:creationId xmlns:p14="http://schemas.microsoft.com/office/powerpoint/2010/main" val="285018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Predicting Future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References are not good predictors of performance</a:t>
            </a:r>
          </a:p>
          <a:p>
            <a:pPr lvl="1"/>
            <a:r>
              <a:rPr lang="en-US" altLang="en-US" dirty="0"/>
              <a:t>Uncorrected validity is 0.18</a:t>
            </a:r>
            <a:r>
              <a:rPr lang="en-US" altLang="en-US" sz="2600" dirty="0"/>
              <a:t> </a:t>
            </a:r>
            <a:br>
              <a:rPr lang="en-US" altLang="en-US" sz="2600" dirty="0"/>
            </a:br>
            <a:endParaRPr lang="en-US" altLang="en-US" sz="2600" dirty="0"/>
          </a:p>
          <a:p>
            <a:r>
              <a:rPr lang="en-US" altLang="en-US" dirty="0"/>
              <a:t>Low validity is due to:</a:t>
            </a:r>
          </a:p>
          <a:p>
            <a:pPr lvl="1"/>
            <a:r>
              <a:rPr lang="en-US" altLang="en-US" dirty="0"/>
              <a:t>Leniency</a:t>
            </a:r>
          </a:p>
          <a:p>
            <a:pPr lvl="1"/>
            <a:r>
              <a:rPr lang="en-US" altLang="en-US" dirty="0"/>
              <a:t>Knowledge of the applicant</a:t>
            </a:r>
          </a:p>
          <a:p>
            <a:pPr lvl="1"/>
            <a:r>
              <a:rPr lang="en-US" altLang="en-US" dirty="0"/>
              <a:t>Low reliability</a:t>
            </a:r>
          </a:p>
          <a:p>
            <a:pPr lvl="1"/>
            <a:r>
              <a:rPr lang="en-US" altLang="en-US" dirty="0"/>
              <a:t>Extraneous factors </a:t>
            </a:r>
          </a:p>
        </p:txBody>
      </p:sp>
    </p:spTree>
    <p:extLst>
      <p:ext uri="{BB962C8B-B14F-4D97-AF65-F5344CB8AC3E}">
        <p14:creationId xmlns:p14="http://schemas.microsoft.com/office/powerpoint/2010/main" val="149715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Why the Leniency?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Applicants often choose their own references</a:t>
            </a:r>
            <a:br>
              <a:rPr lang="en-US" altLang="en-US" dirty="0"/>
            </a:br>
            <a:endParaRPr lang="en-US" altLang="en-US" dirty="0"/>
          </a:p>
          <a:p>
            <a:r>
              <a:rPr lang="en-US" altLang="en-US" dirty="0"/>
              <a:t>Applicants often have the right to see their files</a:t>
            </a:r>
            <a:br>
              <a:rPr lang="en-US" altLang="en-US" dirty="0"/>
            </a:br>
            <a:endParaRPr lang="en-US" altLang="en-US" dirty="0"/>
          </a:p>
          <a:p>
            <a:r>
              <a:rPr lang="en-US" altLang="en-US" dirty="0"/>
              <a:t>Former employers fear legal ramifications</a:t>
            </a:r>
          </a:p>
        </p:txBody>
      </p:sp>
    </p:spTree>
    <p:extLst>
      <p:ext uri="{BB962C8B-B14F-4D97-AF65-F5344CB8AC3E}">
        <p14:creationId xmlns:p14="http://schemas.microsoft.com/office/powerpoint/2010/main" val="220740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Potential Legal Ramifications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pPr>
              <a:spcAft>
                <a:spcPts val="1800"/>
              </a:spcAft>
              <a:defRPr/>
            </a:pPr>
            <a:r>
              <a:rPr lang="en-US" dirty="0">
                <a:ea typeface="ＭＳ Ｐゴシック" charset="0"/>
              </a:rPr>
              <a:t>Conditional or qualified privilege</a:t>
            </a:r>
          </a:p>
          <a:p>
            <a:pPr lvl="1">
              <a:spcAft>
                <a:spcPts val="1800"/>
              </a:spcAft>
              <a:defRPr/>
            </a:pPr>
            <a:r>
              <a:rPr lang="en-US" dirty="0">
                <a:ea typeface="ＭＳ Ｐゴシック" charset="0"/>
              </a:rPr>
              <a:t>Allows free communication in certain relationships without the risk of an action for defamation</a:t>
            </a:r>
          </a:p>
          <a:p>
            <a:pPr>
              <a:spcAft>
                <a:spcPts val="1800"/>
              </a:spcAft>
              <a:defRPr/>
            </a:pPr>
            <a:r>
              <a:rPr lang="en-US" dirty="0">
                <a:ea typeface="ＭＳ Ｐゴシック" charset="0"/>
              </a:rPr>
              <a:t>Defamation (“reference detectives”)</a:t>
            </a:r>
          </a:p>
          <a:p>
            <a:pPr lvl="1"/>
            <a:r>
              <a:rPr lang="en-US" b="0" i="0" dirty="0">
                <a:solidFill>
                  <a:srgbClr val="202124"/>
                </a:solidFill>
                <a:effectLst/>
                <a:latin typeface="Roboto" panose="02000000000000000000" pitchFamily="2" charset="0"/>
              </a:rPr>
              <a:t>Action of damaging the good reputation of someone; slander or libel.</a:t>
            </a:r>
          </a:p>
          <a:p>
            <a:pPr>
              <a:spcAft>
                <a:spcPts val="1800"/>
              </a:spcAft>
              <a:defRPr/>
            </a:pPr>
            <a:r>
              <a:rPr lang="en-US" dirty="0">
                <a:ea typeface="ＭＳ Ｐゴシック" charset="0"/>
              </a:rPr>
              <a:t>Negligent reference</a:t>
            </a:r>
          </a:p>
          <a:p>
            <a:pPr lvl="1">
              <a:spcAft>
                <a:spcPts val="1800"/>
              </a:spcAft>
              <a:defRPr/>
            </a:pPr>
            <a:r>
              <a:rPr lang="en-US" dirty="0">
                <a:ea typeface="ＭＳ Ｐゴシック" charset="0"/>
              </a:rPr>
              <a:t>F</a:t>
            </a:r>
            <a:r>
              <a:rPr lang="en-US" sz="2400" dirty="0">
                <a:ea typeface="ＭＳ Ｐゴシック" charset="0"/>
              </a:rPr>
              <a:t>ailure to supply information to a prospective employer about a former employee's potential legal trouble</a:t>
            </a:r>
            <a:endParaRPr lang="en-US" dirty="0">
              <a:ea typeface="ＭＳ Ｐゴシック" charset="0"/>
            </a:endParaRPr>
          </a:p>
        </p:txBody>
      </p:sp>
      <p:pic>
        <p:nvPicPr>
          <p:cNvPr id="1026" name="Picture 2" descr="Amber Heard 'Felt So Lonely' After Alleged Johnny Depp Sexual Assault |  PEOPLE.com">
            <a:extLst>
              <a:ext uri="{FF2B5EF4-FFF2-40B4-BE49-F238E27FC236}">
                <a16:creationId xmlns:a16="http://schemas.microsoft.com/office/drawing/2014/main" id="{8145B0E0-1FBD-4878-A342-6736E39FF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351" y="5000882"/>
            <a:ext cx="1857533" cy="12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7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Knowledge of the Applicant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References often have a limited opportunity to view behavior</a:t>
            </a:r>
          </a:p>
          <a:p>
            <a:pPr lvl="1"/>
            <a:r>
              <a:rPr lang="en-US" altLang="en-US" dirty="0"/>
              <a:t>Professors</a:t>
            </a:r>
          </a:p>
          <a:p>
            <a:pPr lvl="1"/>
            <a:r>
              <a:rPr lang="en-US" altLang="en-US" dirty="0"/>
              <a:t>Supervisors </a:t>
            </a:r>
          </a:p>
        </p:txBody>
      </p:sp>
      <p:pic>
        <p:nvPicPr>
          <p:cNvPr id="4098" name="Picture 2" descr="Grad School Recommendation Letter Templates and Examples 2021-2022 -  Wordvice">
            <a:extLst>
              <a:ext uri="{FF2B5EF4-FFF2-40B4-BE49-F238E27FC236}">
                <a16:creationId xmlns:a16="http://schemas.microsoft.com/office/drawing/2014/main" id="{55369C45-83D7-4261-9E50-0EEF0009E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49" y="3036524"/>
            <a:ext cx="4036075" cy="226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8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Reliability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Reference reliability is 0.22 </a:t>
            </a:r>
          </a:p>
          <a:p>
            <a:pPr lvl="1"/>
            <a:r>
              <a:rPr lang="en-US" altLang="en-US" dirty="0"/>
              <a:t>Higher correlation between two letters written by the same person for two people than between letters written by two people for the same person</a:t>
            </a:r>
          </a:p>
          <a:p>
            <a:pPr lvl="1"/>
            <a:r>
              <a:rPr lang="en-US" altLang="en-US" dirty="0"/>
              <a:t>They say more about the person writing the letter than the person being written about</a:t>
            </a:r>
          </a:p>
        </p:txBody>
      </p:sp>
    </p:spTree>
    <p:extLst>
      <p:ext uri="{BB962C8B-B14F-4D97-AF65-F5344CB8AC3E}">
        <p14:creationId xmlns:p14="http://schemas.microsoft.com/office/powerpoint/2010/main" val="347896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Extraneous Factors Surrounding the Reference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515599" cy="4469766"/>
          </a:xfrm>
        </p:spPr>
        <p:txBody>
          <a:bodyPr/>
          <a:lstStyle/>
          <a:p>
            <a:r>
              <a:rPr lang="en-US" altLang="en-US" dirty="0"/>
              <a:t>Method is more important than content</a:t>
            </a:r>
          </a:p>
          <a:p>
            <a:pPr lvl="1"/>
            <a:r>
              <a:rPr lang="en-US" altLang="en-US" dirty="0"/>
              <a:t>Specific examples better than generalizations </a:t>
            </a:r>
          </a:p>
          <a:p>
            <a:pPr lvl="1"/>
            <a:r>
              <a:rPr lang="en-US" altLang="en-US" dirty="0"/>
              <a:t>Referees who like the applicant write longer references</a:t>
            </a:r>
          </a:p>
        </p:txBody>
      </p:sp>
    </p:spTree>
    <p:extLst>
      <p:ext uri="{BB962C8B-B14F-4D97-AF65-F5344CB8AC3E}">
        <p14:creationId xmlns:p14="http://schemas.microsoft.com/office/powerpoint/2010/main" val="203603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Ethical Issues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515599" cy="4469766"/>
          </a:xfrm>
        </p:spPr>
        <p:txBody>
          <a:bodyPr/>
          <a:lstStyle/>
          <a:p>
            <a:r>
              <a:rPr lang="en-US" altLang="en-US" dirty="0"/>
              <a:t>Three guidelines that reference providers should follow:</a:t>
            </a:r>
          </a:p>
          <a:p>
            <a:pPr lvl="1"/>
            <a:r>
              <a:rPr lang="en-US" altLang="en-US" dirty="0"/>
              <a:t>Explicitly state your relationship</a:t>
            </a:r>
          </a:p>
          <a:p>
            <a:pPr lvl="1"/>
            <a:r>
              <a:rPr lang="en-US" altLang="en-US" dirty="0"/>
              <a:t>Be honest</a:t>
            </a:r>
          </a:p>
          <a:p>
            <a:pPr lvl="1"/>
            <a:r>
              <a:rPr lang="en-US" altLang="en-US" dirty="0"/>
              <a:t>Let the applicant see your reference</a:t>
            </a:r>
          </a:p>
        </p:txBody>
      </p:sp>
      <p:pic>
        <p:nvPicPr>
          <p:cNvPr id="3074" name="Picture 2" descr="The Right Way to Check a Reference - HRMForce">
            <a:extLst>
              <a:ext uri="{FF2B5EF4-FFF2-40B4-BE49-F238E27FC236}">
                <a16:creationId xmlns:a16="http://schemas.microsoft.com/office/drawing/2014/main" id="{7353BCDF-F823-4C8F-AD63-0A78A1F0A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363" y="3577556"/>
            <a:ext cx="3717504" cy="231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560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sz="3600" dirty="0">
                <a:ea typeface="ＭＳ Ｐゴシック" charset="0"/>
              </a:rPr>
              <a:t>Predicting Performance Using Applicant Training and Education</a:t>
            </a:r>
            <a:endParaRPr lang="en-IN" sz="3600" dirty="0"/>
          </a:p>
        </p:txBody>
      </p:sp>
    </p:spTree>
    <p:extLst>
      <p:ext uri="{BB962C8B-B14F-4D97-AF65-F5344CB8AC3E}">
        <p14:creationId xmlns:p14="http://schemas.microsoft.com/office/powerpoint/2010/main" val="319524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Applicant Training and Education Predictors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Education</a:t>
            </a:r>
            <a:br>
              <a:rPr lang="en-US" altLang="en-US" dirty="0"/>
            </a:br>
            <a:endParaRPr lang="en-US" altLang="en-US" dirty="0"/>
          </a:p>
          <a:p>
            <a:r>
              <a:rPr lang="en-US" altLang="en-US" dirty="0"/>
              <a:t>College GPA</a:t>
            </a:r>
          </a:p>
        </p:txBody>
      </p:sp>
    </p:spTree>
    <p:extLst>
      <p:ext uri="{BB962C8B-B14F-4D97-AF65-F5344CB8AC3E}">
        <p14:creationId xmlns:p14="http://schemas.microsoft.com/office/powerpoint/2010/main" val="181447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F7416359-9436-4A7B-9309-19D0BB1F2F0C}"/>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Discuss various types of tests you have either taken or heard about during an interview process.</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672105"/>
          </a:xfrm>
        </p:spPr>
        <p:txBody>
          <a:bodyPr/>
          <a:lstStyle/>
          <a:p>
            <a:pPr>
              <a:lnSpc>
                <a:spcPct val="100000"/>
              </a:lnSpc>
            </a:pPr>
            <a:r>
              <a:rPr lang="en-US" sz="3600" dirty="0">
                <a:ea typeface="ＭＳ Ｐゴシック" charset="0"/>
              </a:rPr>
              <a:t>Predicting Performance Using Applicant Knowledge</a:t>
            </a:r>
            <a:endParaRPr lang="en-IN" sz="3600" dirty="0"/>
          </a:p>
        </p:txBody>
      </p:sp>
    </p:spTree>
    <p:extLst>
      <p:ext uri="{BB962C8B-B14F-4D97-AF65-F5344CB8AC3E}">
        <p14:creationId xmlns:p14="http://schemas.microsoft.com/office/powerpoint/2010/main" val="18171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Using Applicant Knowledge to Predict Job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Taps job-related knowledge</a:t>
            </a:r>
            <a:br>
              <a:rPr lang="en-US" altLang="en-US" dirty="0"/>
            </a:br>
            <a:endParaRPr lang="en-US" altLang="en-US" dirty="0"/>
          </a:p>
          <a:p>
            <a:r>
              <a:rPr lang="en-US" altLang="en-US" dirty="0"/>
              <a:t>Good validity</a:t>
            </a:r>
          </a:p>
          <a:p>
            <a:pPr lvl="1"/>
            <a:r>
              <a:rPr lang="en-US" altLang="en-US" dirty="0"/>
              <a:t>Dye et al. (1993)</a:t>
            </a:r>
          </a:p>
          <a:p>
            <a:pPr lvl="1"/>
            <a:r>
              <a:rPr lang="en-US" altLang="en-US" i="1" dirty="0"/>
              <a:t>r</a:t>
            </a:r>
            <a:r>
              <a:rPr lang="en-US" altLang="en-US" dirty="0"/>
              <a:t> = 0.22</a:t>
            </a:r>
          </a:p>
          <a:p>
            <a:pPr lvl="1"/>
            <a:r>
              <a:rPr lang="el-GR" altLang="en-US" i="1" dirty="0"/>
              <a:t>ρ</a:t>
            </a:r>
            <a:r>
              <a:rPr lang="en-US" altLang="en-US" dirty="0"/>
              <a:t> = 0.45</a:t>
            </a:r>
            <a:br>
              <a:rPr lang="en-US" altLang="en-US" dirty="0"/>
            </a:br>
            <a:endParaRPr lang="en-US" altLang="en-US" dirty="0"/>
          </a:p>
          <a:p>
            <a:r>
              <a:rPr lang="en-US" altLang="en-US" dirty="0"/>
              <a:t>Face valid</a:t>
            </a:r>
            <a:br>
              <a:rPr lang="en-US" altLang="en-US" dirty="0"/>
            </a:br>
            <a:endParaRPr lang="en-US" altLang="en-US" dirty="0"/>
          </a:p>
          <a:p>
            <a:r>
              <a:rPr lang="en-US" altLang="en-US" dirty="0"/>
              <a:t>Can have adverse impact</a:t>
            </a:r>
          </a:p>
        </p:txBody>
      </p:sp>
      <p:pic>
        <p:nvPicPr>
          <p:cNvPr id="5122" name="Picture 2" descr="Amazon - Cracking the GRE Psychology Subject Test, 8th Edition (Graduate  School Test Preparation): The Princeton Review: 9780375429736: Books">
            <a:extLst>
              <a:ext uri="{FF2B5EF4-FFF2-40B4-BE49-F238E27FC236}">
                <a16:creationId xmlns:a16="http://schemas.microsoft.com/office/drawing/2014/main" id="{C4D41711-CBC6-4329-8BE2-B8151C254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532" y="2402538"/>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4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Predicting Performance Using Applicant Ability</a:t>
            </a:r>
            <a:endParaRPr lang="en-IN" sz="3600" dirty="0"/>
          </a:p>
        </p:txBody>
      </p:sp>
    </p:spTree>
    <p:extLst>
      <p:ext uri="{BB962C8B-B14F-4D97-AF65-F5344CB8AC3E}">
        <p14:creationId xmlns:p14="http://schemas.microsoft.com/office/powerpoint/2010/main" val="41252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Applicant 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Cognitive ability tests</a:t>
            </a:r>
            <a:br>
              <a:rPr lang="en-US" altLang="en-US" dirty="0"/>
            </a:br>
            <a:endParaRPr lang="en-US" altLang="en-US" dirty="0"/>
          </a:p>
          <a:p>
            <a:r>
              <a:rPr lang="en-US" altLang="en-US" dirty="0"/>
              <a:t>Perceptual ability</a:t>
            </a:r>
            <a:br>
              <a:rPr lang="en-US" altLang="en-US" dirty="0"/>
            </a:br>
            <a:endParaRPr lang="en-US" altLang="en-US" dirty="0"/>
          </a:p>
          <a:p>
            <a:r>
              <a:rPr lang="en-US" altLang="en-US" dirty="0"/>
              <a:t>Psychomotor ability</a:t>
            </a:r>
            <a:br>
              <a:rPr lang="en-US" altLang="en-US" dirty="0"/>
            </a:br>
            <a:endParaRPr lang="en-US" altLang="en-US" dirty="0"/>
          </a:p>
          <a:p>
            <a:r>
              <a:rPr lang="en-US" altLang="en-US" dirty="0"/>
              <a:t>Physical ability </a:t>
            </a:r>
          </a:p>
        </p:txBody>
      </p:sp>
    </p:spTree>
    <p:extLst>
      <p:ext uri="{BB962C8B-B14F-4D97-AF65-F5344CB8AC3E}">
        <p14:creationId xmlns:p14="http://schemas.microsoft.com/office/powerpoint/2010/main" val="112639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Cognitive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Oral and written comprehension, oral and written expression, numerical facility, originality, memorization, reasoning, and general learning</a:t>
            </a:r>
            <a:br>
              <a:rPr lang="en-US" altLang="en-US" dirty="0"/>
            </a:br>
            <a:endParaRPr lang="en-US" altLang="en-US" dirty="0"/>
          </a:p>
          <a:p>
            <a:r>
              <a:rPr lang="en-US" altLang="en-US" dirty="0"/>
              <a:t>General mental ability (</a:t>
            </a:r>
            <a:r>
              <a:rPr lang="en-US" altLang="en-US" i="1" dirty="0"/>
              <a:t>g</a:t>
            </a:r>
            <a:r>
              <a:rPr lang="en-US" altLang="en-US" dirty="0"/>
              <a:t>)</a:t>
            </a:r>
            <a:br>
              <a:rPr lang="en-US" altLang="en-US" dirty="0"/>
            </a:br>
            <a:endParaRPr lang="en-US" altLang="en-US" dirty="0"/>
          </a:p>
          <a:p>
            <a:r>
              <a:rPr lang="en-US" altLang="en-US" dirty="0"/>
              <a:t>Related to employee performance across job type, job complexity, and country</a:t>
            </a:r>
          </a:p>
        </p:txBody>
      </p:sp>
    </p:spTree>
    <p:extLst>
      <p:ext uri="{BB962C8B-B14F-4D97-AF65-F5344CB8AC3E}">
        <p14:creationId xmlns:p14="http://schemas.microsoft.com/office/powerpoint/2010/main" val="3732092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Strengths of Cognitive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Highest validity of all selection measures</a:t>
            </a:r>
            <a:br>
              <a:rPr lang="en-US" altLang="en-US" dirty="0"/>
            </a:br>
            <a:endParaRPr lang="en-US" altLang="en-US" dirty="0"/>
          </a:p>
          <a:p>
            <a:r>
              <a:rPr lang="en-US" altLang="en-US" dirty="0"/>
              <a:t>Easy to administer</a:t>
            </a:r>
            <a:br>
              <a:rPr lang="en-US" altLang="en-US" dirty="0"/>
            </a:br>
            <a:endParaRPr lang="en-US" altLang="en-US" dirty="0"/>
          </a:p>
          <a:p>
            <a:r>
              <a:rPr lang="en-US" altLang="en-US" dirty="0"/>
              <a:t>Relatively inexpensive</a:t>
            </a:r>
          </a:p>
        </p:txBody>
      </p:sp>
    </p:spTree>
    <p:extLst>
      <p:ext uri="{BB962C8B-B14F-4D97-AF65-F5344CB8AC3E}">
        <p14:creationId xmlns:p14="http://schemas.microsoft.com/office/powerpoint/2010/main" val="807455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Weaknesses of Cognitive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Likely to cause adverse impact</a:t>
            </a:r>
            <a:br>
              <a:rPr lang="en-US" altLang="en-US" dirty="0"/>
            </a:br>
            <a:endParaRPr lang="en-US" altLang="en-US" dirty="0"/>
          </a:p>
          <a:p>
            <a:r>
              <a:rPr lang="en-US" altLang="en-US" dirty="0"/>
              <a:t>Difficulty of setting passing score</a:t>
            </a:r>
          </a:p>
        </p:txBody>
      </p:sp>
      <p:pic>
        <p:nvPicPr>
          <p:cNvPr id="6148" name="Picture 4" descr="Ethnic Differences in Cognitive Ability - The National Context - The Bell  Curve: Intelligence and Class Structure in American Life - Richard J.  Herrnstein, Charles Murray">
            <a:extLst>
              <a:ext uri="{FF2B5EF4-FFF2-40B4-BE49-F238E27FC236}">
                <a16:creationId xmlns:a16="http://schemas.microsoft.com/office/drawing/2014/main" id="{5A29168C-694A-4A99-ADBD-93326E330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3266"/>
            <a:ext cx="5228651" cy="284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133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Some Specific Cognitive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Wonderlic Personnel Test</a:t>
            </a:r>
            <a:br>
              <a:rPr lang="en-US" altLang="en-US" dirty="0"/>
            </a:br>
            <a:endParaRPr lang="en-US" altLang="en-US" dirty="0"/>
          </a:p>
          <a:p>
            <a:r>
              <a:rPr lang="en-US" altLang="en-US" dirty="0"/>
              <a:t>Siena Reasoning Test</a:t>
            </a:r>
          </a:p>
        </p:txBody>
      </p:sp>
      <p:pic>
        <p:nvPicPr>
          <p:cNvPr id="2050" name="Picture 2" descr="Wonderlic Test 2022: Free Practice Tests &amp; Prep Guides">
            <a:extLst>
              <a:ext uri="{FF2B5EF4-FFF2-40B4-BE49-F238E27FC236}">
                <a16:creationId xmlns:a16="http://schemas.microsoft.com/office/drawing/2014/main" id="{EB6BB6BF-A8BC-4726-A5B9-27D2AF706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775" y="2034541"/>
            <a:ext cx="47720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58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270138"/>
          </a:xfrm>
        </p:spPr>
        <p:txBody>
          <a:bodyPr/>
          <a:lstStyle/>
          <a:p>
            <a:pPr>
              <a:lnSpc>
                <a:spcPct val="100000"/>
              </a:lnSpc>
            </a:pPr>
            <a:r>
              <a:rPr lang="en-US" sz="3600" dirty="0">
                <a:ea typeface="ＭＳ Ｐゴシック" charset="0"/>
              </a:rPr>
              <a:t>Workbook Exercise 5.1</a:t>
            </a:r>
            <a:br>
              <a:rPr lang="en-US" sz="3600" dirty="0">
                <a:ea typeface="ＭＳ Ｐゴシック" charset="0"/>
              </a:rPr>
            </a:br>
            <a:r>
              <a:rPr lang="en-US" sz="3600" dirty="0">
                <a:ea typeface="ＭＳ Ｐゴシック" charset="0"/>
              </a:rPr>
              <a:t>Sample Cognitive Ability Test</a:t>
            </a:r>
            <a:endParaRPr lang="en-IN" sz="3600" dirty="0"/>
          </a:p>
        </p:txBody>
      </p:sp>
    </p:spTree>
    <p:extLst>
      <p:ext uri="{BB962C8B-B14F-4D97-AF65-F5344CB8AC3E}">
        <p14:creationId xmlns:p14="http://schemas.microsoft.com/office/powerpoint/2010/main" val="2992928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Perceptual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Perceptual ability (Fleishman &amp; Reilly,1992b)</a:t>
            </a:r>
          </a:p>
          <a:p>
            <a:pPr lvl="1"/>
            <a:r>
              <a:rPr lang="en-US" altLang="en-US" dirty="0"/>
              <a:t>Vision (near, far, night, peripheral)</a:t>
            </a:r>
          </a:p>
          <a:p>
            <a:pPr lvl="1"/>
            <a:r>
              <a:rPr lang="en-US" altLang="en-US" dirty="0"/>
              <a:t>Color discrimination</a:t>
            </a:r>
          </a:p>
          <a:p>
            <a:pPr lvl="1"/>
            <a:r>
              <a:rPr lang="en-US" altLang="en-US" dirty="0"/>
              <a:t>Depth perception</a:t>
            </a:r>
          </a:p>
          <a:p>
            <a:pPr lvl="1"/>
            <a:r>
              <a:rPr lang="en-US" altLang="en-US" dirty="0"/>
              <a:t>Glare sensitivity</a:t>
            </a:r>
          </a:p>
          <a:p>
            <a:pPr lvl="1"/>
            <a:r>
              <a:rPr lang="en-US" altLang="en-US" dirty="0"/>
              <a:t>Speech (clarity, recognition)</a:t>
            </a:r>
          </a:p>
          <a:p>
            <a:pPr lvl="1"/>
            <a:r>
              <a:rPr lang="en-US" altLang="en-US" dirty="0"/>
              <a:t>Hearing (sensitivity, auditory attention, sound localization)</a:t>
            </a:r>
          </a:p>
        </p:txBody>
      </p:sp>
      <p:pic>
        <p:nvPicPr>
          <p:cNvPr id="7170" name="Picture 2" descr="Advice: PAT of the DAT - And Tooth Be Told">
            <a:extLst>
              <a:ext uri="{FF2B5EF4-FFF2-40B4-BE49-F238E27FC236}">
                <a16:creationId xmlns:a16="http://schemas.microsoft.com/office/drawing/2014/main" id="{B6FADCF8-0A89-4E2A-A5AF-70824C0A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76" y="4482601"/>
            <a:ext cx="268605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0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altLang="en-US" sz="2800" dirty="0"/>
              <a:t>05-01 Explain why references typically don’t predict performance</a:t>
            </a:r>
            <a:br>
              <a:rPr lang="en-US" altLang="en-US" sz="2800" dirty="0"/>
            </a:br>
            <a:endParaRPr lang="en-US" altLang="en-US" sz="2800" dirty="0"/>
          </a:p>
          <a:p>
            <a:pPr marL="0" indent="0">
              <a:buNone/>
            </a:pPr>
            <a:r>
              <a:rPr lang="en-US" altLang="en-US" sz="2800" dirty="0"/>
              <a:t>05-02 Choose the right type of employment test for a particular situation</a:t>
            </a:r>
            <a:br>
              <a:rPr lang="en-US" altLang="en-US" sz="2800" dirty="0"/>
            </a:br>
            <a:endParaRPr lang="en-US" altLang="en-US" sz="2800" dirty="0"/>
          </a:p>
          <a:p>
            <a:pPr marL="0" indent="0">
              <a:buNone/>
            </a:pPr>
            <a:r>
              <a:rPr lang="en-US" altLang="en-US" sz="2800" dirty="0"/>
              <a:t>05-03 Describe the different types of tests used to select employees</a:t>
            </a:r>
            <a:br>
              <a:rPr lang="en-US" altLang="en-US" sz="2800" dirty="0"/>
            </a:br>
            <a:endParaRPr lang="en-US" altLang="en-US" sz="2800" dirty="0"/>
          </a:p>
          <a:p>
            <a:pPr marL="0" indent="0">
              <a:buNone/>
            </a:pPr>
            <a:r>
              <a:rPr lang="en-US" altLang="en-US" sz="2800" dirty="0"/>
              <a:t>05-04 Create and score a biodata instrument</a:t>
            </a:r>
            <a:br>
              <a:rPr lang="en-US" altLang="en-US" sz="2800" dirty="0"/>
            </a:br>
            <a:endParaRPr lang="en-US" altLang="en-US" sz="2800" dirty="0"/>
          </a:p>
          <a:p>
            <a:pPr marL="0" indent="0">
              <a:buNone/>
            </a:pPr>
            <a:r>
              <a:rPr lang="en-US" altLang="en-US" sz="2800" dirty="0"/>
              <a:t>05-05 Write a well-designed rejection letter</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Psychomotor Ability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Psychomotor ability (Fleishman &amp; Reilly, 1992b)</a:t>
            </a:r>
          </a:p>
          <a:p>
            <a:pPr lvl="1"/>
            <a:r>
              <a:rPr lang="en-US" altLang="en-US" dirty="0"/>
              <a:t>Dexterity (finger, manual)</a:t>
            </a:r>
          </a:p>
          <a:p>
            <a:pPr lvl="1"/>
            <a:r>
              <a:rPr lang="en-US" altLang="en-US" dirty="0"/>
              <a:t>Control precision</a:t>
            </a:r>
          </a:p>
          <a:p>
            <a:pPr lvl="1"/>
            <a:r>
              <a:rPr lang="en-US" altLang="en-US" dirty="0"/>
              <a:t>Multilimb coordination</a:t>
            </a:r>
          </a:p>
          <a:p>
            <a:pPr lvl="1"/>
            <a:r>
              <a:rPr lang="en-US" altLang="en-US" dirty="0"/>
              <a:t>Response control</a:t>
            </a:r>
          </a:p>
          <a:p>
            <a:pPr lvl="1"/>
            <a:r>
              <a:rPr lang="en-US" altLang="en-US" dirty="0"/>
              <a:t>Reaction time</a:t>
            </a:r>
          </a:p>
          <a:p>
            <a:pPr lvl="1"/>
            <a:r>
              <a:rPr lang="en-US" altLang="en-US" dirty="0"/>
              <a:t>Arm-hand steadiness</a:t>
            </a:r>
          </a:p>
          <a:p>
            <a:pPr lvl="1"/>
            <a:r>
              <a:rPr lang="en-US" altLang="en-US" dirty="0"/>
              <a:t>Wrist-finger speed</a:t>
            </a:r>
          </a:p>
          <a:p>
            <a:pPr lvl="1"/>
            <a:r>
              <a:rPr lang="en-US" altLang="en-US" dirty="0"/>
              <a:t>Speed-of-limb movement</a:t>
            </a:r>
          </a:p>
        </p:txBody>
      </p:sp>
      <p:pic>
        <p:nvPicPr>
          <p:cNvPr id="8194" name="Picture 2" descr="Psychomotor ability in schizophrenia - NeuRA Library">
            <a:extLst>
              <a:ext uri="{FF2B5EF4-FFF2-40B4-BE49-F238E27FC236}">
                <a16:creationId xmlns:a16="http://schemas.microsoft.com/office/drawing/2014/main" id="{30BBE51C-26DD-46F9-BEF7-CBD10BD7A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451" y="2623276"/>
            <a:ext cx="2909657" cy="208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64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Physical Ability: Measures and Issues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Used for jobs with high physical demands</a:t>
            </a:r>
            <a:br>
              <a:rPr lang="en-US" altLang="en-US" dirty="0"/>
            </a:br>
            <a:endParaRPr lang="en-US" altLang="en-US" dirty="0"/>
          </a:p>
          <a:p>
            <a:r>
              <a:rPr lang="en-US" altLang="en-US" dirty="0"/>
              <a:t>Two common ways to measure</a:t>
            </a:r>
          </a:p>
          <a:p>
            <a:pPr lvl="1"/>
            <a:r>
              <a:rPr lang="en-US" altLang="en-US" dirty="0"/>
              <a:t>Simulations</a:t>
            </a:r>
          </a:p>
          <a:p>
            <a:pPr lvl="1"/>
            <a:r>
              <a:rPr lang="en-US" altLang="en-US" dirty="0"/>
              <a:t>Physical agility tests</a:t>
            </a:r>
            <a:br>
              <a:rPr lang="en-US" altLang="en-US" dirty="0"/>
            </a:br>
            <a:endParaRPr lang="en-US" altLang="en-US" dirty="0"/>
          </a:p>
          <a:p>
            <a:r>
              <a:rPr lang="en-US" altLang="en-US" dirty="0"/>
              <a:t>Three Issues</a:t>
            </a:r>
          </a:p>
          <a:p>
            <a:pPr lvl="1"/>
            <a:r>
              <a:rPr lang="en-US" altLang="en-US" dirty="0"/>
              <a:t>Job relatedness</a:t>
            </a:r>
          </a:p>
          <a:p>
            <a:pPr lvl="1"/>
            <a:r>
              <a:rPr lang="en-US" altLang="en-US" dirty="0"/>
              <a:t>Passing scores</a:t>
            </a:r>
          </a:p>
          <a:p>
            <a:pPr lvl="1"/>
            <a:r>
              <a:rPr lang="en-US" altLang="en-US" dirty="0"/>
              <a:t>When the ability must be present</a:t>
            </a:r>
          </a:p>
        </p:txBody>
      </p:sp>
      <p:pic>
        <p:nvPicPr>
          <p:cNvPr id="9218" name="Picture 2" descr="Arnold Schwarzenegger - Wikipedia">
            <a:extLst>
              <a:ext uri="{FF2B5EF4-FFF2-40B4-BE49-F238E27FC236}">
                <a16:creationId xmlns:a16="http://schemas.microsoft.com/office/drawing/2014/main" id="{538E0F00-26B8-4B75-A6E9-1C023D610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728" y="2224087"/>
            <a:ext cx="2398291" cy="304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770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Physical Abilities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Physical abilities (Fleishman &amp; Reilly, 1992b)</a:t>
            </a:r>
          </a:p>
          <a:p>
            <a:pPr lvl="1"/>
            <a:r>
              <a:rPr lang="en-US" altLang="en-US" dirty="0"/>
              <a:t>Dynamic strength (strength requiring repetitions)</a:t>
            </a:r>
          </a:p>
          <a:p>
            <a:pPr lvl="1"/>
            <a:r>
              <a:rPr lang="en-US" altLang="en-US" dirty="0"/>
              <a:t>Trunk strength (stooping or bending over)</a:t>
            </a:r>
          </a:p>
          <a:p>
            <a:pPr lvl="1"/>
            <a:r>
              <a:rPr lang="en-US" altLang="en-US" dirty="0"/>
              <a:t>Explosive strength (jumping or throwing)</a:t>
            </a:r>
          </a:p>
          <a:p>
            <a:pPr lvl="1"/>
            <a:r>
              <a:rPr lang="en-US" altLang="en-US" dirty="0"/>
              <a:t>Static strength (strength not requiring repetitions)</a:t>
            </a:r>
          </a:p>
          <a:p>
            <a:pPr lvl="1"/>
            <a:r>
              <a:rPr lang="en-US" altLang="en-US" dirty="0"/>
              <a:t>Dynamic flexibility (speed of bending or stretching)</a:t>
            </a:r>
          </a:p>
          <a:p>
            <a:pPr lvl="1"/>
            <a:r>
              <a:rPr lang="en-US" altLang="en-US" dirty="0"/>
              <a:t>Extent flexibility (degree of bending or stretching)</a:t>
            </a:r>
          </a:p>
          <a:p>
            <a:pPr lvl="1"/>
            <a:r>
              <a:rPr lang="en-US" altLang="en-US" dirty="0"/>
              <a:t>Gross body equilibrium (balance)</a:t>
            </a:r>
          </a:p>
          <a:p>
            <a:pPr lvl="1"/>
            <a:r>
              <a:rPr lang="en-US" altLang="en-US" dirty="0"/>
              <a:t>Gross body coordination (coordination when the body is in motion)</a:t>
            </a:r>
          </a:p>
          <a:p>
            <a:pPr lvl="1"/>
            <a:r>
              <a:rPr lang="en-US" altLang="en-US" dirty="0"/>
              <a:t>Stamina (ability to exert effort over long periods of time)</a:t>
            </a:r>
          </a:p>
        </p:txBody>
      </p:sp>
    </p:spTree>
    <p:extLst>
      <p:ext uri="{BB962C8B-B14F-4D97-AF65-F5344CB8AC3E}">
        <p14:creationId xmlns:p14="http://schemas.microsoft.com/office/powerpoint/2010/main" val="3119644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Predicting Performance Using Applicant Skill</a:t>
            </a:r>
            <a:endParaRPr lang="en-IN" sz="3600" dirty="0"/>
          </a:p>
        </p:txBody>
      </p:sp>
    </p:spTree>
    <p:extLst>
      <p:ext uri="{BB962C8B-B14F-4D97-AF65-F5344CB8AC3E}">
        <p14:creationId xmlns:p14="http://schemas.microsoft.com/office/powerpoint/2010/main" val="3107181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Work Samples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Applicants perform tasks that replicate actual job tasks</a:t>
            </a:r>
            <a:br>
              <a:rPr lang="en-US" altLang="en-US" dirty="0"/>
            </a:br>
            <a:endParaRPr lang="en-US" altLang="en-US" dirty="0"/>
          </a:p>
          <a:p>
            <a:r>
              <a:rPr lang="en-US" altLang="en-US" dirty="0"/>
              <a:t>Advantages</a:t>
            </a:r>
          </a:p>
          <a:p>
            <a:pPr lvl="1"/>
            <a:r>
              <a:rPr lang="en-US" altLang="en-US" dirty="0"/>
              <a:t>Directly related to the job</a:t>
            </a:r>
          </a:p>
          <a:p>
            <a:pPr lvl="1"/>
            <a:r>
              <a:rPr lang="en-US" altLang="en-US" dirty="0"/>
              <a:t>Good criterion validity</a:t>
            </a:r>
          </a:p>
          <a:p>
            <a:pPr lvl="1"/>
            <a:r>
              <a:rPr lang="en-US" altLang="en-US" dirty="0"/>
              <a:t>Good face validity</a:t>
            </a:r>
          </a:p>
          <a:p>
            <a:pPr lvl="1"/>
            <a:r>
              <a:rPr lang="en-US" altLang="en-US" dirty="0"/>
              <a:t>Less adverse impact than cognitive ability</a:t>
            </a:r>
          </a:p>
          <a:p>
            <a:pPr lvl="1"/>
            <a:r>
              <a:rPr lang="en-US" altLang="en-US" dirty="0"/>
              <a:t>Provide realistic job previews</a:t>
            </a:r>
            <a:br>
              <a:rPr lang="en-US" altLang="en-US" dirty="0"/>
            </a:br>
            <a:endParaRPr lang="en-US" altLang="en-US" dirty="0"/>
          </a:p>
          <a:p>
            <a:r>
              <a:rPr lang="en-US" altLang="en-US" dirty="0"/>
              <a:t>Disadvantages</a:t>
            </a:r>
          </a:p>
          <a:p>
            <a:pPr lvl="1"/>
            <a:r>
              <a:rPr lang="en-US" altLang="en-US" dirty="0"/>
              <a:t>Can be expensive to develop and maintain</a:t>
            </a:r>
          </a:p>
        </p:txBody>
      </p:sp>
    </p:spTree>
    <p:extLst>
      <p:ext uri="{BB962C8B-B14F-4D97-AF65-F5344CB8AC3E}">
        <p14:creationId xmlns:p14="http://schemas.microsoft.com/office/powerpoint/2010/main" val="1179279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Assessment Centers: What Are They?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selection technique that uses multiple job-related assessment exercises and multiple assessors to observe and record behaviors of candidates performing job-related tasks</a:t>
            </a:r>
            <a:br>
              <a:rPr lang="en-US" altLang="en-US" dirty="0"/>
            </a:br>
            <a:endParaRPr lang="en-US" altLang="en-US" dirty="0"/>
          </a:p>
          <a:p>
            <a:r>
              <a:rPr lang="en-US" altLang="en-US" dirty="0"/>
              <a:t>Unproctored Internet-based testing</a:t>
            </a:r>
          </a:p>
        </p:txBody>
      </p:sp>
      <p:pic>
        <p:nvPicPr>
          <p:cNvPr id="10242" name="Picture 2" descr="Is The Matrix a trans film? Revisiting the Wachowskis through a trans lens">
            <a:extLst>
              <a:ext uri="{FF2B5EF4-FFF2-40B4-BE49-F238E27FC236}">
                <a16:creationId xmlns:a16="http://schemas.microsoft.com/office/drawing/2014/main" id="{819627FD-092A-4F05-BFD1-D549FA486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361" y="3835474"/>
            <a:ext cx="3136136" cy="235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5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Guidelines for Assessment Center Practices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214065"/>
            <a:ext cx="4606346" cy="4469766"/>
          </a:xfrm>
        </p:spPr>
        <p:txBody>
          <a:bodyPr/>
          <a:lstStyle/>
          <a:p>
            <a:r>
              <a:rPr lang="en-US" altLang="en-US" dirty="0"/>
              <a:t>Based on job analysis</a:t>
            </a:r>
            <a:br>
              <a:rPr lang="en-US" altLang="en-US" dirty="0"/>
            </a:br>
            <a:endParaRPr lang="en-US" altLang="en-US" dirty="0"/>
          </a:p>
          <a:p>
            <a:r>
              <a:rPr lang="en-US" altLang="en-US" dirty="0"/>
              <a:t>Behavioral classification</a:t>
            </a:r>
            <a:br>
              <a:rPr lang="en-US" altLang="en-US" dirty="0"/>
            </a:br>
            <a:endParaRPr lang="en-US" altLang="en-US" dirty="0"/>
          </a:p>
          <a:p>
            <a:r>
              <a:rPr lang="en-US" altLang="en-US" dirty="0"/>
              <a:t>Use multiple assessment techniques</a:t>
            </a:r>
            <a:br>
              <a:rPr lang="en-US" altLang="en-US" dirty="0"/>
            </a:br>
            <a:endParaRPr lang="en-US" altLang="en-US" dirty="0"/>
          </a:p>
          <a:p>
            <a:r>
              <a:rPr lang="en-US" altLang="en-US" dirty="0"/>
              <a:t>Develop a dimension-by-exercise matrix</a:t>
            </a:r>
            <a:br>
              <a:rPr lang="en-US" altLang="en-US" dirty="0"/>
            </a:br>
            <a:endParaRPr lang="en-US" altLang="en-US" dirty="0"/>
          </a:p>
          <a:p>
            <a:r>
              <a:rPr lang="en-US" altLang="en-US" dirty="0"/>
              <a:t>Simulations</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214065"/>
            <a:ext cx="5540375" cy="4642486"/>
          </a:xfrm>
        </p:spPr>
        <p:txBody>
          <a:bodyPr/>
          <a:lstStyle/>
          <a:p>
            <a:r>
              <a:rPr lang="en-US" altLang="en-US" dirty="0"/>
              <a:t>Use multiple assessors</a:t>
            </a:r>
            <a:br>
              <a:rPr lang="en-US" altLang="en-US" dirty="0"/>
            </a:br>
            <a:endParaRPr lang="en-US" altLang="en-US" dirty="0"/>
          </a:p>
          <a:p>
            <a:r>
              <a:rPr lang="en-US" altLang="en-US" dirty="0"/>
              <a:t>Assessor training</a:t>
            </a:r>
            <a:br>
              <a:rPr lang="en-US" altLang="en-US" dirty="0"/>
            </a:br>
            <a:endParaRPr lang="en-US" altLang="en-US" dirty="0"/>
          </a:p>
          <a:p>
            <a:r>
              <a:rPr lang="en-US" altLang="en-US" dirty="0"/>
              <a:t>Recording behavior</a:t>
            </a:r>
            <a:br>
              <a:rPr lang="en-US" altLang="en-US" dirty="0"/>
            </a:br>
            <a:endParaRPr lang="en-US" altLang="en-US" dirty="0"/>
          </a:p>
          <a:p>
            <a:r>
              <a:rPr lang="en-US" altLang="en-US" dirty="0"/>
              <a:t>Reports</a:t>
            </a:r>
            <a:br>
              <a:rPr lang="en-US" altLang="en-US" dirty="0"/>
            </a:br>
            <a:endParaRPr lang="en-US" altLang="en-US" dirty="0"/>
          </a:p>
          <a:p>
            <a:r>
              <a:rPr lang="en-US" altLang="en-US" dirty="0"/>
              <a:t>Standardization</a:t>
            </a:r>
            <a:br>
              <a:rPr lang="en-US" altLang="en-US" dirty="0"/>
            </a:br>
            <a:endParaRPr lang="en-US" altLang="en-US" dirty="0"/>
          </a:p>
          <a:p>
            <a:r>
              <a:rPr lang="en-US" altLang="en-US" dirty="0"/>
              <a:t>Overall judgment based on integration of information </a:t>
            </a:r>
          </a:p>
        </p:txBody>
      </p:sp>
    </p:spTree>
    <p:extLst>
      <p:ext uri="{BB962C8B-B14F-4D97-AF65-F5344CB8AC3E}">
        <p14:creationId xmlns:p14="http://schemas.microsoft.com/office/powerpoint/2010/main" val="188566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Assessment Center Exercises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In-basket technique</a:t>
            </a:r>
            <a:br>
              <a:rPr lang="en-US" altLang="en-US" dirty="0"/>
            </a:br>
            <a:endParaRPr lang="en-US" altLang="en-US" dirty="0"/>
          </a:p>
          <a:p>
            <a:r>
              <a:rPr lang="en-US" altLang="en-US" dirty="0"/>
              <a:t>Simulations</a:t>
            </a:r>
          </a:p>
          <a:p>
            <a:pPr lvl="1"/>
            <a:r>
              <a:rPr lang="en-US" altLang="en-US" dirty="0"/>
              <a:t>Situational exercises</a:t>
            </a:r>
            <a:br>
              <a:rPr lang="en-US" altLang="en-US" dirty="0"/>
            </a:br>
            <a:endParaRPr lang="en-US" altLang="en-US" dirty="0"/>
          </a:p>
          <a:p>
            <a:r>
              <a:rPr lang="en-US" altLang="en-US" dirty="0"/>
              <a:t>Work samples</a:t>
            </a:r>
            <a:br>
              <a:rPr lang="en-US" altLang="en-US" dirty="0"/>
            </a:br>
            <a:endParaRPr lang="en-US" altLang="en-US" dirty="0"/>
          </a:p>
          <a:p>
            <a:r>
              <a:rPr lang="en-US" altLang="en-US" dirty="0"/>
              <a:t>Leaderless group discussions</a:t>
            </a:r>
            <a:br>
              <a:rPr lang="en-US" altLang="en-US" dirty="0"/>
            </a:br>
            <a:endParaRPr lang="en-US" altLang="en-US" dirty="0"/>
          </a:p>
          <a:p>
            <a:r>
              <a:rPr lang="en-US" altLang="en-US" dirty="0"/>
              <a:t>Business simulation games</a:t>
            </a:r>
            <a:br>
              <a:rPr lang="en-US" altLang="en-US" dirty="0"/>
            </a:br>
            <a:endParaRPr lang="en-US" altLang="en-US" dirty="0"/>
          </a:p>
          <a:p>
            <a:r>
              <a:rPr lang="en-US" altLang="en-US" dirty="0"/>
              <a:t>Gamified assessments</a:t>
            </a:r>
          </a:p>
        </p:txBody>
      </p:sp>
    </p:spTree>
    <p:extLst>
      <p:ext uri="{BB962C8B-B14F-4D97-AF65-F5344CB8AC3E}">
        <p14:creationId xmlns:p14="http://schemas.microsoft.com/office/powerpoint/2010/main" val="817065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Assessment Centers: Strength</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Successful in predicting employee behavior</a:t>
            </a:r>
          </a:p>
        </p:txBody>
      </p:sp>
    </p:spTree>
    <p:extLst>
      <p:ext uri="{BB962C8B-B14F-4D97-AF65-F5344CB8AC3E}">
        <p14:creationId xmlns:p14="http://schemas.microsoft.com/office/powerpoint/2010/main" val="44923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Assessment Centers: Weaknesses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Weaknesses</a:t>
            </a:r>
          </a:p>
          <a:p>
            <a:pPr lvl="1"/>
            <a:r>
              <a:rPr lang="en-US" altLang="en-US" dirty="0"/>
              <a:t>Very expensive</a:t>
            </a:r>
          </a:p>
          <a:p>
            <a:pPr lvl="2"/>
            <a:r>
              <a:rPr lang="en-US" altLang="en-US" dirty="0"/>
              <a:t>Better methods are more cost-effective</a:t>
            </a:r>
          </a:p>
          <a:p>
            <a:pPr lvl="1"/>
            <a:r>
              <a:rPr lang="en-US" altLang="en-US" dirty="0"/>
              <a:t>Time consuming</a:t>
            </a:r>
          </a:p>
          <a:p>
            <a:pPr lvl="1"/>
            <a:r>
              <a:rPr lang="en-US" altLang="en-US" dirty="0"/>
              <a:t>Ability of assessment center developed at one location may not predict performance in similar jobs at other locations</a:t>
            </a:r>
          </a:p>
          <a:p>
            <a:pPr lvl="1"/>
            <a:r>
              <a:rPr lang="en-US" altLang="en-US" dirty="0"/>
              <a:t>May have adverse impact on some groups</a:t>
            </a:r>
          </a:p>
        </p:txBody>
      </p:sp>
    </p:spTree>
    <p:extLst>
      <p:ext uri="{BB962C8B-B14F-4D97-AF65-F5344CB8AC3E}">
        <p14:creationId xmlns:p14="http://schemas.microsoft.com/office/powerpoint/2010/main" val="401441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53760"/>
          </a:xfrm>
        </p:spPr>
        <p:txBody>
          <a:bodyPr/>
          <a:lstStyle/>
          <a:p>
            <a:pPr>
              <a:lnSpc>
                <a:spcPct val="100000"/>
              </a:lnSpc>
            </a:pPr>
            <a:r>
              <a:rPr lang="en-US" sz="3600" dirty="0">
                <a:ea typeface="ＭＳ Ｐゴシック" charset="0"/>
              </a:rPr>
              <a:t>Workbook Exercise 5.6</a:t>
            </a:r>
            <a:br>
              <a:rPr lang="en-US" sz="3600" dirty="0">
                <a:ea typeface="ＭＳ Ｐゴシック" charset="0"/>
              </a:rPr>
            </a:br>
            <a:r>
              <a:rPr lang="en-US" sz="3600" dirty="0">
                <a:ea typeface="ＭＳ Ｐゴシック" charset="0"/>
              </a:rPr>
              <a:t>Would you Hire this Applicant?</a:t>
            </a:r>
            <a:endParaRPr lang="en-IN" sz="3600" dirty="0"/>
          </a:p>
        </p:txBody>
      </p:sp>
    </p:spTree>
    <p:extLst>
      <p:ext uri="{BB962C8B-B14F-4D97-AF65-F5344CB8AC3E}">
        <p14:creationId xmlns:p14="http://schemas.microsoft.com/office/powerpoint/2010/main" val="709609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sz="3600" dirty="0">
                <a:ea typeface="ＭＳ Ｐゴシック" charset="0"/>
              </a:rPr>
              <a:t>Workbook Exercise 5.2</a:t>
            </a:r>
            <a:br>
              <a:rPr lang="en-US" sz="3600" dirty="0">
                <a:ea typeface="ＭＳ Ｐゴシック" charset="0"/>
              </a:rPr>
            </a:br>
            <a:r>
              <a:rPr lang="en-US" sz="3600" dirty="0">
                <a:ea typeface="ＭＳ Ｐゴシック" charset="0"/>
              </a:rPr>
              <a:t>Leaderless Group Discussion</a:t>
            </a:r>
          </a:p>
        </p:txBody>
      </p:sp>
    </p:spTree>
    <p:extLst>
      <p:ext uri="{BB962C8B-B14F-4D97-AF65-F5344CB8AC3E}">
        <p14:creationId xmlns:p14="http://schemas.microsoft.com/office/powerpoint/2010/main" val="3379582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Predicting Performance Using Prior Experience</a:t>
            </a:r>
          </a:p>
        </p:txBody>
      </p:sp>
    </p:spTree>
    <p:extLst>
      <p:ext uri="{BB962C8B-B14F-4D97-AF65-F5344CB8AC3E}">
        <p14:creationId xmlns:p14="http://schemas.microsoft.com/office/powerpoint/2010/main" val="3229592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Four Ways to Measure Prior Experience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Application/resume information</a:t>
            </a:r>
            <a:br>
              <a:rPr lang="en-US" altLang="en-US" dirty="0"/>
            </a:br>
            <a:endParaRPr lang="en-US" altLang="en-US" dirty="0"/>
          </a:p>
          <a:p>
            <a:r>
              <a:rPr lang="en-US" altLang="en-US" dirty="0"/>
              <a:t>Biodata</a:t>
            </a:r>
            <a:br>
              <a:rPr lang="en-US" altLang="en-US" dirty="0"/>
            </a:br>
            <a:endParaRPr lang="en-US" altLang="en-US" dirty="0"/>
          </a:p>
          <a:p>
            <a:r>
              <a:rPr lang="en-US" altLang="en-US" dirty="0"/>
              <a:t>Reference checks</a:t>
            </a:r>
            <a:br>
              <a:rPr lang="en-US" altLang="en-US" dirty="0"/>
            </a:br>
            <a:endParaRPr lang="en-US" altLang="en-US" dirty="0"/>
          </a:p>
          <a:p>
            <a:r>
              <a:rPr lang="en-US" altLang="en-US" dirty="0"/>
              <a:t>Interviews</a:t>
            </a:r>
          </a:p>
        </p:txBody>
      </p:sp>
    </p:spTree>
    <p:extLst>
      <p:ext uri="{BB962C8B-B14F-4D97-AF65-F5344CB8AC3E}">
        <p14:creationId xmlns:p14="http://schemas.microsoft.com/office/powerpoint/2010/main" val="3867724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Experience Ratings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Weak predictor of future work performance</a:t>
            </a:r>
            <a:br>
              <a:rPr lang="en-US" altLang="en-US" dirty="0"/>
            </a:br>
            <a:endParaRPr lang="en-US" altLang="en-US" dirty="0"/>
          </a:p>
          <a:p>
            <a:r>
              <a:rPr lang="en-US" altLang="en-US" dirty="0"/>
              <a:t>Types of experience</a:t>
            </a:r>
          </a:p>
          <a:p>
            <a:pPr lvl="1"/>
            <a:r>
              <a:rPr lang="en-US" altLang="en-US" dirty="0"/>
              <a:t>Work</a:t>
            </a:r>
          </a:p>
          <a:p>
            <a:pPr lvl="1"/>
            <a:r>
              <a:rPr lang="en-US" altLang="en-US" dirty="0"/>
              <a:t>Life</a:t>
            </a:r>
          </a:p>
        </p:txBody>
      </p:sp>
    </p:spTree>
    <p:extLst>
      <p:ext uri="{BB962C8B-B14F-4D97-AF65-F5344CB8AC3E}">
        <p14:creationId xmlns:p14="http://schemas.microsoft.com/office/powerpoint/2010/main" val="4135253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When Experience Predicts Best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Credit prior work experience only:</a:t>
            </a:r>
          </a:p>
          <a:p>
            <a:pPr lvl="1"/>
            <a:r>
              <a:rPr lang="en-US" altLang="en-US" dirty="0"/>
              <a:t>In the same occupational area as that in which performance is to be predicted</a:t>
            </a:r>
          </a:p>
          <a:p>
            <a:pPr lvl="1"/>
            <a:r>
              <a:rPr lang="en-US" altLang="en-US" dirty="0"/>
              <a:t>In the performance of tasks or functions that have direct application on the job</a:t>
            </a:r>
            <a:br>
              <a:rPr lang="en-US" altLang="en-US" dirty="0"/>
            </a:br>
            <a:endParaRPr lang="en-US" altLang="en-US" dirty="0"/>
          </a:p>
          <a:p>
            <a:r>
              <a:rPr lang="en-US" altLang="en-US" dirty="0"/>
              <a:t>Recency of experience should be used as a decision rule for awarding credit only when justified on a case-by-case basis</a:t>
            </a:r>
            <a:br>
              <a:rPr lang="en-US" altLang="en-US" dirty="0"/>
            </a:br>
            <a:endParaRPr lang="en-US" altLang="en-US" dirty="0"/>
          </a:p>
          <a:p>
            <a:r>
              <a:rPr lang="en-US" altLang="en-US" dirty="0"/>
              <a:t>Credit for duration of work experience should be limited to a few years</a:t>
            </a:r>
          </a:p>
        </p:txBody>
      </p:sp>
    </p:spTree>
    <p:extLst>
      <p:ext uri="{BB962C8B-B14F-4D97-AF65-F5344CB8AC3E}">
        <p14:creationId xmlns:p14="http://schemas.microsoft.com/office/powerpoint/2010/main" val="16081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Experience for Selection: Some Concerns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Sullivan (2000) claims that “experience in solving ‘past problems’ is rapidly losing its applicability to current and future problems”</a:t>
            </a:r>
            <a:br>
              <a:rPr lang="en-US" altLang="en-US" dirty="0"/>
            </a:br>
            <a:endParaRPr lang="en-US" altLang="en-US" dirty="0"/>
          </a:p>
          <a:p>
            <a:r>
              <a:rPr lang="en-US" altLang="en-US" dirty="0"/>
              <a:t>Knowledge obtained through experience has a “shelf life”</a:t>
            </a:r>
          </a:p>
        </p:txBody>
      </p:sp>
    </p:spTree>
    <p:extLst>
      <p:ext uri="{BB962C8B-B14F-4D97-AF65-F5344CB8AC3E}">
        <p14:creationId xmlns:p14="http://schemas.microsoft.com/office/powerpoint/2010/main" val="3126540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Biodata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 selection method that considers an applicant’s life, school, military, community, and work experience</a:t>
            </a:r>
          </a:p>
        </p:txBody>
      </p:sp>
    </p:spTree>
    <p:extLst>
      <p:ext uri="{BB962C8B-B14F-4D97-AF65-F5344CB8AC3E}">
        <p14:creationId xmlns:p14="http://schemas.microsoft.com/office/powerpoint/2010/main" val="2825541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 of Biodata Items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defRPr/>
            </a:pPr>
            <a:r>
              <a:rPr lang="en-US" dirty="0">
                <a:ea typeface="ＭＳ Ｐゴシック" charset="0"/>
              </a:rPr>
              <a:t>Member of high school student government?</a:t>
            </a:r>
          </a:p>
          <a:p>
            <a:pPr marL="0" indent="1312863">
              <a:spcAft>
                <a:spcPts val="1800"/>
              </a:spcAft>
              <a:buFont typeface="Wingdings 2" charset="0"/>
              <a:buNone/>
              <a:defRPr/>
            </a:pPr>
            <a:r>
              <a:rPr lang="en-US" dirty="0">
                <a:ea typeface="ＭＳ Ｐゴシック" charset="0"/>
              </a:rPr>
              <a:t>Yes		No</a:t>
            </a:r>
          </a:p>
          <a:p>
            <a:pPr>
              <a:defRPr/>
            </a:pPr>
            <a:r>
              <a:rPr lang="en-US" dirty="0">
                <a:ea typeface="ＭＳ Ｐゴシック" charset="0"/>
              </a:rPr>
              <a:t>Number of jobs in past 5 years?</a:t>
            </a:r>
          </a:p>
          <a:p>
            <a:pPr marL="0" indent="914400">
              <a:spcAft>
                <a:spcPts val="1800"/>
              </a:spcAft>
              <a:buFont typeface="Wingdings 2" charset="0"/>
              <a:buNone/>
              <a:defRPr/>
            </a:pPr>
            <a:r>
              <a:rPr lang="en-US" dirty="0">
                <a:ea typeface="ＭＳ Ｐゴシック" charset="0"/>
              </a:rPr>
              <a:t>1		2	3-5	More than 5</a:t>
            </a:r>
          </a:p>
          <a:p>
            <a:pPr>
              <a:defRPr/>
            </a:pPr>
            <a:r>
              <a:rPr lang="en-US" dirty="0">
                <a:ea typeface="ＭＳ Ｐゴシック" charset="0"/>
              </a:rPr>
              <a:t>Transportation to work:</a:t>
            </a:r>
          </a:p>
          <a:p>
            <a:pPr marL="0" indent="0">
              <a:buFont typeface="Wingdings 2" charset="0"/>
              <a:buNone/>
              <a:defRPr/>
            </a:pPr>
            <a:r>
              <a:rPr lang="en-US" dirty="0">
                <a:ea typeface="ＭＳ Ｐゴシック" charset="0"/>
              </a:rPr>
              <a:t>Walk	  Bus	   Bike   Own Car	Other</a:t>
            </a:r>
          </a:p>
        </p:txBody>
      </p:sp>
    </p:spTree>
    <p:extLst>
      <p:ext uri="{BB962C8B-B14F-4D97-AF65-F5344CB8AC3E}">
        <p14:creationId xmlns:p14="http://schemas.microsoft.com/office/powerpoint/2010/main" val="1359861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Development of Biodata Items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File approach or questionnaire approach to obtain information</a:t>
            </a:r>
            <a:br>
              <a:rPr lang="en-US" altLang="en-US" dirty="0"/>
            </a:br>
            <a:endParaRPr lang="en-US" altLang="en-US" dirty="0"/>
          </a:p>
          <a:p>
            <a:r>
              <a:rPr lang="en-US" altLang="en-US" dirty="0"/>
              <a:t>Create biographical questionnaire </a:t>
            </a:r>
            <a:br>
              <a:rPr lang="en-US" altLang="en-US" dirty="0"/>
            </a:br>
            <a:endParaRPr lang="en-US" altLang="en-US" dirty="0"/>
          </a:p>
          <a:p>
            <a:r>
              <a:rPr lang="en-US" altLang="en-US" dirty="0"/>
              <a:t>Choose a criterion to measure behavior</a:t>
            </a:r>
            <a:br>
              <a:rPr lang="en-US" altLang="en-US" dirty="0"/>
            </a:br>
            <a:endParaRPr lang="en-US" altLang="en-US" dirty="0"/>
          </a:p>
          <a:p>
            <a:r>
              <a:rPr lang="en-US" altLang="en-US" dirty="0"/>
              <a:t>Split into two criterion groups</a:t>
            </a:r>
            <a:br>
              <a:rPr lang="en-US" altLang="en-US" dirty="0"/>
            </a:br>
            <a:endParaRPr lang="en-US" altLang="en-US" dirty="0"/>
          </a:p>
          <a:p>
            <a:r>
              <a:rPr lang="en-US" altLang="en-US" dirty="0"/>
              <a:t>Assign weights to items</a:t>
            </a:r>
          </a:p>
          <a:p>
            <a:pPr lvl="1"/>
            <a:r>
              <a:rPr lang="en-US" altLang="en-US" dirty="0"/>
              <a:t>Vertical percentage method</a:t>
            </a:r>
            <a:br>
              <a:rPr lang="en-US" altLang="en-US" dirty="0"/>
            </a:br>
            <a:endParaRPr lang="en-US" altLang="en-US" dirty="0"/>
          </a:p>
          <a:p>
            <a:r>
              <a:rPr lang="en-US" altLang="en-US" dirty="0"/>
              <a:t>Form composite score for employees</a:t>
            </a:r>
          </a:p>
        </p:txBody>
      </p:sp>
    </p:spTree>
    <p:extLst>
      <p:ext uri="{BB962C8B-B14F-4D97-AF65-F5344CB8AC3E}">
        <p14:creationId xmlns:p14="http://schemas.microsoft.com/office/powerpoint/2010/main" val="1815035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Biodata Weighting Process</a:t>
            </a:r>
            <a:endParaRPr lang="en-IN" dirty="0"/>
          </a:p>
        </p:txBody>
      </p:sp>
      <p:graphicFrame>
        <p:nvGraphicFramePr>
          <p:cNvPr id="7" name="Group 3">
            <a:extLst>
              <a:ext uri="{FF2B5EF4-FFF2-40B4-BE49-F238E27FC236}">
                <a16:creationId xmlns:a16="http://schemas.microsoft.com/office/drawing/2014/main" id="{EC785091-DC4D-4AFB-9498-845F676BD5A0}"/>
              </a:ext>
            </a:extLst>
          </p:cNvPr>
          <p:cNvGraphicFramePr>
            <a:graphicFrameLocks noGrp="1"/>
          </p:cNvGraphicFramePr>
          <p:nvPr>
            <p:ph type="tbl" sz="quarter" idx="18"/>
            <p:extLst>
              <p:ext uri="{D42A27DB-BD31-4B8C-83A1-F6EECF244321}">
                <p14:modId xmlns:p14="http://schemas.microsoft.com/office/powerpoint/2010/main" val="2028151669"/>
              </p:ext>
            </p:extLst>
          </p:nvPr>
        </p:nvGraphicFramePr>
        <p:xfrm>
          <a:off x="1690624" y="1594339"/>
          <a:ext cx="8810752" cy="4160838"/>
        </p:xfrm>
        <a:graphic>
          <a:graphicData uri="http://schemas.openxmlformats.org/drawingml/2006/table">
            <a:tbl>
              <a:tblPr firstRow="1"/>
              <a:tblGrid>
                <a:gridCol w="1541780">
                  <a:extLst>
                    <a:ext uri="{9D8B030D-6E8A-4147-A177-3AD203B41FA5}">
                      <a16:colId xmlns:a16="http://schemas.microsoft.com/office/drawing/2014/main" val="4160381435"/>
                    </a:ext>
                  </a:extLst>
                </a:gridCol>
                <a:gridCol w="1931416">
                  <a:extLst>
                    <a:ext uri="{9D8B030D-6E8A-4147-A177-3AD203B41FA5}">
                      <a16:colId xmlns:a16="http://schemas.microsoft.com/office/drawing/2014/main" val="3312087195"/>
                    </a:ext>
                  </a:extLst>
                </a:gridCol>
                <a:gridCol w="1969516">
                  <a:extLst>
                    <a:ext uri="{9D8B030D-6E8A-4147-A177-3AD203B41FA5}">
                      <a16:colId xmlns:a16="http://schemas.microsoft.com/office/drawing/2014/main" val="1334166842"/>
                    </a:ext>
                  </a:extLst>
                </a:gridCol>
                <a:gridCol w="1905953">
                  <a:extLst>
                    <a:ext uri="{9D8B030D-6E8A-4147-A177-3AD203B41FA5}">
                      <a16:colId xmlns:a16="http://schemas.microsoft.com/office/drawing/2014/main" val="4061749606"/>
                    </a:ext>
                  </a:extLst>
                </a:gridCol>
                <a:gridCol w="1462087">
                  <a:extLst>
                    <a:ext uri="{9D8B030D-6E8A-4147-A177-3AD203B41FA5}">
                      <a16:colId xmlns:a16="http://schemas.microsoft.com/office/drawing/2014/main" val="2077597380"/>
                    </a:ext>
                  </a:extLst>
                </a:gridCol>
              </a:tblGrid>
              <a:tr h="8318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Variable</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Long Tenure (%)</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Short Tenure (%)</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Differences in %</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Unit Weight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64252982"/>
                  </a:ext>
                </a:extLst>
              </a:tr>
              <a:tr h="83185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Education</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5793575"/>
                  </a:ext>
                </a:extLst>
              </a:tr>
              <a:tr h="8318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High School</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80</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258927423"/>
                  </a:ext>
                </a:extLst>
              </a:tr>
              <a:tr h="8334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Bachelor’s</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59</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15</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+44</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1719684698"/>
                  </a:ext>
                </a:extLst>
              </a:tr>
              <a:tr h="8318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Masters</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862419567"/>
                  </a:ext>
                </a:extLst>
              </a:tr>
            </a:tbl>
          </a:graphicData>
        </a:graphic>
      </p:graphicFrame>
    </p:spTree>
    <p:extLst>
      <p:ext uri="{BB962C8B-B14F-4D97-AF65-F5344CB8AC3E}">
        <p14:creationId xmlns:p14="http://schemas.microsoft.com/office/powerpoint/2010/main" val="312228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625646"/>
          </a:xfrm>
        </p:spPr>
        <p:txBody>
          <a:bodyPr/>
          <a:lstStyle/>
          <a:p>
            <a:pPr>
              <a:lnSpc>
                <a:spcPct val="100000"/>
              </a:lnSpc>
            </a:pPr>
            <a:r>
              <a:rPr lang="en-US" sz="3600" dirty="0">
                <a:ea typeface="ＭＳ Ｐゴシック" charset="0"/>
              </a:rPr>
              <a:t>Predicting Performance Using References and Letters of Recommendation</a:t>
            </a:r>
            <a:endParaRPr lang="en-IN" sz="3600" dirty="0"/>
          </a:p>
        </p:txBody>
      </p:sp>
    </p:spTree>
    <p:extLst>
      <p:ext uri="{BB962C8B-B14F-4D97-AF65-F5344CB8AC3E}">
        <p14:creationId xmlns:p14="http://schemas.microsoft.com/office/powerpoint/2010/main" val="1432484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Strengths of Biodata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Can predict in a variety of jobs</a:t>
            </a:r>
            <a:br>
              <a:rPr lang="en-US" altLang="en-US" dirty="0"/>
            </a:br>
            <a:endParaRPr lang="en-US" altLang="en-US" dirty="0"/>
          </a:p>
          <a:p>
            <a:r>
              <a:rPr lang="en-US" altLang="en-US" dirty="0"/>
              <a:t>Can predict for variety of criterion measures</a:t>
            </a:r>
            <a:br>
              <a:rPr lang="en-US" altLang="en-US" dirty="0"/>
            </a:br>
            <a:endParaRPr lang="en-US" altLang="en-US" dirty="0"/>
          </a:p>
          <a:p>
            <a:r>
              <a:rPr lang="en-US" altLang="en-US" dirty="0"/>
              <a:t>Higher organizational profit and growth</a:t>
            </a:r>
            <a:br>
              <a:rPr lang="en-US" altLang="en-US" dirty="0"/>
            </a:br>
            <a:endParaRPr lang="en-US" altLang="en-US" dirty="0"/>
          </a:p>
          <a:p>
            <a:r>
              <a:rPr lang="en-US" altLang="en-US" dirty="0"/>
              <a:t>Easy to use, quickly administered, inexpensive, and not subject to individual bias</a:t>
            </a:r>
          </a:p>
        </p:txBody>
      </p:sp>
    </p:spTree>
    <p:extLst>
      <p:ext uri="{BB962C8B-B14F-4D97-AF65-F5344CB8AC3E}">
        <p14:creationId xmlns:p14="http://schemas.microsoft.com/office/powerpoint/2010/main" val="178350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Weaknesses of Biodata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Validity may not be stable over time</a:t>
            </a:r>
            <a:br>
              <a:rPr lang="en-US" altLang="en-US" dirty="0"/>
            </a:br>
            <a:endParaRPr lang="en-US" altLang="en-US" dirty="0"/>
          </a:p>
          <a:p>
            <a:r>
              <a:rPr lang="en-US" altLang="en-US" dirty="0"/>
              <a:t>Legal requirements in federal</a:t>
            </a:r>
            <a:r>
              <a:rPr lang="en-US" altLang="en-US" i="1" dirty="0"/>
              <a:t> Uniform Guidelines</a:t>
            </a:r>
          </a:p>
          <a:p>
            <a:pPr lvl="1"/>
            <a:r>
              <a:rPr lang="en-US" altLang="en-US" dirty="0"/>
              <a:t>May cause adverse impact</a:t>
            </a:r>
            <a:br>
              <a:rPr lang="en-US" altLang="en-US" dirty="0"/>
            </a:br>
            <a:endParaRPr lang="en-US" altLang="en-US" dirty="0"/>
          </a:p>
          <a:p>
            <a:r>
              <a:rPr lang="en-US" altLang="en-US" dirty="0"/>
              <a:t>Biodata can be faked</a:t>
            </a:r>
          </a:p>
        </p:txBody>
      </p:sp>
    </p:spTree>
    <p:extLst>
      <p:ext uri="{BB962C8B-B14F-4D97-AF65-F5344CB8AC3E}">
        <p14:creationId xmlns:p14="http://schemas.microsoft.com/office/powerpoint/2010/main" val="740212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Four Standards for Each Item</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Gandy and Dye (1989)</a:t>
            </a:r>
          </a:p>
          <a:p>
            <a:pPr lvl="1"/>
            <a:r>
              <a:rPr lang="en-US" altLang="en-US" dirty="0"/>
              <a:t>Must deal with events under a person’s control</a:t>
            </a:r>
          </a:p>
          <a:p>
            <a:pPr lvl="1"/>
            <a:r>
              <a:rPr lang="en-US" altLang="en-US" dirty="0"/>
              <a:t>Must be job-related</a:t>
            </a:r>
          </a:p>
          <a:p>
            <a:pPr lvl="1"/>
            <a:r>
              <a:rPr lang="en-US" altLang="en-US" dirty="0"/>
              <a:t>Must be verifiable</a:t>
            </a:r>
          </a:p>
          <a:p>
            <a:pPr lvl="1"/>
            <a:r>
              <a:rPr lang="en-US" altLang="en-US" dirty="0"/>
              <a:t>Must not invade applicant’s privacy</a:t>
            </a:r>
          </a:p>
        </p:txBody>
      </p:sp>
    </p:spTree>
    <p:extLst>
      <p:ext uri="{BB962C8B-B14F-4D97-AF65-F5344CB8AC3E}">
        <p14:creationId xmlns:p14="http://schemas.microsoft.com/office/powerpoint/2010/main" val="1241458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Reducing Faking on Biodata Items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Stokes et al. (1993)</a:t>
            </a:r>
          </a:p>
          <a:p>
            <a:pPr lvl="1"/>
            <a:r>
              <a:rPr lang="en-US" altLang="en-US" dirty="0"/>
              <a:t>Warning applicants about presence of lie scale</a:t>
            </a:r>
          </a:p>
          <a:p>
            <a:pPr lvl="1"/>
            <a:r>
              <a:rPr lang="en-US" altLang="en-US" dirty="0"/>
              <a:t>Objective, verifiable items</a:t>
            </a:r>
          </a:p>
          <a:p>
            <a:pPr lvl="1"/>
            <a:r>
              <a:rPr lang="en-US" altLang="en-US" dirty="0"/>
              <a:t>Elaboration</a:t>
            </a:r>
            <a:br>
              <a:rPr lang="en-US" altLang="en-US" dirty="0"/>
            </a:br>
            <a:endParaRPr lang="en-US" altLang="en-US" dirty="0"/>
          </a:p>
          <a:p>
            <a:r>
              <a:rPr lang="en-US" altLang="en-US" dirty="0"/>
              <a:t>Bogus items</a:t>
            </a:r>
          </a:p>
        </p:txBody>
      </p:sp>
    </p:spTree>
    <p:extLst>
      <p:ext uri="{BB962C8B-B14F-4D97-AF65-F5344CB8AC3E}">
        <p14:creationId xmlns:p14="http://schemas.microsoft.com/office/powerpoint/2010/main" val="2837232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23933"/>
          </a:xfrm>
        </p:spPr>
        <p:txBody>
          <a:bodyPr/>
          <a:lstStyle/>
          <a:p>
            <a:pPr>
              <a:lnSpc>
                <a:spcPct val="100000"/>
              </a:lnSpc>
            </a:pPr>
            <a:r>
              <a:rPr lang="en-US" sz="3600" dirty="0">
                <a:ea typeface="ＭＳ Ｐゴシック" charset="0"/>
              </a:rPr>
              <a:t>Predicting Performance Using Personality, Interest, and Character</a:t>
            </a:r>
          </a:p>
        </p:txBody>
      </p:sp>
    </p:spTree>
    <p:extLst>
      <p:ext uri="{BB962C8B-B14F-4D97-AF65-F5344CB8AC3E}">
        <p14:creationId xmlns:p14="http://schemas.microsoft.com/office/powerpoint/2010/main" val="2348296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Personality Inventories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Personality is a collection of traits that persist across time and situations and differentiate one person from another</a:t>
            </a:r>
            <a:br>
              <a:rPr lang="en-US" altLang="en-US" dirty="0"/>
            </a:br>
            <a:endParaRPr lang="en-US" altLang="en-US" dirty="0"/>
          </a:p>
          <a:p>
            <a:r>
              <a:rPr lang="en-US" altLang="en-US" dirty="0"/>
              <a:t>Personality inventories predict a wide variety of work behaviors and attitudes</a:t>
            </a:r>
          </a:p>
        </p:txBody>
      </p:sp>
    </p:spTree>
    <p:extLst>
      <p:ext uri="{BB962C8B-B14F-4D97-AF65-F5344CB8AC3E}">
        <p14:creationId xmlns:p14="http://schemas.microsoft.com/office/powerpoint/2010/main" val="2091790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Differences in Personality Inventories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Types of personality inventories</a:t>
            </a:r>
          </a:p>
          <a:p>
            <a:pPr lvl="1"/>
            <a:r>
              <a:rPr lang="en-US" altLang="en-US" dirty="0"/>
              <a:t>Tests of normal personality</a:t>
            </a:r>
          </a:p>
          <a:p>
            <a:pPr lvl="1"/>
            <a:r>
              <a:rPr lang="en-US" altLang="en-US" dirty="0"/>
              <a:t>Tests of psychopathology</a:t>
            </a:r>
            <a:br>
              <a:rPr lang="en-US" altLang="en-US" dirty="0"/>
            </a:br>
            <a:endParaRPr lang="en-US" altLang="en-US" dirty="0"/>
          </a:p>
          <a:p>
            <a:r>
              <a:rPr lang="en-US" altLang="en-US" dirty="0"/>
              <a:t>Basis for personality dimensions</a:t>
            </a:r>
          </a:p>
          <a:p>
            <a:pPr lvl="1"/>
            <a:r>
              <a:rPr lang="en-US" altLang="en-US" dirty="0"/>
              <a:t>Theory based</a:t>
            </a:r>
          </a:p>
          <a:p>
            <a:pPr lvl="1"/>
            <a:r>
              <a:rPr lang="en-US" altLang="en-US" dirty="0"/>
              <a:t>Statistically based</a:t>
            </a:r>
          </a:p>
          <a:p>
            <a:pPr lvl="1"/>
            <a:r>
              <a:rPr lang="en-US" altLang="en-US" dirty="0"/>
              <a:t>Empirically based</a:t>
            </a:r>
            <a:br>
              <a:rPr lang="en-US" altLang="en-US" dirty="0"/>
            </a:br>
            <a:endParaRPr lang="en-US" altLang="en-US" dirty="0"/>
          </a:p>
          <a:p>
            <a:r>
              <a:rPr lang="en-US" altLang="en-US" dirty="0"/>
              <a:t>Scoring</a:t>
            </a:r>
          </a:p>
          <a:p>
            <a:pPr lvl="1"/>
            <a:r>
              <a:rPr lang="en-US" altLang="en-US" dirty="0"/>
              <a:t>Objective</a:t>
            </a:r>
          </a:p>
          <a:p>
            <a:pPr lvl="1"/>
            <a:r>
              <a:rPr lang="en-US" altLang="en-US" dirty="0"/>
              <a:t>Projective</a:t>
            </a:r>
          </a:p>
        </p:txBody>
      </p:sp>
    </p:spTree>
    <p:extLst>
      <p:ext uri="{BB962C8B-B14F-4D97-AF65-F5344CB8AC3E}">
        <p14:creationId xmlns:p14="http://schemas.microsoft.com/office/powerpoint/2010/main" val="1234150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Five-Factor Model (The Big 5)</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b="1" dirty="0"/>
              <a:t>O</a:t>
            </a:r>
            <a:r>
              <a:rPr lang="en-US" altLang="en-US" dirty="0"/>
              <a:t>penness to experience </a:t>
            </a:r>
          </a:p>
          <a:p>
            <a:pPr lvl="1"/>
            <a:r>
              <a:rPr lang="en-US" altLang="en-US" dirty="0"/>
              <a:t>imaginative, curious, cultured</a:t>
            </a:r>
          </a:p>
          <a:p>
            <a:r>
              <a:rPr lang="en-US" altLang="en-US" b="1" dirty="0"/>
              <a:t>C</a:t>
            </a:r>
            <a:r>
              <a:rPr lang="en-US" altLang="en-US" dirty="0"/>
              <a:t>onscientiousness</a:t>
            </a:r>
          </a:p>
          <a:p>
            <a:pPr lvl="1"/>
            <a:r>
              <a:rPr lang="en-US" altLang="en-US" dirty="0"/>
              <a:t>organized, disciplined, careful</a:t>
            </a:r>
          </a:p>
          <a:p>
            <a:r>
              <a:rPr lang="en-US" altLang="en-US" b="1" dirty="0"/>
              <a:t>E</a:t>
            </a:r>
            <a:r>
              <a:rPr lang="en-US" altLang="en-US" dirty="0"/>
              <a:t>xtraversion</a:t>
            </a:r>
          </a:p>
          <a:p>
            <a:pPr lvl="1"/>
            <a:r>
              <a:rPr lang="en-US" altLang="en-US" dirty="0"/>
              <a:t>outgoing, gregarious, fun-loving</a:t>
            </a:r>
          </a:p>
          <a:p>
            <a:r>
              <a:rPr lang="en-US" altLang="en-US" b="1" dirty="0"/>
              <a:t>A</a:t>
            </a:r>
            <a:r>
              <a:rPr lang="en-US" altLang="en-US" dirty="0"/>
              <a:t>greeableness </a:t>
            </a:r>
          </a:p>
          <a:p>
            <a:pPr lvl="1"/>
            <a:r>
              <a:rPr lang="en-US" altLang="en-US" dirty="0"/>
              <a:t>trusting, cooperative, flexible</a:t>
            </a:r>
          </a:p>
          <a:p>
            <a:r>
              <a:rPr lang="en-US" altLang="en-US" b="1" dirty="0"/>
              <a:t>N</a:t>
            </a:r>
            <a:r>
              <a:rPr lang="en-US" altLang="en-US" dirty="0"/>
              <a:t>euroticism (emotional stability)</a:t>
            </a:r>
          </a:p>
          <a:p>
            <a:pPr lvl="1"/>
            <a:r>
              <a:rPr lang="en-US" altLang="en-US" dirty="0"/>
              <a:t>anxious, insecure, vulnerable to stress</a:t>
            </a:r>
          </a:p>
        </p:txBody>
      </p:sp>
    </p:spTree>
    <p:extLst>
      <p:ext uri="{BB962C8B-B14F-4D97-AF65-F5344CB8AC3E}">
        <p14:creationId xmlns:p14="http://schemas.microsoft.com/office/powerpoint/2010/main" val="3857581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Personality Inventories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Strengths</a:t>
            </a:r>
          </a:p>
          <a:p>
            <a:pPr lvl="1"/>
            <a:r>
              <a:rPr lang="en-US" altLang="en-US" dirty="0"/>
              <a:t>Relatively cheap</a:t>
            </a:r>
          </a:p>
          <a:p>
            <a:pPr lvl="1"/>
            <a:r>
              <a:rPr lang="en-US" altLang="en-US" dirty="0"/>
              <a:t>Easy to administer</a:t>
            </a:r>
          </a:p>
          <a:p>
            <a:pPr lvl="1"/>
            <a:r>
              <a:rPr lang="en-US" altLang="en-US" dirty="0"/>
              <a:t>Little adverse impact</a:t>
            </a:r>
          </a:p>
          <a:p>
            <a:pPr lvl="1"/>
            <a:r>
              <a:rPr lang="en-US" altLang="en-US" dirty="0"/>
              <a:t>Predicts best when based on a job analysis</a:t>
            </a:r>
            <a:br>
              <a:rPr lang="en-US" altLang="en-US" dirty="0"/>
            </a:br>
            <a:endParaRPr lang="en-US" altLang="en-US" dirty="0"/>
          </a:p>
          <a:p>
            <a:r>
              <a:rPr lang="en-US" altLang="en-US" dirty="0"/>
              <a:t>Weaknesses</a:t>
            </a:r>
          </a:p>
          <a:p>
            <a:pPr lvl="1"/>
            <a:r>
              <a:rPr lang="en-US" altLang="en-US" dirty="0"/>
              <a:t>Scale development</a:t>
            </a:r>
          </a:p>
          <a:p>
            <a:pPr lvl="1"/>
            <a:r>
              <a:rPr lang="en-US" altLang="en-US" dirty="0"/>
              <a:t>Validity</a:t>
            </a:r>
          </a:p>
          <a:p>
            <a:pPr lvl="1"/>
            <a:r>
              <a:rPr lang="en-US" altLang="en-US" dirty="0"/>
              <a:t>Faking</a:t>
            </a:r>
          </a:p>
        </p:txBody>
      </p:sp>
    </p:spTree>
    <p:extLst>
      <p:ext uri="{BB962C8B-B14F-4D97-AF65-F5344CB8AC3E}">
        <p14:creationId xmlns:p14="http://schemas.microsoft.com/office/powerpoint/2010/main" val="892259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55464"/>
          </a:xfrm>
        </p:spPr>
        <p:txBody>
          <a:bodyPr/>
          <a:lstStyle/>
          <a:p>
            <a:pPr>
              <a:lnSpc>
                <a:spcPct val="100000"/>
              </a:lnSpc>
            </a:pPr>
            <a:r>
              <a:rPr lang="en-US" sz="3600" dirty="0">
                <a:ea typeface="ＭＳ Ｐゴシック" charset="0"/>
              </a:rPr>
              <a:t>Workbook Exercise 5.3</a:t>
            </a:r>
            <a:br>
              <a:rPr lang="en-US" sz="3600" dirty="0">
                <a:ea typeface="ＭＳ Ｐゴシック" charset="0"/>
              </a:rPr>
            </a:br>
            <a:r>
              <a:rPr lang="en-US" sz="3600" dirty="0">
                <a:ea typeface="ＭＳ Ｐゴシック" charset="0"/>
              </a:rPr>
              <a:t>Sample Personality Inventory</a:t>
            </a:r>
          </a:p>
        </p:txBody>
      </p:sp>
    </p:spTree>
    <p:extLst>
      <p:ext uri="{BB962C8B-B14F-4D97-AF65-F5344CB8AC3E}">
        <p14:creationId xmlns:p14="http://schemas.microsoft.com/office/powerpoint/2010/main" val="92634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dirty="0">
                <a:ea typeface="ＭＳ Ｐゴシック" charset="0"/>
              </a:rPr>
              <a:t>References and Letters of Recommendation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800" dirty="0"/>
              <a:t>Differentiating between:</a:t>
            </a:r>
          </a:p>
          <a:p>
            <a:pPr lvl="1"/>
            <a:r>
              <a:rPr lang="en-US" altLang="en-US" sz="2600" dirty="0"/>
              <a:t>Reference check</a:t>
            </a:r>
          </a:p>
          <a:p>
            <a:pPr lvl="1"/>
            <a:r>
              <a:rPr lang="en-US" altLang="en-US" sz="2600" dirty="0"/>
              <a:t>Reference</a:t>
            </a:r>
          </a:p>
          <a:p>
            <a:pPr lvl="1"/>
            <a:r>
              <a:rPr lang="en-US" altLang="en-US" sz="2600" dirty="0"/>
              <a:t>Letter of recommendation</a:t>
            </a:r>
          </a:p>
        </p:txBody>
      </p:sp>
    </p:spTree>
    <p:extLst>
      <p:ext uri="{BB962C8B-B14F-4D97-AF65-F5344CB8AC3E}">
        <p14:creationId xmlns:p14="http://schemas.microsoft.com/office/powerpoint/2010/main" val="11833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Interest Inventories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Tap an applicant’s interest in particular types of work or careers</a:t>
            </a:r>
            <a:br>
              <a:rPr lang="en-US" altLang="en-US" dirty="0"/>
            </a:br>
            <a:endParaRPr lang="en-US" altLang="en-US" dirty="0"/>
          </a:p>
          <a:p>
            <a:r>
              <a:rPr lang="en-US" altLang="en-US" dirty="0"/>
              <a:t>Moderate predictor</a:t>
            </a:r>
            <a:br>
              <a:rPr lang="en-US" altLang="en-US" dirty="0"/>
            </a:br>
            <a:endParaRPr lang="en-US" altLang="en-US" dirty="0"/>
          </a:p>
          <a:p>
            <a:r>
              <a:rPr lang="en-US" altLang="en-US" dirty="0"/>
              <a:t>There are better predictors of job satisfaction</a:t>
            </a:r>
          </a:p>
        </p:txBody>
      </p:sp>
    </p:spTree>
    <p:extLst>
      <p:ext uri="{BB962C8B-B14F-4D97-AF65-F5344CB8AC3E}">
        <p14:creationId xmlns:p14="http://schemas.microsoft.com/office/powerpoint/2010/main" val="2007273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44954"/>
          </a:xfrm>
        </p:spPr>
        <p:txBody>
          <a:bodyPr/>
          <a:lstStyle/>
          <a:p>
            <a:pPr>
              <a:lnSpc>
                <a:spcPct val="100000"/>
              </a:lnSpc>
            </a:pPr>
            <a:r>
              <a:rPr lang="en-US" sz="3600" dirty="0">
                <a:ea typeface="ＭＳ Ｐゴシック" charset="0"/>
              </a:rPr>
              <a:t>Workbook Exercise 5.4</a:t>
            </a:r>
            <a:br>
              <a:rPr lang="en-US" sz="3600" dirty="0">
                <a:ea typeface="ＭＳ Ｐゴシック" charset="0"/>
              </a:rPr>
            </a:br>
            <a:r>
              <a:rPr lang="en-US" sz="3600" dirty="0">
                <a:ea typeface="ＭＳ Ｐゴシック" charset="0"/>
              </a:rPr>
              <a:t>Sample Interest Inventory</a:t>
            </a:r>
          </a:p>
        </p:txBody>
      </p:sp>
    </p:spTree>
    <p:extLst>
      <p:ext uri="{BB962C8B-B14F-4D97-AF65-F5344CB8AC3E}">
        <p14:creationId xmlns:p14="http://schemas.microsoft.com/office/powerpoint/2010/main" val="2934693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Integrity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Estimate the probability that applicants will steal money, time, or merchandise</a:t>
            </a:r>
            <a:br>
              <a:rPr lang="en-US" altLang="en-US" dirty="0"/>
            </a:br>
            <a:endParaRPr lang="en-US" altLang="en-US" dirty="0"/>
          </a:p>
          <a:p>
            <a:r>
              <a:rPr lang="en-US" altLang="en-US" dirty="0"/>
              <a:t>Used mostly in retail, but gaining acceptance for other occupations</a:t>
            </a:r>
          </a:p>
        </p:txBody>
      </p:sp>
    </p:spTree>
    <p:extLst>
      <p:ext uri="{BB962C8B-B14F-4D97-AF65-F5344CB8AC3E}">
        <p14:creationId xmlns:p14="http://schemas.microsoft.com/office/powerpoint/2010/main" val="776274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Types of Integrity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Electronic Testing</a:t>
            </a:r>
          </a:p>
          <a:p>
            <a:pPr lvl="1">
              <a:spcAft>
                <a:spcPts val="0"/>
              </a:spcAft>
            </a:pPr>
            <a:r>
              <a:rPr lang="en-US" altLang="en-US" dirty="0"/>
              <a:t>Polygraph testing</a:t>
            </a:r>
          </a:p>
          <a:p>
            <a:pPr lvl="1">
              <a:spcAft>
                <a:spcPts val="1800"/>
              </a:spcAft>
            </a:pPr>
            <a:r>
              <a:rPr lang="en-US" altLang="en-US" dirty="0"/>
              <a:t>Voice stress analyzer</a:t>
            </a:r>
          </a:p>
          <a:p>
            <a:r>
              <a:rPr lang="en-US" altLang="en-US" dirty="0"/>
              <a:t>Paper and Pencil Testing</a:t>
            </a:r>
          </a:p>
          <a:p>
            <a:pPr lvl="1"/>
            <a:r>
              <a:rPr lang="en-US" altLang="en-US" dirty="0"/>
              <a:t>Overt</a:t>
            </a:r>
          </a:p>
          <a:p>
            <a:pPr lvl="1"/>
            <a:r>
              <a:rPr lang="en-US" altLang="en-US" dirty="0"/>
              <a:t>Personality based </a:t>
            </a:r>
          </a:p>
        </p:txBody>
      </p:sp>
    </p:spTree>
    <p:extLst>
      <p:ext uri="{BB962C8B-B14F-4D97-AF65-F5344CB8AC3E}">
        <p14:creationId xmlns:p14="http://schemas.microsoft.com/office/powerpoint/2010/main" val="10328561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Polygraph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Polygraph (lie detector) is a machine that measures the physiological responses that accompany the verbal responses an individual makes to a direct question asked by polygraph operator.</a:t>
            </a:r>
          </a:p>
        </p:txBody>
      </p:sp>
    </p:spTree>
    <p:extLst>
      <p:ext uri="{BB962C8B-B14F-4D97-AF65-F5344CB8AC3E}">
        <p14:creationId xmlns:p14="http://schemas.microsoft.com/office/powerpoint/2010/main" val="79013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Legal Guidelines for Polygraph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Employee Polygraph Protection Act of 1988 makes it illegal to use polygraph or voice stress analyzer</a:t>
            </a:r>
            <a:br>
              <a:rPr lang="en-US" altLang="en-US" dirty="0"/>
            </a:br>
            <a:endParaRPr lang="en-US" altLang="en-US" dirty="0"/>
          </a:p>
          <a:p>
            <a:pPr>
              <a:spcAft>
                <a:spcPts val="1800"/>
              </a:spcAft>
            </a:pPr>
            <a:r>
              <a:rPr lang="en-US" altLang="en-US" dirty="0"/>
              <a:t>The following situations are exempt from these prohibitions</a:t>
            </a:r>
          </a:p>
          <a:p>
            <a:pPr lvl="1">
              <a:spcAft>
                <a:spcPts val="1800"/>
              </a:spcAft>
            </a:pPr>
            <a:r>
              <a:rPr lang="en-US" altLang="en-US" dirty="0"/>
              <a:t>Law enforcement agencies</a:t>
            </a:r>
          </a:p>
          <a:p>
            <a:pPr lvl="1">
              <a:spcAft>
                <a:spcPts val="1800"/>
              </a:spcAft>
            </a:pPr>
            <a:r>
              <a:rPr lang="en-US" altLang="en-US" dirty="0"/>
              <a:t>National security</a:t>
            </a:r>
          </a:p>
        </p:txBody>
      </p:sp>
    </p:spTree>
    <p:extLst>
      <p:ext uri="{BB962C8B-B14F-4D97-AF65-F5344CB8AC3E}">
        <p14:creationId xmlns:p14="http://schemas.microsoft.com/office/powerpoint/2010/main" val="2293216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Paper and Pencil Integrity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Overt integrity tests</a:t>
            </a:r>
          </a:p>
          <a:p>
            <a:pPr lvl="1"/>
            <a:r>
              <a:rPr lang="en-US" altLang="en-US" dirty="0"/>
              <a:t>Directly ask for attitudes about theft and occurrences of theft behavior</a:t>
            </a:r>
            <a:br>
              <a:rPr lang="en-US" altLang="en-US" dirty="0"/>
            </a:br>
            <a:endParaRPr lang="en-US" altLang="en-US" dirty="0"/>
          </a:p>
          <a:p>
            <a:r>
              <a:rPr lang="en-US" altLang="en-US" dirty="0"/>
              <a:t>Personality-based measures</a:t>
            </a:r>
          </a:p>
          <a:p>
            <a:pPr lvl="1"/>
            <a:r>
              <a:rPr lang="en-US" altLang="en-US" dirty="0"/>
              <a:t>Measure traits linked to several theft-related employee behaviors that are detrimental to the organization</a:t>
            </a:r>
          </a:p>
        </p:txBody>
      </p:sp>
    </p:spTree>
    <p:extLst>
      <p:ext uri="{BB962C8B-B14F-4D97-AF65-F5344CB8AC3E}">
        <p14:creationId xmlns:p14="http://schemas.microsoft.com/office/powerpoint/2010/main" val="626438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Other Behaviors Integrity Tests Can Predict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Theft</a:t>
            </a:r>
            <a:br>
              <a:rPr lang="en-US" altLang="en-US" dirty="0"/>
            </a:br>
            <a:endParaRPr lang="en-US" altLang="en-US" dirty="0"/>
          </a:p>
          <a:p>
            <a:r>
              <a:rPr lang="en-US" altLang="en-US" dirty="0"/>
              <a:t>Absenteeism</a:t>
            </a:r>
            <a:br>
              <a:rPr lang="en-US" altLang="en-US" dirty="0"/>
            </a:br>
            <a:endParaRPr lang="en-US" altLang="en-US" dirty="0"/>
          </a:p>
          <a:p>
            <a:r>
              <a:rPr lang="en-US" altLang="en-US" dirty="0"/>
              <a:t>Violence</a:t>
            </a:r>
            <a:br>
              <a:rPr lang="en-US" altLang="en-US" dirty="0"/>
            </a:br>
            <a:endParaRPr lang="en-US" altLang="en-US" dirty="0"/>
          </a:p>
          <a:p>
            <a:r>
              <a:rPr lang="en-US" altLang="en-US" dirty="0"/>
              <a:t>Work performance</a:t>
            </a:r>
            <a:br>
              <a:rPr lang="en-US" altLang="en-US" dirty="0"/>
            </a:br>
            <a:endParaRPr lang="en-US" altLang="en-US" dirty="0"/>
          </a:p>
          <a:p>
            <a:r>
              <a:rPr lang="en-US" altLang="en-US" dirty="0"/>
              <a:t>Counterproductive work behaviors</a:t>
            </a:r>
            <a:br>
              <a:rPr lang="en-US" altLang="en-US" dirty="0"/>
            </a:br>
            <a:endParaRPr lang="en-US" altLang="en-US" dirty="0"/>
          </a:p>
          <a:p>
            <a:r>
              <a:rPr lang="en-US" altLang="en-US" dirty="0"/>
              <a:t>Training performance</a:t>
            </a:r>
          </a:p>
        </p:txBody>
      </p:sp>
    </p:spTree>
    <p:extLst>
      <p:ext uri="{BB962C8B-B14F-4D97-AF65-F5344CB8AC3E}">
        <p14:creationId xmlns:p14="http://schemas.microsoft.com/office/powerpoint/2010/main" val="3350298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Difficulty of Predicting Actual Theft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Personal tendency</a:t>
            </a:r>
            <a:br>
              <a:rPr lang="en-US" altLang="en-US" dirty="0"/>
            </a:br>
            <a:endParaRPr lang="en-US" altLang="en-US" dirty="0"/>
          </a:p>
          <a:p>
            <a:r>
              <a:rPr lang="en-US" altLang="en-US" dirty="0"/>
              <a:t>Economic pressure</a:t>
            </a:r>
            <a:br>
              <a:rPr lang="en-US" altLang="en-US" dirty="0"/>
            </a:br>
            <a:endParaRPr lang="en-US" altLang="en-US" dirty="0"/>
          </a:p>
          <a:p>
            <a:r>
              <a:rPr lang="en-US" altLang="en-US" dirty="0"/>
              <a:t>Normal to steal</a:t>
            </a:r>
            <a:br>
              <a:rPr lang="en-US" altLang="en-US" dirty="0"/>
            </a:br>
            <a:endParaRPr lang="en-US" altLang="en-US" dirty="0"/>
          </a:p>
          <a:p>
            <a:r>
              <a:rPr lang="en-US" altLang="en-US" dirty="0"/>
              <a:t>Reaction to organizational policy </a:t>
            </a:r>
          </a:p>
        </p:txBody>
      </p:sp>
    </p:spTree>
    <p:extLst>
      <p:ext uri="{BB962C8B-B14F-4D97-AF65-F5344CB8AC3E}">
        <p14:creationId xmlns:p14="http://schemas.microsoft.com/office/powerpoint/2010/main" val="2542468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Integrity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Advantages</a:t>
            </a:r>
          </a:p>
          <a:p>
            <a:pPr lvl="1"/>
            <a:r>
              <a:rPr lang="en-US" altLang="en-US" dirty="0"/>
              <a:t>Inexpensive to use</a:t>
            </a:r>
          </a:p>
          <a:p>
            <a:pPr lvl="1"/>
            <a:r>
              <a:rPr lang="en-US" altLang="en-US" dirty="0"/>
              <a:t>Easy to administer</a:t>
            </a:r>
          </a:p>
          <a:p>
            <a:pPr lvl="1"/>
            <a:r>
              <a:rPr lang="en-US" altLang="en-US" dirty="0"/>
              <a:t>Little to no racial adverse impact</a:t>
            </a:r>
            <a:br>
              <a:rPr lang="en-US" altLang="en-US" dirty="0"/>
            </a:br>
            <a:endParaRPr lang="en-US" altLang="en-US" dirty="0"/>
          </a:p>
          <a:p>
            <a:r>
              <a:rPr lang="en-US" altLang="en-US" dirty="0"/>
              <a:t>Disadvantages</a:t>
            </a:r>
          </a:p>
          <a:p>
            <a:pPr lvl="1"/>
            <a:r>
              <a:rPr lang="en-US" altLang="en-US" dirty="0"/>
              <a:t>Males have a higher fail rate than females</a:t>
            </a:r>
          </a:p>
          <a:p>
            <a:pPr lvl="1"/>
            <a:r>
              <a:rPr lang="en-US" altLang="en-US" dirty="0"/>
              <a:t>Younger people have a higher fail rate than older people</a:t>
            </a:r>
          </a:p>
          <a:p>
            <a:pPr lvl="1"/>
            <a:r>
              <a:rPr lang="en-US" altLang="en-US" dirty="0"/>
              <a:t>Failure has a negative psychological impact on applicants</a:t>
            </a:r>
          </a:p>
          <a:p>
            <a:pPr lvl="1"/>
            <a:r>
              <a:rPr lang="en-US" altLang="en-US" dirty="0"/>
              <a:t>Applicants don’t think highly of them</a:t>
            </a:r>
          </a:p>
        </p:txBody>
      </p:sp>
    </p:spTree>
    <p:extLst>
      <p:ext uri="{BB962C8B-B14F-4D97-AF65-F5344CB8AC3E}">
        <p14:creationId xmlns:p14="http://schemas.microsoft.com/office/powerpoint/2010/main" val="395297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Reasons for Using References and Recommendations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735953" cy="4469766"/>
          </a:xfrm>
        </p:spPr>
        <p:txBody>
          <a:bodyPr/>
          <a:lstStyle/>
          <a:p>
            <a:r>
              <a:rPr lang="en-US" altLang="en-US" dirty="0"/>
              <a:t>Confirming details on a resume</a:t>
            </a:r>
            <a:br>
              <a:rPr lang="en-US" altLang="en-US" dirty="0"/>
            </a:br>
            <a:endParaRPr lang="en-US" altLang="en-US" dirty="0"/>
          </a:p>
          <a:p>
            <a:r>
              <a:rPr lang="en-US" altLang="en-US" dirty="0"/>
              <a:t>Checking for discipline problems</a:t>
            </a:r>
            <a:br>
              <a:rPr lang="en-US" altLang="en-US" dirty="0"/>
            </a:br>
            <a:endParaRPr lang="en-US" altLang="en-US" dirty="0"/>
          </a:p>
          <a:p>
            <a:r>
              <a:rPr lang="en-US" altLang="en-US" dirty="0"/>
              <a:t>Discovering new information about the applicant</a:t>
            </a:r>
            <a:br>
              <a:rPr lang="en-US" altLang="en-US" dirty="0"/>
            </a:br>
            <a:endParaRPr lang="en-US" altLang="en-US" dirty="0"/>
          </a:p>
          <a:p>
            <a:r>
              <a:rPr lang="en-US" altLang="en-US" dirty="0"/>
              <a:t>Predicting future performance</a:t>
            </a:r>
          </a:p>
        </p:txBody>
      </p:sp>
    </p:spTree>
    <p:extLst>
      <p:ext uri="{BB962C8B-B14F-4D97-AF65-F5344CB8AC3E}">
        <p14:creationId xmlns:p14="http://schemas.microsoft.com/office/powerpoint/2010/main" val="19040586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3"/>
            <a:ext cx="10515600" cy="635050"/>
          </a:xfrm>
        </p:spPr>
        <p:txBody>
          <a:bodyPr/>
          <a:lstStyle/>
          <a:p>
            <a:pPr>
              <a:lnSpc>
                <a:spcPct val="100000"/>
              </a:lnSpc>
            </a:pPr>
            <a:r>
              <a:rPr lang="en-US" sz="3600" dirty="0">
                <a:ea typeface="ＭＳ Ｐゴシック" charset="0"/>
              </a:rPr>
              <a:t>Workbook Exercise 5.5 Sample Integrity Test</a:t>
            </a:r>
          </a:p>
        </p:txBody>
      </p:sp>
    </p:spTree>
    <p:extLst>
      <p:ext uri="{BB962C8B-B14F-4D97-AF65-F5344CB8AC3E}">
        <p14:creationId xmlns:p14="http://schemas.microsoft.com/office/powerpoint/2010/main" val="2070537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Conditional Reasoning Tests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926127"/>
            <a:ext cx="11017894" cy="4801400"/>
          </a:xfrm>
        </p:spPr>
        <p:txBody>
          <a:bodyPr/>
          <a:lstStyle/>
          <a:p>
            <a:r>
              <a:rPr lang="en-US" altLang="en-US" sz="2400" dirty="0"/>
              <a:t>Designed to reduce faking</a:t>
            </a:r>
            <a:br>
              <a:rPr lang="en-US" altLang="en-US" sz="2400" dirty="0"/>
            </a:br>
            <a:r>
              <a:rPr lang="en-US" altLang="en-US" sz="2000" dirty="0"/>
              <a:t> </a:t>
            </a:r>
            <a:endParaRPr lang="en-US" altLang="en-US" sz="2400" dirty="0"/>
          </a:p>
          <a:p>
            <a:r>
              <a:rPr lang="en-US" altLang="en-US" sz="2400" dirty="0"/>
              <a:t>Applicants are given a series of statements and asked to select the reason that justifies each statement</a:t>
            </a:r>
            <a:br>
              <a:rPr lang="en-US" altLang="en-US" sz="2400" dirty="0"/>
            </a:br>
            <a:r>
              <a:rPr lang="en-US" altLang="en-US" sz="2000" dirty="0"/>
              <a:t> </a:t>
            </a:r>
            <a:endParaRPr lang="en-US" altLang="en-US" sz="2400" dirty="0"/>
          </a:p>
          <a:p>
            <a:r>
              <a:rPr lang="en-US" altLang="en-US" sz="2400" dirty="0"/>
              <a:t>Aggressive individuals tend to believe</a:t>
            </a:r>
          </a:p>
          <a:p>
            <a:pPr lvl="1"/>
            <a:r>
              <a:rPr lang="en-US" altLang="en-US" sz="2200" dirty="0"/>
              <a:t>most people have harmful intentions behind their behavior (hostile attribution bias)</a:t>
            </a:r>
          </a:p>
          <a:p>
            <a:pPr lvl="1"/>
            <a:r>
              <a:rPr lang="en-US" altLang="en-US" sz="2200" dirty="0"/>
              <a:t>it is important to show strength or dominance in social interactions (potency bias)</a:t>
            </a:r>
          </a:p>
          <a:p>
            <a:pPr lvl="1"/>
            <a:r>
              <a:rPr lang="en-US" altLang="en-US" sz="2200" dirty="0"/>
              <a:t>it is important to retaliate when wronged rather than try to maintain a relationship (retribution bias)</a:t>
            </a:r>
          </a:p>
          <a:p>
            <a:pPr lvl="1"/>
            <a:r>
              <a:rPr lang="en-US" altLang="en-US" sz="2200" dirty="0"/>
              <a:t>powerful people will victimize less powerful individuals (victimization bias)</a:t>
            </a:r>
          </a:p>
          <a:p>
            <a:pPr lvl="1"/>
            <a:r>
              <a:rPr lang="en-US" altLang="en-US" sz="2200" dirty="0"/>
              <a:t>evil people deserve to have bad things happen to them (derogation of target bias)</a:t>
            </a:r>
          </a:p>
          <a:p>
            <a:pPr lvl="1"/>
            <a:r>
              <a:rPr lang="en-US" altLang="en-US" sz="2200" dirty="0"/>
              <a:t>social customs restrict free will and should be ignored (social discounting bias)</a:t>
            </a:r>
          </a:p>
        </p:txBody>
      </p:sp>
    </p:spTree>
    <p:extLst>
      <p:ext uri="{BB962C8B-B14F-4D97-AF65-F5344CB8AC3E}">
        <p14:creationId xmlns:p14="http://schemas.microsoft.com/office/powerpoint/2010/main" val="739610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Credit History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25% of employers conduct credit checks</a:t>
            </a:r>
            <a:br>
              <a:rPr lang="en-US" altLang="en-US" dirty="0"/>
            </a:br>
            <a:endParaRPr lang="en-US" altLang="en-US" dirty="0"/>
          </a:p>
          <a:p>
            <a:r>
              <a:rPr lang="en-US" altLang="en-US" dirty="0"/>
              <a:t>Reasons:</a:t>
            </a:r>
          </a:p>
          <a:p>
            <a:pPr lvl="1"/>
            <a:r>
              <a:rPr lang="en-US" altLang="en-US" dirty="0"/>
              <a:t>Employers believe people who owe money may be more likely to steal or accept bribes</a:t>
            </a:r>
          </a:p>
          <a:p>
            <a:pPr lvl="1"/>
            <a:r>
              <a:rPr lang="en-US" altLang="en-US" dirty="0"/>
              <a:t>Employers believe employees with good credit are more responsible and conscientious</a:t>
            </a:r>
            <a:br>
              <a:rPr lang="en-US" altLang="en-US" dirty="0"/>
            </a:br>
            <a:endParaRPr lang="en-US" altLang="en-US" dirty="0"/>
          </a:p>
          <a:p>
            <a:r>
              <a:rPr lang="en-US" altLang="en-US" dirty="0"/>
              <a:t>May cause adverse impact</a:t>
            </a:r>
            <a:br>
              <a:rPr lang="en-US" altLang="en-US" dirty="0"/>
            </a:br>
            <a:endParaRPr lang="en-US" altLang="en-US" dirty="0"/>
          </a:p>
          <a:p>
            <a:r>
              <a:rPr lang="en-US" altLang="en-US" dirty="0"/>
              <a:t>Federal Credit Reporting Act</a:t>
            </a:r>
          </a:p>
        </p:txBody>
      </p:sp>
    </p:spTree>
    <p:extLst>
      <p:ext uri="{BB962C8B-B14F-4D97-AF65-F5344CB8AC3E}">
        <p14:creationId xmlns:p14="http://schemas.microsoft.com/office/powerpoint/2010/main" val="12387967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Criminal History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93% of employers check an applicant’s criminal history</a:t>
            </a:r>
            <a:br>
              <a:rPr lang="en-US" altLang="en-US" dirty="0"/>
            </a:br>
            <a:endParaRPr lang="en-US" altLang="en-US" dirty="0"/>
          </a:p>
          <a:p>
            <a:r>
              <a:rPr lang="en-US" altLang="en-US" dirty="0"/>
              <a:t>Must be job-related</a:t>
            </a:r>
            <a:br>
              <a:rPr lang="en-US" altLang="en-US" dirty="0"/>
            </a:br>
            <a:endParaRPr lang="en-US" altLang="en-US" dirty="0"/>
          </a:p>
          <a:p>
            <a:r>
              <a:rPr lang="en-US" altLang="en-US" dirty="0"/>
              <a:t>Best practices for criminal history policy include:</a:t>
            </a:r>
          </a:p>
          <a:p>
            <a:pPr lvl="1"/>
            <a:r>
              <a:rPr lang="en-US" altLang="en-US" dirty="0"/>
              <a:t>Avoid a policy that an organization will never hire applicants with criminal records</a:t>
            </a:r>
          </a:p>
          <a:p>
            <a:pPr lvl="1"/>
            <a:r>
              <a:rPr lang="en-US" altLang="en-US" dirty="0"/>
              <a:t>Consider only convictions, not arrests</a:t>
            </a:r>
          </a:p>
          <a:p>
            <a:pPr lvl="1"/>
            <a:r>
              <a:rPr lang="en-US" altLang="en-US" dirty="0"/>
              <a:t>Don’t ask about criminal history until a conditional job offer</a:t>
            </a:r>
          </a:p>
          <a:p>
            <a:pPr lvl="1"/>
            <a:r>
              <a:rPr lang="en-US" altLang="en-US" dirty="0"/>
              <a:t>Only consider criminal history if it is relevant to the job</a:t>
            </a:r>
          </a:p>
        </p:txBody>
      </p:sp>
    </p:spTree>
    <p:extLst>
      <p:ext uri="{BB962C8B-B14F-4D97-AF65-F5344CB8AC3E}">
        <p14:creationId xmlns:p14="http://schemas.microsoft.com/office/powerpoint/2010/main" val="1292173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Graphology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11166484" cy="4801400"/>
          </a:xfrm>
        </p:spPr>
        <p:txBody>
          <a:bodyPr/>
          <a:lstStyle/>
          <a:p>
            <a:r>
              <a:rPr lang="en-US" altLang="en-US" dirty="0"/>
              <a:t>Concept</a:t>
            </a:r>
          </a:p>
          <a:p>
            <a:pPr lvl="1"/>
            <a:r>
              <a:rPr lang="en-US" altLang="en-US" dirty="0"/>
              <a:t>A person’s handwriting is a reflection on their personality and character</a:t>
            </a:r>
            <a:br>
              <a:rPr lang="en-US" altLang="en-US" dirty="0"/>
            </a:br>
            <a:endParaRPr lang="en-US" altLang="en-US" dirty="0"/>
          </a:p>
          <a:p>
            <a:r>
              <a:rPr lang="en-US" altLang="en-US" dirty="0"/>
              <a:t>Evaluation</a:t>
            </a:r>
          </a:p>
          <a:p>
            <a:pPr lvl="1"/>
            <a:r>
              <a:rPr lang="en-US" altLang="en-US" dirty="0"/>
              <a:t>Not a useful technique in employee selection</a:t>
            </a:r>
          </a:p>
          <a:p>
            <a:pPr lvl="1"/>
            <a:r>
              <a:rPr lang="en-US" altLang="en-US" dirty="0"/>
              <a:t>Best when the writing sample is autobiographical</a:t>
            </a:r>
          </a:p>
        </p:txBody>
      </p:sp>
    </p:spTree>
    <p:extLst>
      <p:ext uri="{BB962C8B-B14F-4D97-AF65-F5344CB8AC3E}">
        <p14:creationId xmlns:p14="http://schemas.microsoft.com/office/powerpoint/2010/main" val="6920025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773058"/>
          </a:xfrm>
        </p:spPr>
        <p:txBody>
          <a:bodyPr/>
          <a:lstStyle/>
          <a:p>
            <a:pPr>
              <a:lnSpc>
                <a:spcPct val="100000"/>
              </a:lnSpc>
            </a:pPr>
            <a:r>
              <a:rPr lang="en-US" sz="3600" dirty="0">
                <a:ea typeface="ＭＳ Ｐゴシック" charset="0"/>
              </a:rPr>
              <a:t>Predicting Performance Limitations Due to Medical and Psychological Problems</a:t>
            </a:r>
          </a:p>
        </p:txBody>
      </p:sp>
    </p:spTree>
    <p:extLst>
      <p:ext uri="{BB962C8B-B14F-4D97-AF65-F5344CB8AC3E}">
        <p14:creationId xmlns:p14="http://schemas.microsoft.com/office/powerpoint/2010/main" val="619563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Drug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Use</a:t>
            </a:r>
          </a:p>
          <a:p>
            <a:pPr lvl="1"/>
            <a:r>
              <a:rPr lang="en-US" altLang="en-US" dirty="0"/>
              <a:t>In a survey published in 2019, 49% of U.S. organizations tested for drugs</a:t>
            </a:r>
          </a:p>
          <a:p>
            <a:pPr lvl="1"/>
            <a:r>
              <a:rPr lang="en-US" altLang="en-US" dirty="0"/>
              <a:t>In a survey published in 2007, 8.9% of employees admitted to using drugs in the past month</a:t>
            </a:r>
            <a:br>
              <a:rPr lang="en-US" altLang="en-US" dirty="0"/>
            </a:br>
            <a:endParaRPr lang="en-US" altLang="en-US" dirty="0"/>
          </a:p>
          <a:p>
            <a:r>
              <a:rPr lang="en-US" altLang="en-US" dirty="0"/>
              <a:t>Drug users are more likely to</a:t>
            </a:r>
          </a:p>
          <a:p>
            <a:pPr lvl="1"/>
            <a:r>
              <a:rPr lang="en-US" altLang="en-US" dirty="0"/>
              <a:t>Miss work</a:t>
            </a:r>
          </a:p>
          <a:p>
            <a:pPr lvl="1"/>
            <a:r>
              <a:rPr lang="en-US" altLang="en-US" dirty="0"/>
              <a:t>Use health care benefits</a:t>
            </a:r>
          </a:p>
          <a:p>
            <a:pPr lvl="1"/>
            <a:r>
              <a:rPr lang="en-US" altLang="en-US" dirty="0"/>
              <a:t>Be fired or quit</a:t>
            </a:r>
          </a:p>
          <a:p>
            <a:pPr lvl="1"/>
            <a:r>
              <a:rPr lang="en-US" altLang="en-US" dirty="0"/>
              <a:t>Have an accident</a:t>
            </a:r>
          </a:p>
        </p:txBody>
      </p:sp>
    </p:spTree>
    <p:extLst>
      <p:ext uri="{BB962C8B-B14F-4D97-AF65-F5344CB8AC3E}">
        <p14:creationId xmlns:p14="http://schemas.microsoft.com/office/powerpoint/2010/main" val="113269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Drug-Free Workplace Act of 1988</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Requires federal contractors: </a:t>
            </a:r>
          </a:p>
          <a:p>
            <a:pPr lvl="1"/>
            <a:r>
              <a:rPr lang="en-US" altLang="en-US" dirty="0"/>
              <a:t>Communicate that being under the influence of drugs is prohibited</a:t>
            </a:r>
          </a:p>
          <a:p>
            <a:pPr lvl="1"/>
            <a:r>
              <a:rPr lang="en-US" altLang="en-US" dirty="0"/>
              <a:t>Establish a drug awareness program</a:t>
            </a:r>
          </a:p>
          <a:p>
            <a:pPr lvl="1"/>
            <a:r>
              <a:rPr lang="en-US" altLang="en-US" dirty="0"/>
              <a:t>Require employees to notify the organization of any conviction for workplace drug use</a:t>
            </a:r>
          </a:p>
          <a:p>
            <a:pPr lvl="1"/>
            <a:r>
              <a:rPr lang="en-US" altLang="en-US" dirty="0"/>
              <a:t>Take remedial actions on employees convicted for workplace drug use</a:t>
            </a:r>
          </a:p>
        </p:txBody>
      </p:sp>
    </p:spTree>
    <p:extLst>
      <p:ext uri="{BB962C8B-B14F-4D97-AF65-F5344CB8AC3E}">
        <p14:creationId xmlns:p14="http://schemas.microsoft.com/office/powerpoint/2010/main" val="4201637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Two Stages of Drug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Initial screening of hair or urine</a:t>
            </a:r>
            <a:br>
              <a:rPr lang="en-US" altLang="en-US" dirty="0"/>
            </a:br>
            <a:endParaRPr lang="en-US" altLang="en-US" dirty="0"/>
          </a:p>
          <a:p>
            <a:r>
              <a:rPr lang="en-US" altLang="en-US" dirty="0"/>
              <a:t>Confirmation test</a:t>
            </a:r>
          </a:p>
          <a:p>
            <a:pPr lvl="1"/>
            <a:r>
              <a:rPr lang="en-US" altLang="en-US" dirty="0"/>
              <a:t>Typically used only after a positive initial screening</a:t>
            </a:r>
          </a:p>
        </p:txBody>
      </p:sp>
    </p:spTree>
    <p:extLst>
      <p:ext uri="{BB962C8B-B14F-4D97-AF65-F5344CB8AC3E}">
        <p14:creationId xmlns:p14="http://schemas.microsoft.com/office/powerpoint/2010/main" val="744827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Forms of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Pre-employment testing</a:t>
            </a:r>
            <a:br>
              <a:rPr lang="en-US" altLang="en-US" dirty="0"/>
            </a:br>
            <a:endParaRPr lang="en-US" altLang="en-US" dirty="0"/>
          </a:p>
          <a:p>
            <a:r>
              <a:rPr lang="en-US" altLang="en-US" dirty="0"/>
              <a:t>Employee testing</a:t>
            </a:r>
          </a:p>
          <a:p>
            <a:pPr lvl="1"/>
            <a:r>
              <a:rPr lang="en-US" altLang="en-US" dirty="0"/>
              <a:t>Random selection at predetermined times</a:t>
            </a:r>
          </a:p>
          <a:p>
            <a:pPr lvl="1"/>
            <a:r>
              <a:rPr lang="en-US" altLang="en-US" dirty="0"/>
              <a:t>Random selection at random times</a:t>
            </a:r>
          </a:p>
          <a:p>
            <a:pPr lvl="1"/>
            <a:r>
              <a:rPr lang="en-US" altLang="en-US" dirty="0"/>
              <a:t>Testing after an accident or disciplinary action</a:t>
            </a:r>
          </a:p>
        </p:txBody>
      </p:sp>
    </p:spTree>
    <p:extLst>
      <p:ext uri="{BB962C8B-B14F-4D97-AF65-F5344CB8AC3E}">
        <p14:creationId xmlns:p14="http://schemas.microsoft.com/office/powerpoint/2010/main" val="35407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Confirming Details on a Resume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932469" cy="4469766"/>
          </a:xfrm>
        </p:spPr>
        <p:txBody>
          <a:bodyPr/>
          <a:lstStyle/>
          <a:p>
            <a:r>
              <a:rPr lang="en-US" altLang="en-US" dirty="0"/>
              <a:t>Why Check?</a:t>
            </a:r>
          </a:p>
          <a:p>
            <a:pPr lvl="1"/>
            <a:r>
              <a:rPr lang="en-US" altLang="en-US" dirty="0"/>
              <a:t>People commonly engage in resume fraud</a:t>
            </a:r>
            <a:br>
              <a:rPr lang="en-US" altLang="en-US" dirty="0"/>
            </a:br>
            <a:endParaRPr lang="en-US" altLang="en-US" dirty="0"/>
          </a:p>
          <a:p>
            <a:r>
              <a:rPr lang="en-US" altLang="en-US" dirty="0"/>
              <a:t>25% of employers in the UK withdrew job offers in 2017 due to resume fraud</a:t>
            </a:r>
            <a:br>
              <a:rPr lang="en-US" altLang="en-US" dirty="0"/>
            </a:br>
            <a:endParaRPr lang="en-US" altLang="en-US" dirty="0"/>
          </a:p>
          <a:p>
            <a:r>
              <a:rPr lang="en-US" altLang="en-US" dirty="0"/>
              <a:t>23% of employers in the UK fired current employees in 2017 due to resume fraud</a:t>
            </a:r>
          </a:p>
        </p:txBody>
      </p:sp>
    </p:spTree>
    <p:extLst>
      <p:ext uri="{BB962C8B-B14F-4D97-AF65-F5344CB8AC3E}">
        <p14:creationId xmlns:p14="http://schemas.microsoft.com/office/powerpoint/2010/main" val="27265647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of Drug Testing</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organizations test for drugs?</a:t>
            </a:r>
          </a:p>
        </p:txBody>
      </p:sp>
    </p:spTree>
    <p:extLst>
      <p:ext uri="{BB962C8B-B14F-4D97-AF65-F5344CB8AC3E}">
        <p14:creationId xmlns:p14="http://schemas.microsoft.com/office/powerpoint/2010/main" val="1895542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Psychological Exams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Clinical psychologist interview</a:t>
            </a:r>
            <a:br>
              <a:rPr lang="en-US" altLang="en-US" dirty="0"/>
            </a:br>
            <a:endParaRPr lang="en-US" altLang="en-US" dirty="0"/>
          </a:p>
          <a:p>
            <a:r>
              <a:rPr lang="en-US" altLang="en-US" dirty="0"/>
              <a:t>Examination of applicant’s life history</a:t>
            </a:r>
            <a:br>
              <a:rPr lang="en-US" altLang="en-US" dirty="0"/>
            </a:br>
            <a:endParaRPr lang="en-US" altLang="en-US" dirty="0"/>
          </a:p>
          <a:p>
            <a:r>
              <a:rPr lang="en-US" altLang="en-US" dirty="0"/>
              <a:t>Administration of psychological test</a:t>
            </a:r>
            <a:br>
              <a:rPr lang="en-US" altLang="en-US" dirty="0"/>
            </a:br>
            <a:endParaRPr lang="en-US" altLang="en-US" dirty="0"/>
          </a:p>
          <a:p>
            <a:r>
              <a:rPr lang="en-US" altLang="en-US" dirty="0"/>
              <a:t>Not designed to predict employee performance</a:t>
            </a:r>
          </a:p>
        </p:txBody>
      </p:sp>
    </p:spTree>
    <p:extLst>
      <p:ext uri="{BB962C8B-B14F-4D97-AF65-F5344CB8AC3E}">
        <p14:creationId xmlns:p14="http://schemas.microsoft.com/office/powerpoint/2010/main" val="2349589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Medical Exams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Physician is given job description</a:t>
            </a:r>
            <a:br>
              <a:rPr lang="en-US" altLang="en-US" dirty="0"/>
            </a:br>
            <a:endParaRPr lang="en-US" altLang="en-US" dirty="0"/>
          </a:p>
          <a:p>
            <a:r>
              <a:rPr lang="en-US" altLang="en-US" dirty="0"/>
              <a:t>Determine any medical conditions that will prevent safe job performance</a:t>
            </a:r>
          </a:p>
        </p:txBody>
      </p:sp>
    </p:spTree>
    <p:extLst>
      <p:ext uri="{BB962C8B-B14F-4D97-AF65-F5344CB8AC3E}">
        <p14:creationId xmlns:p14="http://schemas.microsoft.com/office/powerpoint/2010/main" val="7079893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773058"/>
          </a:xfrm>
        </p:spPr>
        <p:txBody>
          <a:bodyPr/>
          <a:lstStyle/>
          <a:p>
            <a:pPr>
              <a:lnSpc>
                <a:spcPct val="100000"/>
              </a:lnSpc>
            </a:pPr>
            <a:r>
              <a:rPr lang="en-US" sz="3600" dirty="0">
                <a:ea typeface="ＭＳ Ｐゴシック" charset="0"/>
              </a:rPr>
              <a:t>Comparison of Techniques</a:t>
            </a:r>
          </a:p>
        </p:txBody>
      </p:sp>
    </p:spTree>
    <p:extLst>
      <p:ext uri="{BB962C8B-B14F-4D97-AF65-F5344CB8AC3E}">
        <p14:creationId xmlns:p14="http://schemas.microsoft.com/office/powerpoint/2010/main" val="1108950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Validity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Good predictors: ability, work samples, biodata, and structured interviews</a:t>
            </a:r>
            <a:br>
              <a:rPr lang="en-US" altLang="en-US" dirty="0"/>
            </a:br>
            <a:endParaRPr lang="en-US" altLang="en-US" dirty="0"/>
          </a:p>
          <a:p>
            <a:r>
              <a:rPr lang="en-US" altLang="en-US" dirty="0"/>
              <a:t>Not good predictors: unstructured interview, education, interest inventories, and some personality traits</a:t>
            </a:r>
            <a:br>
              <a:rPr lang="en-US" altLang="en-US" dirty="0"/>
            </a:br>
            <a:endParaRPr lang="en-US" altLang="en-US" dirty="0"/>
          </a:p>
          <a:p>
            <a:r>
              <a:rPr lang="en-US" altLang="en-US" dirty="0"/>
              <a:t>Combination of selection tests</a:t>
            </a:r>
          </a:p>
        </p:txBody>
      </p:sp>
    </p:spTree>
    <p:extLst>
      <p:ext uri="{BB962C8B-B14F-4D97-AF65-F5344CB8AC3E}">
        <p14:creationId xmlns:p14="http://schemas.microsoft.com/office/powerpoint/2010/main" val="20091515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777885"/>
          </a:xfrm>
        </p:spPr>
        <p:txBody>
          <a:bodyPr/>
          <a:lstStyle/>
          <a:p>
            <a:r>
              <a:rPr lang="en-US" dirty="0">
                <a:ea typeface="ＭＳ Ｐゴシック" charset="0"/>
              </a:rPr>
              <a:t>Typical Corrected Validity Coefficients</a:t>
            </a:r>
            <a:endParaRPr lang="en-IN" dirty="0"/>
          </a:p>
        </p:txBody>
      </p:sp>
      <p:graphicFrame>
        <p:nvGraphicFramePr>
          <p:cNvPr id="7" name="Group 66">
            <a:extLst>
              <a:ext uri="{FF2B5EF4-FFF2-40B4-BE49-F238E27FC236}">
                <a16:creationId xmlns:a16="http://schemas.microsoft.com/office/drawing/2014/main" id="{D57A2C4E-841E-4FE0-B37B-A43C3DCCBB7B}"/>
              </a:ext>
            </a:extLst>
          </p:cNvPr>
          <p:cNvGraphicFramePr>
            <a:graphicFrameLocks noGrp="1"/>
          </p:cNvGraphicFramePr>
          <p:nvPr>
            <p:ph type="tbl" sz="quarter" idx="18"/>
            <p:extLst>
              <p:ext uri="{D42A27DB-BD31-4B8C-83A1-F6EECF244321}">
                <p14:modId xmlns:p14="http://schemas.microsoft.com/office/powerpoint/2010/main" val="3210767142"/>
              </p:ext>
            </p:extLst>
          </p:nvPr>
        </p:nvGraphicFramePr>
        <p:xfrm>
          <a:off x="2224228" y="1241425"/>
          <a:ext cx="7387705" cy="4915744"/>
        </p:xfrm>
        <a:graphic>
          <a:graphicData uri="http://schemas.openxmlformats.org/drawingml/2006/table">
            <a:tbl>
              <a:tblPr firstRow="1"/>
              <a:tblGrid>
                <a:gridCol w="2348542">
                  <a:extLst>
                    <a:ext uri="{9D8B030D-6E8A-4147-A177-3AD203B41FA5}">
                      <a16:colId xmlns:a16="http://schemas.microsoft.com/office/drawing/2014/main" val="20000"/>
                    </a:ext>
                  </a:extLst>
                </a:gridCol>
                <a:gridCol w="1067519">
                  <a:extLst>
                    <a:ext uri="{9D8B030D-6E8A-4147-A177-3AD203B41FA5}">
                      <a16:colId xmlns:a16="http://schemas.microsoft.com/office/drawing/2014/main" val="20001"/>
                    </a:ext>
                  </a:extLst>
                </a:gridCol>
                <a:gridCol w="2975293">
                  <a:extLst>
                    <a:ext uri="{9D8B030D-6E8A-4147-A177-3AD203B41FA5}">
                      <a16:colId xmlns:a16="http://schemas.microsoft.com/office/drawing/2014/main" val="20003"/>
                    </a:ext>
                  </a:extLst>
                </a:gridCol>
                <a:gridCol w="996351">
                  <a:extLst>
                    <a:ext uri="{9D8B030D-6E8A-4147-A177-3AD203B41FA5}">
                      <a16:colId xmlns:a16="http://schemas.microsoft.com/office/drawing/2014/main" val="20004"/>
                    </a:ext>
                  </a:extLst>
                </a:gridCol>
              </a:tblGrid>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Validity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0.57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0.51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0.51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Job knowledge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0.45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Unstructured interviews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samples (verbal)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0.48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inventories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College grades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Handwriting analysis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7"/>
                  </a:ext>
                </a:extLst>
              </a:tr>
              <a:tr h="534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Projective personality tests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6974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Legal Issues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Highest levels of adverse impact: cognitive ability, GPA</a:t>
            </a:r>
            <a:br>
              <a:rPr lang="en-US" altLang="en-US" dirty="0"/>
            </a:br>
            <a:endParaRPr lang="en-US" altLang="en-US" dirty="0"/>
          </a:p>
          <a:p>
            <a:r>
              <a:rPr lang="en-US" altLang="en-US" dirty="0"/>
              <a:t>Lowest levels of adverse impact: integrity tests, references, personality inventories</a:t>
            </a:r>
            <a:br>
              <a:rPr lang="en-US" altLang="en-US" dirty="0"/>
            </a:br>
            <a:endParaRPr lang="en-US" altLang="en-US" dirty="0"/>
          </a:p>
          <a:p>
            <a:r>
              <a:rPr lang="en-US" altLang="en-US" dirty="0"/>
              <a:t>Highest face validity: interviews, work samples/simulations, and resumes</a:t>
            </a:r>
            <a:br>
              <a:rPr lang="en-US" altLang="en-US" dirty="0"/>
            </a:br>
            <a:endParaRPr lang="en-US" altLang="en-US" dirty="0"/>
          </a:p>
          <a:p>
            <a:r>
              <a:rPr lang="en-US" altLang="en-US" dirty="0"/>
              <a:t>Lowest face validity: graphology, integrity tests, personality tests</a:t>
            </a:r>
          </a:p>
        </p:txBody>
      </p:sp>
    </p:spTree>
    <p:extLst>
      <p:ext uri="{BB962C8B-B14F-4D97-AF65-F5344CB8AC3E}">
        <p14:creationId xmlns:p14="http://schemas.microsoft.com/office/powerpoint/2010/main" val="3854349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777885"/>
          </a:xfrm>
        </p:spPr>
        <p:txBody>
          <a:bodyPr/>
          <a:lstStyle/>
          <a:p>
            <a:r>
              <a:rPr lang="en-US" dirty="0">
                <a:ea typeface="ＭＳ Ｐゴシック" charset="0"/>
              </a:rPr>
              <a:t>Adverse Impact</a:t>
            </a:r>
            <a:endParaRPr lang="en-IN" dirty="0"/>
          </a:p>
        </p:txBody>
      </p:sp>
      <p:graphicFrame>
        <p:nvGraphicFramePr>
          <p:cNvPr id="6" name="Group 113">
            <a:extLst>
              <a:ext uri="{FF2B5EF4-FFF2-40B4-BE49-F238E27FC236}">
                <a16:creationId xmlns:a16="http://schemas.microsoft.com/office/drawing/2014/main" id="{39C13DE1-A91D-4AB7-AA61-AD66171E3D98}"/>
              </a:ext>
            </a:extLst>
          </p:cNvPr>
          <p:cNvGraphicFramePr>
            <a:graphicFrameLocks noGrp="1"/>
          </p:cNvGraphicFramePr>
          <p:nvPr>
            <p:ph type="tbl" sz="quarter" idx="18"/>
            <p:extLst>
              <p:ext uri="{D42A27DB-BD31-4B8C-83A1-F6EECF244321}">
                <p14:modId xmlns:p14="http://schemas.microsoft.com/office/powerpoint/2010/main" val="212640200"/>
              </p:ext>
            </p:extLst>
          </p:nvPr>
        </p:nvGraphicFramePr>
        <p:xfrm>
          <a:off x="1434493" y="1067591"/>
          <a:ext cx="9323014" cy="4722818"/>
        </p:xfrm>
        <a:graphic>
          <a:graphicData uri="http://schemas.openxmlformats.org/drawingml/2006/table">
            <a:tbl>
              <a:tblPr firstRow="1"/>
              <a:tblGrid>
                <a:gridCol w="2502707">
                  <a:extLst>
                    <a:ext uri="{9D8B030D-6E8A-4147-A177-3AD203B41FA5}">
                      <a16:colId xmlns:a16="http://schemas.microsoft.com/office/drawing/2014/main" val="425063137"/>
                    </a:ext>
                  </a:extLst>
                </a:gridCol>
                <a:gridCol w="1534523">
                  <a:extLst>
                    <a:ext uri="{9D8B030D-6E8A-4147-A177-3AD203B41FA5}">
                      <a16:colId xmlns:a16="http://schemas.microsoft.com/office/drawing/2014/main" val="1819061372"/>
                    </a:ext>
                  </a:extLst>
                </a:gridCol>
                <a:gridCol w="1864859">
                  <a:extLst>
                    <a:ext uri="{9D8B030D-6E8A-4147-A177-3AD203B41FA5}">
                      <a16:colId xmlns:a16="http://schemas.microsoft.com/office/drawing/2014/main" val="604068622"/>
                    </a:ext>
                  </a:extLst>
                </a:gridCol>
                <a:gridCol w="3420925">
                  <a:extLst>
                    <a:ext uri="{9D8B030D-6E8A-4147-A177-3AD203B41FA5}">
                      <a16:colId xmlns:a16="http://schemas.microsoft.com/office/drawing/2014/main" val="3273959166"/>
                    </a:ext>
                  </a:extLst>
                </a:gridCol>
              </a:tblGrid>
              <a:tr h="6540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Technique</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White-Black</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White-Hispanic</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Meta-analysis</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936127336"/>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Cognitive ability</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0.99</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0.83</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Roth et al. (2001)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641368726"/>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GPA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0.78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Roth &amp; Bobko (2000)</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880170018"/>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Work sample</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0.73</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Roth et al. (2008)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2219501942"/>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Assessment centers</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0.52</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Dean et al. (2008)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14131034"/>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Job knowledge</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0.48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0.47</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Roth et al. (2003)</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929837474"/>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Situational judgment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0.24</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Whetzel et al. (2008)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462873678"/>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Biodata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0.33</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Bobko et al. (1999)</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946680269"/>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Structured interview</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0.23</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Huffcutt &amp; Roth (1998)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082829780"/>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Personality</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0.09</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Schmitt et al. (1996)</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914222953"/>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References</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Aamodt &amp; Williams (2005)</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160315474"/>
                  </a:ext>
                </a:extLst>
              </a:tr>
              <a:tr h="36988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Integrity tests</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0.07</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–0.05</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Ones &amp; Viswesvaran (1998)</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712031370"/>
                  </a:ext>
                </a:extLst>
              </a:tr>
            </a:tbl>
          </a:graphicData>
        </a:graphic>
      </p:graphicFrame>
    </p:spTree>
    <p:extLst>
      <p:ext uri="{BB962C8B-B14F-4D97-AF65-F5344CB8AC3E}">
        <p14:creationId xmlns:p14="http://schemas.microsoft.com/office/powerpoint/2010/main" val="8768159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773058"/>
          </a:xfrm>
        </p:spPr>
        <p:txBody>
          <a:bodyPr/>
          <a:lstStyle/>
          <a:p>
            <a:pPr>
              <a:lnSpc>
                <a:spcPct val="100000"/>
              </a:lnSpc>
            </a:pPr>
            <a:r>
              <a:rPr lang="en-US" sz="3600" dirty="0">
                <a:ea typeface="ＭＳ Ｐゴシック" charset="0"/>
              </a:rPr>
              <a:t>Rejecting Applicants</a:t>
            </a:r>
          </a:p>
        </p:txBody>
      </p:sp>
    </p:spTree>
    <p:extLst>
      <p:ext uri="{BB962C8B-B14F-4D97-AF65-F5344CB8AC3E}">
        <p14:creationId xmlns:p14="http://schemas.microsoft.com/office/powerpoint/2010/main" val="3033223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Best Practices in Rejecting Applicants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Best practices:</a:t>
            </a:r>
          </a:p>
          <a:p>
            <a:pPr lvl="1"/>
            <a:r>
              <a:rPr lang="en-US" altLang="en-US" dirty="0"/>
              <a:t>Personally addressed and signed </a:t>
            </a:r>
          </a:p>
          <a:p>
            <a:pPr lvl="1"/>
            <a:r>
              <a:rPr lang="en-US" altLang="en-US" dirty="0"/>
              <a:t>Appreciation for applicant applying</a:t>
            </a:r>
          </a:p>
          <a:p>
            <a:pPr lvl="1"/>
            <a:r>
              <a:rPr lang="en-US" altLang="en-US" dirty="0"/>
              <a:t>Compliment about qualifications</a:t>
            </a:r>
          </a:p>
          <a:p>
            <a:pPr lvl="1"/>
            <a:r>
              <a:rPr lang="en-US" altLang="en-US" dirty="0"/>
              <a:t>Comment about high qualifications of other applicants</a:t>
            </a:r>
          </a:p>
          <a:p>
            <a:pPr lvl="1"/>
            <a:r>
              <a:rPr lang="en-US" altLang="en-US" dirty="0"/>
              <a:t>Information about hired individual</a:t>
            </a:r>
          </a:p>
          <a:p>
            <a:pPr lvl="1"/>
            <a:r>
              <a:rPr lang="en-US" altLang="en-US" dirty="0"/>
              <a:t>Wish of good luck</a:t>
            </a:r>
          </a:p>
          <a:p>
            <a:pPr lvl="1"/>
            <a:r>
              <a:rPr lang="en-US" altLang="en-US" dirty="0"/>
              <a:t>Promise to keep resume on file</a:t>
            </a:r>
          </a:p>
        </p:txBody>
      </p:sp>
    </p:spTree>
    <p:extLst>
      <p:ext uri="{BB962C8B-B14F-4D97-AF65-F5344CB8AC3E}">
        <p14:creationId xmlns:p14="http://schemas.microsoft.com/office/powerpoint/2010/main" val="126799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Checking for Potential Discipline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Poor attendance</a:t>
            </a:r>
            <a:br>
              <a:rPr lang="en-US" altLang="en-US" dirty="0"/>
            </a:br>
            <a:endParaRPr lang="en-US" altLang="en-US" dirty="0"/>
          </a:p>
          <a:p>
            <a:r>
              <a:rPr lang="en-US" altLang="en-US" dirty="0"/>
              <a:t>Sexual harassment</a:t>
            </a:r>
            <a:br>
              <a:rPr lang="en-US" altLang="en-US" dirty="0"/>
            </a:br>
            <a:endParaRPr lang="en-US" altLang="en-US" dirty="0"/>
          </a:p>
          <a:p>
            <a:r>
              <a:rPr lang="en-US" altLang="en-US" dirty="0"/>
              <a:t>Violence </a:t>
            </a:r>
            <a:br>
              <a:rPr lang="en-US" altLang="en-US" dirty="0"/>
            </a:br>
            <a:endParaRPr lang="en-US" altLang="en-US" dirty="0"/>
          </a:p>
          <a:p>
            <a:r>
              <a:rPr lang="en-US" altLang="en-US" dirty="0"/>
              <a:t>Negligent hiring</a:t>
            </a:r>
          </a:p>
        </p:txBody>
      </p:sp>
    </p:spTree>
    <p:extLst>
      <p:ext uri="{BB962C8B-B14F-4D97-AF65-F5344CB8AC3E}">
        <p14:creationId xmlns:p14="http://schemas.microsoft.com/office/powerpoint/2010/main" val="6053440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of New London Police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Applied Case Study: New London, CT Police Department</a:t>
            </a:r>
          </a:p>
        </p:txBody>
      </p:sp>
    </p:spTree>
    <p:extLst>
      <p:ext uri="{BB962C8B-B14F-4D97-AF65-F5344CB8AC3E}">
        <p14:creationId xmlns:p14="http://schemas.microsoft.com/office/powerpoint/2010/main" val="3535486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Focus on Ethics: </a:t>
            </a:r>
            <a:br>
              <a:rPr lang="en-US" dirty="0">
                <a:ea typeface="ＭＳ Ｐゴシック" charset="0"/>
              </a:rPr>
            </a:br>
            <a:r>
              <a:rPr lang="en-US" dirty="0">
                <a:ea typeface="ＭＳ Ｐゴシック" charset="0"/>
              </a:rPr>
              <a:t>Using Personality Inventories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In your class, your professor will probably ask you to take the Employee Personality Inventory in your workbook. After you do, consider whether or not you want your job performance to be judged based on the results of such a test. Would you say that this test would fairly predict your ability to perform in certain jobs?</a:t>
            </a:r>
            <a:br>
              <a:rPr lang="en-US" altLang="en-US" dirty="0"/>
            </a:br>
            <a:endParaRPr lang="en-US" altLang="en-US" dirty="0"/>
          </a:p>
          <a:p>
            <a:r>
              <a:rPr lang="en-US" altLang="en-US" dirty="0"/>
              <a:t>Does it accurately portray how you would fit into an organization’s culture or how you would get along with others? If it doesn’t accurately portray you, would you then say such a test is unethical?</a:t>
            </a:r>
            <a:br>
              <a:rPr lang="en-US" altLang="en-US" dirty="0"/>
            </a:br>
            <a:endParaRPr lang="en-US" altLang="en-US" dirty="0"/>
          </a:p>
          <a:p>
            <a:r>
              <a:rPr lang="en-US" altLang="en-US" dirty="0"/>
              <a:t>Should the tests be better regulated? Are companies right in using them in their selection process?</a:t>
            </a:r>
          </a:p>
        </p:txBody>
      </p:sp>
    </p:spTree>
    <p:extLst>
      <p:ext uri="{BB962C8B-B14F-4D97-AF65-F5344CB8AC3E}">
        <p14:creationId xmlns:p14="http://schemas.microsoft.com/office/powerpoint/2010/main" val="18318882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Focus on Ethics: Using Personality Inventories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Do you see any other ethical concerns related to using personality inventories?</a:t>
            </a:r>
            <a:br>
              <a:rPr lang="en-US" altLang="en-US" dirty="0"/>
            </a:br>
            <a:endParaRPr lang="en-US" altLang="en-US" dirty="0"/>
          </a:p>
          <a:p>
            <a:r>
              <a:rPr lang="en-US" altLang="en-US" dirty="0"/>
              <a:t>Is there a fairer and more ethical way for companies to determine if applicants will fit into the organizational culture and get along with others?</a:t>
            </a:r>
          </a:p>
        </p:txBody>
      </p:sp>
    </p:spTree>
    <p:extLst>
      <p:ext uri="{BB962C8B-B14F-4D97-AF65-F5344CB8AC3E}">
        <p14:creationId xmlns:p14="http://schemas.microsoft.com/office/powerpoint/2010/main" val="2183523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D581-9F63-4DF3-BAA6-A5D725ABB056}"/>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2258FC03-4DD4-4401-B032-F501828A5CDA}"/>
              </a:ext>
            </a:extLst>
          </p:cNvPr>
          <p:cNvSpPr>
            <a:spLocks noGrp="1"/>
          </p:cNvSpPr>
          <p:nvPr>
            <p:ph type="body" sz="quarter" idx="15"/>
          </p:nvPr>
        </p:nvSpPr>
        <p:spPr/>
        <p:txBody>
          <a:bodyPr/>
          <a:lstStyle/>
          <a:p>
            <a:r>
              <a:rPr lang="en-US" dirty="0"/>
              <a:t>Should an organization provide reference information for former employees? Why or why not?</a:t>
            </a:r>
            <a:br>
              <a:rPr lang="en-US" dirty="0"/>
            </a:br>
            <a:endParaRPr lang="en-US" dirty="0"/>
          </a:p>
          <a:p>
            <a:r>
              <a:rPr lang="en-US" dirty="0"/>
              <a:t>What should be the most important factors in choosing a selection method? Explain your answers.</a:t>
            </a:r>
            <a:br>
              <a:rPr lang="en-US" dirty="0"/>
            </a:br>
            <a:endParaRPr lang="en-US" dirty="0"/>
          </a:p>
          <a:p>
            <a:r>
              <a:rPr lang="en-US" dirty="0"/>
              <a:t>What selection methods are most valid?</a:t>
            </a:r>
            <a:br>
              <a:rPr lang="en-US" dirty="0"/>
            </a:br>
            <a:endParaRPr lang="en-US" dirty="0"/>
          </a:p>
          <a:p>
            <a:r>
              <a:rPr lang="en-US" dirty="0"/>
              <a:t>Should employers test employees for drugs? Why or why not?</a:t>
            </a:r>
            <a:br>
              <a:rPr lang="en-US" dirty="0"/>
            </a:br>
            <a:endParaRPr lang="en-US" dirty="0"/>
          </a:p>
          <a:p>
            <a:r>
              <a:rPr lang="en-US" dirty="0"/>
              <a:t>Are integrity tests fair and accurate? Explain your answer.</a:t>
            </a:r>
          </a:p>
        </p:txBody>
      </p:sp>
    </p:spTree>
    <p:extLst>
      <p:ext uri="{BB962C8B-B14F-4D97-AF65-F5344CB8AC3E}">
        <p14:creationId xmlns:p14="http://schemas.microsoft.com/office/powerpoint/2010/main" val="13823085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8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Explain why references typically don’t predict performance</a:t>
            </a:r>
          </a:p>
          <a:p>
            <a:pPr>
              <a:lnSpc>
                <a:spcPct val="100000"/>
              </a:lnSpc>
              <a:buFont typeface="Arial" panose="020B0604020202020204" pitchFamily="34" charset="0"/>
              <a:buChar char="•"/>
            </a:pPr>
            <a:r>
              <a:rPr lang="en-US" altLang="en-US" sz="2600" dirty="0"/>
              <a:t>Choose the right type of employment test for a particular situation</a:t>
            </a:r>
          </a:p>
          <a:p>
            <a:pPr>
              <a:lnSpc>
                <a:spcPct val="100000"/>
              </a:lnSpc>
              <a:buFont typeface="Arial" panose="020B0604020202020204" pitchFamily="34" charset="0"/>
              <a:buChar char="•"/>
            </a:pPr>
            <a:r>
              <a:rPr lang="en-US" altLang="en-US" sz="2600" dirty="0"/>
              <a:t>Describe the different types of tests used to select employees</a:t>
            </a:r>
          </a:p>
          <a:p>
            <a:pPr>
              <a:lnSpc>
                <a:spcPct val="100000"/>
              </a:lnSpc>
              <a:buFont typeface="Arial" panose="020B0604020202020204" pitchFamily="34" charset="0"/>
              <a:buChar char="•"/>
            </a:pPr>
            <a:r>
              <a:rPr lang="en-US" altLang="en-US" sz="2600" dirty="0"/>
              <a:t>Create and score a biodata instrument</a:t>
            </a:r>
          </a:p>
          <a:p>
            <a:pPr>
              <a:lnSpc>
                <a:spcPct val="100000"/>
              </a:lnSpc>
              <a:buFont typeface="Arial" panose="020B0604020202020204" pitchFamily="34" charset="0"/>
              <a:buChar char="•"/>
            </a:pPr>
            <a:r>
              <a:rPr lang="en-US" altLang="en-US" sz="2600" dirty="0"/>
              <a:t>Write a well-designed rejection letter</a:t>
            </a:r>
            <a:endParaRPr lang="en-US" sz="2600" dirty="0"/>
          </a:p>
        </p:txBody>
      </p:sp>
    </p:spTree>
    <p:extLst>
      <p:ext uri="{BB962C8B-B14F-4D97-AF65-F5344CB8AC3E}">
        <p14:creationId xmlns:p14="http://schemas.microsoft.com/office/powerpoint/2010/main" val="3693740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cc1e726a-7c3b-4654-9122-87de3e28a51c"/>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purl.org/dc/terms/"/>
    <ds:schemaRef ds:uri="http://www.w3.org/XML/1998/namespace"/>
    <ds:schemaRef ds:uri="http://schemas.microsoft.com/office/infopath/2007/PartnerControls"/>
    <ds:schemaRef ds:uri="c8ecdccd-e3b0-4392-94c4-49d90f16d1d5"/>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3081</Words>
  <Application>Microsoft Office PowerPoint</Application>
  <PresentationFormat>Widescreen</PresentationFormat>
  <Paragraphs>593</Paragraphs>
  <Slides>94</Slides>
  <Notes>19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Arial</vt:lpstr>
      <vt:lpstr>Calibri</vt:lpstr>
      <vt:lpstr>Helvetica</vt:lpstr>
      <vt:lpstr>Open Sans</vt:lpstr>
      <vt:lpstr>Roboto</vt:lpstr>
      <vt:lpstr>Summer Font</vt:lpstr>
      <vt:lpstr>Times New Roman</vt:lpstr>
      <vt:lpstr>Wingdings</vt:lpstr>
      <vt:lpstr>Wingdings 2</vt:lpstr>
      <vt:lpstr>Office Theme</vt:lpstr>
      <vt:lpstr>Industrial/Organizational Psychology: An Applied Approach, 9e</vt:lpstr>
      <vt:lpstr>Icebreaker</vt:lpstr>
      <vt:lpstr>Learning Objectives</vt:lpstr>
      <vt:lpstr>Workbook Exercise 5.6 Would you Hire this Applicant?</vt:lpstr>
      <vt:lpstr>Predicting Performance Using References and Letters of Recommendation</vt:lpstr>
      <vt:lpstr>References and Letters of Recommendation</vt:lpstr>
      <vt:lpstr>Reasons for Using References and Recommendations</vt:lpstr>
      <vt:lpstr>Confirming Details on a Resume</vt:lpstr>
      <vt:lpstr>Checking for Potential Discipline Problems</vt:lpstr>
      <vt:lpstr>Discovering New Information about the Applicant</vt:lpstr>
      <vt:lpstr>Predicting Future Performance</vt:lpstr>
      <vt:lpstr>Why the Leniency?</vt:lpstr>
      <vt:lpstr>Potential Legal Ramifications</vt:lpstr>
      <vt:lpstr>Knowledge of the Applicant</vt:lpstr>
      <vt:lpstr>Reliability</vt:lpstr>
      <vt:lpstr>Extraneous Factors Surrounding the Reference</vt:lpstr>
      <vt:lpstr>Ethical Issues</vt:lpstr>
      <vt:lpstr>Predicting Performance Using Applicant Training and Education</vt:lpstr>
      <vt:lpstr>Applicant Training and Education Predictors</vt:lpstr>
      <vt:lpstr>Predicting Performance Using Applicant Knowledge</vt:lpstr>
      <vt:lpstr>Using Applicant Knowledge to Predict Job Performance</vt:lpstr>
      <vt:lpstr>Predicting Performance Using Applicant Ability</vt:lpstr>
      <vt:lpstr>Applicant Ability</vt:lpstr>
      <vt:lpstr>Cognitive Ability Tests</vt:lpstr>
      <vt:lpstr>Strengths of Cognitive Ability Tests</vt:lpstr>
      <vt:lpstr>Weaknesses of Cognitive Ability Tests</vt:lpstr>
      <vt:lpstr>Some Specific Cognitive Ability Tests</vt:lpstr>
      <vt:lpstr>Workbook Exercise 5.1 Sample Cognitive Ability Test</vt:lpstr>
      <vt:lpstr>Perceptual Ability Tests</vt:lpstr>
      <vt:lpstr>Psychomotor Ability Tests</vt:lpstr>
      <vt:lpstr>Physical Ability: Measures and Issues</vt:lpstr>
      <vt:lpstr>Physical Abilities</vt:lpstr>
      <vt:lpstr>Predicting Performance Using Applicant Skill</vt:lpstr>
      <vt:lpstr>Work Samples</vt:lpstr>
      <vt:lpstr>Assessment Centers: What Are They?</vt:lpstr>
      <vt:lpstr>Guidelines for Assessment Center Practices</vt:lpstr>
      <vt:lpstr>Assessment Center Exercises</vt:lpstr>
      <vt:lpstr>Evaluation of Assessment Centers: Strength</vt:lpstr>
      <vt:lpstr>Evaluation of Assessment Centers: Weaknesses</vt:lpstr>
      <vt:lpstr>Workbook Exercise 5.2 Leaderless Group Discussion</vt:lpstr>
      <vt:lpstr>Predicting Performance Using Prior Experience</vt:lpstr>
      <vt:lpstr>Four Ways to Measure Prior Experience</vt:lpstr>
      <vt:lpstr>Experience Ratings</vt:lpstr>
      <vt:lpstr>When Experience Predicts Best</vt:lpstr>
      <vt:lpstr>Experience for Selection: Some Concerns</vt:lpstr>
      <vt:lpstr>Biodata</vt:lpstr>
      <vt:lpstr>Example of Biodata Items</vt:lpstr>
      <vt:lpstr>Development of Biodata Items</vt:lpstr>
      <vt:lpstr>Biodata Weighting Process</vt:lpstr>
      <vt:lpstr>Strengths of Biodata</vt:lpstr>
      <vt:lpstr>Weaknesses of Biodata</vt:lpstr>
      <vt:lpstr>Four Standards for Each Item</vt:lpstr>
      <vt:lpstr>Reducing Faking on Biodata Items</vt:lpstr>
      <vt:lpstr>Predicting Performance Using Personality, Interest, and Character</vt:lpstr>
      <vt:lpstr>Personality Inventories</vt:lpstr>
      <vt:lpstr>Differences in Personality Inventories</vt:lpstr>
      <vt:lpstr>Five-Factor Model (The Big 5)</vt:lpstr>
      <vt:lpstr>Evaluation of Personality Inventories</vt:lpstr>
      <vt:lpstr>Workbook Exercise 5.3 Sample Personality Inventory</vt:lpstr>
      <vt:lpstr>Interest Inventories</vt:lpstr>
      <vt:lpstr>Workbook Exercise 5.4 Sample Interest Inventory</vt:lpstr>
      <vt:lpstr>Integrity Tests</vt:lpstr>
      <vt:lpstr>Types of Integrity Tests</vt:lpstr>
      <vt:lpstr>Polygraph Testing</vt:lpstr>
      <vt:lpstr>Legal Guidelines for Polygraph Testing</vt:lpstr>
      <vt:lpstr>Paper and Pencil Integrity Tests</vt:lpstr>
      <vt:lpstr>Other Behaviors Integrity Tests Can Predict</vt:lpstr>
      <vt:lpstr>Difficulty of Predicting Actual Theft</vt:lpstr>
      <vt:lpstr>Evaluation of Integrity Tests</vt:lpstr>
      <vt:lpstr>Workbook Exercise 5.5 Sample Integrity Test</vt:lpstr>
      <vt:lpstr>Conditional Reasoning Tests</vt:lpstr>
      <vt:lpstr>Credit History</vt:lpstr>
      <vt:lpstr>Criminal History</vt:lpstr>
      <vt:lpstr>Graphology</vt:lpstr>
      <vt:lpstr>Predicting Performance Limitations Due to Medical and Psychological Problems</vt:lpstr>
      <vt:lpstr>Drug Testing</vt:lpstr>
      <vt:lpstr>Drug-Free Workplace Act of 1988</vt:lpstr>
      <vt:lpstr>Two Stages of Drug Testing</vt:lpstr>
      <vt:lpstr>Forms of Testing</vt:lpstr>
      <vt:lpstr>Activity: Discussion of Drug Testing</vt:lpstr>
      <vt:lpstr>Psychological Exams</vt:lpstr>
      <vt:lpstr>Medical Exams</vt:lpstr>
      <vt:lpstr>Comparison of Techniques</vt:lpstr>
      <vt:lpstr>Validity</vt:lpstr>
      <vt:lpstr>Typical Corrected Validity Coefficients</vt:lpstr>
      <vt:lpstr>Legal Issues</vt:lpstr>
      <vt:lpstr>Adverse Impact</vt:lpstr>
      <vt:lpstr>Rejecting Applicants</vt:lpstr>
      <vt:lpstr>Best Practices in Rejecting Applicants</vt:lpstr>
      <vt:lpstr>Activity: Discussion of New London Police</vt:lpstr>
      <vt:lpstr>Activity: Focus on Ethics:  Using Personality Inventories (1 of 2)</vt:lpstr>
      <vt:lpstr>Activity: Focus on Ethics: Using Personality Inventories (2 of 2)</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quinn.knudsen@basf.com</cp:lastModifiedBy>
  <cp:revision>478</cp:revision>
  <cp:lastPrinted>2020-10-12T14:10:12Z</cp:lastPrinted>
  <dcterms:created xsi:type="dcterms:W3CDTF">2019-11-14T21:20:16Z</dcterms:created>
  <dcterms:modified xsi:type="dcterms:W3CDTF">2022-05-11T12:33:58Z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2022-05-11T12:33:58Z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09f71254-a59b-4797-aefe-891a82f52823</vt:lpwstr>
  </property>
  <property fmtid="{D5CDD505-2E9C-101B-9397-08002B2CF9AE}" pid="25" name="MSIP_Label_06530cf4-8573-4c29-a912-bbcdac835909_ContentBits">
    <vt:lpwstr>2</vt:lpwstr>
  </property>
</Properties>
</file>