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8"/>
  </p:notesMasterIdLst>
  <p:handoutMasterIdLst>
    <p:handoutMasterId r:id="rId89"/>
  </p:handoutMasterIdLst>
  <p:sldIdLst>
    <p:sldId id="467" r:id="rId5"/>
    <p:sldId id="455" r:id="rId6"/>
    <p:sldId id="309" r:id="rId7"/>
    <p:sldId id="312" r:id="rId8"/>
    <p:sldId id="311" r:id="rId9"/>
    <p:sldId id="313" r:id="rId10"/>
    <p:sldId id="375" r:id="rId11"/>
    <p:sldId id="376" r:id="rId12"/>
    <p:sldId id="377" r:id="rId13"/>
    <p:sldId id="378"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16" r:id="rId27"/>
    <p:sldId id="392" r:id="rId28"/>
    <p:sldId id="320" r:id="rId29"/>
    <p:sldId id="458" r:id="rId30"/>
    <p:sldId id="459" r:id="rId31"/>
    <p:sldId id="393" r:id="rId32"/>
    <p:sldId id="321" r:id="rId33"/>
    <p:sldId id="322" r:id="rId34"/>
    <p:sldId id="394" r:id="rId35"/>
    <p:sldId id="395" r:id="rId36"/>
    <p:sldId id="396" r:id="rId37"/>
    <p:sldId id="323" r:id="rId38"/>
    <p:sldId id="325" r:id="rId39"/>
    <p:sldId id="326" r:id="rId40"/>
    <p:sldId id="327" r:id="rId41"/>
    <p:sldId id="397" r:id="rId42"/>
    <p:sldId id="355" r:id="rId43"/>
    <p:sldId id="466" r:id="rId44"/>
    <p:sldId id="358" r:id="rId45"/>
    <p:sldId id="398" r:id="rId46"/>
    <p:sldId id="461" r:id="rId47"/>
    <p:sldId id="460" r:id="rId48"/>
    <p:sldId id="399" r:id="rId49"/>
    <p:sldId id="400" r:id="rId50"/>
    <p:sldId id="401" r:id="rId51"/>
    <p:sldId id="402" r:id="rId52"/>
    <p:sldId id="403" r:id="rId53"/>
    <p:sldId id="404" r:id="rId54"/>
    <p:sldId id="405" r:id="rId55"/>
    <p:sldId id="406" r:id="rId56"/>
    <p:sldId id="407" r:id="rId57"/>
    <p:sldId id="408" r:id="rId58"/>
    <p:sldId id="409" r:id="rId59"/>
    <p:sldId id="410" r:id="rId60"/>
    <p:sldId id="411" r:id="rId61"/>
    <p:sldId id="412" r:id="rId62"/>
    <p:sldId id="413" r:id="rId63"/>
    <p:sldId id="414" r:id="rId64"/>
    <p:sldId id="415" r:id="rId65"/>
    <p:sldId id="416" r:id="rId66"/>
    <p:sldId id="417" r:id="rId67"/>
    <p:sldId id="418" r:id="rId68"/>
    <p:sldId id="462" r:id="rId69"/>
    <p:sldId id="423" r:id="rId70"/>
    <p:sldId id="424" r:id="rId71"/>
    <p:sldId id="426" r:id="rId72"/>
    <p:sldId id="427" r:id="rId73"/>
    <p:sldId id="428" r:id="rId74"/>
    <p:sldId id="463" r:id="rId75"/>
    <p:sldId id="464" r:id="rId76"/>
    <p:sldId id="436" r:id="rId77"/>
    <p:sldId id="437" r:id="rId78"/>
    <p:sldId id="441" r:id="rId79"/>
    <p:sldId id="448" r:id="rId80"/>
    <p:sldId id="449" r:id="rId81"/>
    <p:sldId id="454" r:id="rId82"/>
    <p:sldId id="450" r:id="rId83"/>
    <p:sldId id="451" r:id="rId84"/>
    <p:sldId id="452" r:id="rId85"/>
    <p:sldId id="465" r:id="rId86"/>
    <p:sldId id="457" r:id="rId87"/>
  </p:sldIdLst>
  <p:sldSz cx="12192000" cy="6858000"/>
  <p:notesSz cx="7010400" cy="9296400"/>
  <p:custDataLst>
    <p:tags r:id="rId90"/>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4AC6B1-FCE9-6FC9-D83D-ACF3C485511C}" name="Mike Aamodt" initials="MA" userId="S::maamodt@dciconsult.com::fe16b82d-2592-4196-a810-e9a2d16244b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William Altman" initials="WA" lastIdx="16" clrIdx="6">
    <p:extLst>
      <p:ext uri="{19B8F6BF-5375-455C-9EA6-DF929625EA0E}">
        <p15:presenceInfo xmlns:p15="http://schemas.microsoft.com/office/powerpoint/2012/main" userId="672c3f7d37cea9f0" providerId="Windows Live"/>
      </p:ext>
    </p:extLst>
  </p:cmAuthor>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8" name="Mike Aamodt" initials="MA" lastIdx="2" clrIdx="7">
    <p:extLst>
      <p:ext uri="{19B8F6BF-5375-455C-9EA6-DF929625EA0E}">
        <p15:presenceInfo xmlns:p15="http://schemas.microsoft.com/office/powerpoint/2012/main" userId="S-1-5-21-3456654824-2060440180-2773181327-1620" providerId="AD"/>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9" name="Reyes, Cazzie" initials="RC" lastIdx="1" clrIdx="8">
    <p:extLst>
      <p:ext uri="{19B8F6BF-5375-455C-9EA6-DF929625EA0E}">
        <p15:presenceInfo xmlns:p15="http://schemas.microsoft.com/office/powerpoint/2012/main" userId="S::cazzie.reyes@cengage.com::9f7e609f-71bd-4991-a871-55e8fbaefd28" providerId="AD"/>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10" name="Colvard, Cameron J." initials="CCJ" lastIdx="1" clrIdx="9">
    <p:extLst>
      <p:ext uri="{19B8F6BF-5375-455C-9EA6-DF929625EA0E}">
        <p15:presenceInfo xmlns:p15="http://schemas.microsoft.com/office/powerpoint/2012/main" userId="Colvard, Cameron J." providerId="None"/>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8" autoAdjust="0"/>
    <p:restoredTop sz="86940" autoAdjust="0"/>
  </p:normalViewPr>
  <p:slideViewPr>
    <p:cSldViewPr snapToGrid="0" snapToObjects="1">
      <p:cViewPr varScale="1">
        <p:scale>
          <a:sx n="66" d="100"/>
          <a:sy n="66" d="100"/>
        </p:scale>
        <p:origin x="1382" y="53"/>
      </p:cViewPr>
      <p:guideLst/>
    </p:cSldViewPr>
  </p:slideViewPr>
  <p:outlineViewPr>
    <p:cViewPr>
      <p:scale>
        <a:sx n="33" d="100"/>
        <a:sy n="33" d="100"/>
      </p:scale>
      <p:origin x="0" y="-47904"/>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ags" Target="tags/tag1.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commentAuthors" Target="commentAuthors.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9/24/2022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9/24/2022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47</a:t>
            </a:fld>
            <a:endParaRPr lang="en-US" dirty="0"/>
          </a:p>
        </p:txBody>
      </p:sp>
    </p:spTree>
    <p:extLst>
      <p:ext uri="{BB962C8B-B14F-4D97-AF65-F5344CB8AC3E}">
        <p14:creationId xmlns:p14="http://schemas.microsoft.com/office/powerpoint/2010/main" val="784448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658886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262358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51</a:t>
            </a:fld>
            <a:endParaRPr lang="en-US" dirty="0"/>
          </a:p>
        </p:txBody>
      </p:sp>
    </p:spTree>
    <p:extLst>
      <p:ext uri="{BB962C8B-B14F-4D97-AF65-F5344CB8AC3E}">
        <p14:creationId xmlns:p14="http://schemas.microsoft.com/office/powerpoint/2010/main" val="306779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52</a:t>
            </a:fld>
            <a:endParaRPr lang="en-US" dirty="0"/>
          </a:p>
        </p:txBody>
      </p:sp>
    </p:spTree>
    <p:extLst>
      <p:ext uri="{BB962C8B-B14F-4D97-AF65-F5344CB8AC3E}">
        <p14:creationId xmlns:p14="http://schemas.microsoft.com/office/powerpoint/2010/main" val="2718789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53</a:t>
            </a:fld>
            <a:endParaRPr lang="en-US" dirty="0"/>
          </a:p>
        </p:txBody>
      </p:sp>
    </p:spTree>
    <p:extLst>
      <p:ext uri="{BB962C8B-B14F-4D97-AF65-F5344CB8AC3E}">
        <p14:creationId xmlns:p14="http://schemas.microsoft.com/office/powerpoint/2010/main" val="2107078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54</a:t>
            </a:fld>
            <a:endParaRPr lang="en-US" dirty="0"/>
          </a:p>
        </p:txBody>
      </p:sp>
    </p:spTree>
    <p:extLst>
      <p:ext uri="{BB962C8B-B14F-4D97-AF65-F5344CB8AC3E}">
        <p14:creationId xmlns:p14="http://schemas.microsoft.com/office/powerpoint/2010/main" val="671062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55</a:t>
            </a:fld>
            <a:endParaRPr lang="en-US" dirty="0"/>
          </a:p>
        </p:txBody>
      </p:sp>
    </p:spTree>
    <p:extLst>
      <p:ext uri="{BB962C8B-B14F-4D97-AF65-F5344CB8AC3E}">
        <p14:creationId xmlns:p14="http://schemas.microsoft.com/office/powerpoint/2010/main" val="3603018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56</a:t>
            </a:fld>
            <a:endParaRPr lang="en-US" dirty="0"/>
          </a:p>
        </p:txBody>
      </p:sp>
    </p:spTree>
    <p:extLst>
      <p:ext uri="{BB962C8B-B14F-4D97-AF65-F5344CB8AC3E}">
        <p14:creationId xmlns:p14="http://schemas.microsoft.com/office/powerpoint/2010/main" val="2966632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58</a:t>
            </a:fld>
            <a:endParaRPr lang="en-US" dirty="0"/>
          </a:p>
        </p:txBody>
      </p:sp>
    </p:spTree>
    <p:extLst>
      <p:ext uri="{BB962C8B-B14F-4D97-AF65-F5344CB8AC3E}">
        <p14:creationId xmlns:p14="http://schemas.microsoft.com/office/powerpoint/2010/main" val="213023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4229229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59</a:t>
            </a:fld>
            <a:endParaRPr lang="en-US" dirty="0"/>
          </a:p>
        </p:txBody>
      </p:sp>
    </p:spTree>
    <p:extLst>
      <p:ext uri="{BB962C8B-B14F-4D97-AF65-F5344CB8AC3E}">
        <p14:creationId xmlns:p14="http://schemas.microsoft.com/office/powerpoint/2010/main" val="1272598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60</a:t>
            </a:fld>
            <a:endParaRPr lang="en-US" dirty="0"/>
          </a:p>
        </p:txBody>
      </p:sp>
    </p:spTree>
    <p:extLst>
      <p:ext uri="{BB962C8B-B14F-4D97-AF65-F5344CB8AC3E}">
        <p14:creationId xmlns:p14="http://schemas.microsoft.com/office/powerpoint/2010/main" val="2735645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61</a:t>
            </a:fld>
            <a:endParaRPr lang="en-US" dirty="0"/>
          </a:p>
        </p:txBody>
      </p:sp>
    </p:spTree>
    <p:extLst>
      <p:ext uri="{BB962C8B-B14F-4D97-AF65-F5344CB8AC3E}">
        <p14:creationId xmlns:p14="http://schemas.microsoft.com/office/powerpoint/2010/main" val="1920237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62</a:t>
            </a:fld>
            <a:endParaRPr lang="en-US" dirty="0"/>
          </a:p>
        </p:txBody>
      </p:sp>
    </p:spTree>
    <p:extLst>
      <p:ext uri="{BB962C8B-B14F-4D97-AF65-F5344CB8AC3E}">
        <p14:creationId xmlns:p14="http://schemas.microsoft.com/office/powerpoint/2010/main" val="78760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64</a:t>
            </a:fld>
            <a:endParaRPr lang="en-US" dirty="0"/>
          </a:p>
        </p:txBody>
      </p:sp>
    </p:spTree>
    <p:extLst>
      <p:ext uri="{BB962C8B-B14F-4D97-AF65-F5344CB8AC3E}">
        <p14:creationId xmlns:p14="http://schemas.microsoft.com/office/powerpoint/2010/main" val="366905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65</a:t>
            </a:fld>
            <a:endParaRPr lang="en-US" dirty="0"/>
          </a:p>
        </p:txBody>
      </p:sp>
    </p:spTree>
    <p:extLst>
      <p:ext uri="{BB962C8B-B14F-4D97-AF65-F5344CB8AC3E}">
        <p14:creationId xmlns:p14="http://schemas.microsoft.com/office/powerpoint/2010/main" val="2757412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67</a:t>
            </a:fld>
            <a:endParaRPr lang="en-US" dirty="0"/>
          </a:p>
        </p:txBody>
      </p:sp>
    </p:spTree>
    <p:extLst>
      <p:ext uri="{BB962C8B-B14F-4D97-AF65-F5344CB8AC3E}">
        <p14:creationId xmlns:p14="http://schemas.microsoft.com/office/powerpoint/2010/main" val="2326853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68</a:t>
            </a:fld>
            <a:endParaRPr lang="en-US" dirty="0"/>
          </a:p>
        </p:txBody>
      </p:sp>
    </p:spTree>
    <p:extLst>
      <p:ext uri="{BB962C8B-B14F-4D97-AF65-F5344CB8AC3E}">
        <p14:creationId xmlns:p14="http://schemas.microsoft.com/office/powerpoint/2010/main" val="2481941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69</a:t>
            </a:fld>
            <a:endParaRPr lang="en-US" dirty="0"/>
          </a:p>
        </p:txBody>
      </p:sp>
    </p:spTree>
    <p:extLst>
      <p:ext uri="{BB962C8B-B14F-4D97-AF65-F5344CB8AC3E}">
        <p14:creationId xmlns:p14="http://schemas.microsoft.com/office/powerpoint/2010/main" val="417325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70</a:t>
            </a:fld>
            <a:endParaRPr lang="en-US" dirty="0"/>
          </a:p>
        </p:txBody>
      </p:sp>
    </p:spTree>
    <p:extLst>
      <p:ext uri="{BB962C8B-B14F-4D97-AF65-F5344CB8AC3E}">
        <p14:creationId xmlns:p14="http://schemas.microsoft.com/office/powerpoint/2010/main" val="129477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1972198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71</a:t>
            </a:fld>
            <a:endParaRPr lang="en-US" dirty="0"/>
          </a:p>
        </p:txBody>
      </p:sp>
    </p:spTree>
    <p:extLst>
      <p:ext uri="{BB962C8B-B14F-4D97-AF65-F5344CB8AC3E}">
        <p14:creationId xmlns:p14="http://schemas.microsoft.com/office/powerpoint/2010/main" val="3170867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72</a:t>
            </a:fld>
            <a:endParaRPr lang="en-US" dirty="0"/>
          </a:p>
        </p:txBody>
      </p:sp>
    </p:spTree>
    <p:extLst>
      <p:ext uri="{BB962C8B-B14F-4D97-AF65-F5344CB8AC3E}">
        <p14:creationId xmlns:p14="http://schemas.microsoft.com/office/powerpoint/2010/main" val="4127074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73</a:t>
            </a:fld>
            <a:endParaRPr lang="en-US" dirty="0"/>
          </a:p>
        </p:txBody>
      </p:sp>
    </p:spTree>
    <p:extLst>
      <p:ext uri="{BB962C8B-B14F-4D97-AF65-F5344CB8AC3E}">
        <p14:creationId xmlns:p14="http://schemas.microsoft.com/office/powerpoint/2010/main" val="3364913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74</a:t>
            </a:fld>
            <a:endParaRPr lang="en-US" dirty="0"/>
          </a:p>
        </p:txBody>
      </p:sp>
    </p:spTree>
    <p:extLst>
      <p:ext uri="{BB962C8B-B14F-4D97-AF65-F5344CB8AC3E}">
        <p14:creationId xmlns:p14="http://schemas.microsoft.com/office/powerpoint/2010/main" val="944535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75</a:t>
            </a:fld>
            <a:endParaRPr lang="en-US" dirty="0"/>
          </a:p>
        </p:txBody>
      </p:sp>
    </p:spTree>
    <p:extLst>
      <p:ext uri="{BB962C8B-B14F-4D97-AF65-F5344CB8AC3E}">
        <p14:creationId xmlns:p14="http://schemas.microsoft.com/office/powerpoint/2010/main" val="1342380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77</a:t>
            </a:fld>
            <a:endParaRPr lang="en-US" dirty="0"/>
          </a:p>
        </p:txBody>
      </p:sp>
    </p:spTree>
    <p:extLst>
      <p:ext uri="{BB962C8B-B14F-4D97-AF65-F5344CB8AC3E}">
        <p14:creationId xmlns:p14="http://schemas.microsoft.com/office/powerpoint/2010/main" val="3737479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78</a:t>
            </a:fld>
            <a:endParaRPr lang="en-US" dirty="0"/>
          </a:p>
        </p:txBody>
      </p:sp>
    </p:spTree>
    <p:extLst>
      <p:ext uri="{BB962C8B-B14F-4D97-AF65-F5344CB8AC3E}">
        <p14:creationId xmlns:p14="http://schemas.microsoft.com/office/powerpoint/2010/main" val="503779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79</a:t>
            </a:fld>
            <a:endParaRPr lang="en-US" dirty="0"/>
          </a:p>
        </p:txBody>
      </p:sp>
    </p:spTree>
    <p:extLst>
      <p:ext uri="{BB962C8B-B14F-4D97-AF65-F5344CB8AC3E}">
        <p14:creationId xmlns:p14="http://schemas.microsoft.com/office/powerpoint/2010/main" val="540978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80</a:t>
            </a:fld>
            <a:endParaRPr lang="en-US" dirty="0"/>
          </a:p>
        </p:txBody>
      </p:sp>
    </p:spTree>
    <p:extLst>
      <p:ext uri="{BB962C8B-B14F-4D97-AF65-F5344CB8AC3E}">
        <p14:creationId xmlns:p14="http://schemas.microsoft.com/office/powerpoint/2010/main" val="2397283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81</a:t>
            </a:fld>
            <a:endParaRPr lang="en-US" dirty="0"/>
          </a:p>
        </p:txBody>
      </p:sp>
    </p:spTree>
    <p:extLst>
      <p:ext uri="{BB962C8B-B14F-4D97-AF65-F5344CB8AC3E}">
        <p14:creationId xmlns:p14="http://schemas.microsoft.com/office/powerpoint/2010/main" val="52761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41</a:t>
            </a:fld>
            <a:endParaRPr lang="en-US" dirty="0"/>
          </a:p>
        </p:txBody>
      </p:sp>
    </p:spTree>
    <p:extLst>
      <p:ext uri="{BB962C8B-B14F-4D97-AF65-F5344CB8AC3E}">
        <p14:creationId xmlns:p14="http://schemas.microsoft.com/office/powerpoint/2010/main" val="1129915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83</a:t>
            </a:fld>
            <a:endParaRPr lang="en-US" dirty="0"/>
          </a:p>
        </p:txBody>
      </p:sp>
    </p:spTree>
    <p:extLst>
      <p:ext uri="{BB962C8B-B14F-4D97-AF65-F5344CB8AC3E}">
        <p14:creationId xmlns:p14="http://schemas.microsoft.com/office/powerpoint/2010/main" val="134387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dirty="0"/>
          </a:p>
        </p:txBody>
      </p:sp>
    </p:spTree>
    <p:extLst>
      <p:ext uri="{BB962C8B-B14F-4D97-AF65-F5344CB8AC3E}">
        <p14:creationId xmlns:p14="http://schemas.microsoft.com/office/powerpoint/2010/main" val="318654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63957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124077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1358883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dirty="0"/>
          </a:p>
        </p:txBody>
      </p:sp>
    </p:spTree>
    <p:extLst>
      <p:ext uri="{BB962C8B-B14F-4D97-AF65-F5344CB8AC3E}">
        <p14:creationId xmlns:p14="http://schemas.microsoft.com/office/powerpoint/2010/main" val="354851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hasCustomPrompt="1"/>
          </p:nvPr>
        </p:nvSpPr>
        <p:spPr>
          <a:xfrm>
            <a:off x="838200" y="3096122"/>
            <a:ext cx="10515600" cy="672105"/>
          </a:xfrm>
        </p:spPr>
        <p:txBody>
          <a:bodyPr/>
          <a:lstStyle>
            <a:lvl1pPr>
              <a:lnSpc>
                <a:spcPct val="100000"/>
              </a:lnSpc>
              <a:defRPr sz="3600">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B0B725E5-91C2-4793-BC03-1A7B93995E54}"/>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
        <p:nvSpPr>
          <p:cNvPr id="13" name="Content Placeholder 7">
            <a:extLst>
              <a:ext uri="{FF2B5EF4-FFF2-40B4-BE49-F238E27FC236}">
                <a16:creationId xmlns:a16="http://schemas.microsoft.com/office/drawing/2014/main" id="{CBF35D6C-32CF-475E-8946-056461CE41A4}"/>
              </a:ext>
            </a:extLst>
          </p:cNvPr>
          <p:cNvSpPr>
            <a:spLocks noGrp="1"/>
          </p:cNvSpPr>
          <p:nvPr>
            <p:ph sz="quarter" idx="22"/>
          </p:nvPr>
        </p:nvSpPr>
        <p:spPr>
          <a:xfrm>
            <a:off x="5965825" y="27384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138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2" name="MSIPCMContentMarking" descr="{&quot;HashCode&quot;:2082987499,&quot;Placement&quot;:&quot;Footer&quot;,&quot;Top&quot;:520.3781,&quot;Left&quot;:452.558044,&quot;SlideWidth&quot;:960,&quot;SlideHeight&quot;:540}">
            <a:extLst>
              <a:ext uri="{FF2B5EF4-FFF2-40B4-BE49-F238E27FC236}">
                <a16:creationId xmlns:a16="http://schemas.microsoft.com/office/drawing/2014/main" id="{5A39CB01-5679-4931-944E-05BC0695006F}"/>
              </a:ext>
            </a:extLst>
          </p:cNvPr>
          <p:cNvSpPr txBox="1"/>
          <p:nvPr userDrawn="1"/>
        </p:nvSpPr>
        <p:spPr>
          <a:xfrm>
            <a:off x="5747487" y="6608802"/>
            <a:ext cx="697026" cy="249198"/>
          </a:xfrm>
          <a:prstGeom prst="rect">
            <a:avLst/>
          </a:prstGeom>
          <a:noFill/>
          <a:effectLst/>
        </p:spPr>
        <p:txBody>
          <a:bodyPr vert="horz" wrap="square" lIns="0" tIns="0" rIns="0" bIns="0" rtlCol="0" anchor="ctr" anchorCtr="1">
            <a:spAutoFit/>
          </a:bodyPr>
          <a:lstStyle/>
          <a:p>
            <a:pPr algn="ctr">
              <a:spcBef>
                <a:spcPct val="0"/>
              </a:spcBef>
              <a:spcAft>
                <a:spcPct val="0"/>
              </a:spcAft>
            </a:pPr>
            <a:r>
              <a:rPr lang="en-US" sz="1000">
                <a:solidFill>
                  <a:srgbClr val="000000"/>
                </a:solidFill>
                <a:latin typeface="Arial" panose="020B0604020202020204" pitchFamily="34" charset="0"/>
                <a:ea typeface="Open Sans" panose="020B0606030504020204" pitchFamily="34" charset="0"/>
                <a:cs typeface="Open Sans" panose="020B0606030504020204" pitchFamily="34" charset="0"/>
              </a:rPr>
              <a:t>Internal</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6" r:id="rId5"/>
    <p:sldLayoutId id="2147483718" r:id="rId6"/>
    <p:sldLayoutId id="2147483715" r:id="rId7"/>
    <p:sldLayoutId id="2147483716" r:id="rId8"/>
    <p:sldLayoutId id="2147483719" r:id="rId9"/>
    <p:sldLayoutId id="2147483720" r:id="rId10"/>
    <p:sldLayoutId id="2147483723" r:id="rId11"/>
    <p:sldLayoutId id="2147483724" r:id="rId12"/>
    <p:sldLayoutId id="2147483713" r:id="rId13"/>
    <p:sldLayoutId id="2147483717"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600" dirty="0"/>
              <a:t>Chapter 6: Evaluating Selection Techniques and Decisions</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4218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Alternate Forms Reliability Scoring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Scores from the first form of test are correlated with scores from the second form</a:t>
            </a:r>
            <a:br>
              <a:rPr lang="en-US" altLang="en-US" dirty="0"/>
            </a:br>
            <a:endParaRPr lang="en-US" altLang="en-US" dirty="0"/>
          </a:p>
          <a:p>
            <a:r>
              <a:rPr lang="en-US" altLang="en-US" dirty="0"/>
              <a:t>If the scores are highly correlated, the test has form stability </a:t>
            </a:r>
          </a:p>
        </p:txBody>
      </p:sp>
    </p:spTree>
    <p:extLst>
      <p:ext uri="{BB962C8B-B14F-4D97-AF65-F5344CB8AC3E}">
        <p14:creationId xmlns:p14="http://schemas.microsoft.com/office/powerpoint/2010/main" val="253039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Internal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Defines measurement error strictly in terms of consistency or inconsistency in the content of the test</a:t>
            </a:r>
            <a:br>
              <a:rPr lang="en-US" altLang="en-US" dirty="0"/>
            </a:br>
            <a:endParaRPr lang="en-US" altLang="en-US" dirty="0"/>
          </a:p>
          <a:p>
            <a:r>
              <a:rPr lang="en-US" altLang="en-US" dirty="0"/>
              <a:t>Used when it is impractical to administer two separate forms of a test</a:t>
            </a:r>
            <a:br>
              <a:rPr lang="en-US" altLang="en-US" dirty="0"/>
            </a:br>
            <a:endParaRPr lang="en-US" altLang="en-US" dirty="0"/>
          </a:p>
          <a:p>
            <a:r>
              <a:rPr lang="en-US" altLang="en-US" dirty="0"/>
              <a:t>With this form of reliability, the test is administered only once and measures item stability</a:t>
            </a:r>
          </a:p>
        </p:txBody>
      </p:sp>
    </p:spTree>
    <p:extLst>
      <p:ext uri="{BB962C8B-B14F-4D97-AF65-F5344CB8AC3E}">
        <p14:creationId xmlns:p14="http://schemas.microsoft.com/office/powerpoint/2010/main" val="270438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Determining Internal Reliability </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Split-half method (most common)</a:t>
            </a:r>
          </a:p>
          <a:p>
            <a:pPr lvl="1"/>
            <a:r>
              <a:rPr lang="en-US" altLang="en-US" dirty="0"/>
              <a:t>Test items are divided into two equal parts</a:t>
            </a:r>
          </a:p>
          <a:p>
            <a:pPr lvl="1"/>
            <a:r>
              <a:rPr lang="en-US" altLang="en-US" dirty="0"/>
              <a:t>Scores for the two parts are correlated to get a measure of internal reliability</a:t>
            </a:r>
            <a:br>
              <a:rPr lang="en-US" altLang="en-US" dirty="0"/>
            </a:br>
            <a:endParaRPr lang="en-US" altLang="en-US" dirty="0"/>
          </a:p>
          <a:p>
            <a:r>
              <a:rPr lang="en-US" altLang="en-US" dirty="0"/>
              <a:t>Kuder-Richardson formula 20 (K-R 20)</a:t>
            </a:r>
          </a:p>
          <a:p>
            <a:pPr lvl="1"/>
            <a:r>
              <a:rPr lang="en-US" altLang="en-US" dirty="0"/>
              <a:t>Dichotomous items</a:t>
            </a:r>
            <a:br>
              <a:rPr lang="en-US" altLang="en-US" dirty="0"/>
            </a:br>
            <a:endParaRPr lang="en-US" altLang="en-US" dirty="0"/>
          </a:p>
          <a:p>
            <a:r>
              <a:rPr lang="en-US" altLang="en-US" dirty="0"/>
              <a:t>Spearman-Brown prophecy formula:</a:t>
            </a:r>
          </a:p>
          <a:p>
            <a:pPr lvl="1"/>
            <a:r>
              <a:rPr lang="en-US" altLang="en-US" dirty="0"/>
              <a:t>(2 × split half reliability) ÷ (1 + split-half reliability)</a:t>
            </a:r>
          </a:p>
        </p:txBody>
      </p:sp>
    </p:spTree>
    <p:extLst>
      <p:ext uri="{BB962C8B-B14F-4D97-AF65-F5344CB8AC3E}">
        <p14:creationId xmlns:p14="http://schemas.microsoft.com/office/powerpoint/2010/main" val="340886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Spearman-Brown Formula 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(2 × split-half correlation)</a:t>
            </a:r>
            <a:br>
              <a:rPr lang="en-US" altLang="en-US" dirty="0"/>
            </a:br>
            <a:endParaRPr lang="en-US" altLang="en-US" dirty="0"/>
          </a:p>
          <a:p>
            <a:pPr>
              <a:spcAft>
                <a:spcPts val="1800"/>
              </a:spcAft>
            </a:pPr>
            <a:r>
              <a:rPr lang="en-US" altLang="en-US" dirty="0"/>
              <a:t>(1 + split-half correlation)</a:t>
            </a:r>
          </a:p>
          <a:p>
            <a:r>
              <a:rPr lang="en-US" altLang="en-US" dirty="0"/>
              <a:t>If we have a split-half correlation of 0.60, the corrected reliability would be:</a:t>
            </a:r>
          </a:p>
          <a:p>
            <a:pPr>
              <a:buFont typeface="Wingdings 2" panose="05020102010507070707" pitchFamily="18" charset="2"/>
              <a:buNone/>
            </a:pPr>
            <a:r>
              <a:rPr lang="en-US" altLang="en-US" dirty="0"/>
              <a:t>(2 × 0.60) </a:t>
            </a:r>
            <a:r>
              <a:rPr lang="en-US" altLang="en-US" dirty="0">
                <a:sym typeface="WP MathA" pitchFamily="2" charset="2"/>
              </a:rPr>
              <a:t>÷ (1 + 0.60) = 1.2 ÷ 1.6 = 0.75</a:t>
            </a:r>
            <a:endParaRPr lang="en-US" altLang="en-US" dirty="0"/>
          </a:p>
        </p:txBody>
      </p:sp>
    </p:spTree>
    <p:extLst>
      <p:ext uri="{BB962C8B-B14F-4D97-AF65-F5344CB8AC3E}">
        <p14:creationId xmlns:p14="http://schemas.microsoft.com/office/powerpoint/2010/main" val="300094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Methods: Correlating Split-Half</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Cronbach’s Coefficient Alpha</a:t>
            </a:r>
          </a:p>
          <a:p>
            <a:pPr lvl="1">
              <a:spcAft>
                <a:spcPts val="1800"/>
              </a:spcAft>
            </a:pPr>
            <a:r>
              <a:rPr lang="en-US" altLang="en-US" dirty="0"/>
              <a:t>Used with ratio or interval data</a:t>
            </a:r>
          </a:p>
          <a:p>
            <a:r>
              <a:rPr lang="en-US" altLang="en-US" dirty="0"/>
              <a:t>Kuder-Richardson 20 Formula</a:t>
            </a:r>
          </a:p>
          <a:p>
            <a:pPr lvl="1"/>
            <a:r>
              <a:rPr lang="en-US" altLang="en-US" dirty="0"/>
              <a:t>Used for test with dichotomous items (yes-no true-false)</a:t>
            </a:r>
          </a:p>
        </p:txBody>
      </p:sp>
    </p:spTree>
    <p:extLst>
      <p:ext uri="{BB962C8B-B14F-4D97-AF65-F5344CB8AC3E}">
        <p14:creationId xmlns:p14="http://schemas.microsoft.com/office/powerpoint/2010/main" val="337625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Scorer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Used when human judgment of performance is involved in the selection process</a:t>
            </a:r>
            <a:br>
              <a:rPr lang="en-US" altLang="en-US" dirty="0"/>
            </a:br>
            <a:endParaRPr lang="en-US" altLang="en-US" dirty="0"/>
          </a:p>
          <a:p>
            <a:r>
              <a:rPr lang="en-US" altLang="en-US" dirty="0"/>
              <a:t>Refers to the degree of agreement between 2 or more raters</a:t>
            </a:r>
          </a:p>
        </p:txBody>
      </p:sp>
    </p:spTree>
    <p:extLst>
      <p:ext uri="{BB962C8B-B14F-4D97-AF65-F5344CB8AC3E}">
        <p14:creationId xmlns:p14="http://schemas.microsoft.com/office/powerpoint/2010/main" val="109886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 Conclusions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higher the reliability of a selection test the better</a:t>
            </a:r>
            <a:br>
              <a:rPr lang="en-US" altLang="en-US" dirty="0"/>
            </a:br>
            <a:endParaRPr lang="en-US" altLang="en-US" dirty="0"/>
          </a:p>
          <a:p>
            <a:r>
              <a:rPr lang="en-US" altLang="en-US" dirty="0"/>
              <a:t>Reliability can be affected by many factors</a:t>
            </a:r>
            <a:br>
              <a:rPr lang="en-US" altLang="en-US" dirty="0"/>
            </a:br>
            <a:endParaRPr lang="en-US" altLang="en-US" dirty="0"/>
          </a:p>
          <a:p>
            <a:r>
              <a:rPr lang="en-US" altLang="en-US" dirty="0"/>
              <a:t>Factors when evaluating reliability:</a:t>
            </a:r>
          </a:p>
          <a:p>
            <a:pPr lvl="1"/>
            <a:r>
              <a:rPr lang="en-US" altLang="en-US" dirty="0"/>
              <a:t>Magnitude of reliability coefficient</a:t>
            </a:r>
          </a:p>
          <a:p>
            <a:pPr lvl="1"/>
            <a:r>
              <a:rPr lang="en-US" altLang="en-US" dirty="0"/>
              <a:t>People that are taking the test</a:t>
            </a:r>
          </a:p>
        </p:txBody>
      </p:sp>
    </p:spTree>
    <p:extLst>
      <p:ext uri="{BB962C8B-B14F-4D97-AF65-F5344CB8AC3E}">
        <p14:creationId xmlns:p14="http://schemas.microsoft.com/office/powerpoint/2010/main" val="58905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Definition: The degree to which inferences from scores on tests or assessments are justified by the evidence</a:t>
            </a:r>
            <a:br>
              <a:rPr lang="en-US" altLang="en-US" dirty="0"/>
            </a:br>
            <a:endParaRPr lang="en-US" altLang="en-US" dirty="0"/>
          </a:p>
          <a:p>
            <a:r>
              <a:rPr lang="en-US" altLang="en-US" dirty="0"/>
              <a:t>Common ways to measure</a:t>
            </a:r>
          </a:p>
          <a:p>
            <a:pPr lvl="1"/>
            <a:r>
              <a:rPr lang="en-US" altLang="en-US" dirty="0"/>
              <a:t>Content validity</a:t>
            </a:r>
          </a:p>
          <a:p>
            <a:pPr lvl="1"/>
            <a:r>
              <a:rPr lang="en-US" altLang="en-US" dirty="0"/>
              <a:t>Criterion validity</a:t>
            </a:r>
          </a:p>
          <a:p>
            <a:pPr lvl="1"/>
            <a:r>
              <a:rPr lang="en-US" altLang="en-US" dirty="0"/>
              <a:t>Construct validity</a:t>
            </a:r>
          </a:p>
          <a:p>
            <a:pPr lvl="2"/>
            <a:r>
              <a:rPr lang="en-US" altLang="en-US" dirty="0"/>
              <a:t>Known-group validity</a:t>
            </a:r>
          </a:p>
          <a:p>
            <a:pPr lvl="1"/>
            <a:r>
              <a:rPr lang="en-US" altLang="en-US" dirty="0"/>
              <a:t>Face validity</a:t>
            </a:r>
          </a:p>
        </p:txBody>
      </p:sp>
    </p:spTree>
    <p:extLst>
      <p:ext uri="{BB962C8B-B14F-4D97-AF65-F5344CB8AC3E}">
        <p14:creationId xmlns:p14="http://schemas.microsoft.com/office/powerpoint/2010/main" val="21293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Content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spcAft>
                <a:spcPts val="1800"/>
              </a:spcAft>
            </a:pPr>
            <a:r>
              <a:rPr lang="en-US" altLang="en-US" dirty="0"/>
              <a:t>The extent to which test items sample the content that they are supposed to measure</a:t>
            </a:r>
          </a:p>
          <a:p>
            <a:r>
              <a:rPr lang="en-US" altLang="en-US" dirty="0"/>
              <a:t>In industry the appropriate content of a test or test battery is determined by a job analysis</a:t>
            </a:r>
          </a:p>
        </p:txBody>
      </p:sp>
    </p:spTree>
    <p:extLst>
      <p:ext uri="{BB962C8B-B14F-4D97-AF65-F5344CB8AC3E}">
        <p14:creationId xmlns:p14="http://schemas.microsoft.com/office/powerpoint/2010/main" val="2085475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Criterion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Criterion validity refers to the extent to which a test score is related to some measure of job performance called a criterion </a:t>
            </a:r>
            <a:br>
              <a:rPr lang="en-US" altLang="en-US" dirty="0"/>
            </a:br>
            <a:endParaRPr lang="en-US" altLang="en-US" dirty="0"/>
          </a:p>
          <a:p>
            <a:r>
              <a:rPr lang="en-US" altLang="en-US" dirty="0"/>
              <a:t>Established using one of the following research designs:</a:t>
            </a:r>
          </a:p>
          <a:p>
            <a:pPr lvl="1"/>
            <a:r>
              <a:rPr lang="en-US" altLang="en-US" dirty="0"/>
              <a:t>Concurrent validity</a:t>
            </a:r>
          </a:p>
          <a:p>
            <a:pPr lvl="1"/>
            <a:r>
              <a:rPr lang="en-US" altLang="en-US" dirty="0"/>
              <a:t>Predictive validity</a:t>
            </a:r>
          </a:p>
          <a:p>
            <a:pPr lvl="1"/>
            <a:r>
              <a:rPr lang="en-US" altLang="en-US" dirty="0"/>
              <a:t>Validity generalization</a:t>
            </a:r>
          </a:p>
        </p:txBody>
      </p:sp>
    </p:spTree>
    <p:extLst>
      <p:ext uri="{BB962C8B-B14F-4D97-AF65-F5344CB8AC3E}">
        <p14:creationId xmlns:p14="http://schemas.microsoft.com/office/powerpoint/2010/main" val="197564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5" name="Text Placeholder 2">
            <a:extLst>
              <a:ext uri="{FF2B5EF4-FFF2-40B4-BE49-F238E27FC236}">
                <a16:creationId xmlns:a16="http://schemas.microsoft.com/office/drawing/2014/main" id="{0C65A658-7688-44D8-B897-CB65268726D2}"/>
              </a:ext>
            </a:extLst>
          </p:cNvPr>
          <p:cNvSpPr>
            <a:spLocks noGrp="1"/>
          </p:cNvSpPr>
          <p:nvPr>
            <p:ph type="body" sz="quarter" idx="15"/>
          </p:nvPr>
        </p:nvSpPr>
        <p:spPr>
          <a:xfrm>
            <a:off x="743576" y="1289684"/>
            <a:ext cx="10711543" cy="4801400"/>
          </a:xfrm>
        </p:spPr>
        <p:txBody>
          <a:bodyPr/>
          <a:lstStyle/>
          <a:p>
            <a:r>
              <a:rPr lang="en-US" dirty="0"/>
              <a:t>Break into pairs of students. </a:t>
            </a:r>
            <a:br>
              <a:rPr lang="en-US" dirty="0"/>
            </a:br>
            <a:endParaRPr lang="en-US" dirty="0"/>
          </a:p>
          <a:p>
            <a:r>
              <a:rPr lang="en-US" dirty="0"/>
              <a:t>Discuss any legal issues you have either experienced or heard about (through media, friends, etc.) during an interview process.</a:t>
            </a:r>
            <a:br>
              <a:rPr lang="en-US" dirty="0"/>
            </a:br>
            <a:endParaRPr lang="en-US" dirty="0"/>
          </a:p>
          <a:p>
            <a:r>
              <a:rPr lang="en-US" dirty="0"/>
              <a:t>Share your discussions with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Concurrent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spcAft>
                <a:spcPts val="0"/>
              </a:spcAft>
            </a:pPr>
            <a:r>
              <a:rPr lang="en-US" altLang="en-US" dirty="0"/>
              <a:t>Uses current employees</a:t>
            </a:r>
            <a:br>
              <a:rPr lang="en-US" altLang="en-US" dirty="0"/>
            </a:br>
            <a:endParaRPr lang="en-US" altLang="en-US" dirty="0"/>
          </a:p>
          <a:p>
            <a:pPr>
              <a:spcAft>
                <a:spcPts val="0"/>
              </a:spcAft>
            </a:pPr>
            <a:r>
              <a:rPr lang="en-US" altLang="en-US" dirty="0"/>
              <a:t>Correlated with a measure of employee performance</a:t>
            </a:r>
            <a:br>
              <a:rPr lang="en-US" altLang="en-US" dirty="0"/>
            </a:br>
            <a:endParaRPr lang="en-US" altLang="en-US" dirty="0"/>
          </a:p>
          <a:p>
            <a:pPr>
              <a:spcAft>
                <a:spcPts val="0"/>
              </a:spcAft>
            </a:pPr>
            <a:r>
              <a:rPr lang="en-US" altLang="en-US" dirty="0"/>
              <a:t>Range restriction can be a problem</a:t>
            </a:r>
          </a:p>
        </p:txBody>
      </p:sp>
    </p:spTree>
    <p:extLst>
      <p:ext uri="{BB962C8B-B14F-4D97-AF65-F5344CB8AC3E}">
        <p14:creationId xmlns:p14="http://schemas.microsoft.com/office/powerpoint/2010/main" val="1739507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Predictive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Correlates test scores with future behavior</a:t>
            </a:r>
            <a:br>
              <a:rPr lang="en-US" altLang="en-US" dirty="0"/>
            </a:br>
            <a:endParaRPr lang="en-US" altLang="en-US" dirty="0"/>
          </a:p>
          <a:p>
            <a:r>
              <a:rPr lang="en-US" altLang="en-US" dirty="0"/>
              <a:t>Reduces the problem of range restriction</a:t>
            </a:r>
            <a:br>
              <a:rPr lang="en-US" altLang="en-US" dirty="0"/>
            </a:br>
            <a:endParaRPr lang="en-US" altLang="en-US" dirty="0"/>
          </a:p>
          <a:p>
            <a:r>
              <a:rPr lang="en-US" altLang="en-US" dirty="0"/>
              <a:t>May not be practical</a:t>
            </a:r>
          </a:p>
        </p:txBody>
      </p:sp>
    </p:spTree>
    <p:extLst>
      <p:ext uri="{BB962C8B-B14F-4D97-AF65-F5344CB8AC3E}">
        <p14:creationId xmlns:p14="http://schemas.microsoft.com/office/powerpoint/2010/main" val="127709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Validity Generalization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test found valid for a job in one location is valid for the same job in a different location</a:t>
            </a:r>
            <a:br>
              <a:rPr lang="en-US" altLang="en-US" dirty="0"/>
            </a:br>
            <a:endParaRPr lang="en-US" altLang="en-US" dirty="0"/>
          </a:p>
          <a:p>
            <a:r>
              <a:rPr lang="en-US" altLang="en-US" dirty="0"/>
              <a:t>The key to establishing validity generalization is meta-analysis and job analysis</a:t>
            </a:r>
            <a:br>
              <a:rPr lang="en-US" altLang="en-US" dirty="0"/>
            </a:br>
            <a:endParaRPr lang="en-US" altLang="en-US" dirty="0"/>
          </a:p>
          <a:p>
            <a:r>
              <a:rPr lang="en-US" altLang="en-US" dirty="0"/>
              <a:t>Synthetic validity</a:t>
            </a:r>
          </a:p>
        </p:txBody>
      </p:sp>
    </p:spTree>
    <p:extLst>
      <p:ext uri="{BB962C8B-B14F-4D97-AF65-F5344CB8AC3E}">
        <p14:creationId xmlns:p14="http://schemas.microsoft.com/office/powerpoint/2010/main" val="1109650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Construct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9562474" cy="4801400"/>
          </a:xfrm>
        </p:spPr>
        <p:txBody>
          <a:bodyPr/>
          <a:lstStyle/>
          <a:p>
            <a:r>
              <a:rPr lang="en-US" altLang="en-US" dirty="0"/>
              <a:t>The extent to which a test actually measures the construct that it purports to measure</a:t>
            </a:r>
            <a:br>
              <a:rPr lang="en-US" altLang="en-US" dirty="0"/>
            </a:br>
            <a:endParaRPr lang="en-US" altLang="en-US" dirty="0"/>
          </a:p>
          <a:p>
            <a:r>
              <a:rPr lang="en-US" altLang="en-US" dirty="0"/>
              <a:t>Is concerned with inferences about test scores</a:t>
            </a:r>
            <a:br>
              <a:rPr lang="en-US" altLang="en-US" dirty="0"/>
            </a:br>
            <a:endParaRPr lang="en-US" altLang="en-US" dirty="0"/>
          </a:p>
          <a:p>
            <a:r>
              <a:rPr lang="en-US" altLang="en-US" dirty="0"/>
              <a:t>Determined by correlating scores on a test with scores from other tests</a:t>
            </a:r>
            <a:br>
              <a:rPr lang="en-US" altLang="en-US" dirty="0"/>
            </a:br>
            <a:endParaRPr lang="en-US" altLang="en-US" dirty="0"/>
          </a:p>
          <a:p>
            <a:r>
              <a:rPr lang="en-US" altLang="en-US" dirty="0"/>
              <a:t>Known group validity</a:t>
            </a:r>
          </a:p>
        </p:txBody>
      </p:sp>
    </p:spTree>
    <p:extLst>
      <p:ext uri="{BB962C8B-B14F-4D97-AF65-F5344CB8AC3E}">
        <p14:creationId xmlns:p14="http://schemas.microsoft.com/office/powerpoint/2010/main" val="1666881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Face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test appears to be job related</a:t>
            </a:r>
            <a:br>
              <a:rPr lang="en-US" altLang="en-US" dirty="0"/>
            </a:br>
            <a:endParaRPr lang="en-US" altLang="en-US" dirty="0"/>
          </a:p>
          <a:p>
            <a:r>
              <a:rPr lang="en-US" altLang="en-US" dirty="0"/>
              <a:t>Reduces the chance of legal challenge</a:t>
            </a:r>
            <a:br>
              <a:rPr lang="en-US" altLang="en-US" dirty="0"/>
            </a:br>
            <a:endParaRPr lang="en-US" altLang="en-US" dirty="0"/>
          </a:p>
          <a:p>
            <a:r>
              <a:rPr lang="en-US" altLang="en-US" dirty="0"/>
              <a:t>Increasing face validity</a:t>
            </a:r>
          </a:p>
        </p:txBody>
      </p:sp>
    </p:spTree>
    <p:extLst>
      <p:ext uri="{BB962C8B-B14F-4D97-AF65-F5344CB8AC3E}">
        <p14:creationId xmlns:p14="http://schemas.microsoft.com/office/powerpoint/2010/main" val="2435208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r>
              <a:rPr lang="en-US" dirty="0">
                <a:ea typeface="ＭＳ Ｐゴシック" charset="0"/>
              </a:rPr>
              <a:t>Workbook Exercise 6.1</a:t>
            </a:r>
            <a:br>
              <a:rPr lang="en-US" dirty="0">
                <a:ea typeface="ＭＳ Ｐゴシック" charset="0"/>
              </a:rPr>
            </a:br>
            <a:r>
              <a:rPr lang="en-US" dirty="0">
                <a:ea typeface="ＭＳ Ｐゴシック" charset="0"/>
              </a:rPr>
              <a:t>Locating Test Information</a:t>
            </a:r>
            <a:endParaRPr lang="en-IN" dirty="0"/>
          </a:p>
        </p:txBody>
      </p:sp>
    </p:spTree>
    <p:extLst>
      <p:ext uri="{BB962C8B-B14F-4D97-AF65-F5344CB8AC3E}">
        <p14:creationId xmlns:p14="http://schemas.microsoft.com/office/powerpoint/2010/main" val="3700441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Finding Reliability and Validity Information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i="1" dirty="0"/>
              <a:t>Twenty-First Mental Measurements Yearbook</a:t>
            </a:r>
            <a:r>
              <a:rPr lang="en-US" altLang="en-US" dirty="0"/>
              <a:t> (MMY)</a:t>
            </a:r>
            <a:br>
              <a:rPr lang="en-US" altLang="en-US" dirty="0"/>
            </a:br>
            <a:endParaRPr lang="en-US" altLang="en-US" dirty="0"/>
          </a:p>
          <a:p>
            <a:r>
              <a:rPr lang="en-US" altLang="en-US" i="1" dirty="0"/>
              <a:t>Tests in Print IX</a:t>
            </a:r>
          </a:p>
        </p:txBody>
      </p:sp>
    </p:spTree>
    <p:extLst>
      <p:ext uri="{BB962C8B-B14F-4D97-AF65-F5344CB8AC3E}">
        <p14:creationId xmlns:p14="http://schemas.microsoft.com/office/powerpoint/2010/main" val="380720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Cost Efficiency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Wonderlic Personnel Test vs. Wechsler Adult Intelligence Scale (WAIS)</a:t>
            </a:r>
            <a:br>
              <a:rPr lang="en-US" altLang="en-US" dirty="0"/>
            </a:br>
            <a:endParaRPr lang="en-US" altLang="en-US" dirty="0"/>
          </a:p>
          <a:p>
            <a:r>
              <a:rPr lang="en-US" altLang="en-US" dirty="0"/>
              <a:t>Unproctored Internet-based testing (UIT)</a:t>
            </a:r>
            <a:br>
              <a:rPr lang="en-US" altLang="en-US" dirty="0"/>
            </a:br>
            <a:endParaRPr lang="en-US" altLang="en-US" dirty="0"/>
          </a:p>
          <a:p>
            <a:r>
              <a:rPr lang="en-US" altLang="en-US" dirty="0"/>
              <a:t>Computer adaptive testing (CAT)</a:t>
            </a:r>
          </a:p>
        </p:txBody>
      </p:sp>
    </p:spTree>
    <p:extLst>
      <p:ext uri="{BB962C8B-B14F-4D97-AF65-F5344CB8AC3E}">
        <p14:creationId xmlns:p14="http://schemas.microsoft.com/office/powerpoint/2010/main" val="108604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Establishing the Usefulness of a Selection Device</a:t>
            </a:r>
            <a:endParaRPr lang="en-IN" dirty="0"/>
          </a:p>
        </p:txBody>
      </p:sp>
    </p:spTree>
    <p:extLst>
      <p:ext uri="{BB962C8B-B14F-4D97-AF65-F5344CB8AC3E}">
        <p14:creationId xmlns:p14="http://schemas.microsoft.com/office/powerpoint/2010/main" val="365257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Utility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degree to which a selection device improves the quality of a personnel system, above and beyond what would have occurred had the instrument not been used.</a:t>
            </a:r>
          </a:p>
        </p:txBody>
      </p:sp>
    </p:spTree>
    <p:extLst>
      <p:ext uri="{BB962C8B-B14F-4D97-AF65-F5344CB8AC3E}">
        <p14:creationId xmlns:p14="http://schemas.microsoft.com/office/powerpoint/2010/main" val="339438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Learning Objectives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pPr marL="0" indent="0">
              <a:buNone/>
            </a:pPr>
            <a:r>
              <a:rPr lang="en-US" altLang="en-US" dirty="0"/>
              <a:t>06-01 Determine the reliability of a test and understand the factors that affect test reliability</a:t>
            </a:r>
            <a:br>
              <a:rPr lang="en-US" altLang="en-US" dirty="0"/>
            </a:br>
            <a:endParaRPr lang="en-US" altLang="en-US" dirty="0"/>
          </a:p>
          <a:p>
            <a:pPr marL="0" indent="0">
              <a:buNone/>
            </a:pPr>
            <a:r>
              <a:rPr lang="en-US" altLang="en-US" dirty="0"/>
              <a:t>06-02 Recognize the five ways to validate a test</a:t>
            </a:r>
            <a:br>
              <a:rPr lang="en-US" altLang="en-US" dirty="0"/>
            </a:br>
            <a:endParaRPr lang="en-US" altLang="en-US" dirty="0"/>
          </a:p>
          <a:p>
            <a:pPr marL="0" indent="0">
              <a:buNone/>
            </a:pPr>
            <a:r>
              <a:rPr lang="en-US" altLang="en-US" dirty="0"/>
              <a:t>06-03 Find information about tests</a:t>
            </a:r>
            <a:br>
              <a:rPr lang="en-US" altLang="en-US" dirty="0"/>
            </a:br>
            <a:endParaRPr lang="en-US" altLang="en-US" dirty="0"/>
          </a:p>
          <a:p>
            <a:pPr marL="0" indent="0">
              <a:buNone/>
            </a:pPr>
            <a:r>
              <a:rPr lang="en-US" altLang="en-US" dirty="0"/>
              <a:t>06-04 Determine the utility of a selection test</a:t>
            </a:r>
            <a:br>
              <a:rPr lang="en-US" altLang="en-US" dirty="0"/>
            </a:br>
            <a:endParaRPr lang="en-US" altLang="en-US" dirty="0"/>
          </a:p>
          <a:p>
            <a:pPr marL="0" indent="0">
              <a:buNone/>
            </a:pPr>
            <a:r>
              <a:rPr lang="en-US" altLang="en-US" dirty="0"/>
              <a:t>06-05 Evaluate a test for potential legal problems</a:t>
            </a:r>
            <a:br>
              <a:rPr lang="en-US" altLang="en-US" dirty="0"/>
            </a:br>
            <a:endParaRPr lang="en-US" altLang="en-US" dirty="0"/>
          </a:p>
          <a:p>
            <a:pPr marL="0" indent="0">
              <a:buNone/>
            </a:pPr>
            <a:r>
              <a:rPr lang="en-US" altLang="en-US" dirty="0"/>
              <a:t>06-06 Use test scores to make personnel selection decisions</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Selection Works Best When...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You have many job openings</a:t>
            </a:r>
            <a:br>
              <a:rPr lang="en-US" altLang="en-US" dirty="0"/>
            </a:br>
            <a:endParaRPr lang="en-US" altLang="en-US" dirty="0"/>
          </a:p>
          <a:p>
            <a:r>
              <a:rPr lang="en-US" altLang="en-US" dirty="0"/>
              <a:t>You have many more applicants than openings</a:t>
            </a:r>
            <a:br>
              <a:rPr lang="en-US" altLang="en-US" dirty="0"/>
            </a:br>
            <a:endParaRPr lang="en-US" altLang="en-US" dirty="0"/>
          </a:p>
          <a:p>
            <a:r>
              <a:rPr lang="en-US" altLang="en-US" dirty="0"/>
              <a:t>You have a valid test</a:t>
            </a:r>
            <a:br>
              <a:rPr lang="en-US" altLang="en-US" dirty="0"/>
            </a:br>
            <a:endParaRPr lang="en-US" altLang="en-US" dirty="0"/>
          </a:p>
          <a:p>
            <a:r>
              <a:rPr lang="en-US" altLang="en-US" dirty="0"/>
              <a:t>The job in question has a high salary</a:t>
            </a:r>
            <a:br>
              <a:rPr lang="en-US" altLang="en-US" dirty="0"/>
            </a:br>
            <a:endParaRPr lang="en-US" altLang="en-US" dirty="0"/>
          </a:p>
          <a:p>
            <a:r>
              <a:rPr lang="en-US" altLang="en-US" dirty="0"/>
              <a:t>The job is not easily performed or easily trained</a:t>
            </a:r>
          </a:p>
        </p:txBody>
      </p:sp>
    </p:spTree>
    <p:extLst>
      <p:ext uri="{BB962C8B-B14F-4D97-AF65-F5344CB8AC3E}">
        <p14:creationId xmlns:p14="http://schemas.microsoft.com/office/powerpoint/2010/main" val="1236560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Utility Methods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Taylor-Russell tables</a:t>
            </a:r>
            <a:br>
              <a:rPr lang="en-US" altLang="en-US" dirty="0"/>
            </a:br>
            <a:endParaRPr lang="en-US" altLang="en-US" dirty="0"/>
          </a:p>
          <a:p>
            <a:r>
              <a:rPr lang="en-US" altLang="en-US" dirty="0"/>
              <a:t>Proportion of correct decisions</a:t>
            </a:r>
            <a:br>
              <a:rPr lang="en-US" altLang="en-US" dirty="0"/>
            </a:br>
            <a:endParaRPr lang="en-US" altLang="en-US" dirty="0"/>
          </a:p>
          <a:p>
            <a:r>
              <a:rPr lang="en-US" altLang="en-US" dirty="0"/>
              <a:t>Lawshe tables</a:t>
            </a:r>
            <a:br>
              <a:rPr lang="en-US" altLang="en-US" dirty="0"/>
            </a:br>
            <a:endParaRPr lang="en-US" altLang="en-US" dirty="0"/>
          </a:p>
          <a:p>
            <a:r>
              <a:rPr lang="en-US" altLang="en-US" dirty="0"/>
              <a:t>Expectancy charts</a:t>
            </a:r>
            <a:br>
              <a:rPr lang="en-US" altLang="en-US" dirty="0"/>
            </a:br>
            <a:endParaRPr lang="en-US" altLang="en-US" dirty="0"/>
          </a:p>
          <a:p>
            <a:r>
              <a:rPr lang="en-US" altLang="en-US" dirty="0"/>
              <a:t>Brogden-Cronbach-Gleser utility formula</a:t>
            </a:r>
          </a:p>
        </p:txBody>
      </p:sp>
    </p:spTree>
    <p:extLst>
      <p:ext uri="{BB962C8B-B14F-4D97-AF65-F5344CB8AC3E}">
        <p14:creationId xmlns:p14="http://schemas.microsoft.com/office/powerpoint/2010/main" val="2058457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Utility Analysis: Taylor-Russell Tables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Estimates the percentage of future employees that will be successful</a:t>
            </a:r>
            <a:br>
              <a:rPr lang="en-US" altLang="en-US" dirty="0"/>
            </a:br>
            <a:endParaRPr lang="en-US" altLang="en-US" dirty="0"/>
          </a:p>
          <a:p>
            <a:r>
              <a:rPr lang="en-US" altLang="en-US" dirty="0"/>
              <a:t>Three components</a:t>
            </a:r>
          </a:p>
          <a:p>
            <a:pPr lvl="1"/>
            <a:r>
              <a:rPr lang="en-US" altLang="en-US" dirty="0"/>
              <a:t>Validity</a:t>
            </a:r>
          </a:p>
          <a:p>
            <a:pPr lvl="1"/>
            <a:r>
              <a:rPr lang="en-US" altLang="en-US" dirty="0"/>
              <a:t>Base rate (successful employees ÷ total employees)</a:t>
            </a:r>
          </a:p>
          <a:p>
            <a:pPr lvl="1"/>
            <a:r>
              <a:rPr lang="en-US" altLang="en-US" dirty="0"/>
              <a:t>Selection ratio (hired ÷ applicants)</a:t>
            </a:r>
          </a:p>
        </p:txBody>
      </p:sp>
    </p:spTree>
    <p:extLst>
      <p:ext uri="{BB962C8B-B14F-4D97-AF65-F5344CB8AC3E}">
        <p14:creationId xmlns:p14="http://schemas.microsoft.com/office/powerpoint/2010/main" val="2181137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Taylor-Russell 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Suppose we have </a:t>
            </a:r>
          </a:p>
          <a:p>
            <a:pPr lvl="1"/>
            <a:r>
              <a:rPr lang="en-US" altLang="en-US" dirty="0"/>
              <a:t>a test validity of 0.40</a:t>
            </a:r>
          </a:p>
          <a:p>
            <a:pPr lvl="1"/>
            <a:r>
              <a:rPr lang="en-US" altLang="en-US" dirty="0"/>
              <a:t>a selection ratio of 0.30 </a:t>
            </a:r>
          </a:p>
          <a:p>
            <a:pPr lvl="1"/>
            <a:r>
              <a:rPr lang="en-US" altLang="en-US" dirty="0"/>
              <a:t>a base rate of 0.50</a:t>
            </a:r>
            <a:br>
              <a:rPr lang="en-US" altLang="en-US" dirty="0"/>
            </a:br>
            <a:endParaRPr lang="en-US" altLang="en-US" dirty="0"/>
          </a:p>
          <a:p>
            <a:r>
              <a:rPr lang="en-US" altLang="en-US" dirty="0"/>
              <a:t>Using the Taylor-Russell, tables what percentage of future employees would be successful?</a:t>
            </a:r>
          </a:p>
        </p:txBody>
      </p:sp>
    </p:spTree>
    <p:extLst>
      <p:ext uri="{BB962C8B-B14F-4D97-AF65-F5344CB8AC3E}">
        <p14:creationId xmlns:p14="http://schemas.microsoft.com/office/powerpoint/2010/main" val="2207803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Table</a:t>
            </a:r>
          </a:p>
        </p:txBody>
      </p:sp>
      <p:graphicFrame>
        <p:nvGraphicFramePr>
          <p:cNvPr id="7" name="Content Placeholder 3">
            <a:extLst>
              <a:ext uri="{FF2B5EF4-FFF2-40B4-BE49-F238E27FC236}">
                <a16:creationId xmlns:a16="http://schemas.microsoft.com/office/drawing/2014/main" id="{87199A46-AD15-49B2-8F3D-0C5A25E40140}"/>
              </a:ext>
            </a:extLst>
          </p:cNvPr>
          <p:cNvGraphicFramePr>
            <a:graphicFrameLocks noGrp="1"/>
          </p:cNvGraphicFramePr>
          <p:nvPr>
            <p:ph type="tbl" sz="quarter" idx="18"/>
            <p:extLst>
              <p:ext uri="{D42A27DB-BD31-4B8C-83A1-F6EECF244321}">
                <p14:modId xmlns:p14="http://schemas.microsoft.com/office/powerpoint/2010/main" val="1657916422"/>
              </p:ext>
            </p:extLst>
          </p:nvPr>
        </p:nvGraphicFramePr>
        <p:xfrm>
          <a:off x="1551843" y="1143000"/>
          <a:ext cx="9088313" cy="4572000"/>
        </p:xfrm>
        <a:graphic>
          <a:graphicData uri="http://schemas.openxmlformats.org/drawingml/2006/table">
            <a:tbl>
              <a:tblPr firstRow="1" bandRow="1"/>
              <a:tblGrid>
                <a:gridCol w="699101">
                  <a:extLst>
                    <a:ext uri="{9D8B030D-6E8A-4147-A177-3AD203B41FA5}">
                      <a16:colId xmlns:a16="http://schemas.microsoft.com/office/drawing/2014/main" val="20000"/>
                    </a:ext>
                  </a:extLst>
                </a:gridCol>
                <a:gridCol w="699101">
                  <a:extLst>
                    <a:ext uri="{9D8B030D-6E8A-4147-A177-3AD203B41FA5}">
                      <a16:colId xmlns:a16="http://schemas.microsoft.com/office/drawing/2014/main" val="20001"/>
                    </a:ext>
                  </a:extLst>
                </a:gridCol>
                <a:gridCol w="699101">
                  <a:extLst>
                    <a:ext uri="{9D8B030D-6E8A-4147-A177-3AD203B41FA5}">
                      <a16:colId xmlns:a16="http://schemas.microsoft.com/office/drawing/2014/main" val="20002"/>
                    </a:ext>
                  </a:extLst>
                </a:gridCol>
                <a:gridCol w="699101">
                  <a:extLst>
                    <a:ext uri="{9D8B030D-6E8A-4147-A177-3AD203B41FA5}">
                      <a16:colId xmlns:a16="http://schemas.microsoft.com/office/drawing/2014/main" val="20003"/>
                    </a:ext>
                  </a:extLst>
                </a:gridCol>
                <a:gridCol w="699101">
                  <a:extLst>
                    <a:ext uri="{9D8B030D-6E8A-4147-A177-3AD203B41FA5}">
                      <a16:colId xmlns:a16="http://schemas.microsoft.com/office/drawing/2014/main" val="20004"/>
                    </a:ext>
                  </a:extLst>
                </a:gridCol>
                <a:gridCol w="699101">
                  <a:extLst>
                    <a:ext uri="{9D8B030D-6E8A-4147-A177-3AD203B41FA5}">
                      <a16:colId xmlns:a16="http://schemas.microsoft.com/office/drawing/2014/main" val="20005"/>
                    </a:ext>
                  </a:extLst>
                </a:gridCol>
                <a:gridCol w="699101">
                  <a:extLst>
                    <a:ext uri="{9D8B030D-6E8A-4147-A177-3AD203B41FA5}">
                      <a16:colId xmlns:a16="http://schemas.microsoft.com/office/drawing/2014/main" val="20006"/>
                    </a:ext>
                  </a:extLst>
                </a:gridCol>
                <a:gridCol w="699101">
                  <a:extLst>
                    <a:ext uri="{9D8B030D-6E8A-4147-A177-3AD203B41FA5}">
                      <a16:colId xmlns:a16="http://schemas.microsoft.com/office/drawing/2014/main" val="20007"/>
                    </a:ext>
                  </a:extLst>
                </a:gridCol>
                <a:gridCol w="699101">
                  <a:extLst>
                    <a:ext uri="{9D8B030D-6E8A-4147-A177-3AD203B41FA5}">
                      <a16:colId xmlns:a16="http://schemas.microsoft.com/office/drawing/2014/main" val="20008"/>
                    </a:ext>
                  </a:extLst>
                </a:gridCol>
                <a:gridCol w="699101">
                  <a:extLst>
                    <a:ext uri="{9D8B030D-6E8A-4147-A177-3AD203B41FA5}">
                      <a16:colId xmlns:a16="http://schemas.microsoft.com/office/drawing/2014/main" val="20009"/>
                    </a:ext>
                  </a:extLst>
                </a:gridCol>
                <a:gridCol w="699101">
                  <a:extLst>
                    <a:ext uri="{9D8B030D-6E8A-4147-A177-3AD203B41FA5}">
                      <a16:colId xmlns:a16="http://schemas.microsoft.com/office/drawing/2014/main" val="20010"/>
                    </a:ext>
                  </a:extLst>
                </a:gridCol>
                <a:gridCol w="699101">
                  <a:extLst>
                    <a:ext uri="{9D8B030D-6E8A-4147-A177-3AD203B41FA5}">
                      <a16:colId xmlns:a16="http://schemas.microsoft.com/office/drawing/2014/main" val="20011"/>
                    </a:ext>
                  </a:extLst>
                </a:gridCol>
                <a:gridCol w="69910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endParaRPr kumimoji="0" lang="en-US" sz="1800" kern="1200" dirty="0">
                        <a:solidFill>
                          <a:srgbClr val="FF0000"/>
                        </a:solidFill>
                        <a:latin typeface="Arial" panose="020B0604020202020204" pitchFamily="34" charset="0"/>
                        <a:ea typeface="+mn-ea"/>
                        <a:cs typeface="Arial" panose="020B0604020202020204" pitchFamily="34" charset="0"/>
                      </a:endParaRPr>
                    </a:p>
                  </a:txBody>
                  <a:tcPr>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7431504"/>
                  </a:ext>
                </a:extLst>
              </a:tr>
              <a:tr h="381000">
                <a:tc>
                  <a:txBody>
                    <a:bodyPr/>
                    <a:lstStyle/>
                    <a:p>
                      <a:r>
                        <a:rPr lang="en-US" sz="1800" dirty="0">
                          <a:solidFill>
                            <a:srgbClr val="000000"/>
                          </a:solidFill>
                          <a:latin typeface="Arial" panose="020B0604020202020204" pitchFamily="34" charset="0"/>
                          <a:cs typeface="Arial" panose="020B0604020202020204" pitchFamily="34" charset="0"/>
                        </a:rPr>
                        <a:t>50%</a:t>
                      </a:r>
                    </a:p>
                  </a:txBody>
                  <a:tcPr/>
                </a:tc>
                <a:tc>
                  <a:txBody>
                    <a:bodyPr/>
                    <a:lstStyle/>
                    <a:p>
                      <a:pPr marL="0" algn="l" rtl="0" eaLnBrk="1" latinLnBrk="0" hangingPunct="1"/>
                      <a:r>
                        <a:rPr kumimoji="0" lang="en-US" sz="1800" i="1" kern="1200" dirty="0">
                          <a:solidFill>
                            <a:srgbClr val="FF0000"/>
                          </a:solidFill>
                          <a:latin typeface="Arial" panose="020B0604020202020204" pitchFamily="34" charset="0"/>
                          <a:ea typeface="+mn-ea"/>
                          <a:cs typeface="Arial" panose="020B0604020202020204" pitchFamily="34" charset="0"/>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extLst>
                  <a:ext uri="{0D108BD9-81ED-4DB2-BD59-A6C34878D82A}">
                    <a16:rowId xmlns:a16="http://schemas.microsoft.com/office/drawing/2014/main" val="10004"/>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extLst>
                  <a:ext uri="{0D108BD9-81ED-4DB2-BD59-A6C34878D82A}">
                    <a16:rowId xmlns:a16="http://schemas.microsoft.com/office/drawing/2014/main" val="10005"/>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0.73</a:t>
                      </a:r>
                    </a:p>
                  </a:txBody>
                  <a:tcPr/>
                </a:tc>
                <a:tc>
                  <a:txBody>
                    <a:bodyPr/>
                    <a:lstStyle/>
                    <a:p>
                      <a:pPr marL="0" algn="l" rtl="0" eaLnBrk="1" latinLnBrk="0" hangingPunct="1"/>
                      <a:r>
                        <a:rPr kumimoji="0" lang="en-US" sz="1800" kern="1200" dirty="0">
                          <a:solidFill>
                            <a:srgbClr val="008000"/>
                          </a:solidFill>
                          <a:latin typeface="Arial" panose="020B0604020202020204" pitchFamily="34" charset="0"/>
                          <a:ea typeface="+mn-ea"/>
                          <a:cs typeface="Arial" panose="020B0604020202020204" pitchFamily="34" charset="0"/>
                        </a:rPr>
                        <a:t>0.69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62039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Proportion of Correct Decisions: Method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(Correct rejections + correct acceptances) ÷ Total employees</a:t>
            </a:r>
          </a:p>
          <a:p>
            <a:pPr lvl="1">
              <a:spcAft>
                <a:spcPts val="1800"/>
              </a:spcAft>
            </a:pPr>
            <a:r>
              <a:rPr lang="en-US" altLang="en-US" dirty="0"/>
              <a:t>Quadrant II	Quadrant IV	    Quadrants I+II+III+IV</a:t>
            </a:r>
          </a:p>
          <a:p>
            <a:r>
              <a:rPr lang="en-US" altLang="en-US" dirty="0"/>
              <a:t>Baseline of Correct Decisions</a:t>
            </a:r>
          </a:p>
          <a:p>
            <a:pPr lvl="1"/>
            <a:r>
              <a:rPr lang="en-US" altLang="en-US" dirty="0"/>
              <a:t>Successful employees   ÷   Total employees</a:t>
            </a:r>
          </a:p>
          <a:p>
            <a:pPr lvl="1"/>
            <a:r>
              <a:rPr lang="en-US" altLang="en-US" dirty="0"/>
              <a:t>Quadrants I + II	 Quadrants I+II+III+IV</a:t>
            </a:r>
          </a:p>
        </p:txBody>
      </p:sp>
    </p:spTree>
    <p:extLst>
      <p:ext uri="{BB962C8B-B14F-4D97-AF65-F5344CB8AC3E}">
        <p14:creationId xmlns:p14="http://schemas.microsoft.com/office/powerpoint/2010/main" val="690007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Determining the Proportion of Correct Decisions (based on method explanation)</a:t>
            </a:r>
          </a:p>
        </p:txBody>
      </p:sp>
      <p:pic>
        <p:nvPicPr>
          <p:cNvPr id="13" name="Picture Placeholder 12" descr="A graph plots Test score (X) along the horizontal axis and Criterion score (y) along the vertical axis. The horizontal axis ranges from 1 through 10 in increments of 1. The vertical axis ranges from 1 through 10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3, Criterion score: 7; Test score: 3, Criterion score: 8; Test score: 3, Criterion score: 10; Test score: 5, Criterion score: 7; Test score: 5, Criterion score: 10; &#10;Roman letter 2, Quadrant 1: Test score: 6, Criterion score: 7; Test score: 6, Criterion score: 9; Test score: 7, Criterion score: 7; Test score: 7, Criterion score: 8; Test score: 7, Criterion score: 9; Test score: 8, Criterion score: 9; Test score: 8, Criterion score: 10; Test score: 9, Criterion score: 7; Test score: 9, Criterion score: 10; Test score: 10, Criterion score: 10; &#10;Roman letter 3, Quadrant 4: Test score: 7, Criterion score: 2; Test score: 8, Criterion score: 3; Test score: 9, Criterion score: 6; Test score: 10, Criterion score: 1; &#10;Roman letter 4, Quadrant 3: Test score: 2, Criterion score: 1; Test score: 2, Criterion score: 2; Test score: 2, Criterion score: 5; Test score: 3, Criterion score: 2; Test score: 3, Criterion score: 4; Test score: 3, Criterion score: 5; Test score: 4, Criterion score: 3; Test score: 4, Criterion score: 4; Test score: 4, Criterion score: 6; Test score: 5, Criterion score: 3; Test score: 5, Criterion score: 6. ">
            <a:extLst>
              <a:ext uri="{FF2B5EF4-FFF2-40B4-BE49-F238E27FC236}">
                <a16:creationId xmlns:a16="http://schemas.microsoft.com/office/drawing/2014/main" id="{90335D18-7E7E-46BF-8154-1375FF87EE57}"/>
              </a:ext>
            </a:extLst>
          </p:cNvPr>
          <p:cNvPicPr>
            <a:picLocks noGrp="1" noChangeAspect="1"/>
          </p:cNvPicPr>
          <p:nvPr>
            <p:ph type="pic" sz="quarter" idx="16"/>
          </p:nvPr>
        </p:nvPicPr>
        <p:blipFill>
          <a:blip r:embed="rId2"/>
          <a:stretch>
            <a:fillRect/>
          </a:stretch>
        </p:blipFill>
        <p:spPr>
          <a:xfrm>
            <a:off x="2402814" y="1349675"/>
            <a:ext cx="7386373" cy="4846992"/>
          </a:xfrm>
          <a:prstGeom prst="rect">
            <a:avLst/>
          </a:prstGeom>
        </p:spPr>
      </p:pic>
    </p:spTree>
    <p:extLst>
      <p:ext uri="{BB962C8B-B14F-4D97-AF65-F5344CB8AC3E}">
        <p14:creationId xmlns:p14="http://schemas.microsoft.com/office/powerpoint/2010/main" val="3813960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Proportion of Correct Decisions: Computed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(10  +  11)        ÷         (5 + 10 + 4 + 11)</a:t>
            </a:r>
          </a:p>
          <a:p>
            <a:pPr lvl="1"/>
            <a:r>
              <a:rPr lang="en-US" altLang="en-US" dirty="0"/>
              <a:t>Quadrant II	Quadrant IV	    Quadrants I+II+III+IV</a:t>
            </a:r>
          </a:p>
          <a:p>
            <a:pPr lvl="1"/>
            <a:r>
              <a:rPr lang="en-US" altLang="en-US" dirty="0"/>
              <a:t>= 21 ÷ 30 = 0.70</a:t>
            </a:r>
            <a:br>
              <a:rPr lang="en-US" altLang="en-US" dirty="0"/>
            </a:br>
            <a:endParaRPr lang="en-US" altLang="en-US" dirty="0"/>
          </a:p>
          <a:p>
            <a:r>
              <a:rPr lang="en-US" altLang="en-US" dirty="0"/>
              <a:t>Baseline of Correct Decisions</a:t>
            </a:r>
          </a:p>
          <a:p>
            <a:pPr lvl="1"/>
            <a:r>
              <a:rPr lang="en-US" altLang="en-US" dirty="0"/>
              <a:t>5 + 10            ÷          5 + 10 + 4 + 11</a:t>
            </a:r>
          </a:p>
          <a:p>
            <a:pPr lvl="1"/>
            <a:r>
              <a:rPr lang="en-US" altLang="en-US" dirty="0"/>
              <a:t>Quadrants I + II	 Quadrants I+II+III+IV</a:t>
            </a:r>
          </a:p>
          <a:p>
            <a:pPr lvl="1"/>
            <a:r>
              <a:rPr lang="en-US" altLang="en-US" dirty="0"/>
              <a:t>= 15 ÷ 30 = 0.50</a:t>
            </a:r>
          </a:p>
        </p:txBody>
      </p:sp>
    </p:spTree>
    <p:extLst>
      <p:ext uri="{BB962C8B-B14F-4D97-AF65-F5344CB8AC3E}">
        <p14:creationId xmlns:p14="http://schemas.microsoft.com/office/powerpoint/2010/main" val="1138180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Determining the Proportion of Correct Decisions (based on computation)</a:t>
            </a:r>
          </a:p>
        </p:txBody>
      </p:sp>
      <p:pic>
        <p:nvPicPr>
          <p:cNvPr id="4" name="Picture Placeholder 3" descr="A graph plots Test score (X) along the horizontal axis and Criterion score (y) along the vertical axis. The horizontal axis ranges from 1 through 9 in increments of 1. The vertical axis ranges from 1 through 9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2, Criterion score: 7; Test score: 4, Criterion score: 5; Test score: 4, Criterion score: 6; Test score: 4, Criterion score: 7;&#10;Roman letter 2, Quadrant 1: Test score: 6, Criterion score: 6; Test score: 6, Criterion score: 7; Test score: 7, Criterion score: 6; Test score: 8, Criterion score: 6; Test score: 8, Criterion score: 7; Test score: 8, Criterion score: 8; Test score: 9, Criterion score: 7; Test score: 9, Criterion score: 9;&#10;Roman letter 3, Quadrant 4: Test score: 6, Criterion score: 4; Test score: 7, Criterion score: 3; &#10;Roman letter 4, Quadrant 3: Test score: 1, Criterion score: 4; Test score: 2, Criterion score: 4; Test score: 3, Criterion score: 1; Test score: 3, Criterion score: 2; Test score: 4, Criterion score: 3; Test score: 4, Criterion score: 4.">
            <a:extLst>
              <a:ext uri="{FF2B5EF4-FFF2-40B4-BE49-F238E27FC236}">
                <a16:creationId xmlns:a16="http://schemas.microsoft.com/office/drawing/2014/main" id="{91BDB83C-F9EF-423C-A3B2-F81237CEA411}"/>
              </a:ext>
            </a:extLst>
          </p:cNvPr>
          <p:cNvPicPr>
            <a:picLocks noGrp="1" noChangeAspect="1"/>
          </p:cNvPicPr>
          <p:nvPr>
            <p:ph type="pic" sz="quarter" idx="16"/>
          </p:nvPr>
        </p:nvPicPr>
        <p:blipFill>
          <a:blip r:embed="rId2"/>
          <a:stretch>
            <a:fillRect/>
          </a:stretch>
        </p:blipFill>
        <p:spPr>
          <a:xfrm>
            <a:off x="3130871" y="1259433"/>
            <a:ext cx="5930259" cy="4736146"/>
          </a:xfrm>
          <a:prstGeom prst="rect">
            <a:avLst/>
          </a:prstGeom>
        </p:spPr>
      </p:pic>
    </p:spTree>
    <p:extLst>
      <p:ext uri="{BB962C8B-B14F-4D97-AF65-F5344CB8AC3E}">
        <p14:creationId xmlns:p14="http://schemas.microsoft.com/office/powerpoint/2010/main" val="1854203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992402"/>
          </a:xfrm>
        </p:spPr>
        <p:txBody>
          <a:bodyPr/>
          <a:lstStyle/>
          <a:p>
            <a:pPr>
              <a:lnSpc>
                <a:spcPct val="100000"/>
              </a:lnSpc>
            </a:pPr>
            <a:r>
              <a:rPr lang="en-US" altLang="en-US" dirty="0"/>
              <a:t>Workbook Exercise 6.3</a:t>
            </a:r>
            <a:br>
              <a:rPr lang="en-US" altLang="en-US" dirty="0"/>
            </a:br>
            <a:r>
              <a:rPr lang="en-US" dirty="0">
                <a:ea typeface="ＭＳ Ｐゴシック" charset="0"/>
              </a:rPr>
              <a:t>Computing the Proportion of Correct Decisions</a:t>
            </a:r>
            <a:endParaRPr lang="en-US" altLang="en-US" dirty="0"/>
          </a:p>
        </p:txBody>
      </p:sp>
    </p:spTree>
    <p:extLst>
      <p:ext uri="{BB962C8B-B14F-4D97-AF65-F5344CB8AC3E}">
        <p14:creationId xmlns:p14="http://schemas.microsoft.com/office/powerpoint/2010/main" val="111936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Characteristics of Effective Selection Techniques</a:t>
            </a:r>
            <a:endParaRPr lang="en-IN" dirty="0"/>
          </a:p>
        </p:txBody>
      </p:sp>
    </p:spTree>
    <p:extLst>
      <p:ext uri="{BB962C8B-B14F-4D97-AF65-F5344CB8AC3E}">
        <p14:creationId xmlns:p14="http://schemas.microsoft.com/office/powerpoint/2010/main" val="1432484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Plot of Scores for Exercise 6.3</a:t>
            </a:r>
          </a:p>
        </p:txBody>
      </p:sp>
      <p:pic>
        <p:nvPicPr>
          <p:cNvPr id="7" name="Picture Placeholder 6" descr="A graph plots Test score (X) along the horizontal axis and Tenure score (y) along the vertical axis. The horizontal axis ranges from 1 through 9 in increments of 1. The vertical axis ranges from 1 through 9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2, Tenure score: 7; Test score: 4, Tenure score: 5; Test score: 4, Tenure score: 6; Test score: 4, Tenure score: 7;&#10;Roman letter 2, Quadrant 1: Test score: 6, Tenure score: 6; Test score: 6, Tenure score: 7; Test score: 7, Tenure score: 6; Test score: 8, Tenure score: 6; Test score: 8, Tenure score: 7; Test score: 8, Tenure score: 8; Test score: 9, Tenure score: 7; Test score: 9, Tenure score: 9;&#10;Roman letter 3, Quadrant 4: Test score: 6, Tenure score: 4; Test score: 7, Tenure score: 3; &#10;Roman letter 4, Quadrant 3: Test score: 1, Tenure score: 4; Test score: 2, Tenure score: 4; Test score: 3, Tenure score: 1; Test score: 3, Tenure score: 2; Test score: 4, Tenure score: 3; Test score: 4, Tenure score: 4.">
            <a:extLst>
              <a:ext uri="{FF2B5EF4-FFF2-40B4-BE49-F238E27FC236}">
                <a16:creationId xmlns:a16="http://schemas.microsoft.com/office/drawing/2014/main" id="{4ED306A2-1D08-4CBA-9F0E-95C9DC77C679}"/>
              </a:ext>
            </a:extLst>
          </p:cNvPr>
          <p:cNvPicPr>
            <a:picLocks noGrp="1" noChangeAspect="1"/>
          </p:cNvPicPr>
          <p:nvPr>
            <p:ph type="pic" sz="quarter" idx="16"/>
          </p:nvPr>
        </p:nvPicPr>
        <p:blipFill>
          <a:blip r:embed="rId2"/>
          <a:stretch>
            <a:fillRect/>
          </a:stretch>
        </p:blipFill>
        <p:spPr>
          <a:xfrm>
            <a:off x="2925805" y="1436746"/>
            <a:ext cx="6340390" cy="4737003"/>
          </a:xfrm>
          <a:prstGeom prst="rect">
            <a:avLst/>
          </a:prstGeom>
        </p:spPr>
      </p:pic>
    </p:spTree>
    <p:extLst>
      <p:ext uri="{BB962C8B-B14F-4D97-AF65-F5344CB8AC3E}">
        <p14:creationId xmlns:p14="http://schemas.microsoft.com/office/powerpoint/2010/main" val="743267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Answer to Exercise 6.3</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(8    +   6)        ÷         (4 + 8 + 6 + 2)</a:t>
            </a:r>
          </a:p>
          <a:p>
            <a:pPr lvl="1"/>
            <a:r>
              <a:rPr lang="en-US" altLang="en-US" dirty="0"/>
              <a:t>Quadrant II	Quadrant IV	    Quadrants I+II+III+IV</a:t>
            </a:r>
          </a:p>
          <a:p>
            <a:pPr lvl="1"/>
            <a:r>
              <a:rPr lang="en-US" altLang="en-US" dirty="0"/>
              <a:t>= 14 ÷ 20 = 0.70</a:t>
            </a:r>
            <a:br>
              <a:rPr lang="en-US" altLang="en-US" dirty="0"/>
            </a:br>
            <a:endParaRPr lang="en-US" altLang="en-US" dirty="0"/>
          </a:p>
          <a:p>
            <a:r>
              <a:rPr lang="en-US" altLang="en-US" dirty="0"/>
              <a:t>Baseline of Correct Decisions</a:t>
            </a:r>
          </a:p>
          <a:p>
            <a:pPr lvl="1"/>
            <a:r>
              <a:rPr lang="en-US" altLang="en-US" dirty="0"/>
              <a:t>4 + 8            ÷          4 + 8 + 6 + 2</a:t>
            </a:r>
          </a:p>
          <a:p>
            <a:pPr lvl="1"/>
            <a:r>
              <a:rPr lang="en-US" altLang="en-US" dirty="0"/>
              <a:t>Quadrants I + II	 Quadrants I+II+III+IV</a:t>
            </a:r>
          </a:p>
          <a:p>
            <a:pPr lvl="1"/>
            <a:r>
              <a:rPr lang="en-US" altLang="en-US" dirty="0"/>
              <a:t>= 12 ÷ 20 = 0.60</a:t>
            </a:r>
          </a:p>
        </p:txBody>
      </p:sp>
    </p:spTree>
    <p:extLst>
      <p:ext uri="{BB962C8B-B14F-4D97-AF65-F5344CB8AC3E}">
        <p14:creationId xmlns:p14="http://schemas.microsoft.com/office/powerpoint/2010/main" val="2101225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Lawshe Tables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Probability that a particular applicant will be successful</a:t>
            </a:r>
            <a:br>
              <a:rPr lang="en-US" altLang="en-US" dirty="0"/>
            </a:br>
            <a:endParaRPr lang="en-US" altLang="en-US" dirty="0"/>
          </a:p>
          <a:p>
            <a:r>
              <a:rPr lang="en-US" altLang="en-US" dirty="0"/>
              <a:t>Based on correlation coefficients</a:t>
            </a:r>
            <a:br>
              <a:rPr lang="en-US" altLang="en-US" dirty="0"/>
            </a:br>
            <a:endParaRPr lang="en-US" altLang="en-US" dirty="0"/>
          </a:p>
          <a:p>
            <a:r>
              <a:rPr lang="en-US" altLang="en-US" dirty="0"/>
              <a:t>Three components:</a:t>
            </a:r>
          </a:p>
          <a:p>
            <a:pPr lvl="1"/>
            <a:r>
              <a:rPr lang="en-US" altLang="en-US" dirty="0"/>
              <a:t>Validity coefficient</a:t>
            </a:r>
          </a:p>
          <a:p>
            <a:pPr lvl="1"/>
            <a:r>
              <a:rPr lang="en-US" altLang="en-US" dirty="0"/>
              <a:t>Base rate</a:t>
            </a:r>
          </a:p>
          <a:p>
            <a:pPr lvl="1"/>
            <a:r>
              <a:rPr lang="en-US" altLang="en-US" dirty="0"/>
              <a:t>Applicant’s test score</a:t>
            </a:r>
          </a:p>
        </p:txBody>
      </p:sp>
    </p:spTree>
    <p:extLst>
      <p:ext uri="{BB962C8B-B14F-4D97-AF65-F5344CB8AC3E}">
        <p14:creationId xmlns:p14="http://schemas.microsoft.com/office/powerpoint/2010/main" val="2801053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Expectancy Chart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Probability that a particular applicant will be successful</a:t>
            </a:r>
            <a:br>
              <a:rPr lang="en-US" altLang="en-US" dirty="0"/>
            </a:br>
            <a:endParaRPr lang="en-US" altLang="en-US" dirty="0"/>
          </a:p>
          <a:p>
            <a:r>
              <a:rPr lang="en-US" altLang="en-US" dirty="0"/>
              <a:t>Based on raw data distributions</a:t>
            </a:r>
          </a:p>
        </p:txBody>
      </p:sp>
    </p:spTree>
    <p:extLst>
      <p:ext uri="{BB962C8B-B14F-4D97-AF65-F5344CB8AC3E}">
        <p14:creationId xmlns:p14="http://schemas.microsoft.com/office/powerpoint/2010/main" val="1519540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Brogden-Cronbach-Gleser Utility Formula</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Gives an estimate of utility by estimating the amount of money an organization would save if it used the test to select employees</a:t>
            </a:r>
            <a:br>
              <a:rPr lang="en-US" altLang="en-US" dirty="0"/>
            </a:br>
            <a:endParaRPr lang="en-US" altLang="en-US" dirty="0"/>
          </a:p>
          <a:p>
            <a:r>
              <a:rPr lang="en-US" altLang="en-US" dirty="0"/>
              <a:t>Savings = (n) (t) (r) (SDy) (m) – cost of testing</a:t>
            </a:r>
          </a:p>
          <a:p>
            <a:pPr lvl="1"/>
            <a:r>
              <a:rPr lang="en-US" altLang="en-US" dirty="0"/>
              <a:t>n = number of employees hired per year</a:t>
            </a:r>
          </a:p>
          <a:p>
            <a:pPr lvl="1"/>
            <a:r>
              <a:rPr lang="en-US" altLang="en-US" dirty="0"/>
              <a:t>t = average tenure</a:t>
            </a:r>
          </a:p>
          <a:p>
            <a:pPr lvl="1"/>
            <a:r>
              <a:rPr lang="en-US" altLang="en-US" i="1" dirty="0"/>
              <a:t>r</a:t>
            </a:r>
            <a:r>
              <a:rPr lang="en-US" altLang="en-US" dirty="0"/>
              <a:t> = test validity</a:t>
            </a:r>
          </a:p>
          <a:p>
            <a:pPr lvl="1"/>
            <a:r>
              <a:rPr lang="en-US" altLang="en-US" dirty="0"/>
              <a:t>SDy = standard deviation of performance in dollars</a:t>
            </a:r>
          </a:p>
          <a:p>
            <a:pPr lvl="1"/>
            <a:r>
              <a:rPr lang="en-US" altLang="en-US" i="1" dirty="0"/>
              <a:t>m</a:t>
            </a:r>
            <a:r>
              <a:rPr lang="en-US" altLang="en-US" dirty="0"/>
              <a:t> = mean standardized predictor score of selected applicants</a:t>
            </a:r>
          </a:p>
        </p:txBody>
      </p:sp>
    </p:spTree>
    <p:extLst>
      <p:ext uri="{BB962C8B-B14F-4D97-AF65-F5344CB8AC3E}">
        <p14:creationId xmlns:p14="http://schemas.microsoft.com/office/powerpoint/2010/main" val="1895118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Components of Utility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400" dirty="0"/>
              <a:t>Selection ratio</a:t>
            </a:r>
          </a:p>
          <a:p>
            <a:pPr lvl="1"/>
            <a:r>
              <a:rPr lang="en-US" altLang="en-US" sz="2200" dirty="0"/>
              <a:t>The ratio between the number of openings to the number of applicants</a:t>
            </a:r>
            <a:br>
              <a:rPr lang="en-US" altLang="en-US" sz="2200" dirty="0"/>
            </a:br>
            <a:endParaRPr lang="en-US" altLang="en-US" sz="2200" dirty="0"/>
          </a:p>
          <a:p>
            <a:r>
              <a:rPr lang="en-US" altLang="en-US" sz="2400" dirty="0"/>
              <a:t>Validity coefficient</a:t>
            </a:r>
          </a:p>
          <a:p>
            <a:pPr lvl="1"/>
            <a:r>
              <a:rPr lang="en-US" altLang="en-US" sz="2200" dirty="0"/>
              <a:t>Base rate of current performance</a:t>
            </a:r>
          </a:p>
          <a:p>
            <a:pPr lvl="1"/>
            <a:r>
              <a:rPr lang="en-US" altLang="en-US" sz="2200" dirty="0"/>
              <a:t>The percentage of employees currently on the job who are considered successful</a:t>
            </a:r>
            <a:br>
              <a:rPr lang="en-US" altLang="en-US" sz="2200" dirty="0"/>
            </a:br>
            <a:endParaRPr lang="en-US" altLang="en-US" sz="2200" dirty="0"/>
          </a:p>
          <a:p>
            <a:r>
              <a:rPr lang="en-US" altLang="en-US" sz="2400" dirty="0"/>
              <a:t>Sdy</a:t>
            </a:r>
          </a:p>
          <a:p>
            <a:pPr lvl="1"/>
            <a:r>
              <a:rPr lang="en-US" altLang="en-US" sz="2200" dirty="0"/>
              <a:t>The difference in performance (measured in dollars) between a good and average worker (workers one standard deviation apart)</a:t>
            </a:r>
          </a:p>
        </p:txBody>
      </p:sp>
    </p:spTree>
    <p:extLst>
      <p:ext uri="{BB962C8B-B14F-4D97-AF65-F5344CB8AC3E}">
        <p14:creationId xmlns:p14="http://schemas.microsoft.com/office/powerpoint/2010/main" val="410359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Calculating M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For example, we administer a test of mental ability to a group of 100 applicants and hire the 10 with the highest scores. The average score of the 10 hired applicants was 34.6, the average test score of the other 90 applicants was 28.4, and the standard deviation of all test scores was 8.3. </a:t>
            </a:r>
            <a:br>
              <a:rPr lang="en-US" altLang="en-US" dirty="0"/>
            </a:br>
            <a:endParaRPr lang="en-US" altLang="en-US" dirty="0"/>
          </a:p>
          <a:p>
            <a:r>
              <a:rPr lang="en-US" altLang="en-US" dirty="0"/>
              <a:t>The desired figure would be:</a:t>
            </a:r>
            <a:br>
              <a:rPr lang="en-US" altLang="en-US" dirty="0"/>
            </a:br>
            <a:r>
              <a:rPr lang="en-US" altLang="en-US" dirty="0"/>
              <a:t>(34.6 – 28.4) ÷ 8.3 = 6.2 ÷ 8.3 = ?</a:t>
            </a:r>
          </a:p>
        </p:txBody>
      </p:sp>
    </p:spTree>
    <p:extLst>
      <p:ext uri="{BB962C8B-B14F-4D97-AF65-F5344CB8AC3E}">
        <p14:creationId xmlns:p14="http://schemas.microsoft.com/office/powerpoint/2010/main" val="4028627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Calculating M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You administer a test of mental ability to a group of 150 applicants, and hire 35 with the highest scores. The average score of the 35 hired applicants was 35.7, the average test score of the other 115 applicants was 24.6, and the standard deviation of all test scores was 11.2. </a:t>
            </a:r>
            <a:br>
              <a:rPr lang="en-US" altLang="en-US" dirty="0"/>
            </a:br>
            <a:endParaRPr lang="en-US" altLang="en-US" dirty="0"/>
          </a:p>
          <a:p>
            <a:r>
              <a:rPr lang="en-US" altLang="en-US" dirty="0"/>
              <a:t>The desired figure would be:</a:t>
            </a:r>
            <a:br>
              <a:rPr lang="en-US" altLang="en-US" dirty="0"/>
            </a:br>
            <a:r>
              <a:rPr lang="en-US" altLang="en-US" dirty="0">
                <a:solidFill>
                  <a:srgbClr val="000000"/>
                </a:solidFill>
                <a:latin typeface="Arial" panose="020B0604020202020204" pitchFamily="34" charset="0"/>
                <a:cs typeface="Arial" panose="020B0604020202020204" pitchFamily="34" charset="0"/>
              </a:rPr>
              <a:t>(35.7 – 24.6) ÷ 11.2 = ?</a:t>
            </a:r>
          </a:p>
        </p:txBody>
      </p:sp>
    </p:spTree>
    <p:extLst>
      <p:ext uri="{BB962C8B-B14F-4D97-AF65-F5344CB8AC3E}">
        <p14:creationId xmlns:p14="http://schemas.microsoft.com/office/powerpoint/2010/main" val="1754711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Standardized Selection Ratio</a:t>
            </a:r>
            <a:endParaRPr lang="en-IN" dirty="0"/>
          </a:p>
        </p:txBody>
      </p:sp>
      <p:graphicFrame>
        <p:nvGraphicFramePr>
          <p:cNvPr id="8" name="Group 3">
            <a:extLst>
              <a:ext uri="{FF2B5EF4-FFF2-40B4-BE49-F238E27FC236}">
                <a16:creationId xmlns:a16="http://schemas.microsoft.com/office/drawing/2014/main" id="{8C4BE945-5A21-42E1-9B69-BACE8E3495AE}"/>
              </a:ext>
            </a:extLst>
          </p:cNvPr>
          <p:cNvGraphicFramePr>
            <a:graphicFrameLocks noGrp="1"/>
          </p:cNvGraphicFramePr>
          <p:nvPr>
            <p:ph type="tbl" sz="quarter" idx="18"/>
            <p:extLst>
              <p:ext uri="{D42A27DB-BD31-4B8C-83A1-F6EECF244321}">
                <p14:modId xmlns:p14="http://schemas.microsoft.com/office/powerpoint/2010/main" val="2450420943"/>
              </p:ext>
            </p:extLst>
          </p:nvPr>
        </p:nvGraphicFramePr>
        <p:xfrm>
          <a:off x="4000500" y="1428750"/>
          <a:ext cx="4191000" cy="4754616"/>
        </p:xfrm>
        <a:graphic>
          <a:graphicData uri="http://schemas.openxmlformats.org/drawingml/2006/table">
            <a:tbl>
              <a:tblPr firstRow="1"/>
              <a:tblGrid>
                <a:gridCol w="2155825">
                  <a:extLst>
                    <a:ext uri="{9D8B030D-6E8A-4147-A177-3AD203B41FA5}">
                      <a16:colId xmlns:a16="http://schemas.microsoft.com/office/drawing/2014/main" val="20000"/>
                    </a:ext>
                  </a:extLst>
                </a:gridCol>
                <a:gridCol w="2035175">
                  <a:extLst>
                    <a:ext uri="{9D8B030D-6E8A-4147-A177-3AD203B41FA5}">
                      <a16:colId xmlns:a16="http://schemas.microsoft.com/office/drawing/2014/main" val="20001"/>
                    </a:ext>
                  </a:extLst>
                </a:gridCol>
              </a:tblGrid>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SR</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1"/>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2"/>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3"/>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0.70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4"/>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0.64</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5"/>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6"/>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7"/>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1.17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8"/>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9"/>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1.76</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2.08</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11831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Suppose:</a:t>
            </a:r>
          </a:p>
          <a:p>
            <a:pPr lvl="1"/>
            <a:r>
              <a:rPr lang="en-US" altLang="en-US" dirty="0"/>
              <a:t>we hire 10 auditors per year</a:t>
            </a:r>
          </a:p>
          <a:p>
            <a:pPr lvl="1"/>
            <a:r>
              <a:rPr lang="en-US" altLang="en-US" dirty="0"/>
              <a:t>the average person in this position stays 2 years</a:t>
            </a:r>
          </a:p>
          <a:p>
            <a:pPr lvl="1"/>
            <a:r>
              <a:rPr lang="en-US" altLang="en-US" dirty="0"/>
              <a:t>the validity coefficient is 0.30</a:t>
            </a:r>
          </a:p>
          <a:p>
            <a:pPr lvl="1"/>
            <a:r>
              <a:rPr lang="en-US" altLang="en-US" dirty="0"/>
              <a:t>the average annual salary for the position is $30,000</a:t>
            </a:r>
          </a:p>
          <a:p>
            <a:pPr lvl="1"/>
            <a:r>
              <a:rPr lang="en-US" altLang="en-US" dirty="0"/>
              <a:t>we have 50 applicants for ten openings</a:t>
            </a:r>
            <a:br>
              <a:rPr lang="en-US" altLang="en-US" dirty="0"/>
            </a:br>
            <a:endParaRPr lang="en-US" altLang="en-US" dirty="0"/>
          </a:p>
          <a:p>
            <a:r>
              <a:rPr lang="en-US" altLang="en-US" dirty="0"/>
              <a:t>Our utility would be:</a:t>
            </a:r>
            <a:br>
              <a:rPr lang="en-US" altLang="en-US" dirty="0"/>
            </a:br>
            <a:r>
              <a:rPr lang="en-US" altLang="en-US" dirty="0"/>
              <a:t>(10 × 2 × 0.30 × $12,000 × 1.40) – (50 × 10) = $100,300</a:t>
            </a:r>
          </a:p>
        </p:txBody>
      </p:sp>
    </p:spTree>
    <p:extLst>
      <p:ext uri="{BB962C8B-B14F-4D97-AF65-F5344CB8AC3E}">
        <p14:creationId xmlns:p14="http://schemas.microsoft.com/office/powerpoint/2010/main" val="270442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31519"/>
            <a:ext cx="10515600" cy="739316"/>
          </a:xfrm>
        </p:spPr>
        <p:txBody>
          <a:bodyPr/>
          <a:lstStyle/>
          <a:p>
            <a:r>
              <a:rPr lang="en-US" dirty="0">
                <a:ea typeface="ＭＳ Ｐゴシック" charset="0"/>
              </a:rPr>
              <a:t>Optimal Employee Selection Systems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000" dirty="0"/>
              <a:t>Are Reliable</a:t>
            </a:r>
          </a:p>
          <a:p>
            <a:r>
              <a:rPr lang="en-US" altLang="en-US" sz="2000" dirty="0"/>
              <a:t>Are Valid</a:t>
            </a:r>
          </a:p>
          <a:p>
            <a:pPr lvl="1"/>
            <a:r>
              <a:rPr lang="en-US" altLang="en-US" sz="1800" dirty="0"/>
              <a:t>Based on a job analysis (content validity)</a:t>
            </a:r>
          </a:p>
          <a:p>
            <a:pPr lvl="1"/>
            <a:r>
              <a:rPr lang="en-US" altLang="en-US" sz="1800" dirty="0"/>
              <a:t>Predict work-related behavior (criterion validity)</a:t>
            </a:r>
          </a:p>
          <a:p>
            <a:r>
              <a:rPr lang="en-US" altLang="en-US" sz="2000" dirty="0"/>
              <a:t>Are Cost Effective</a:t>
            </a:r>
          </a:p>
          <a:p>
            <a:pPr lvl="1"/>
            <a:r>
              <a:rPr lang="en-US" altLang="en-US" sz="1800" dirty="0"/>
              <a:t>Cost to purchase/create</a:t>
            </a:r>
          </a:p>
          <a:p>
            <a:pPr lvl="1"/>
            <a:r>
              <a:rPr lang="en-US" altLang="en-US" sz="1800" dirty="0"/>
              <a:t>Cost to administer</a:t>
            </a:r>
          </a:p>
          <a:p>
            <a:pPr lvl="1"/>
            <a:r>
              <a:rPr lang="en-US" altLang="en-US" sz="1800" dirty="0"/>
              <a:t>Cost to score</a:t>
            </a:r>
          </a:p>
          <a:p>
            <a:r>
              <a:rPr lang="en-US" altLang="en-US" sz="2000" dirty="0"/>
              <a:t>Are Fair</a:t>
            </a:r>
          </a:p>
          <a:p>
            <a:r>
              <a:rPr lang="en-US" altLang="en-US" sz="2000" dirty="0"/>
              <a:t>Reduce the Chance of a Legal Challenge</a:t>
            </a:r>
          </a:p>
          <a:p>
            <a:pPr lvl="1"/>
            <a:r>
              <a:rPr lang="en-US" altLang="en-US" sz="1800" dirty="0"/>
              <a:t>Face valid</a:t>
            </a:r>
          </a:p>
          <a:p>
            <a:pPr lvl="1"/>
            <a:r>
              <a:rPr lang="en-US" altLang="en-US" sz="1800" dirty="0"/>
              <a:t>Don’t invade privacy</a:t>
            </a:r>
          </a:p>
          <a:p>
            <a:pPr lvl="1"/>
            <a:r>
              <a:rPr lang="en-US" altLang="en-US" sz="1800" dirty="0"/>
              <a:t>Don’t intentionally discriminate</a:t>
            </a:r>
          </a:p>
          <a:p>
            <a:pPr lvl="1"/>
            <a:r>
              <a:rPr lang="en-US" altLang="en-US" sz="1800" dirty="0"/>
              <a:t>Minimize adverse impact</a:t>
            </a:r>
          </a:p>
        </p:txBody>
      </p:sp>
    </p:spTree>
    <p:extLst>
      <p:ext uri="{BB962C8B-B14F-4D97-AF65-F5344CB8AC3E}">
        <p14:creationId xmlns:p14="http://schemas.microsoft.com/office/powerpoint/2010/main" val="118331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184933"/>
          </a:xfrm>
        </p:spPr>
        <p:txBody>
          <a:bodyPr/>
          <a:lstStyle/>
          <a:p>
            <a:pPr>
              <a:lnSpc>
                <a:spcPct val="100000"/>
              </a:lnSpc>
            </a:pPr>
            <a:r>
              <a:rPr lang="en-US" altLang="en-US" dirty="0"/>
              <a:t>Workbook Exercise 6.2</a:t>
            </a:r>
            <a:br>
              <a:rPr lang="en-US" altLang="en-US" dirty="0"/>
            </a:br>
            <a:r>
              <a:rPr lang="en-US" dirty="0">
                <a:ea typeface="ＭＳ Ｐゴシック" charset="0"/>
              </a:rPr>
              <a:t>Utility</a:t>
            </a:r>
            <a:endParaRPr lang="en-US" altLang="en-US" dirty="0"/>
          </a:p>
        </p:txBody>
      </p:sp>
    </p:spTree>
    <p:extLst>
      <p:ext uri="{BB962C8B-B14F-4D97-AF65-F5344CB8AC3E}">
        <p14:creationId xmlns:p14="http://schemas.microsoft.com/office/powerpoint/2010/main" val="922816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Answer Exercise 6.2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476500" y="1604963"/>
          <a:ext cx="7239000" cy="2042024"/>
        </p:xfrm>
        <a:graphic>
          <a:graphicData uri="http://schemas.openxmlformats.org/drawingml/2006/table">
            <a:tbl>
              <a:tblPr firstRow="1"/>
              <a:tblGrid>
                <a:gridCol w="496888">
                  <a:extLst>
                    <a:ext uri="{9D8B030D-6E8A-4147-A177-3AD203B41FA5}">
                      <a16:colId xmlns:a16="http://schemas.microsoft.com/office/drawing/2014/main" val="149358942"/>
                    </a:ext>
                  </a:extLst>
                </a:gridCol>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Selection Ratio</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250 ÷ 500 = 0.50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1840265523"/>
                  </a:ext>
                </a:extLst>
              </a:tr>
              <a:tr h="33265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Base rate</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800 ÷ 1000 = 0.80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4096562738"/>
                  </a:ext>
                </a:extLst>
              </a:tr>
              <a:tr h="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1265926621"/>
                  </a:ext>
                </a:extLst>
              </a:tr>
              <a:tr h="18586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 of future successful employees</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89%</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1660023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Table Example 1</a:t>
            </a:r>
          </a:p>
        </p:txBody>
      </p:sp>
      <p:graphicFrame>
        <p:nvGraphicFramePr>
          <p:cNvPr id="7" name="Content Placeholder 3">
            <a:extLst>
              <a:ext uri="{FF2B5EF4-FFF2-40B4-BE49-F238E27FC236}">
                <a16:creationId xmlns:a16="http://schemas.microsoft.com/office/drawing/2014/main" id="{5C37E44F-1829-408D-AF01-94AC99ECED1C}"/>
              </a:ext>
            </a:extLst>
          </p:cNvPr>
          <p:cNvGraphicFramePr>
            <a:graphicFrameLocks noGrp="1"/>
          </p:cNvGraphicFramePr>
          <p:nvPr>
            <p:ph type="tbl" sz="quarter" idx="18"/>
            <p:extLst>
              <p:ext uri="{D42A27DB-BD31-4B8C-83A1-F6EECF244321}">
                <p14:modId xmlns:p14="http://schemas.microsoft.com/office/powerpoint/2010/main" val="2012334208"/>
              </p:ext>
            </p:extLst>
          </p:nvPr>
        </p:nvGraphicFramePr>
        <p:xfrm>
          <a:off x="1619249" y="1589251"/>
          <a:ext cx="8953503" cy="419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688731">
                  <a:extLst>
                    <a:ext uri="{9D8B030D-6E8A-4147-A177-3AD203B41FA5}">
                      <a16:colId xmlns:a16="http://schemas.microsoft.com/office/drawing/2014/main" val="20001"/>
                    </a:ext>
                  </a:extLst>
                </a:gridCol>
                <a:gridCol w="688731">
                  <a:extLst>
                    <a:ext uri="{9D8B030D-6E8A-4147-A177-3AD203B41FA5}">
                      <a16:colId xmlns:a16="http://schemas.microsoft.com/office/drawing/2014/main" val="20002"/>
                    </a:ext>
                  </a:extLst>
                </a:gridCol>
                <a:gridCol w="688731">
                  <a:extLst>
                    <a:ext uri="{9D8B030D-6E8A-4147-A177-3AD203B41FA5}">
                      <a16:colId xmlns:a16="http://schemas.microsoft.com/office/drawing/2014/main" val="20003"/>
                    </a:ext>
                  </a:extLst>
                </a:gridCol>
                <a:gridCol w="688731">
                  <a:extLst>
                    <a:ext uri="{9D8B030D-6E8A-4147-A177-3AD203B41FA5}">
                      <a16:colId xmlns:a16="http://schemas.microsoft.com/office/drawing/2014/main" val="20004"/>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r>
                        <a:rPr lang="en-US" sz="1800" dirty="0">
                          <a:solidFill>
                            <a:srgbClr val="000000"/>
                          </a:solidFill>
                          <a:latin typeface="Arial" panose="020B0604020202020204" pitchFamily="34" charset="0"/>
                          <a:cs typeface="Arial" panose="020B0604020202020204" pitchFamily="34" charset="0"/>
                        </a:rPr>
                        <a:t>80%</a:t>
                      </a:r>
                    </a:p>
                  </a:txBody>
                  <a:tcPr/>
                </a:tc>
                <a:tc>
                  <a:txBody>
                    <a:bodyPr/>
                    <a:lstStyle/>
                    <a:p>
                      <a:pPr marL="0" algn="l" rtl="0" eaLnBrk="1" latinLnBrk="0" hangingPunct="1"/>
                      <a:r>
                        <a:rPr kumimoji="0" lang="en-US" sz="1800" kern="1200" dirty="0">
                          <a:solidFill>
                            <a:srgbClr val="FF0000"/>
                          </a:solidFill>
                          <a:latin typeface="+mn-lt"/>
                          <a:ea typeface="+mn-ea"/>
                          <a:cs typeface="+mn-cs"/>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4"/>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5"/>
                  </a:ext>
                </a:extLst>
              </a:tr>
              <a:tr h="381000">
                <a:tc>
                  <a:txBody>
                    <a:bodyPr/>
                    <a:lstStyle/>
                    <a:p>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kumimoji="0" lang="en-US" sz="1800" kern="1200" dirty="0">
                          <a:solidFill>
                            <a:srgbClr val="FF0000"/>
                          </a:solidFill>
                          <a:latin typeface="+mn-lt"/>
                          <a:ea typeface="+mn-ea"/>
                          <a:cs typeface="+mn-cs"/>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1"/>
                  </a:ext>
                </a:extLst>
              </a:tr>
            </a:tbl>
          </a:graphicData>
        </a:graphic>
      </p:graphicFrame>
      <p:graphicFrame>
        <p:nvGraphicFramePr>
          <p:cNvPr id="5" name="Content Placeholder 3">
            <a:extLst>
              <a:ext uri="{FF2B5EF4-FFF2-40B4-BE49-F238E27FC236}">
                <a16:creationId xmlns:a16="http://schemas.microsoft.com/office/drawing/2014/main" id="{8FE5EC53-F618-4995-B6F8-932A018C49CA}"/>
              </a:ext>
            </a:extLst>
          </p:cNvPr>
          <p:cNvGraphicFramePr>
            <a:graphicFrameLocks/>
          </p:cNvGraphicFramePr>
          <p:nvPr>
            <p:extLst>
              <p:ext uri="{D42A27DB-BD31-4B8C-83A1-F6EECF244321}">
                <p14:modId xmlns:p14="http://schemas.microsoft.com/office/powerpoint/2010/main" val="1412470272"/>
              </p:ext>
            </p:extLst>
          </p:nvPr>
        </p:nvGraphicFramePr>
        <p:xfrm>
          <a:off x="1619249" y="1208251"/>
          <a:ext cx="8953502" cy="38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2754923">
                  <a:extLst>
                    <a:ext uri="{9D8B030D-6E8A-4147-A177-3AD203B41FA5}">
                      <a16:colId xmlns:a16="http://schemas.microsoft.com/office/drawing/2014/main" val="20001"/>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r>
                        <a:rPr lang="en-US" sz="1800" dirty="0">
                          <a:solidFill>
                            <a:srgbClr val="000000"/>
                          </a:solidFill>
                          <a:latin typeface="Arial" panose="020B0604020202020204" pitchFamily="34" charset="0"/>
                          <a:cs typeface="Arial" panose="020B0604020202020204" pitchFamily="34" charset="0"/>
                        </a:rPr>
                        <a:t>Selection Ratio</a:t>
                      </a: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6962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Current Test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0.30</a:t>
            </a:r>
          </a:p>
          <a:p>
            <a:pPr lvl="1"/>
            <a:r>
              <a:rPr lang="en-US" altLang="en-US" dirty="0"/>
              <a:t>The average annual salary for the position is $70,000</a:t>
            </a:r>
          </a:p>
          <a:p>
            <a:pPr lvl="1"/>
            <a:r>
              <a:rPr lang="en-US" altLang="en-US" dirty="0"/>
              <a:t>We have 500 applicants for 250 openings</a:t>
            </a:r>
            <a:br>
              <a:rPr lang="en-US" altLang="en-US" dirty="0"/>
            </a:br>
            <a:endParaRPr lang="en-US" altLang="en-US" dirty="0"/>
          </a:p>
          <a:p>
            <a:r>
              <a:rPr lang="en-US" altLang="en-US" dirty="0"/>
              <a:t>Our utility would be:</a:t>
            </a:r>
            <a:br>
              <a:rPr lang="en-US" altLang="en-US" dirty="0"/>
            </a:br>
            <a:r>
              <a:rPr lang="en-US" altLang="en-US" dirty="0"/>
              <a:t>(250 × 4 × 0.30 × $28,000 × 0.80) – (500 × 15) = $6,720,000 − $7,500 = $6,712,500</a:t>
            </a:r>
          </a:p>
        </p:txBody>
      </p:sp>
    </p:spTree>
    <p:extLst>
      <p:ext uri="{BB962C8B-B14F-4D97-AF65-F5344CB8AC3E}">
        <p14:creationId xmlns:p14="http://schemas.microsoft.com/office/powerpoint/2010/main" val="2981649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3. Answer: New Test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0.40</a:t>
            </a:r>
          </a:p>
          <a:p>
            <a:pPr lvl="1"/>
            <a:r>
              <a:rPr lang="en-US" altLang="en-US" dirty="0"/>
              <a:t>The average annual salary for the position is $70,000</a:t>
            </a:r>
          </a:p>
          <a:p>
            <a:pPr lvl="1"/>
            <a:r>
              <a:rPr lang="en-US" altLang="en-US" dirty="0"/>
              <a:t>We have 500 applicants for 200 openings</a:t>
            </a:r>
            <a:br>
              <a:rPr lang="en-US" altLang="en-US" dirty="0"/>
            </a:br>
            <a:endParaRPr lang="en-US" altLang="en-US" dirty="0"/>
          </a:p>
          <a:p>
            <a:r>
              <a:rPr lang="en-US" altLang="en-US" dirty="0"/>
              <a:t>Our utility would be:</a:t>
            </a:r>
            <a:br>
              <a:rPr lang="en-US" altLang="en-US" dirty="0"/>
            </a:br>
            <a:r>
              <a:rPr lang="en-US" altLang="en-US" dirty="0"/>
              <a:t>(250 × 4 × 0.40 × $28,000 × 0.80) − (500 × 10) = $8,960,000 − $5,000 = $8,955,000</a:t>
            </a:r>
          </a:p>
        </p:txBody>
      </p:sp>
    </p:spTree>
    <p:extLst>
      <p:ext uri="{BB962C8B-B14F-4D97-AF65-F5344CB8AC3E}">
        <p14:creationId xmlns:p14="http://schemas.microsoft.com/office/powerpoint/2010/main" val="1720789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4.  Savings Over Old Test (1 of 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724944" y="1604963"/>
          <a:ext cx="6742112" cy="3063876"/>
        </p:xfrm>
        <a:graphic>
          <a:graphicData uri="http://schemas.openxmlformats.org/drawingml/2006/table">
            <a:tbl>
              <a:tblPr firstRow="1"/>
              <a:tblGrid>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5873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Test</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Utility</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1840265523"/>
                  </a:ext>
                </a:extLst>
              </a:tr>
              <a:tr h="944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New Test: Reilly Statistical Logic Test</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$8,955,000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4096562738"/>
                  </a:ext>
                </a:extLst>
              </a:tr>
              <a:tr h="5873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Old Test: Tribble Math</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$6,712,500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1265926621"/>
                  </a:ext>
                </a:extLst>
              </a:tr>
              <a:tr h="944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Savings</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$2,242,500</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235291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Standardized Selection Ratio (2 of 2)</a:t>
            </a:r>
            <a:endParaRPr lang="en-IN" dirty="0"/>
          </a:p>
        </p:txBody>
      </p:sp>
      <p:graphicFrame>
        <p:nvGraphicFramePr>
          <p:cNvPr id="8" name="Group 3">
            <a:extLst>
              <a:ext uri="{FF2B5EF4-FFF2-40B4-BE49-F238E27FC236}">
                <a16:creationId xmlns:a16="http://schemas.microsoft.com/office/drawing/2014/main" id="{8C4BE945-5A21-42E1-9B69-BACE8E3495AE}"/>
              </a:ext>
            </a:extLst>
          </p:cNvPr>
          <p:cNvGraphicFramePr>
            <a:graphicFrameLocks noGrp="1"/>
          </p:cNvGraphicFramePr>
          <p:nvPr>
            <p:ph type="tbl" sz="quarter" idx="18"/>
          </p:nvPr>
        </p:nvGraphicFramePr>
        <p:xfrm>
          <a:off x="4000500" y="1428750"/>
          <a:ext cx="4191000" cy="4754616"/>
        </p:xfrm>
        <a:graphic>
          <a:graphicData uri="http://schemas.openxmlformats.org/drawingml/2006/table">
            <a:tbl>
              <a:tblPr firstRow="1"/>
              <a:tblGrid>
                <a:gridCol w="2155825">
                  <a:extLst>
                    <a:ext uri="{9D8B030D-6E8A-4147-A177-3AD203B41FA5}">
                      <a16:colId xmlns:a16="http://schemas.microsoft.com/office/drawing/2014/main" val="20000"/>
                    </a:ext>
                  </a:extLst>
                </a:gridCol>
                <a:gridCol w="2035175">
                  <a:extLst>
                    <a:ext uri="{9D8B030D-6E8A-4147-A177-3AD203B41FA5}">
                      <a16:colId xmlns:a16="http://schemas.microsoft.com/office/drawing/2014/main" val="20001"/>
                    </a:ext>
                  </a:extLst>
                </a:gridCol>
              </a:tblGrid>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SR</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1"/>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2"/>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3"/>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0.70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4"/>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0.64</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5"/>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kern="1200" cap="none" normalizeH="0" baseline="0" dirty="0">
                          <a:ln>
                            <a:noFill/>
                          </a:ln>
                          <a:solidFill>
                            <a:srgbClr val="FF0000"/>
                          </a:solidFill>
                          <a:effectLst/>
                          <a:latin typeface="Arial" panose="020B0604020202020204" pitchFamily="34" charset="0"/>
                          <a:ea typeface="+mn-ea"/>
                          <a:cs typeface="Arial" panose="020B0604020202020204" pitchFamily="34" charset="0"/>
                        </a:rPr>
                        <a:t>0.50</a:t>
                      </a: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kern="1200" cap="none" normalizeH="0" baseline="0" dirty="0">
                          <a:ln>
                            <a:noFill/>
                          </a:ln>
                          <a:solidFill>
                            <a:srgbClr val="FF0000"/>
                          </a:solidFill>
                          <a:effectLst/>
                          <a:latin typeface="Arial" panose="020B0604020202020204" pitchFamily="34" charset="0"/>
                          <a:ea typeface="+mn-ea"/>
                          <a:cs typeface="Arial" panose="020B0604020202020204" pitchFamily="34" charset="0"/>
                        </a:rPr>
                        <a:t>0.80</a:t>
                      </a:r>
                    </a:p>
                  </a:txBody>
                  <a:tcPr marT="45709" marB="45709" horzOverflow="overflow"/>
                </a:tc>
                <a:extLst>
                  <a:ext uri="{0D108BD9-81ED-4DB2-BD59-A6C34878D82A}">
                    <a16:rowId xmlns:a16="http://schemas.microsoft.com/office/drawing/2014/main" val="10006"/>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7"/>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1.17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8"/>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9"/>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1.76</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2.08</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23667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Table 5.2</a:t>
            </a:r>
            <a:endParaRPr lang="en-IN" dirty="0"/>
          </a:p>
        </p:txBody>
      </p:sp>
      <p:graphicFrame>
        <p:nvGraphicFramePr>
          <p:cNvPr id="12" name="Content Placeholder 4">
            <a:extLst>
              <a:ext uri="{FF2B5EF4-FFF2-40B4-BE49-F238E27FC236}">
                <a16:creationId xmlns:a16="http://schemas.microsoft.com/office/drawing/2014/main" id="{F78C3902-5C07-450C-8854-D76DA9D889F8}"/>
              </a:ext>
            </a:extLst>
          </p:cNvPr>
          <p:cNvGraphicFramePr>
            <a:graphicFrameLocks noGrp="1"/>
          </p:cNvGraphicFramePr>
          <p:nvPr>
            <p:ph type="tbl" sz="quarter" idx="18"/>
            <p:extLst>
              <p:ext uri="{D42A27DB-BD31-4B8C-83A1-F6EECF244321}">
                <p14:modId xmlns:p14="http://schemas.microsoft.com/office/powerpoint/2010/main" val="4007374407"/>
              </p:ext>
            </p:extLst>
          </p:nvPr>
        </p:nvGraphicFramePr>
        <p:xfrm>
          <a:off x="2160316" y="1635559"/>
          <a:ext cx="7585519" cy="3356280"/>
        </p:xfrm>
        <a:graphic>
          <a:graphicData uri="http://schemas.openxmlformats.org/drawingml/2006/table">
            <a:tbl>
              <a:tblPr firstRow="1" bandRow="1"/>
              <a:tblGrid>
                <a:gridCol w="2528253">
                  <a:extLst>
                    <a:ext uri="{9D8B030D-6E8A-4147-A177-3AD203B41FA5}">
                      <a16:colId xmlns:a16="http://schemas.microsoft.com/office/drawing/2014/main" val="20000"/>
                    </a:ext>
                  </a:extLst>
                </a:gridCol>
                <a:gridCol w="1046543">
                  <a:extLst>
                    <a:ext uri="{9D8B030D-6E8A-4147-A177-3AD203B41FA5}">
                      <a16:colId xmlns:a16="http://schemas.microsoft.com/office/drawing/2014/main" val="20001"/>
                    </a:ext>
                  </a:extLst>
                </a:gridCol>
                <a:gridCol w="2964180">
                  <a:extLst>
                    <a:ext uri="{9D8B030D-6E8A-4147-A177-3AD203B41FA5}">
                      <a16:colId xmlns:a16="http://schemas.microsoft.com/office/drawing/2014/main" val="4076140496"/>
                    </a:ext>
                  </a:extLst>
                </a:gridCol>
                <a:gridCol w="1046543">
                  <a:extLst>
                    <a:ext uri="{9D8B030D-6E8A-4147-A177-3AD203B41FA5}">
                      <a16:colId xmlns:a16="http://schemas.microsoft.com/office/drawing/2014/main" val="3018594650"/>
                    </a:ext>
                  </a:extLst>
                </a:gridCol>
              </a:tblGrid>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0"/>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Cognitive 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0.39</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References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416857916"/>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Biodata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Grades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536687291"/>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Structured Interview</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Integrity tests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338918501"/>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Assessment centers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Agreeableness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1"/>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Work samples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Unstructured interviews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2"/>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Experience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Interest inventories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3"/>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Conscientiousness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Emotional stability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4"/>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Situational judgment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Openness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26130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Answer to Question 1 on Page 78</a:t>
            </a:r>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476500" y="1604963"/>
          <a:ext cx="7317105" cy="2109224"/>
        </p:xfrm>
        <a:graphic>
          <a:graphicData uri="http://schemas.openxmlformats.org/drawingml/2006/table">
            <a:tbl>
              <a:tblPr firstRow="1"/>
              <a:tblGrid>
                <a:gridCol w="496888">
                  <a:extLst>
                    <a:ext uri="{9D8B030D-6E8A-4147-A177-3AD203B41FA5}">
                      <a16:colId xmlns:a16="http://schemas.microsoft.com/office/drawing/2014/main" val="149358942"/>
                    </a:ext>
                  </a:extLst>
                </a:gridCol>
                <a:gridCol w="4116387">
                  <a:extLst>
                    <a:ext uri="{9D8B030D-6E8A-4147-A177-3AD203B41FA5}">
                      <a16:colId xmlns:a16="http://schemas.microsoft.com/office/drawing/2014/main" val="4261987515"/>
                    </a:ext>
                  </a:extLst>
                </a:gridCol>
                <a:gridCol w="2703830">
                  <a:extLst>
                    <a:ext uri="{9D8B030D-6E8A-4147-A177-3AD203B41FA5}">
                      <a16:colId xmlns:a16="http://schemas.microsoft.com/office/drawing/2014/main" val="488480841"/>
                    </a:ext>
                  </a:extLst>
                </a:gridCol>
              </a:tblGrid>
              <a:tr h="16149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Selection Ratio</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p>
                  </a:txBody>
                  <a:tcPr marT="45721" marB="45721" horzOverflow="overflow"/>
                </a:tc>
                <a:extLst>
                  <a:ext uri="{0D108BD9-81ED-4DB2-BD59-A6C34878D82A}">
                    <a16:rowId xmlns:a16="http://schemas.microsoft.com/office/drawing/2014/main" val="1840265523"/>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Base rate</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p>
                  </a:txBody>
                  <a:tcPr marT="45721" marB="45721" horzOverflow="overflow"/>
                </a:tc>
                <a:extLst>
                  <a:ext uri="{0D108BD9-81ED-4DB2-BD59-A6C34878D82A}">
                    <a16:rowId xmlns:a16="http://schemas.microsoft.com/office/drawing/2014/main" val="4096562738"/>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0.34</a:t>
                      </a:r>
                    </a:p>
                  </a:txBody>
                  <a:tcPr marT="45721" marB="45721" horzOverflow="overflow"/>
                </a:tc>
                <a:extLst>
                  <a:ext uri="{0D108BD9-81ED-4DB2-BD59-A6C34878D82A}">
                    <a16:rowId xmlns:a16="http://schemas.microsoft.com/office/drawing/2014/main" val="1265926621"/>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of future successful employees</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0.87 (round r down)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0.89 (round r up)</a:t>
                      </a:r>
                    </a:p>
                  </a:txBody>
                  <a:tcPr marT="45721" marB="45721"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158738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a:t>
            </a:r>
            <a:r>
              <a:rPr lang="en-IN"/>
              <a:t>Table Example 2</a:t>
            </a:r>
            <a:endParaRPr lang="en-IN" dirty="0"/>
          </a:p>
        </p:txBody>
      </p:sp>
      <p:graphicFrame>
        <p:nvGraphicFramePr>
          <p:cNvPr id="7" name="Content Placeholder 3">
            <a:extLst>
              <a:ext uri="{FF2B5EF4-FFF2-40B4-BE49-F238E27FC236}">
                <a16:creationId xmlns:a16="http://schemas.microsoft.com/office/drawing/2014/main" id="{5C37E44F-1829-408D-AF01-94AC99ECED1C}"/>
              </a:ext>
            </a:extLst>
          </p:cNvPr>
          <p:cNvGraphicFramePr>
            <a:graphicFrameLocks noGrp="1"/>
          </p:cNvGraphicFramePr>
          <p:nvPr>
            <p:ph type="tbl" sz="quarter" idx="18"/>
            <p:extLst>
              <p:ext uri="{D42A27DB-BD31-4B8C-83A1-F6EECF244321}">
                <p14:modId xmlns:p14="http://schemas.microsoft.com/office/powerpoint/2010/main" val="1043027219"/>
              </p:ext>
            </p:extLst>
          </p:nvPr>
        </p:nvGraphicFramePr>
        <p:xfrm>
          <a:off x="1619249" y="1653043"/>
          <a:ext cx="8953503" cy="419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688731">
                  <a:extLst>
                    <a:ext uri="{9D8B030D-6E8A-4147-A177-3AD203B41FA5}">
                      <a16:colId xmlns:a16="http://schemas.microsoft.com/office/drawing/2014/main" val="20001"/>
                    </a:ext>
                  </a:extLst>
                </a:gridCol>
                <a:gridCol w="688731">
                  <a:extLst>
                    <a:ext uri="{9D8B030D-6E8A-4147-A177-3AD203B41FA5}">
                      <a16:colId xmlns:a16="http://schemas.microsoft.com/office/drawing/2014/main" val="20002"/>
                    </a:ext>
                  </a:extLst>
                </a:gridCol>
                <a:gridCol w="688731">
                  <a:extLst>
                    <a:ext uri="{9D8B030D-6E8A-4147-A177-3AD203B41FA5}">
                      <a16:colId xmlns:a16="http://schemas.microsoft.com/office/drawing/2014/main" val="20003"/>
                    </a:ext>
                  </a:extLst>
                </a:gridCol>
                <a:gridCol w="688731">
                  <a:extLst>
                    <a:ext uri="{9D8B030D-6E8A-4147-A177-3AD203B41FA5}">
                      <a16:colId xmlns:a16="http://schemas.microsoft.com/office/drawing/2014/main" val="20004"/>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r>
                        <a:rPr lang="en-US" sz="1800" dirty="0">
                          <a:solidFill>
                            <a:srgbClr val="000000"/>
                          </a:solidFill>
                          <a:latin typeface="Arial" panose="020B0604020202020204" pitchFamily="34" charset="0"/>
                          <a:cs typeface="Arial" panose="020B0604020202020204" pitchFamily="34" charset="0"/>
                        </a:rPr>
                        <a:t>80%</a:t>
                      </a:r>
                    </a:p>
                  </a:txBody>
                  <a:tcPr/>
                </a:tc>
                <a:tc>
                  <a:txBody>
                    <a:bodyPr/>
                    <a:lstStyle/>
                    <a:p>
                      <a:pPr marL="0" algn="l" rtl="0" eaLnBrk="1" latinLnBrk="0" hangingPunct="1"/>
                      <a:r>
                        <a:rPr kumimoji="0" lang="en-US" sz="1800" kern="1200" dirty="0">
                          <a:solidFill>
                            <a:srgbClr val="FF0000"/>
                          </a:solidFill>
                          <a:latin typeface="+mn-lt"/>
                          <a:ea typeface="+mn-ea"/>
                          <a:cs typeface="+mn-cs"/>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4"/>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kumimoji="0" lang="en-US" sz="1800" kern="1200" dirty="0">
                          <a:solidFill>
                            <a:srgbClr val="FF0000"/>
                          </a:solidFill>
                          <a:latin typeface="+mn-lt"/>
                          <a:ea typeface="+mn-ea"/>
                          <a:cs typeface="+mn-cs"/>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5"/>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1"/>
                  </a:ext>
                </a:extLst>
              </a:tr>
            </a:tbl>
          </a:graphicData>
        </a:graphic>
      </p:graphicFrame>
      <p:graphicFrame>
        <p:nvGraphicFramePr>
          <p:cNvPr id="5" name="Content Placeholder 3">
            <a:extLst>
              <a:ext uri="{FF2B5EF4-FFF2-40B4-BE49-F238E27FC236}">
                <a16:creationId xmlns:a16="http://schemas.microsoft.com/office/drawing/2014/main" id="{AD791CFF-445E-4B1E-AD92-5D6A503F1421}"/>
              </a:ext>
            </a:extLst>
          </p:cNvPr>
          <p:cNvGraphicFramePr>
            <a:graphicFrameLocks/>
          </p:cNvGraphicFramePr>
          <p:nvPr>
            <p:extLst>
              <p:ext uri="{D42A27DB-BD31-4B8C-83A1-F6EECF244321}">
                <p14:modId xmlns:p14="http://schemas.microsoft.com/office/powerpoint/2010/main" val="2409727870"/>
              </p:ext>
            </p:extLst>
          </p:nvPr>
        </p:nvGraphicFramePr>
        <p:xfrm>
          <a:off x="1619249" y="1270271"/>
          <a:ext cx="8953502" cy="38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2754923">
                  <a:extLst>
                    <a:ext uri="{9D8B030D-6E8A-4147-A177-3AD203B41FA5}">
                      <a16:colId xmlns:a16="http://schemas.microsoft.com/office/drawing/2014/main" val="20001"/>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pPr algn="l"/>
                      <a:r>
                        <a:rPr lang="en-US" sz="1800" dirty="0">
                          <a:solidFill>
                            <a:srgbClr val="000000"/>
                          </a:solidFill>
                          <a:latin typeface="Arial" panose="020B0604020202020204" pitchFamily="34" charset="0"/>
                          <a:cs typeface="Arial" panose="020B0604020202020204" pitchFamily="34" charset="0"/>
                        </a:rPr>
                        <a:t>Selection Ratio</a:t>
                      </a: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998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score from a test is consistent and free from errors of measurement</a:t>
            </a:r>
            <a:br>
              <a:rPr lang="en-US" altLang="en-US" dirty="0"/>
            </a:br>
            <a:endParaRPr lang="en-US" altLang="en-US" dirty="0"/>
          </a:p>
          <a:p>
            <a:r>
              <a:rPr lang="en-US" altLang="en-US" dirty="0"/>
              <a:t>Methods of determining reliability</a:t>
            </a:r>
          </a:p>
          <a:p>
            <a:pPr lvl="1"/>
            <a:r>
              <a:rPr lang="en-US" altLang="en-US" dirty="0"/>
              <a:t>Test-retest (temporal stability)</a:t>
            </a:r>
          </a:p>
          <a:p>
            <a:pPr lvl="1"/>
            <a:r>
              <a:rPr lang="en-US" altLang="en-US" dirty="0"/>
              <a:t>Alternate forms (form stability)</a:t>
            </a:r>
          </a:p>
          <a:p>
            <a:pPr lvl="1"/>
            <a:r>
              <a:rPr lang="en-US" altLang="en-US" dirty="0"/>
              <a:t>Internal reliability (item stability)</a:t>
            </a:r>
          </a:p>
          <a:p>
            <a:pPr lvl="1"/>
            <a:r>
              <a:rPr lang="en-US" altLang="en-US" dirty="0"/>
              <a:t>Scorer reliability</a:t>
            </a:r>
          </a:p>
        </p:txBody>
      </p:sp>
    </p:spTree>
    <p:extLst>
      <p:ext uri="{BB962C8B-B14F-4D97-AF65-F5344CB8AC3E}">
        <p14:creationId xmlns:p14="http://schemas.microsoft.com/office/powerpoint/2010/main" val="3279203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Unstructured Interview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0.11</a:t>
            </a:r>
          </a:p>
          <a:p>
            <a:pPr lvl="1"/>
            <a:r>
              <a:rPr lang="en-US" altLang="en-US" dirty="0"/>
              <a:t>The average annual salary for the position is $70,000</a:t>
            </a:r>
          </a:p>
          <a:p>
            <a:pPr lvl="1"/>
            <a:r>
              <a:rPr lang="en-US" altLang="en-US" dirty="0"/>
              <a:t>We have 500 applicants for 250 openings</a:t>
            </a:r>
            <a:br>
              <a:rPr lang="en-US" altLang="en-US" dirty="0"/>
            </a:br>
            <a:endParaRPr lang="en-US" altLang="en-US" dirty="0"/>
          </a:p>
          <a:p>
            <a:r>
              <a:rPr lang="en-US" altLang="en-US" dirty="0"/>
              <a:t>Our utility would be:</a:t>
            </a:r>
            <a:br>
              <a:rPr lang="en-US" altLang="en-US" dirty="0"/>
            </a:br>
            <a:r>
              <a:rPr lang="en-US" altLang="en-US" dirty="0"/>
              <a:t>(250 × 4 × 0.11 × $28,000 × 0.80) − (500 × 25) = $2,464,000 − $12,500 = $2,451,500</a:t>
            </a:r>
          </a:p>
        </p:txBody>
      </p:sp>
    </p:spTree>
    <p:extLst>
      <p:ext uri="{BB962C8B-B14F-4D97-AF65-F5344CB8AC3E}">
        <p14:creationId xmlns:p14="http://schemas.microsoft.com/office/powerpoint/2010/main" val="3242749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Unstructured Interview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200 people</a:t>
            </a:r>
          </a:p>
          <a:p>
            <a:pPr lvl="1"/>
            <a:r>
              <a:rPr lang="en-US" altLang="en-US" dirty="0"/>
              <a:t>The average person in this position stays 4 years</a:t>
            </a:r>
          </a:p>
          <a:p>
            <a:pPr lvl="1"/>
            <a:r>
              <a:rPr lang="en-US" altLang="en-US" dirty="0"/>
              <a:t>The observed validity coefficient is 0.34</a:t>
            </a:r>
          </a:p>
          <a:p>
            <a:pPr lvl="1"/>
            <a:r>
              <a:rPr lang="en-US" altLang="en-US" dirty="0"/>
              <a:t>The average annual salary for the position is $60,000</a:t>
            </a:r>
          </a:p>
          <a:p>
            <a:pPr lvl="1"/>
            <a:r>
              <a:rPr lang="en-US" altLang="en-US" dirty="0"/>
              <a:t>We have 500 applicants for 200 openings</a:t>
            </a:r>
            <a:br>
              <a:rPr lang="en-US" altLang="en-US" dirty="0"/>
            </a:br>
            <a:endParaRPr lang="en-US" altLang="en-US" dirty="0"/>
          </a:p>
          <a:p>
            <a:r>
              <a:rPr lang="en-US" altLang="en-US" dirty="0"/>
              <a:t>Our utility would be:</a:t>
            </a:r>
            <a:br>
              <a:rPr lang="en-US" altLang="en-US" dirty="0"/>
            </a:br>
            <a:r>
              <a:rPr lang="en-US" altLang="en-US" dirty="0"/>
              <a:t>(250 × 4 × 0.34 × $28,000 × 0.80) − (500 × 15) = $7,616,000 − $12,500 = $7,603,500</a:t>
            </a:r>
          </a:p>
        </p:txBody>
      </p:sp>
    </p:spTree>
    <p:extLst>
      <p:ext uri="{BB962C8B-B14F-4D97-AF65-F5344CB8AC3E}">
        <p14:creationId xmlns:p14="http://schemas.microsoft.com/office/powerpoint/2010/main" val="683583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4.  Savings Over Old Test (2 of 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891198" y="2391136"/>
          <a:ext cx="6742112" cy="2075728"/>
        </p:xfrm>
        <a:graphic>
          <a:graphicData uri="http://schemas.openxmlformats.org/drawingml/2006/table">
            <a:tbl>
              <a:tblPr firstRow="1"/>
              <a:tblGrid>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Test</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Utility</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1840265523"/>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New Test: Structured Interview</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$7,603,500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4096562738"/>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Old Test: Unstructured Interview</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$2,451,500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1265926621"/>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Savings</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$5,152,000</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4456332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dirty="0"/>
              <a:t>Determining the Fairness of a Test</a:t>
            </a:r>
          </a:p>
        </p:txBody>
      </p:sp>
    </p:spTree>
    <p:extLst>
      <p:ext uri="{BB962C8B-B14F-4D97-AF65-F5344CB8AC3E}">
        <p14:creationId xmlns:p14="http://schemas.microsoft.com/office/powerpoint/2010/main" val="3480715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Measurement Bias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Technical aspects of the test</a:t>
            </a:r>
            <a:br>
              <a:rPr lang="en-US" altLang="en-US" dirty="0"/>
            </a:br>
            <a:endParaRPr lang="en-US" altLang="en-US" dirty="0"/>
          </a:p>
          <a:p>
            <a:r>
              <a:rPr lang="en-US" altLang="en-US" dirty="0"/>
              <a:t>A test is biased if there are group differences in test scores (e.g., race, gender) that are unrelated to the construct being measured (e.g., integrity)</a:t>
            </a:r>
            <a:br>
              <a:rPr lang="en-US" altLang="en-US" dirty="0"/>
            </a:br>
            <a:endParaRPr lang="en-US" altLang="en-US" dirty="0"/>
          </a:p>
          <a:p>
            <a:r>
              <a:rPr lang="en-US" altLang="en-US" dirty="0"/>
              <a:t>Burden is on organization to prove test is valid if it causes adverse impact</a:t>
            </a:r>
          </a:p>
        </p:txBody>
      </p:sp>
    </p:spTree>
    <p:extLst>
      <p:ext uri="{BB962C8B-B14F-4D97-AF65-F5344CB8AC3E}">
        <p14:creationId xmlns:p14="http://schemas.microsoft.com/office/powerpoint/2010/main" val="13042908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Predictive Bias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 test is fair if people of equal probability of success on a job have an equal chance of being hired</a:t>
            </a:r>
            <a:br>
              <a:rPr lang="en-US" altLang="en-US" dirty="0"/>
            </a:br>
            <a:endParaRPr lang="en-US" altLang="en-US" dirty="0"/>
          </a:p>
          <a:p>
            <a:r>
              <a:rPr lang="en-US" altLang="en-US" dirty="0"/>
              <a:t>Single-group validity</a:t>
            </a:r>
            <a:br>
              <a:rPr lang="en-US" altLang="en-US" dirty="0"/>
            </a:br>
            <a:endParaRPr lang="en-US" altLang="en-US" dirty="0"/>
          </a:p>
          <a:p>
            <a:r>
              <a:rPr lang="en-US" altLang="en-US" dirty="0"/>
              <a:t>Differential validity</a:t>
            </a:r>
          </a:p>
          <a:p>
            <a:pPr lvl="1"/>
            <a:r>
              <a:rPr lang="en-US" altLang="en-US" dirty="0"/>
              <a:t>Not use the test</a:t>
            </a:r>
          </a:p>
          <a:p>
            <a:pPr lvl="1"/>
            <a:r>
              <a:rPr lang="en-US" altLang="en-US" dirty="0"/>
              <a:t>Use the test with separate regression equations</a:t>
            </a:r>
          </a:p>
        </p:txBody>
      </p:sp>
    </p:spTree>
    <p:extLst>
      <p:ext uri="{BB962C8B-B14F-4D97-AF65-F5344CB8AC3E}">
        <p14:creationId xmlns:p14="http://schemas.microsoft.com/office/powerpoint/2010/main" val="27508775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dirty="0"/>
              <a:t>Making the Hiring Decision</a:t>
            </a:r>
          </a:p>
        </p:txBody>
      </p:sp>
    </p:spTree>
    <p:extLst>
      <p:ext uri="{BB962C8B-B14F-4D97-AF65-F5344CB8AC3E}">
        <p14:creationId xmlns:p14="http://schemas.microsoft.com/office/powerpoint/2010/main" val="2166445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Linear Approaches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Unadjusted top-down selection</a:t>
            </a:r>
            <a:br>
              <a:rPr lang="en-US" altLang="en-US" dirty="0"/>
            </a:br>
            <a:endParaRPr lang="en-US" altLang="en-US" dirty="0"/>
          </a:p>
          <a:p>
            <a:r>
              <a:rPr lang="en-US" altLang="en-US" dirty="0"/>
              <a:t>Rule of three</a:t>
            </a:r>
            <a:br>
              <a:rPr lang="en-US" altLang="en-US" dirty="0"/>
            </a:br>
            <a:endParaRPr lang="en-US" altLang="en-US" dirty="0"/>
          </a:p>
          <a:p>
            <a:r>
              <a:rPr lang="en-US" altLang="en-US" dirty="0"/>
              <a:t>Passing scores</a:t>
            </a:r>
            <a:br>
              <a:rPr lang="en-US" altLang="en-US" dirty="0"/>
            </a:br>
            <a:endParaRPr lang="en-US" altLang="en-US" dirty="0"/>
          </a:p>
          <a:p>
            <a:r>
              <a:rPr lang="en-US" altLang="en-US" dirty="0"/>
              <a:t>Banding</a:t>
            </a:r>
          </a:p>
        </p:txBody>
      </p:sp>
    </p:spTree>
    <p:extLst>
      <p:ext uri="{BB962C8B-B14F-4D97-AF65-F5344CB8AC3E}">
        <p14:creationId xmlns:p14="http://schemas.microsoft.com/office/powerpoint/2010/main" val="20127831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312420" y="209162"/>
            <a:ext cx="11567160" cy="984030"/>
          </a:xfrm>
        </p:spPr>
        <p:txBody>
          <a:bodyPr/>
          <a:lstStyle/>
          <a:p>
            <a:r>
              <a:rPr lang="en-US" dirty="0">
                <a:ea typeface="ＭＳ Ｐゴシック" charset="0"/>
              </a:rPr>
              <a:t>The Top-Down Approach</a:t>
            </a:r>
            <a:endParaRPr lang="en-IN" dirty="0"/>
          </a:p>
        </p:txBody>
      </p:sp>
      <p:sp>
        <p:nvSpPr>
          <p:cNvPr id="5" name="Text Placeholder 4">
            <a:extLst>
              <a:ext uri="{FF2B5EF4-FFF2-40B4-BE49-F238E27FC236}">
                <a16:creationId xmlns:a16="http://schemas.microsoft.com/office/drawing/2014/main" id="{C696A6D9-75DD-4159-BC02-64EF68B0B72F}"/>
              </a:ext>
            </a:extLst>
          </p:cNvPr>
          <p:cNvSpPr>
            <a:spLocks noGrp="1"/>
          </p:cNvSpPr>
          <p:nvPr>
            <p:ph type="body" sz="quarter" idx="15"/>
          </p:nvPr>
        </p:nvSpPr>
        <p:spPr>
          <a:xfrm>
            <a:off x="650931" y="1406525"/>
            <a:ext cx="6488496" cy="424816"/>
          </a:xfrm>
        </p:spPr>
        <p:txBody>
          <a:bodyPr/>
          <a:lstStyle/>
          <a:p>
            <a:r>
              <a:rPr lang="en-US" altLang="en-US" sz="2400" dirty="0"/>
              <a:t>A “performance first” hiring formula</a:t>
            </a:r>
          </a:p>
        </p:txBody>
      </p:sp>
      <p:graphicFrame>
        <p:nvGraphicFramePr>
          <p:cNvPr id="13" name="Table 13">
            <a:extLst>
              <a:ext uri="{FF2B5EF4-FFF2-40B4-BE49-F238E27FC236}">
                <a16:creationId xmlns:a16="http://schemas.microsoft.com/office/drawing/2014/main" id="{F57C9107-75FF-409B-B7E0-6EA8E3FF5548}"/>
              </a:ext>
            </a:extLst>
          </p:cNvPr>
          <p:cNvGraphicFramePr>
            <a:graphicFrameLocks noGrp="1"/>
          </p:cNvGraphicFramePr>
          <p:nvPr>
            <p:ph type="tbl" sz="quarter" idx="18"/>
            <p:extLst>
              <p:ext uri="{D42A27DB-BD31-4B8C-83A1-F6EECF244321}">
                <p14:modId xmlns:p14="http://schemas.microsoft.com/office/powerpoint/2010/main" val="1580739725"/>
              </p:ext>
            </p:extLst>
          </p:nvPr>
        </p:nvGraphicFramePr>
        <p:xfrm>
          <a:off x="3088406" y="2059940"/>
          <a:ext cx="6015188" cy="2595880"/>
        </p:xfrm>
        <a:graphic>
          <a:graphicData uri="http://schemas.openxmlformats.org/drawingml/2006/table">
            <a:tbl>
              <a:tblPr firstRow="1" bandRow="1"/>
              <a:tblGrid>
                <a:gridCol w="2405380">
                  <a:extLst>
                    <a:ext uri="{9D8B030D-6E8A-4147-A177-3AD203B41FA5}">
                      <a16:colId xmlns:a16="http://schemas.microsoft.com/office/drawing/2014/main" val="713489495"/>
                    </a:ext>
                  </a:extLst>
                </a:gridCol>
                <a:gridCol w="1804904">
                  <a:extLst>
                    <a:ext uri="{9D8B030D-6E8A-4147-A177-3AD203B41FA5}">
                      <a16:colId xmlns:a16="http://schemas.microsoft.com/office/drawing/2014/main" val="2161692134"/>
                    </a:ext>
                  </a:extLst>
                </a:gridCol>
                <a:gridCol w="1804904">
                  <a:extLst>
                    <a:ext uri="{9D8B030D-6E8A-4147-A177-3AD203B41FA5}">
                      <a16:colId xmlns:a16="http://schemas.microsoft.com/office/drawing/2014/main" val="3635523354"/>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Applicant</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Sex</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Test Score</a:t>
                      </a:r>
                    </a:p>
                  </a:txBody>
                  <a:tcPr horzOverflow="overflow"/>
                </a:tc>
                <a:extLst>
                  <a:ext uri="{0D108BD9-81ED-4DB2-BD59-A6C34878D82A}">
                    <a16:rowId xmlns:a16="http://schemas.microsoft.com/office/drawing/2014/main" val="169317012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Ferguson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99</a:t>
                      </a:r>
                    </a:p>
                  </a:txBody>
                  <a:tcPr horzOverflow="overflow"/>
                </a:tc>
                <a:extLst>
                  <a:ext uri="{0D108BD9-81ED-4DB2-BD59-A6C34878D82A}">
                    <a16:rowId xmlns:a16="http://schemas.microsoft.com/office/drawing/2014/main" val="264964582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Letterman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98</a:t>
                      </a:r>
                    </a:p>
                  </a:txBody>
                  <a:tcPr horzOverflow="overflow"/>
                </a:tc>
                <a:extLst>
                  <a:ext uri="{0D108BD9-81ED-4DB2-BD59-A6C34878D82A}">
                    <a16:rowId xmlns:a16="http://schemas.microsoft.com/office/drawing/2014/main" val="417373644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Fallon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91</a:t>
                      </a:r>
                    </a:p>
                  </a:txBody>
                  <a:tcPr horzOverflow="overflow"/>
                </a:tc>
                <a:extLst>
                  <a:ext uri="{0D108BD9-81ED-4DB2-BD59-A6C34878D82A}">
                    <a16:rowId xmlns:a16="http://schemas.microsoft.com/office/drawing/2014/main" val="3807598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Kimmel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90</a:t>
                      </a:r>
                    </a:p>
                  </a:txBody>
                  <a:tcPr horzOverflow="overflow"/>
                </a:tc>
                <a:extLst>
                  <a:ext uri="{0D108BD9-81ED-4DB2-BD59-A6C34878D82A}">
                    <a16:rowId xmlns:a16="http://schemas.microsoft.com/office/drawing/2014/main" val="1891643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Winfrey</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88</a:t>
                      </a:r>
                    </a:p>
                  </a:txBody>
                  <a:tcPr horzOverflow="overflow"/>
                </a:tc>
                <a:extLst>
                  <a:ext uri="{0D108BD9-81ED-4DB2-BD59-A6C34878D82A}">
                    <a16:rowId xmlns:a16="http://schemas.microsoft.com/office/drawing/2014/main" val="3199706533"/>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Lopez</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87</a:t>
                      </a:r>
                    </a:p>
                  </a:txBody>
                  <a:tcPr horzOverflow="overflow"/>
                </a:tc>
                <a:extLst>
                  <a:ext uri="{0D108BD9-81ED-4DB2-BD59-A6C34878D82A}">
                    <a16:rowId xmlns:a16="http://schemas.microsoft.com/office/drawing/2014/main" val="3816698196"/>
                  </a:ext>
                </a:extLst>
              </a:tr>
            </a:tbl>
          </a:graphicData>
        </a:graphic>
      </p:graphicFrame>
    </p:spTree>
    <p:extLst>
      <p:ext uri="{BB962C8B-B14F-4D97-AF65-F5344CB8AC3E}">
        <p14:creationId xmlns:p14="http://schemas.microsoft.com/office/powerpoint/2010/main" val="1786637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Top-Down Selection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Advantages</a:t>
            </a:r>
          </a:p>
          <a:p>
            <a:pPr lvl="1"/>
            <a:r>
              <a:rPr lang="en-US" altLang="en-US" dirty="0"/>
              <a:t>Utility </a:t>
            </a:r>
            <a:br>
              <a:rPr lang="en-US" altLang="en-US" dirty="0"/>
            </a:br>
            <a:endParaRPr lang="en-US" altLang="en-US" dirty="0"/>
          </a:p>
          <a:p>
            <a:r>
              <a:rPr lang="en-US" altLang="en-US" dirty="0"/>
              <a:t>Disadvantages</a:t>
            </a:r>
          </a:p>
          <a:p>
            <a:pPr lvl="1"/>
            <a:r>
              <a:rPr lang="en-US" altLang="en-US" dirty="0"/>
              <a:t>Less flexibility in decision making</a:t>
            </a:r>
          </a:p>
          <a:p>
            <a:pPr lvl="1"/>
            <a:r>
              <a:rPr lang="en-US" altLang="en-US" dirty="0"/>
              <a:t>Adverse impact = less workforce diversity</a:t>
            </a:r>
            <a:br>
              <a:rPr lang="en-US" altLang="en-US" dirty="0"/>
            </a:br>
            <a:endParaRPr lang="en-US" altLang="en-US" dirty="0"/>
          </a:p>
          <a:p>
            <a:r>
              <a:rPr lang="en-US" altLang="en-US" dirty="0"/>
              <a:t>Compensatory approach</a:t>
            </a:r>
          </a:p>
        </p:txBody>
      </p:sp>
    </p:spTree>
    <p:extLst>
      <p:ext uri="{BB962C8B-B14F-4D97-AF65-F5344CB8AC3E}">
        <p14:creationId xmlns:p14="http://schemas.microsoft.com/office/powerpoint/2010/main" val="1742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Test-Retest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Measures temporal stability</a:t>
            </a:r>
            <a:br>
              <a:rPr lang="en-US" altLang="en-US" dirty="0"/>
            </a:br>
            <a:endParaRPr lang="en-US" altLang="en-US" dirty="0"/>
          </a:p>
          <a:p>
            <a:r>
              <a:rPr lang="en-US" altLang="en-US" dirty="0"/>
              <a:t>Administration</a:t>
            </a:r>
          </a:p>
          <a:p>
            <a:pPr lvl="1"/>
            <a:r>
              <a:rPr lang="en-US" altLang="en-US" dirty="0"/>
              <a:t>Same applicants</a:t>
            </a:r>
          </a:p>
          <a:p>
            <a:pPr lvl="1"/>
            <a:r>
              <a:rPr lang="en-US" altLang="en-US" dirty="0"/>
              <a:t>Same test</a:t>
            </a:r>
          </a:p>
          <a:p>
            <a:pPr lvl="1"/>
            <a:r>
              <a:rPr lang="en-US" altLang="en-US" dirty="0"/>
              <a:t>Two testing periods</a:t>
            </a:r>
            <a:br>
              <a:rPr lang="en-US" altLang="en-US" dirty="0"/>
            </a:br>
            <a:endParaRPr lang="en-US" altLang="en-US" dirty="0"/>
          </a:p>
          <a:p>
            <a:r>
              <a:rPr lang="en-US" altLang="en-US" dirty="0"/>
              <a:t>Scores at time one are correlated with scores at time two</a:t>
            </a:r>
            <a:br>
              <a:rPr lang="en-US" altLang="en-US" dirty="0"/>
            </a:br>
            <a:endParaRPr lang="en-US" altLang="en-US" dirty="0"/>
          </a:p>
          <a:p>
            <a:r>
              <a:rPr lang="en-US" altLang="en-US" dirty="0"/>
              <a:t>Typical test-retest reliability correlation used by organizations is 0.86 (Hood, 2001)</a:t>
            </a:r>
          </a:p>
        </p:txBody>
      </p:sp>
    </p:spTree>
    <p:extLst>
      <p:ext uri="{BB962C8B-B14F-4D97-AF65-F5344CB8AC3E}">
        <p14:creationId xmlns:p14="http://schemas.microsoft.com/office/powerpoint/2010/main" val="25219820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Rule of Three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Name of top three scorers given to person making hiring decision</a:t>
            </a:r>
            <a:br>
              <a:rPr lang="en-US" altLang="en-US" dirty="0"/>
            </a:br>
            <a:endParaRPr lang="en-US" altLang="en-US" dirty="0"/>
          </a:p>
          <a:p>
            <a:r>
              <a:rPr lang="en-US" altLang="en-US" dirty="0"/>
              <a:t>Well-qualified</a:t>
            </a:r>
            <a:br>
              <a:rPr lang="en-US" altLang="en-US" dirty="0"/>
            </a:br>
            <a:endParaRPr lang="en-US" altLang="en-US" dirty="0"/>
          </a:p>
          <a:p>
            <a:r>
              <a:rPr lang="en-US" altLang="en-US" dirty="0"/>
              <a:t>More choices</a:t>
            </a:r>
          </a:p>
        </p:txBody>
      </p:sp>
    </p:spTree>
    <p:extLst>
      <p:ext uri="{BB962C8B-B14F-4D97-AF65-F5344CB8AC3E}">
        <p14:creationId xmlns:p14="http://schemas.microsoft.com/office/powerpoint/2010/main" val="26097755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The Passing Scores Approach</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Reducing adverse impact and increasing flexibility</a:t>
            </a:r>
            <a:br>
              <a:rPr lang="en-US" altLang="en-US" dirty="0"/>
            </a:br>
            <a:endParaRPr lang="en-US" altLang="en-US" dirty="0"/>
          </a:p>
          <a:p>
            <a:r>
              <a:rPr lang="en-US" altLang="en-US" dirty="0"/>
              <a:t>Who will perform at an acceptable level?</a:t>
            </a:r>
          </a:p>
          <a:p>
            <a:pPr lvl="1">
              <a:spcAft>
                <a:spcPts val="600"/>
              </a:spcAft>
            </a:pPr>
            <a:r>
              <a:rPr lang="en-US" altLang="en-US" dirty="0"/>
              <a:t>A passing score is a point in a distribution of scores that distinguishes acceptable from unacceptable performance (Kane, 1994)</a:t>
            </a:r>
            <a:br>
              <a:rPr lang="en-US" altLang="en-US" dirty="0"/>
            </a:br>
            <a:endParaRPr lang="en-US" altLang="en-US" dirty="0"/>
          </a:p>
          <a:p>
            <a:r>
              <a:rPr lang="en-US" altLang="en-US" dirty="0"/>
              <a:t>Multiple-cutoff approach</a:t>
            </a:r>
            <a:br>
              <a:rPr lang="en-US" altLang="en-US" dirty="0"/>
            </a:br>
            <a:endParaRPr lang="en-US" altLang="en-US" dirty="0"/>
          </a:p>
          <a:p>
            <a:r>
              <a:rPr lang="en-US" altLang="en-US" dirty="0"/>
              <a:t>Multiple-hurdle approach</a:t>
            </a:r>
          </a:p>
        </p:txBody>
      </p:sp>
    </p:spTree>
    <p:extLst>
      <p:ext uri="{BB962C8B-B14F-4D97-AF65-F5344CB8AC3E}">
        <p14:creationId xmlns:p14="http://schemas.microsoft.com/office/powerpoint/2010/main" val="25746153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Multiple-Cutoff vs. Multiple-Hurdle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4606346" cy="4469766"/>
          </a:xfrm>
        </p:spPr>
        <p:txBody>
          <a:bodyPr/>
          <a:lstStyle/>
          <a:p>
            <a:r>
              <a:rPr lang="en-US" altLang="en-US" dirty="0"/>
              <a:t>Multiple-cutoff approach</a:t>
            </a:r>
          </a:p>
          <a:p>
            <a:pPr lvl="1"/>
            <a:r>
              <a:rPr lang="en-US" altLang="en-US" dirty="0"/>
              <a:t>Less cost-effective</a:t>
            </a:r>
          </a:p>
          <a:p>
            <a:pPr lvl="1"/>
            <a:r>
              <a:rPr lang="en-US" altLang="en-US" dirty="0"/>
              <a:t>Can be administered in one day</a:t>
            </a:r>
          </a:p>
          <a:p>
            <a:pPr lvl="1"/>
            <a:r>
              <a:rPr lang="en-US" altLang="en-US" dirty="0"/>
              <a:t>Less likely to cause adverse impact</a:t>
            </a:r>
          </a:p>
        </p:txBody>
      </p:sp>
      <p:sp>
        <p:nvSpPr>
          <p:cNvPr id="11" name="Content Placeholder 10">
            <a:extLst>
              <a:ext uri="{FF2B5EF4-FFF2-40B4-BE49-F238E27FC236}">
                <a16:creationId xmlns:a16="http://schemas.microsoft.com/office/drawing/2014/main" id="{6883F7CD-D912-4D1A-8073-1EE194979AD7}"/>
              </a:ext>
            </a:extLst>
          </p:cNvPr>
          <p:cNvSpPr>
            <a:spLocks noGrp="1"/>
          </p:cNvSpPr>
          <p:nvPr>
            <p:ph sz="quarter" idx="22"/>
          </p:nvPr>
        </p:nvSpPr>
        <p:spPr>
          <a:xfrm>
            <a:off x="5965825" y="1289684"/>
            <a:ext cx="5540375" cy="4042480"/>
          </a:xfrm>
        </p:spPr>
        <p:txBody>
          <a:bodyPr/>
          <a:lstStyle/>
          <a:p>
            <a:r>
              <a:rPr lang="en-US" altLang="en-US" dirty="0"/>
              <a:t>Multiple-hurdle approach</a:t>
            </a:r>
          </a:p>
          <a:p>
            <a:pPr lvl="1"/>
            <a:r>
              <a:rPr lang="en-US" altLang="en-US" dirty="0"/>
              <a:t>More cost-effective</a:t>
            </a:r>
          </a:p>
          <a:p>
            <a:pPr lvl="1"/>
            <a:r>
              <a:rPr lang="en-US" altLang="en-US" dirty="0"/>
              <a:t>Must be administered on several occasions</a:t>
            </a:r>
          </a:p>
          <a:p>
            <a:pPr lvl="1"/>
            <a:r>
              <a:rPr lang="en-US" altLang="en-US" dirty="0"/>
              <a:t>More likely to cause adverse impact </a:t>
            </a:r>
          </a:p>
        </p:txBody>
      </p:sp>
    </p:spTree>
    <p:extLst>
      <p:ext uri="{BB962C8B-B14F-4D97-AF65-F5344CB8AC3E}">
        <p14:creationId xmlns:p14="http://schemas.microsoft.com/office/powerpoint/2010/main" val="2059195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Banding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Standard Error of Measurement (SEM) Bands</a:t>
            </a:r>
            <a:br>
              <a:rPr lang="en-US" altLang="en-US" dirty="0"/>
            </a:br>
            <a:endParaRPr lang="en-US" altLang="en-US" dirty="0"/>
          </a:p>
          <a:p>
            <a:r>
              <a:rPr lang="en-US" altLang="en-US" dirty="0"/>
              <a:t>A compromise between the top-down and passing scores approach</a:t>
            </a:r>
            <a:br>
              <a:rPr lang="en-US" altLang="en-US" dirty="0"/>
            </a:br>
            <a:endParaRPr lang="en-US" altLang="en-US" dirty="0"/>
          </a:p>
          <a:p>
            <a:r>
              <a:rPr lang="en-US" altLang="en-US" dirty="0"/>
              <a:t>It takes into account that tests are not perfectly reliable (error)</a:t>
            </a:r>
          </a:p>
        </p:txBody>
      </p:sp>
    </p:spTree>
    <p:extLst>
      <p:ext uri="{BB962C8B-B14F-4D97-AF65-F5344CB8AC3E}">
        <p14:creationId xmlns:p14="http://schemas.microsoft.com/office/powerpoint/2010/main" val="29891554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1240-90F8-4B1C-9FF6-9D1609BFA447}"/>
              </a:ext>
            </a:extLst>
          </p:cNvPr>
          <p:cNvSpPr>
            <a:spLocks noGrp="1"/>
          </p:cNvSpPr>
          <p:nvPr>
            <p:ph type="title"/>
          </p:nvPr>
        </p:nvSpPr>
        <p:spPr/>
        <p:txBody>
          <a:bodyPr/>
          <a:lstStyle/>
          <a:p>
            <a:r>
              <a:rPr lang="en-US" dirty="0">
                <a:ea typeface="ＭＳ Ｐゴシック" charset="0"/>
              </a:rPr>
              <a:t>SEM Banding</a:t>
            </a:r>
            <a:endParaRPr lang="en-US" dirty="0"/>
          </a:p>
        </p:txBody>
      </p:sp>
      <p:sp>
        <p:nvSpPr>
          <p:cNvPr id="3" name="Text Placeholder 2">
            <a:extLst>
              <a:ext uri="{FF2B5EF4-FFF2-40B4-BE49-F238E27FC236}">
                <a16:creationId xmlns:a16="http://schemas.microsoft.com/office/drawing/2014/main" id="{18AA29CE-92A6-4C8F-B6EC-A6657C38F353}"/>
              </a:ext>
            </a:extLst>
          </p:cNvPr>
          <p:cNvSpPr>
            <a:spLocks noGrp="1"/>
          </p:cNvSpPr>
          <p:nvPr>
            <p:ph type="body" sz="quarter" idx="15"/>
          </p:nvPr>
        </p:nvSpPr>
        <p:spPr>
          <a:xfrm>
            <a:off x="743577" y="1289685"/>
            <a:ext cx="10811114" cy="1450774"/>
          </a:xfrm>
        </p:spPr>
        <p:txBody>
          <a:bodyPr/>
          <a:lstStyle/>
          <a:p>
            <a:pPr>
              <a:defRPr/>
            </a:pPr>
            <a:r>
              <a:rPr lang="en-US" dirty="0">
                <a:ea typeface="ＭＳ Ｐゴシック" charset="0"/>
              </a:rPr>
              <a:t>Compromise between top-down selection and passing scores</a:t>
            </a:r>
            <a:br>
              <a:rPr lang="en-US" dirty="0">
                <a:ea typeface="ＭＳ Ｐゴシック" charset="0"/>
              </a:rPr>
            </a:br>
            <a:endParaRPr lang="en-US" dirty="0">
              <a:ea typeface="ＭＳ Ｐゴシック" charset="0"/>
            </a:endParaRPr>
          </a:p>
          <a:p>
            <a:pPr>
              <a:defRPr/>
            </a:pPr>
            <a:r>
              <a:rPr lang="en-US" dirty="0">
                <a:ea typeface="ＭＳ Ｐゴシック" charset="0"/>
              </a:rPr>
              <a:t>Based on the concept of the standard error of measurement</a:t>
            </a:r>
            <a:br>
              <a:rPr lang="en-US" dirty="0">
                <a:ea typeface="ＭＳ Ｐゴシック" charset="0"/>
              </a:rPr>
            </a:br>
            <a:endParaRPr lang="en-US" dirty="0">
              <a:ea typeface="ＭＳ Ｐゴシック" charset="0"/>
            </a:endParaRPr>
          </a:p>
          <a:p>
            <a:pPr>
              <a:spcAft>
                <a:spcPts val="2800"/>
              </a:spcAft>
              <a:defRPr/>
            </a:pPr>
            <a:r>
              <a:rPr lang="en-US" dirty="0">
                <a:ea typeface="ＭＳ Ｐゴシック" charset="0"/>
              </a:rPr>
              <a:t>To compute you need the standard deviation and reliability of the test</a:t>
            </a:r>
            <a:br>
              <a:rPr lang="en-US" dirty="0">
                <a:ea typeface="ＭＳ Ｐゴシック" charset="0"/>
              </a:rPr>
            </a:br>
            <a:br>
              <a:rPr lang="en-US" dirty="0">
                <a:ea typeface="ＭＳ Ｐゴシック" charset="0"/>
              </a:rPr>
            </a:br>
            <a:br>
              <a:rPr lang="en-US" dirty="0">
                <a:ea typeface="ＭＳ Ｐゴシック" charset="0"/>
              </a:rPr>
            </a:br>
            <a:endParaRPr lang="en-US" dirty="0">
              <a:ea typeface="ＭＳ Ｐゴシック" charset="0"/>
            </a:endParaRPr>
          </a:p>
        </p:txBody>
      </p:sp>
      <p:graphicFrame>
        <p:nvGraphicFramePr>
          <p:cNvPr id="6" name="Object 4" descr="The equation reads Standard error equals S D times square root of 1 minus reliability.">
            <a:extLst>
              <a:ext uri="{FF2B5EF4-FFF2-40B4-BE49-F238E27FC236}">
                <a16:creationId xmlns:a16="http://schemas.microsoft.com/office/drawing/2014/main" id="{8E5B5EEA-EF21-4BA2-82AE-B2201A8B91F2}"/>
              </a:ext>
            </a:extLst>
          </p:cNvPr>
          <p:cNvGraphicFramePr>
            <a:graphicFrameLocks noChangeAspect="1"/>
          </p:cNvGraphicFramePr>
          <p:nvPr>
            <p:extLst>
              <p:ext uri="{D42A27DB-BD31-4B8C-83A1-F6EECF244321}">
                <p14:modId xmlns:p14="http://schemas.microsoft.com/office/powerpoint/2010/main" val="2394259102"/>
              </p:ext>
            </p:extLst>
          </p:nvPr>
        </p:nvGraphicFramePr>
        <p:xfrm>
          <a:off x="1166813" y="3690144"/>
          <a:ext cx="4929187" cy="544512"/>
        </p:xfrm>
        <a:graphic>
          <a:graphicData uri="http://schemas.openxmlformats.org/presentationml/2006/ole">
            <mc:AlternateContent xmlns:mc="http://schemas.openxmlformats.org/markup-compatibility/2006">
              <mc:Choice xmlns:v="urn:schemas-microsoft-com:vml" Requires="v">
                <p:oleObj spid="_x0000_s1061" name="Equation" r:id="rId4" imgW="2298600" imgH="253800" progId="Equation.DSMT4">
                  <p:embed/>
                </p:oleObj>
              </mc:Choice>
              <mc:Fallback>
                <p:oleObj name="Equation" r:id="rId4" imgW="2298600" imgH="253800" progId="Equation.DSMT4">
                  <p:embed/>
                  <p:pic>
                    <p:nvPicPr>
                      <p:cNvPr id="131074" name="Object 4">
                        <a:extLst>
                          <a:ext uri="{FF2B5EF4-FFF2-40B4-BE49-F238E27FC236}">
                            <a16:creationId xmlns:a16="http://schemas.microsoft.com/office/drawing/2014/main" id="{6CD5123A-2C81-44D3-85AF-2108F7B49FBA}"/>
                          </a:ext>
                        </a:extLst>
                      </p:cNvPr>
                      <p:cNvPicPr>
                        <a:picLocks noGrp="1" noChangeAspect="1" noChangeArrowheads="1"/>
                      </p:cNvPicPr>
                      <p:nvPr/>
                    </p:nvPicPr>
                    <p:blipFill>
                      <a:blip r:embed="rId5"/>
                      <a:srcRect/>
                      <a:stretch>
                        <a:fillRect/>
                      </a:stretch>
                    </p:blipFill>
                    <p:spPr bwMode="auto">
                      <a:xfrm>
                        <a:off x="1166813" y="3690144"/>
                        <a:ext cx="4929187"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Content Placeholder 4">
            <a:extLst>
              <a:ext uri="{FF2B5EF4-FFF2-40B4-BE49-F238E27FC236}">
                <a16:creationId xmlns:a16="http://schemas.microsoft.com/office/drawing/2014/main" id="{FB102555-18BE-4160-B90E-3F094D62B599}"/>
              </a:ext>
            </a:extLst>
          </p:cNvPr>
          <p:cNvSpPr>
            <a:spLocks noGrp="1"/>
          </p:cNvSpPr>
          <p:nvPr>
            <p:ph sz="quarter" idx="17"/>
          </p:nvPr>
        </p:nvSpPr>
        <p:spPr>
          <a:xfrm>
            <a:off x="743577" y="4441371"/>
            <a:ext cx="9907105" cy="1564574"/>
          </a:xfrm>
        </p:spPr>
        <p:txBody>
          <a:bodyPr/>
          <a:lstStyle/>
          <a:p>
            <a:pPr>
              <a:defRPr/>
            </a:pPr>
            <a:r>
              <a:rPr lang="en-US" dirty="0">
                <a:ea typeface="ＭＳ Ｐゴシック" charset="0"/>
              </a:rPr>
              <a:t>Band is established by multiplying 1.96 times the standard error</a:t>
            </a:r>
            <a:endParaRPr lang="en-US" dirty="0"/>
          </a:p>
        </p:txBody>
      </p:sp>
    </p:spTree>
    <p:extLst>
      <p:ext uri="{BB962C8B-B14F-4D97-AF65-F5344CB8AC3E}">
        <p14:creationId xmlns:p14="http://schemas.microsoft.com/office/powerpoint/2010/main" val="21669331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Disadvantages of Banding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Lower utility than top-down</a:t>
            </a:r>
            <a:br>
              <a:rPr lang="en-US" altLang="en-US" dirty="0"/>
            </a:br>
            <a:endParaRPr lang="en-US" altLang="en-US" dirty="0"/>
          </a:p>
          <a:p>
            <a:r>
              <a:rPr lang="en-US" altLang="en-US" dirty="0"/>
              <a:t>May not actually reduce adverse impact</a:t>
            </a:r>
            <a:br>
              <a:rPr lang="en-US" altLang="en-US" dirty="0"/>
            </a:br>
            <a:endParaRPr lang="en-US" altLang="en-US" dirty="0"/>
          </a:p>
          <a:p>
            <a:r>
              <a:rPr lang="en-US" altLang="en-US" dirty="0"/>
              <a:t>Factors that affect usefulness in achieving affirmative action goals</a:t>
            </a:r>
          </a:p>
          <a:p>
            <a:pPr lvl="1"/>
            <a:r>
              <a:rPr lang="en-US" altLang="en-US" dirty="0"/>
              <a:t>Selection ratio</a:t>
            </a:r>
          </a:p>
          <a:p>
            <a:pPr lvl="1"/>
            <a:r>
              <a:rPr lang="en-US" altLang="en-US" dirty="0"/>
              <a:t>Percentage of minority applicants</a:t>
            </a:r>
            <a:br>
              <a:rPr lang="en-US" altLang="en-US" dirty="0"/>
            </a:br>
            <a:endParaRPr lang="en-US" altLang="en-US" dirty="0"/>
          </a:p>
          <a:p>
            <a:r>
              <a:rPr lang="en-US" altLang="en-US" dirty="0"/>
              <a:t>SEM formula may be incorrect (Gasperson et al., 2013)</a:t>
            </a:r>
          </a:p>
        </p:txBody>
      </p:sp>
    </p:spTree>
    <p:extLst>
      <p:ext uri="{BB962C8B-B14F-4D97-AF65-F5344CB8AC3E}">
        <p14:creationId xmlns:p14="http://schemas.microsoft.com/office/powerpoint/2010/main" val="7601762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pPr>
              <a:lnSpc>
                <a:spcPct val="100000"/>
              </a:lnSpc>
            </a:pPr>
            <a:r>
              <a:rPr lang="en-US" altLang="en-US" dirty="0"/>
              <a:t>Workbook Exercise 6.4</a:t>
            </a:r>
            <a:br>
              <a:rPr lang="en-US" altLang="en-US" dirty="0"/>
            </a:br>
            <a:r>
              <a:rPr lang="en-US" dirty="0">
                <a:ea typeface="ＭＳ Ｐゴシック" charset="0"/>
              </a:rPr>
              <a:t>Using Banding to Reduce Adverse Impact</a:t>
            </a:r>
            <a:endParaRPr lang="en-US" altLang="en-US" dirty="0"/>
          </a:p>
        </p:txBody>
      </p:sp>
    </p:spTree>
    <p:extLst>
      <p:ext uri="{BB962C8B-B14F-4D97-AF65-F5344CB8AC3E}">
        <p14:creationId xmlns:p14="http://schemas.microsoft.com/office/powerpoint/2010/main" val="809296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312420" y="209162"/>
            <a:ext cx="11567160" cy="984030"/>
          </a:xfrm>
        </p:spPr>
        <p:txBody>
          <a:bodyPr/>
          <a:lstStyle/>
          <a:p>
            <a:r>
              <a:rPr lang="en-IN" dirty="0"/>
              <a:t>Answer to Exercise 6.4</a:t>
            </a:r>
          </a:p>
        </p:txBody>
      </p:sp>
      <p:graphicFrame>
        <p:nvGraphicFramePr>
          <p:cNvPr id="13" name="Table 13">
            <a:extLst>
              <a:ext uri="{FF2B5EF4-FFF2-40B4-BE49-F238E27FC236}">
                <a16:creationId xmlns:a16="http://schemas.microsoft.com/office/drawing/2014/main" id="{F57C9107-75FF-409B-B7E0-6EA8E3FF5548}"/>
              </a:ext>
            </a:extLst>
          </p:cNvPr>
          <p:cNvGraphicFramePr>
            <a:graphicFrameLocks noGrp="1"/>
          </p:cNvGraphicFramePr>
          <p:nvPr>
            <p:ph type="tbl" sz="quarter" idx="18"/>
          </p:nvPr>
        </p:nvGraphicFramePr>
        <p:xfrm>
          <a:off x="2722245" y="1367446"/>
          <a:ext cx="7179311" cy="4358640"/>
        </p:xfrm>
        <a:graphic>
          <a:graphicData uri="http://schemas.openxmlformats.org/drawingml/2006/table">
            <a:tbl>
              <a:tblPr firstRow="1" bandRow="1"/>
              <a:tblGrid>
                <a:gridCol w="4229418">
                  <a:extLst>
                    <a:ext uri="{9D8B030D-6E8A-4147-A177-3AD203B41FA5}">
                      <a16:colId xmlns:a16="http://schemas.microsoft.com/office/drawing/2014/main" val="713489495"/>
                    </a:ext>
                  </a:extLst>
                </a:gridCol>
                <a:gridCol w="2949893">
                  <a:extLst>
                    <a:ext uri="{9D8B030D-6E8A-4147-A177-3AD203B41FA5}">
                      <a16:colId xmlns:a16="http://schemas.microsoft.com/office/drawing/2014/main" val="2161692134"/>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 Standard Error</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3.06</a:t>
                      </a:r>
                    </a:p>
                  </a:txBody>
                  <a:tcPr horzOverflow="overflow"/>
                </a:tc>
                <a:extLst>
                  <a:ext uri="{0D108BD9-81ED-4DB2-BD59-A6C34878D82A}">
                    <a16:rowId xmlns:a16="http://schemas.microsoft.com/office/drawing/2014/main" val="169317012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 Band</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3.06 * 1.96 = 6.0 points</a:t>
                      </a:r>
                    </a:p>
                  </a:txBody>
                  <a:tcPr horzOverflow="overflow"/>
                </a:tc>
                <a:extLst>
                  <a:ext uri="{0D108BD9-81ED-4DB2-BD59-A6C34878D82A}">
                    <a16:rowId xmlns:a16="http://schemas.microsoft.com/office/drawing/2014/main" val="2649645829"/>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 Hire using nonsliding band</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241178884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3807598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Robinette</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extLst>
                  <a:ext uri="{0D108BD9-81ED-4DB2-BD59-A6C34878D82A}">
                    <a16:rowId xmlns:a16="http://schemas.microsoft.com/office/drawing/2014/main" val="1891643839"/>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4. Hire using sliding band</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678097742"/>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extLst>
                  <a:ext uri="{0D108BD9-81ED-4DB2-BD59-A6C34878D82A}">
                    <a16:rowId xmlns:a16="http://schemas.microsoft.com/office/drawing/2014/main" val="2015783323"/>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Ross</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1553934771"/>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5.  Hire using a passing score of 80</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99575374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extLst>
                  <a:ext uri="{0D108BD9-81ED-4DB2-BD59-A6C34878D82A}">
                    <a16:rowId xmlns:a16="http://schemas.microsoft.com/office/drawing/2014/main" val="51688042"/>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Ross</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3506484121"/>
                  </a:ext>
                </a:extLst>
              </a:tr>
            </a:tbl>
          </a:graphicData>
        </a:graphic>
      </p:graphicFrame>
    </p:spTree>
    <p:extLst>
      <p:ext uri="{BB962C8B-B14F-4D97-AF65-F5344CB8AC3E}">
        <p14:creationId xmlns:p14="http://schemas.microsoft.com/office/powerpoint/2010/main" val="26776614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E7F50-077C-43FE-B178-C603F48DBD8E}"/>
              </a:ext>
            </a:extLst>
          </p:cNvPr>
          <p:cNvSpPr>
            <a:spLocks noGrp="1"/>
          </p:cNvSpPr>
          <p:nvPr>
            <p:ph type="title"/>
          </p:nvPr>
        </p:nvSpPr>
        <p:spPr>
          <a:xfrm>
            <a:off x="838200" y="136525"/>
            <a:ext cx="10515600" cy="549275"/>
          </a:xfrm>
        </p:spPr>
        <p:txBody>
          <a:bodyPr/>
          <a:lstStyle/>
          <a:p>
            <a:r>
              <a:rPr lang="en-US" dirty="0"/>
              <a:t>Graphic Depiction of Answer</a:t>
            </a:r>
          </a:p>
        </p:txBody>
      </p:sp>
      <p:graphicFrame>
        <p:nvGraphicFramePr>
          <p:cNvPr id="12" name="Table 12">
            <a:extLst>
              <a:ext uri="{FF2B5EF4-FFF2-40B4-BE49-F238E27FC236}">
                <a16:creationId xmlns:a16="http://schemas.microsoft.com/office/drawing/2014/main" id="{8B2A7827-2692-42A8-981E-7B8D6D6141B6}"/>
              </a:ext>
            </a:extLst>
          </p:cNvPr>
          <p:cNvGraphicFramePr>
            <a:graphicFrameLocks noGrp="1"/>
          </p:cNvGraphicFramePr>
          <p:nvPr>
            <p:ph type="tbl" sz="quarter" idx="18"/>
            <p:extLst>
              <p:ext uri="{D42A27DB-BD31-4B8C-83A1-F6EECF244321}">
                <p14:modId xmlns:p14="http://schemas.microsoft.com/office/powerpoint/2010/main" val="3850758320"/>
              </p:ext>
            </p:extLst>
          </p:nvPr>
        </p:nvGraphicFramePr>
        <p:xfrm>
          <a:off x="1308141" y="794487"/>
          <a:ext cx="10138786" cy="5090160"/>
        </p:xfrm>
        <a:graphic>
          <a:graphicData uri="http://schemas.openxmlformats.org/drawingml/2006/table">
            <a:tbl>
              <a:tblPr firstRow="1" bandRow="1"/>
              <a:tblGrid>
                <a:gridCol w="1849622">
                  <a:extLst>
                    <a:ext uri="{9D8B030D-6E8A-4147-A177-3AD203B41FA5}">
                      <a16:colId xmlns:a16="http://schemas.microsoft.com/office/drawing/2014/main" val="3913127131"/>
                    </a:ext>
                  </a:extLst>
                </a:gridCol>
                <a:gridCol w="1108584">
                  <a:extLst>
                    <a:ext uri="{9D8B030D-6E8A-4147-A177-3AD203B41FA5}">
                      <a16:colId xmlns:a16="http://schemas.microsoft.com/office/drawing/2014/main" val="2066077566"/>
                    </a:ext>
                  </a:extLst>
                </a:gridCol>
                <a:gridCol w="1108584">
                  <a:extLst>
                    <a:ext uri="{9D8B030D-6E8A-4147-A177-3AD203B41FA5}">
                      <a16:colId xmlns:a16="http://schemas.microsoft.com/office/drawing/2014/main" val="1818353227"/>
                    </a:ext>
                  </a:extLst>
                </a:gridCol>
                <a:gridCol w="1108584">
                  <a:extLst>
                    <a:ext uri="{9D8B030D-6E8A-4147-A177-3AD203B41FA5}">
                      <a16:colId xmlns:a16="http://schemas.microsoft.com/office/drawing/2014/main" val="990273571"/>
                    </a:ext>
                  </a:extLst>
                </a:gridCol>
                <a:gridCol w="1934350">
                  <a:extLst>
                    <a:ext uri="{9D8B030D-6E8A-4147-A177-3AD203B41FA5}">
                      <a16:colId xmlns:a16="http://schemas.microsoft.com/office/drawing/2014/main" val="1151961644"/>
                    </a:ext>
                  </a:extLst>
                </a:gridCol>
                <a:gridCol w="811894">
                  <a:extLst>
                    <a:ext uri="{9D8B030D-6E8A-4147-A177-3AD203B41FA5}">
                      <a16:colId xmlns:a16="http://schemas.microsoft.com/office/drawing/2014/main" val="1685137294"/>
                    </a:ext>
                  </a:extLst>
                </a:gridCol>
                <a:gridCol w="1108584">
                  <a:extLst>
                    <a:ext uri="{9D8B030D-6E8A-4147-A177-3AD203B41FA5}">
                      <a16:colId xmlns:a16="http://schemas.microsoft.com/office/drawing/2014/main" val="3796597580"/>
                    </a:ext>
                  </a:extLst>
                </a:gridCol>
                <a:gridCol w="1108584">
                  <a:extLst>
                    <a:ext uri="{9D8B030D-6E8A-4147-A177-3AD203B41FA5}">
                      <a16:colId xmlns:a16="http://schemas.microsoft.com/office/drawing/2014/main" val="1950147569"/>
                    </a:ext>
                  </a:extLst>
                </a:gridCol>
              </a:tblGrid>
              <a:tr h="280905">
                <a:tc>
                  <a:txBody>
                    <a:bodyPr/>
                    <a:lstStyle/>
                    <a:p>
                      <a:r>
                        <a:rPr lang="en-US" altLang="en-US" sz="1400" b="1" dirty="0">
                          <a:solidFill>
                            <a:srgbClr val="000000"/>
                          </a:solidFill>
                          <a:latin typeface="Arial" panose="020B0604020202020204" pitchFamily="34" charset="0"/>
                          <a:cs typeface="Arial" panose="020B0604020202020204" pitchFamily="34" charset="0"/>
                        </a:rPr>
                        <a:t>Applicant</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Sex</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Score</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1</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2</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3</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4</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5</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1590700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McCoy</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0332348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Crane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1920727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Robinette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26954511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Schiff</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6115861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Carmichael	</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1056922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Carver</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89</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4108128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Ross</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89</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3353836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Cutter</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05729173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Kincaid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8336972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Cabot</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35692846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Stone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5657707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Lewin</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56162864"/>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Shore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 7.91 * .387</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2834783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Branch</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 3.06</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1452920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Sack</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78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Band = 3.06 * 1.96 </a:t>
                      </a:r>
                      <a:br>
                        <a:rPr lang="en-US" altLang="en-US" sz="1400" dirty="0">
                          <a:solidFill>
                            <a:srgbClr val="000000"/>
                          </a:solidFill>
                          <a:latin typeface="Arial" panose="020B0604020202020204" pitchFamily="34" charset="0"/>
                          <a:cs typeface="Arial" panose="020B0604020202020204" pitchFamily="34" charset="0"/>
                        </a:rPr>
                      </a:br>
                      <a:r>
                        <a:rPr lang="en-US" altLang="en-US" sz="1400" dirty="0">
                          <a:solidFill>
                            <a:srgbClr val="000000"/>
                          </a:solidFill>
                          <a:latin typeface="Arial" panose="020B0604020202020204" pitchFamily="34" charset="0"/>
                          <a:cs typeface="Arial" panose="020B0604020202020204" pitchFamily="34" charset="0"/>
                        </a:rPr>
                        <a:t>= 6</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851943247"/>
                  </a:ext>
                </a:extLst>
              </a:tr>
            </a:tbl>
          </a:graphicData>
        </a:graphic>
      </p:graphicFrame>
      <p:graphicFrame>
        <p:nvGraphicFramePr>
          <p:cNvPr id="5" name="Object 3" descr="The mathematical operation reads as 7.91 times square root of 1 minus .85">
            <a:extLst>
              <a:ext uri="{FF2B5EF4-FFF2-40B4-BE49-F238E27FC236}">
                <a16:creationId xmlns:a16="http://schemas.microsoft.com/office/drawing/2014/main" id="{6F38D64B-5AC9-4CD5-B6C4-D1FED7D8AD9F}"/>
              </a:ext>
            </a:extLst>
          </p:cNvPr>
          <p:cNvGraphicFramePr>
            <a:graphicFrameLocks noChangeAspect="1"/>
          </p:cNvGraphicFramePr>
          <p:nvPr>
            <p:extLst>
              <p:ext uri="{D42A27DB-BD31-4B8C-83A1-F6EECF244321}">
                <p14:modId xmlns:p14="http://schemas.microsoft.com/office/powerpoint/2010/main" val="3593078501"/>
              </p:ext>
            </p:extLst>
          </p:nvPr>
        </p:nvGraphicFramePr>
        <p:xfrm>
          <a:off x="6548356" y="4582403"/>
          <a:ext cx="928885" cy="274205"/>
        </p:xfrm>
        <a:graphic>
          <a:graphicData uri="http://schemas.openxmlformats.org/presentationml/2006/ole">
            <mc:AlternateContent xmlns:mc="http://schemas.openxmlformats.org/markup-compatibility/2006">
              <mc:Choice xmlns:v="urn:schemas-microsoft-com:vml" Requires="v">
                <p:oleObj spid="_x0000_s2067" name="Equation" r:id="rId4" imgW="774364" imgH="228501" progId="Equation.DSMT4">
                  <p:embed/>
                </p:oleObj>
              </mc:Choice>
              <mc:Fallback>
                <p:oleObj name="Equation" r:id="rId4" imgW="774364" imgH="228501" progId="Equation.DSMT4">
                  <p:embed/>
                  <p:pic>
                    <p:nvPicPr>
                      <p:cNvPr id="5" name="Object 3">
                        <a:extLst>
                          <a:ext uri="{FF2B5EF4-FFF2-40B4-BE49-F238E27FC236}">
                            <a16:creationId xmlns:a16="http://schemas.microsoft.com/office/drawing/2014/main" id="{6F38D64B-5AC9-4CD5-B6C4-D1FED7D8AD9F}"/>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8356" y="4582403"/>
                        <a:ext cx="928885" cy="27420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45073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Should the top scores on a test always get the job?</a:t>
            </a:r>
          </a:p>
        </p:txBody>
      </p:sp>
    </p:spTree>
    <p:extLst>
      <p:ext uri="{BB962C8B-B14F-4D97-AF65-F5344CB8AC3E}">
        <p14:creationId xmlns:p14="http://schemas.microsoft.com/office/powerpoint/2010/main" val="131641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Test-Retest Reliability Problems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Sources of measurement errors</a:t>
            </a:r>
          </a:p>
          <a:p>
            <a:pPr lvl="1"/>
            <a:r>
              <a:rPr lang="en-US" altLang="en-US" dirty="0"/>
              <a:t>Characteristic or attribute being measured may change over time</a:t>
            </a:r>
          </a:p>
          <a:p>
            <a:pPr lvl="1"/>
            <a:r>
              <a:rPr lang="en-US" altLang="en-US" dirty="0"/>
              <a:t>Reactivity</a:t>
            </a:r>
          </a:p>
          <a:p>
            <a:pPr lvl="1"/>
            <a:r>
              <a:rPr lang="en-US" altLang="en-US" dirty="0"/>
              <a:t>Carry over effects</a:t>
            </a:r>
            <a:br>
              <a:rPr lang="en-US" altLang="en-US" dirty="0"/>
            </a:br>
            <a:endParaRPr lang="en-US" altLang="en-US" dirty="0"/>
          </a:p>
          <a:p>
            <a:r>
              <a:rPr lang="en-US" altLang="en-US" dirty="0"/>
              <a:t>Practical problems</a:t>
            </a:r>
          </a:p>
          <a:p>
            <a:pPr lvl="1"/>
            <a:r>
              <a:rPr lang="en-US" altLang="en-US" dirty="0"/>
              <a:t>Time consuming</a:t>
            </a:r>
          </a:p>
          <a:p>
            <a:pPr lvl="1"/>
            <a:r>
              <a:rPr lang="en-US" altLang="en-US" dirty="0"/>
              <a:t>Expensive</a:t>
            </a:r>
          </a:p>
          <a:p>
            <a:pPr lvl="1"/>
            <a:r>
              <a:rPr lang="en-US" altLang="en-US" dirty="0"/>
              <a:t>Inappropriate for some types of tests</a:t>
            </a:r>
          </a:p>
        </p:txBody>
      </p:sp>
    </p:spTree>
    <p:extLst>
      <p:ext uri="{BB962C8B-B14F-4D97-AF65-F5344CB8AC3E}">
        <p14:creationId xmlns:p14="http://schemas.microsoft.com/office/powerpoint/2010/main" val="40978791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 vs Validity </a:t>
            </a:r>
            <a:endParaRPr lang="en-IN" dirty="0"/>
          </a:p>
        </p:txBody>
      </p:sp>
      <p:pic>
        <p:nvPicPr>
          <p:cNvPr id="5" name="Picture 2" descr="Reliability &amp; Validity - Research Methods Knowledge Base">
            <a:extLst>
              <a:ext uri="{FF2B5EF4-FFF2-40B4-BE49-F238E27FC236}">
                <a16:creationId xmlns:a16="http://schemas.microsoft.com/office/drawing/2014/main" id="{8EEB4E15-B402-49C2-BDA3-A6661631B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996" y="2204977"/>
            <a:ext cx="7239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182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 </a:t>
            </a:r>
            <a:br>
              <a:rPr lang="en-US" dirty="0">
                <a:ea typeface="ＭＳ Ｐゴシック" charset="0"/>
              </a:rPr>
            </a:br>
            <a:r>
              <a:rPr lang="en-US" dirty="0">
                <a:ea typeface="ＭＳ Ｐゴシック" charset="0"/>
              </a:rPr>
              <a:t>Focus on Ethics: Diversity Efforts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To increase diversity, it is often legal to consider race or gender as a factor in selecting employees. Although legal, do you think it is ethical that race or gender be a factor in making an employment decision? How much of a role should it play?</a:t>
            </a:r>
            <a:br>
              <a:rPr lang="en-US" altLang="en-US" dirty="0"/>
            </a:br>
            <a:endParaRPr lang="en-US" altLang="en-US" dirty="0"/>
          </a:p>
          <a:p>
            <a:r>
              <a:rPr lang="en-US" altLang="en-US" dirty="0"/>
              <a:t>Is it ethical to hire a person with a lower test score because they seem to be a better personality fit for an organization?</a:t>
            </a:r>
            <a:br>
              <a:rPr lang="en-US" altLang="en-US" dirty="0"/>
            </a:br>
            <a:endParaRPr lang="en-US" altLang="en-US" dirty="0"/>
          </a:p>
          <a:p>
            <a:r>
              <a:rPr lang="en-US" altLang="en-US" dirty="0"/>
              <a:t>If an I/O psychologist is employed by a company that appears to be discriminating against Hispanics, is it ethical for them to stay with the company? What ethical obligations do they have?</a:t>
            </a:r>
          </a:p>
        </p:txBody>
      </p:sp>
    </p:spTree>
    <p:extLst>
      <p:ext uri="{BB962C8B-B14F-4D97-AF65-F5344CB8AC3E}">
        <p14:creationId xmlns:p14="http://schemas.microsoft.com/office/powerpoint/2010/main" val="234049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barn(inVertical)">
                                      <p:cBhvr>
                                        <p:cTn id="1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817B-50FD-402F-BB6D-8360FC51E96A}"/>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875F82A7-FD4F-471C-8E30-CD6E3827A3B0}"/>
              </a:ext>
            </a:extLst>
          </p:cNvPr>
          <p:cNvSpPr>
            <a:spLocks noGrp="1"/>
          </p:cNvSpPr>
          <p:nvPr>
            <p:ph type="body" sz="quarter" idx="15"/>
          </p:nvPr>
        </p:nvSpPr>
        <p:spPr/>
        <p:txBody>
          <a:bodyPr/>
          <a:lstStyle/>
          <a:p>
            <a:r>
              <a:rPr lang="en-US" dirty="0"/>
              <a:t>What is the difference between reliability and validity?</a:t>
            </a:r>
            <a:br>
              <a:rPr lang="en-US" dirty="0"/>
            </a:br>
            <a:endParaRPr lang="en-US" dirty="0"/>
          </a:p>
          <a:p>
            <a:r>
              <a:rPr lang="en-US" dirty="0"/>
              <a:t>What method of establishing validity is the best?</a:t>
            </a:r>
            <a:br>
              <a:rPr lang="en-US" dirty="0"/>
            </a:br>
            <a:endParaRPr lang="en-US" dirty="0"/>
          </a:p>
          <a:p>
            <a:r>
              <a:rPr lang="en-US" dirty="0"/>
              <a:t>Why is the concept of test utility so important?</a:t>
            </a:r>
            <a:br>
              <a:rPr lang="en-US" dirty="0"/>
            </a:br>
            <a:endParaRPr lang="en-US" dirty="0"/>
          </a:p>
          <a:p>
            <a:r>
              <a:rPr lang="en-US" dirty="0"/>
              <a:t>What is the difference between single-group and differential validity?</a:t>
            </a:r>
            <a:br>
              <a:rPr lang="en-US" dirty="0"/>
            </a:br>
            <a:endParaRPr lang="en-US" dirty="0"/>
          </a:p>
          <a:p>
            <a:r>
              <a:rPr lang="en-US" dirty="0"/>
              <a:t>Why should we use anything other than top-down selection? After all, shouldn’t we always hire the applicants with the highest scores?</a:t>
            </a:r>
          </a:p>
        </p:txBody>
      </p:sp>
    </p:spTree>
    <p:extLst>
      <p:ext uri="{BB962C8B-B14F-4D97-AF65-F5344CB8AC3E}">
        <p14:creationId xmlns:p14="http://schemas.microsoft.com/office/powerpoint/2010/main" val="7269456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7"/>
          </p:nvPr>
        </p:nvSpPr>
        <p:spPr/>
        <p:txBody>
          <a:bodyPr>
            <a:normAutofit/>
          </a:bodyPr>
          <a:lstStyle/>
          <a:p>
            <a:pPr marL="0" indent="0">
              <a:lnSpc>
                <a:spcPct val="100000"/>
              </a:lnSpc>
              <a:spcAft>
                <a:spcPts val="1200"/>
              </a:spcAft>
              <a:buNone/>
            </a:pPr>
            <a:r>
              <a:rPr lang="en-US" sz="2600" dirty="0"/>
              <a:t>Now that the lesson has ended, you should have learned how to:</a:t>
            </a:r>
          </a:p>
          <a:p>
            <a:pPr>
              <a:lnSpc>
                <a:spcPct val="100000"/>
              </a:lnSpc>
              <a:buFont typeface="Arial" panose="020B0604020202020204" pitchFamily="34" charset="0"/>
              <a:buChar char="•"/>
            </a:pPr>
            <a:r>
              <a:rPr lang="en-US" altLang="en-US" sz="2600" dirty="0"/>
              <a:t>Determine the reliability of a test and understand the factors that affect test reliability</a:t>
            </a:r>
          </a:p>
          <a:p>
            <a:pPr>
              <a:lnSpc>
                <a:spcPct val="100000"/>
              </a:lnSpc>
              <a:buFont typeface="Arial" panose="020B0604020202020204" pitchFamily="34" charset="0"/>
              <a:buChar char="•"/>
            </a:pPr>
            <a:r>
              <a:rPr lang="en-US" altLang="en-US" sz="2600" dirty="0"/>
              <a:t>Recognize the five ways to validate a test</a:t>
            </a:r>
          </a:p>
          <a:p>
            <a:pPr>
              <a:lnSpc>
                <a:spcPct val="100000"/>
              </a:lnSpc>
              <a:buFont typeface="Arial" panose="020B0604020202020204" pitchFamily="34" charset="0"/>
              <a:buChar char="•"/>
            </a:pPr>
            <a:r>
              <a:rPr lang="en-US" altLang="en-US" sz="2600" dirty="0"/>
              <a:t>Find information about tests</a:t>
            </a:r>
          </a:p>
          <a:p>
            <a:pPr>
              <a:lnSpc>
                <a:spcPct val="100000"/>
              </a:lnSpc>
              <a:buFont typeface="Arial" panose="020B0604020202020204" pitchFamily="34" charset="0"/>
              <a:buChar char="•"/>
            </a:pPr>
            <a:r>
              <a:rPr lang="en-US" altLang="en-US" sz="2600" dirty="0"/>
              <a:t>Determine the utility of a selection test</a:t>
            </a:r>
          </a:p>
          <a:p>
            <a:pPr>
              <a:lnSpc>
                <a:spcPct val="100000"/>
              </a:lnSpc>
              <a:buFont typeface="Arial" panose="020B0604020202020204" pitchFamily="34" charset="0"/>
              <a:buChar char="•"/>
            </a:pPr>
            <a:r>
              <a:rPr lang="en-US" altLang="en-US" sz="2600" dirty="0"/>
              <a:t>Evaluate a test for potential legal problems</a:t>
            </a:r>
          </a:p>
          <a:p>
            <a:pPr>
              <a:lnSpc>
                <a:spcPct val="100000"/>
              </a:lnSpc>
              <a:buFont typeface="Arial" panose="020B0604020202020204" pitchFamily="34" charset="0"/>
              <a:buChar char="•"/>
            </a:pPr>
            <a:r>
              <a:rPr lang="en-US" altLang="en-US" sz="2600" dirty="0"/>
              <a:t>Use test scores to make personnel selection decisions</a:t>
            </a:r>
          </a:p>
        </p:txBody>
      </p:sp>
    </p:spTree>
    <p:extLst>
      <p:ext uri="{BB962C8B-B14F-4D97-AF65-F5344CB8AC3E}">
        <p14:creationId xmlns:p14="http://schemas.microsoft.com/office/powerpoint/2010/main" val="369374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Alternate Forms Reliability Administration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Two forms of the same test are developed, and to the highest degree possible, are equivalent in terms of content, response process, and statistical characteristics</a:t>
            </a:r>
            <a:br>
              <a:rPr lang="en-US" altLang="en-US" dirty="0"/>
            </a:br>
            <a:endParaRPr lang="en-US" altLang="en-US" dirty="0"/>
          </a:p>
          <a:p>
            <a:r>
              <a:rPr lang="en-US" altLang="en-US" dirty="0"/>
              <a:t>One form is administered to examinees, and at some later date, the same examinees take the second form</a:t>
            </a:r>
          </a:p>
        </p:txBody>
      </p:sp>
    </p:spTree>
    <p:extLst>
      <p:ext uri="{BB962C8B-B14F-4D97-AF65-F5344CB8AC3E}">
        <p14:creationId xmlns:p14="http://schemas.microsoft.com/office/powerpoint/2010/main" val="13952421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http://schemas.microsoft.com/office/2006/metadata/properties"/>
    <ds:schemaRef ds:uri="http://www.w3.org/XML/1998/namespace"/>
    <ds:schemaRef ds:uri="c8ecdccd-e3b0-4392-94c4-49d90f16d1d5"/>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cc1e726a-7c3b-4654-9122-87de3e28a51c"/>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0</TotalTime>
  <Words>3704</Words>
  <Application>Microsoft Office PowerPoint</Application>
  <PresentationFormat>Widescreen</PresentationFormat>
  <Paragraphs>1051</Paragraphs>
  <Slides>83</Slides>
  <Notes>40</Notes>
  <HiddenSlides>42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2" baseType="lpstr">
      <vt:lpstr>Arial</vt:lpstr>
      <vt:lpstr>Arial</vt:lpstr>
      <vt:lpstr>Calibri</vt:lpstr>
      <vt:lpstr>Helvetica</vt:lpstr>
      <vt:lpstr>Open Sans</vt:lpstr>
      <vt:lpstr>Summer Font</vt:lpstr>
      <vt:lpstr>Wingdings 2</vt:lpstr>
      <vt:lpstr>Office Theme</vt:lpstr>
      <vt:lpstr>Equation</vt:lpstr>
      <vt:lpstr>Industrial/Organizational Psychology: An Applied Approach, 9e</vt:lpstr>
      <vt:lpstr>Icebreaker</vt:lpstr>
      <vt:lpstr>Learning Objectives</vt:lpstr>
      <vt:lpstr>Characteristics of Effective Selection Techniques</vt:lpstr>
      <vt:lpstr>Optimal Employee Selection Systems</vt:lpstr>
      <vt:lpstr>Reliability</vt:lpstr>
      <vt:lpstr>Test-Retest Reliability</vt:lpstr>
      <vt:lpstr>Test-Retest Reliability Problems</vt:lpstr>
      <vt:lpstr>Alternate Forms Reliability Administration</vt:lpstr>
      <vt:lpstr>Alternate Forms Reliability Scoring</vt:lpstr>
      <vt:lpstr>Internal Reliability</vt:lpstr>
      <vt:lpstr>Determining Internal Reliability </vt:lpstr>
      <vt:lpstr>Spearman-Brown Formula Example</vt:lpstr>
      <vt:lpstr>Common Methods: Correlating Split-Half</vt:lpstr>
      <vt:lpstr>Scorer Reliability</vt:lpstr>
      <vt:lpstr>Reliability: Conclusions</vt:lpstr>
      <vt:lpstr>Validity</vt:lpstr>
      <vt:lpstr>Content Validity</vt:lpstr>
      <vt:lpstr>Criterion Validity</vt:lpstr>
      <vt:lpstr>Concurrent Validity</vt:lpstr>
      <vt:lpstr>Predictive Validity</vt:lpstr>
      <vt:lpstr>Validity Generalization</vt:lpstr>
      <vt:lpstr>Construct Validity</vt:lpstr>
      <vt:lpstr>Face Validity</vt:lpstr>
      <vt:lpstr>Workbook Exercise 6.1 Locating Test Information</vt:lpstr>
      <vt:lpstr>Finding Reliability and Validity Information</vt:lpstr>
      <vt:lpstr>Cost Efficiency</vt:lpstr>
      <vt:lpstr>Establishing the Usefulness of a Selection Device</vt:lpstr>
      <vt:lpstr>Utility</vt:lpstr>
      <vt:lpstr>Selection Works Best When...</vt:lpstr>
      <vt:lpstr>Common Utility Methods</vt:lpstr>
      <vt:lpstr>Utility Analysis: Taylor-Russell Tables</vt:lpstr>
      <vt:lpstr>Taylor-Russell Example</vt:lpstr>
      <vt:lpstr>Taylor-Russell Table</vt:lpstr>
      <vt:lpstr>Proportion of Correct Decisions: Method</vt:lpstr>
      <vt:lpstr>Determining the Proportion of Correct Decisions (based on method explanation)</vt:lpstr>
      <vt:lpstr>Proportion of Correct Decisions: Computed</vt:lpstr>
      <vt:lpstr>Determining the Proportion of Correct Decisions (based on computation)</vt:lpstr>
      <vt:lpstr>Workbook Exercise 6.3 Computing the Proportion of Correct Decisions</vt:lpstr>
      <vt:lpstr>Plot of Scores for Exercise 6.3</vt:lpstr>
      <vt:lpstr>Answer to Exercise 6.3</vt:lpstr>
      <vt:lpstr>Lawshe Tables</vt:lpstr>
      <vt:lpstr>Expectancy Chart</vt:lpstr>
      <vt:lpstr>Brogden-Cronbach-Gleser Utility Formula</vt:lpstr>
      <vt:lpstr>Components of Utility</vt:lpstr>
      <vt:lpstr>Calculating M (1 of 2)</vt:lpstr>
      <vt:lpstr>Calculating M (2 of 2)</vt:lpstr>
      <vt:lpstr>Standardized Selection Ratio</vt:lpstr>
      <vt:lpstr>Example</vt:lpstr>
      <vt:lpstr>Workbook Exercise 6.2 Utility</vt:lpstr>
      <vt:lpstr>Answer Exercise 6.2</vt:lpstr>
      <vt:lpstr>Taylor-Russell Table Example 1</vt:lpstr>
      <vt:lpstr>2. Answer: Current Test</vt:lpstr>
      <vt:lpstr>3. Answer: New Test</vt:lpstr>
      <vt:lpstr>4.  Savings Over Old Test (1 of 2)</vt:lpstr>
      <vt:lpstr>Standardized Selection Ratio (2 of 2)</vt:lpstr>
      <vt:lpstr>Table 5.2</vt:lpstr>
      <vt:lpstr>Answer to Question 1 on Page 78</vt:lpstr>
      <vt:lpstr>Taylor-Russell Table Example 2</vt:lpstr>
      <vt:lpstr>2. Answer: Unstructured Interview (1 of 2)</vt:lpstr>
      <vt:lpstr>2. Answer: Unstructured Interview (2 of 2)</vt:lpstr>
      <vt:lpstr>4.  Savings Over Old Test (2 of 2)</vt:lpstr>
      <vt:lpstr>Determining the Fairness of a Test</vt:lpstr>
      <vt:lpstr>Measurement Bias</vt:lpstr>
      <vt:lpstr>Predictive Bias</vt:lpstr>
      <vt:lpstr>Making the Hiring Decision</vt:lpstr>
      <vt:lpstr>Linear Approaches</vt:lpstr>
      <vt:lpstr>The Top-Down Approach</vt:lpstr>
      <vt:lpstr>Top-Down Selection</vt:lpstr>
      <vt:lpstr>Rule of Three</vt:lpstr>
      <vt:lpstr>The Passing Scores Approach</vt:lpstr>
      <vt:lpstr>Multiple-Cutoff vs. Multiple-Hurdle</vt:lpstr>
      <vt:lpstr>Banding</vt:lpstr>
      <vt:lpstr>SEM Banding</vt:lpstr>
      <vt:lpstr>Disadvantages of Banding</vt:lpstr>
      <vt:lpstr>Workbook Exercise 6.4 Using Banding to Reduce Adverse Impact</vt:lpstr>
      <vt:lpstr>Answer to Exercise 6.4</vt:lpstr>
      <vt:lpstr>Graphic Depiction of Answer</vt:lpstr>
      <vt:lpstr>Activity: Discussion</vt:lpstr>
      <vt:lpstr>Reliability vs Validity </vt:lpstr>
      <vt:lpstr>Activity: Discussion:  Focus on Ethics: Diversity Efforts</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quinn.knudsen@basf.com</cp:lastModifiedBy>
  <cp:revision>478</cp:revision>
  <cp:lastPrinted>2020-10-12T14:10:12Z</cp:lastPrinted>
  <dcterms:created xsi:type="dcterms:W3CDTF">2019-11-14T21:20:16Z</dcterms:created>
  <dcterms:modified xsi:type="dcterms:W3CDTF">2022-09-24T20:18:13Z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y fmtid="{D5CDD505-2E9C-101B-9397-08002B2CF9AE}" pid="18" name="Classification_to_AIP">
    <vt:i4>0</vt:i4>
  </property>
  <property fmtid="{D5CDD505-2E9C-101B-9397-08002B2CF9AE}" pid="19" name="MSIP_Label_06530cf4-8573-4c29-a912-bbcdac835909_Enabled">
    <vt:lpwstr>true</vt:lpwstr>
  </property>
  <property fmtid="{D5CDD505-2E9C-101B-9397-08002B2CF9AE}" pid="20" name="MSIP_Label_06530cf4-8573-4c29-a912-bbcdac835909_SetDate">
    <vt:lpwstr>2022-09-24T20:18:13Z</vt:lpwstr>
  </property>
  <property fmtid="{D5CDD505-2E9C-101B-9397-08002B2CF9AE}" pid="21" name="MSIP_Label_06530cf4-8573-4c29-a912-bbcdac835909_Method">
    <vt:lpwstr>Standard</vt:lpwstr>
  </property>
  <property fmtid="{D5CDD505-2E9C-101B-9397-08002B2CF9AE}" pid="22" name="MSIP_Label_06530cf4-8573-4c29-a912-bbcdac835909_Name">
    <vt:lpwstr>06530cf4-8573-4c29-a912-bbcdac835909</vt:lpwstr>
  </property>
  <property fmtid="{D5CDD505-2E9C-101B-9397-08002B2CF9AE}" pid="23" name="MSIP_Label_06530cf4-8573-4c29-a912-bbcdac835909_SiteId">
    <vt:lpwstr>ecaa386b-c8df-4ce0-ad01-740cbdb5ba55</vt:lpwstr>
  </property>
  <property fmtid="{D5CDD505-2E9C-101B-9397-08002B2CF9AE}" pid="24" name="MSIP_Label_06530cf4-8573-4c29-a912-bbcdac835909_ActionId">
    <vt:lpwstr>5d65273d-b3e7-42e2-806f-c772980d218c</vt:lpwstr>
  </property>
  <property fmtid="{D5CDD505-2E9C-101B-9397-08002B2CF9AE}" pid="25" name="MSIP_Label_06530cf4-8573-4c29-a912-bbcdac835909_ContentBits">
    <vt:lpwstr>2</vt:lpwstr>
  </property>
</Properties>
</file>