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1"/>
  </p:notesMasterIdLst>
  <p:handoutMasterIdLst>
    <p:handoutMasterId r:id="rId92"/>
  </p:handoutMasterIdLst>
  <p:sldIdLst>
    <p:sldId id="452" r:id="rId5"/>
    <p:sldId id="435" r:id="rId6"/>
    <p:sldId id="309" r:id="rId7"/>
    <p:sldId id="312" r:id="rId8"/>
    <p:sldId id="311" r:id="rId9"/>
    <p:sldId id="313" r:id="rId10"/>
    <p:sldId id="375" r:id="rId11"/>
    <p:sldId id="439" r:id="rId12"/>
    <p:sldId id="376" r:id="rId13"/>
    <p:sldId id="377" r:id="rId14"/>
    <p:sldId id="440" r:id="rId15"/>
    <p:sldId id="378" r:id="rId16"/>
    <p:sldId id="379" r:id="rId17"/>
    <p:sldId id="380" r:id="rId18"/>
    <p:sldId id="441" r:id="rId19"/>
    <p:sldId id="442" r:id="rId20"/>
    <p:sldId id="381" r:id="rId21"/>
    <p:sldId id="316" r:id="rId22"/>
    <p:sldId id="382" r:id="rId23"/>
    <p:sldId id="337" r:id="rId24"/>
    <p:sldId id="443" r:id="rId25"/>
    <p:sldId id="444" r:id="rId26"/>
    <p:sldId id="445" r:id="rId27"/>
    <p:sldId id="384" r:id="rId28"/>
    <p:sldId id="338" r:id="rId29"/>
    <p:sldId id="446" r:id="rId30"/>
    <p:sldId id="339" r:id="rId31"/>
    <p:sldId id="341" r:id="rId32"/>
    <p:sldId id="342" r:id="rId33"/>
    <p:sldId id="387" r:id="rId34"/>
    <p:sldId id="343" r:id="rId35"/>
    <p:sldId id="350" r:id="rId36"/>
    <p:sldId id="388" r:id="rId37"/>
    <p:sldId id="391" r:id="rId38"/>
    <p:sldId id="392" r:id="rId39"/>
    <p:sldId id="393" r:id="rId40"/>
    <p:sldId id="390" r:id="rId41"/>
    <p:sldId id="348" r:id="rId42"/>
    <p:sldId id="447" r:id="rId43"/>
    <p:sldId id="355" r:id="rId44"/>
    <p:sldId id="394" r:id="rId45"/>
    <p:sldId id="448" r:id="rId46"/>
    <p:sldId id="395" r:id="rId47"/>
    <p:sldId id="396" r:id="rId48"/>
    <p:sldId id="351" r:id="rId49"/>
    <p:sldId id="428" r:id="rId50"/>
    <p:sldId id="398" r:id="rId51"/>
    <p:sldId id="399" r:id="rId52"/>
    <p:sldId id="400" r:id="rId53"/>
    <p:sldId id="449" r:id="rId54"/>
    <p:sldId id="349" r:id="rId55"/>
    <p:sldId id="365" r:id="rId56"/>
    <p:sldId id="367" r:id="rId57"/>
    <p:sldId id="401" r:id="rId58"/>
    <p:sldId id="450" r:id="rId59"/>
    <p:sldId id="430" r:id="rId60"/>
    <p:sldId id="431" r:id="rId61"/>
    <p:sldId id="432" r:id="rId62"/>
    <p:sldId id="433" r:id="rId63"/>
    <p:sldId id="434" r:id="rId64"/>
    <p:sldId id="366" r:id="rId65"/>
    <p:sldId id="404" r:id="rId66"/>
    <p:sldId id="405" r:id="rId67"/>
    <p:sldId id="407" r:id="rId68"/>
    <p:sldId id="408" r:id="rId69"/>
    <p:sldId id="409" r:id="rId70"/>
    <p:sldId id="410" r:id="rId71"/>
    <p:sldId id="411" r:id="rId72"/>
    <p:sldId id="412" r:id="rId73"/>
    <p:sldId id="413" r:id="rId74"/>
    <p:sldId id="414" r:id="rId75"/>
    <p:sldId id="419" r:id="rId76"/>
    <p:sldId id="415" r:id="rId77"/>
    <p:sldId id="416" r:id="rId78"/>
    <p:sldId id="417" r:id="rId79"/>
    <p:sldId id="418" r:id="rId80"/>
    <p:sldId id="451" r:id="rId81"/>
    <p:sldId id="420" r:id="rId82"/>
    <p:sldId id="421" r:id="rId83"/>
    <p:sldId id="422" r:id="rId84"/>
    <p:sldId id="423" r:id="rId85"/>
    <p:sldId id="424" r:id="rId86"/>
    <p:sldId id="425" r:id="rId87"/>
    <p:sldId id="427" r:id="rId88"/>
    <p:sldId id="438" r:id="rId89"/>
    <p:sldId id="437" r:id="rId90"/>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6EB953-E18D-ACDC-989C-9AD93198CEE1}" name="Colvard, Cameron J." initials="CCJ" userId="Colvard, Cameron J." providerId="None"/>
  <p188:author id="{B69A2562-516C-510E-C020-4846ACD2A66F}" name="William Altman" initials="WA" userId="672c3f7d37cea9f0" providerId="Windows Live"/>
  <p188:author id="{FD4AC6B1-FCE9-6FC9-D83D-ACF3C485511C}" name="Mike Aamodt" initials="MA" userId="S::maamodt@dciconsult.com::fe16b82d-2592-4196-a810-e9a2d16244bf" providerId="AD"/>
  <p188:author id="{9B45DBD3-C8BE-B5F3-A66D-8A4FDE20283D}" name="Copyeditor" initials="HJ" userId="Copyedito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CD" initials="CD" lastIdx="1" clrIdx="6">
    <p:extLst>
      <p:ext uri="{19B8F6BF-5375-455C-9EA6-DF929625EA0E}">
        <p15:presenceInfo xmlns:p15="http://schemas.microsoft.com/office/powerpoint/2012/main" userId="CD" providerId="None"/>
      </p:ext>
    </p:extLst>
  </p:cmAuthor>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6" autoAdjust="0"/>
    <p:restoredTop sz="87065" autoAdjust="0"/>
  </p:normalViewPr>
  <p:slideViewPr>
    <p:cSldViewPr snapToGrid="0" snapToObjects="1">
      <p:cViewPr varScale="1">
        <p:scale>
          <a:sx n="95" d="100"/>
          <a:sy n="95" d="100"/>
        </p:scale>
        <p:origin x="30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commentAuthors" Target="commentAuthors.xml"/><Relationship Id="rId98"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2/1/2022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38</a:t>
            </a:fld>
            <a:endParaRPr lang="en-US" dirty="0"/>
          </a:p>
        </p:txBody>
      </p:sp>
    </p:spTree>
    <p:extLst>
      <p:ext uri="{BB962C8B-B14F-4D97-AF65-F5344CB8AC3E}">
        <p14:creationId xmlns:p14="http://schemas.microsoft.com/office/powerpoint/2010/main" val="388334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375610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62</a:t>
            </a:fld>
            <a:endParaRPr lang="en-US" dirty="0"/>
          </a:p>
        </p:txBody>
      </p:sp>
    </p:spTree>
    <p:extLst>
      <p:ext uri="{BB962C8B-B14F-4D97-AF65-F5344CB8AC3E}">
        <p14:creationId xmlns:p14="http://schemas.microsoft.com/office/powerpoint/2010/main" val="205910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63</a:t>
            </a:fld>
            <a:endParaRPr lang="en-US" dirty="0"/>
          </a:p>
        </p:txBody>
      </p:sp>
    </p:spTree>
    <p:extLst>
      <p:ext uri="{BB962C8B-B14F-4D97-AF65-F5344CB8AC3E}">
        <p14:creationId xmlns:p14="http://schemas.microsoft.com/office/powerpoint/2010/main" val="365245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67</a:t>
            </a:fld>
            <a:endParaRPr lang="en-US" dirty="0"/>
          </a:p>
        </p:txBody>
      </p:sp>
    </p:spTree>
    <p:extLst>
      <p:ext uri="{BB962C8B-B14F-4D97-AF65-F5344CB8AC3E}">
        <p14:creationId xmlns:p14="http://schemas.microsoft.com/office/powerpoint/2010/main" val="169953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68</a:t>
            </a:fld>
            <a:endParaRPr lang="en-US" dirty="0"/>
          </a:p>
        </p:txBody>
      </p:sp>
    </p:spTree>
    <p:extLst>
      <p:ext uri="{BB962C8B-B14F-4D97-AF65-F5344CB8AC3E}">
        <p14:creationId xmlns:p14="http://schemas.microsoft.com/office/powerpoint/2010/main" val="376810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69</a:t>
            </a:fld>
            <a:endParaRPr lang="en-US" dirty="0"/>
          </a:p>
        </p:txBody>
      </p:sp>
    </p:spTree>
    <p:extLst>
      <p:ext uri="{BB962C8B-B14F-4D97-AF65-F5344CB8AC3E}">
        <p14:creationId xmlns:p14="http://schemas.microsoft.com/office/powerpoint/2010/main" val="3870861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72</a:t>
            </a:fld>
            <a:endParaRPr lang="en-US" dirty="0"/>
          </a:p>
        </p:txBody>
      </p:sp>
    </p:spTree>
    <p:extLst>
      <p:ext uri="{BB962C8B-B14F-4D97-AF65-F5344CB8AC3E}">
        <p14:creationId xmlns:p14="http://schemas.microsoft.com/office/powerpoint/2010/main" val="2027364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73</a:t>
            </a:fld>
            <a:endParaRPr lang="en-US" dirty="0"/>
          </a:p>
        </p:txBody>
      </p:sp>
    </p:spTree>
    <p:extLst>
      <p:ext uri="{BB962C8B-B14F-4D97-AF65-F5344CB8AC3E}">
        <p14:creationId xmlns:p14="http://schemas.microsoft.com/office/powerpoint/2010/main" val="3351480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74</a:t>
            </a:fld>
            <a:endParaRPr lang="en-US" dirty="0"/>
          </a:p>
        </p:txBody>
      </p:sp>
    </p:spTree>
    <p:extLst>
      <p:ext uri="{BB962C8B-B14F-4D97-AF65-F5344CB8AC3E}">
        <p14:creationId xmlns:p14="http://schemas.microsoft.com/office/powerpoint/2010/main" val="271107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latin typeface="Times New Roman" charset="0"/>
              <a:ea typeface="ＭＳ Ｐゴシック" charset="0"/>
              <a:cs typeface="+mn-cs"/>
            </a:endParaRPr>
          </a:p>
          <a:p>
            <a:pPr>
              <a:defRPr/>
            </a:pPr>
            <a:endParaRPr lang="en-US" dirty="0">
              <a:latin typeface="Times New Roman" charset="0"/>
              <a:ea typeface="ＭＳ Ｐゴシック" charset="0"/>
              <a:cs typeface="+mn-cs"/>
            </a:endParaRPr>
          </a:p>
          <a:p>
            <a:pPr>
              <a:defRPr/>
            </a:pPr>
            <a:endParaRPr lang="en-US" dirty="0">
              <a:latin typeface="Times New Roman" charset="0"/>
              <a:ea typeface="ＭＳ Ｐゴシック" charset="0"/>
              <a:cs typeface="+mn-cs"/>
            </a:endParaRPr>
          </a:p>
          <a:p>
            <a:pPr>
              <a:defRPr/>
            </a:pPr>
            <a:r>
              <a:rPr lang="en-US" dirty="0">
                <a:latin typeface="Times New Roman" charset="0"/>
                <a:ea typeface="ＭＳ Ｐゴシック" charset="0"/>
                <a:cs typeface="+mn-cs"/>
              </a:rPr>
              <a:t>		</a:t>
            </a:r>
            <a:r>
              <a:rPr lang="en-US" b="1" dirty="0">
                <a:latin typeface="Times New Roman" charset="0"/>
                <a:ea typeface="ＭＳ Ｐゴシック" charset="0"/>
                <a:cs typeface="+mn-cs"/>
              </a:rPr>
              <a:t>Job 1	Job 2</a:t>
            </a:r>
          </a:p>
          <a:p>
            <a:pPr>
              <a:defRPr/>
            </a:pPr>
            <a:r>
              <a:rPr lang="en-US" dirty="0">
                <a:latin typeface="Times New Roman" charset="0"/>
                <a:ea typeface="ＭＳ Ｐゴシック" charset="0"/>
                <a:cs typeface="+mn-cs"/>
              </a:rPr>
              <a:t>Upper management	_____	_____</a:t>
            </a:r>
          </a:p>
          <a:p>
            <a:pPr>
              <a:defRPr/>
            </a:pPr>
            <a:r>
              <a:rPr lang="en-US" dirty="0">
                <a:latin typeface="Times New Roman" charset="0"/>
                <a:ea typeface="ＭＳ Ｐゴシック" charset="0"/>
                <a:cs typeface="+mn-cs"/>
              </a:rPr>
              <a:t>Direct supervisor	_____	_____</a:t>
            </a:r>
          </a:p>
          <a:p>
            <a:pPr>
              <a:defRPr/>
            </a:pPr>
            <a:r>
              <a:rPr lang="en-US" dirty="0">
                <a:latin typeface="Times New Roman" charset="0"/>
                <a:ea typeface="ＭＳ Ｐゴシック" charset="0"/>
                <a:cs typeface="+mn-cs"/>
              </a:rPr>
              <a:t>Peers		_____	_____</a:t>
            </a:r>
          </a:p>
          <a:p>
            <a:pPr>
              <a:defRPr/>
            </a:pPr>
            <a:r>
              <a:rPr lang="en-US" dirty="0">
                <a:latin typeface="Times New Roman" charset="0"/>
                <a:ea typeface="ＭＳ Ｐゴシック" charset="0"/>
                <a:cs typeface="+mn-cs"/>
              </a:rPr>
              <a:t>Subordinates		_____	_____</a:t>
            </a:r>
          </a:p>
          <a:p>
            <a:pPr>
              <a:defRPr/>
            </a:pPr>
            <a:r>
              <a:rPr lang="en-US" dirty="0">
                <a:latin typeface="Times New Roman" charset="0"/>
                <a:ea typeface="ＭＳ Ｐゴシック" charset="0"/>
                <a:cs typeface="+mn-cs"/>
              </a:rPr>
              <a:t>Support staff		_____	_____</a:t>
            </a:r>
          </a:p>
          <a:p>
            <a:pPr>
              <a:defRPr/>
            </a:pPr>
            <a:r>
              <a:rPr lang="en-US" dirty="0">
                <a:latin typeface="Times New Roman" charset="0"/>
                <a:ea typeface="ＭＳ Ｐゴシック" charset="0"/>
                <a:cs typeface="+mn-cs"/>
              </a:rPr>
              <a:t>Customer/the public	_____	_____</a:t>
            </a:r>
          </a:p>
          <a:p>
            <a:pPr>
              <a:defRPr/>
            </a:pPr>
            <a:r>
              <a:rPr lang="en-US" dirty="0">
                <a:latin typeface="Times New Roman" charset="0"/>
                <a:ea typeface="ＭＳ Ｐゴシック" charset="0"/>
                <a:cs typeface="+mn-cs"/>
              </a:rPr>
              <a:t>Vendors		_____	_____</a:t>
            </a:r>
          </a:p>
          <a:p>
            <a:pPr>
              <a:defRPr/>
            </a:pPr>
            <a:r>
              <a:rPr lang="en-US" dirty="0">
                <a:latin typeface="Times New Roman" charset="0"/>
                <a:ea typeface="ＭＳ Ｐゴシック" charset="0"/>
                <a:cs typeface="+mn-cs"/>
              </a:rPr>
              <a:t>Self		_____	_____</a:t>
            </a:r>
          </a:p>
          <a:p>
            <a:pPr>
              <a:defRPr/>
            </a:pPr>
            <a:endParaRPr lang="en-US" dirty="0">
              <a:latin typeface="Times New Roman" charset="0"/>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333768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75</a:t>
            </a:fld>
            <a:endParaRPr lang="en-US" dirty="0"/>
          </a:p>
        </p:txBody>
      </p:sp>
    </p:spTree>
    <p:extLst>
      <p:ext uri="{BB962C8B-B14F-4D97-AF65-F5344CB8AC3E}">
        <p14:creationId xmlns:p14="http://schemas.microsoft.com/office/powerpoint/2010/main" val="1645987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76</a:t>
            </a:fld>
            <a:endParaRPr lang="en-US" dirty="0"/>
          </a:p>
        </p:txBody>
      </p:sp>
    </p:spTree>
    <p:extLst>
      <p:ext uri="{BB962C8B-B14F-4D97-AF65-F5344CB8AC3E}">
        <p14:creationId xmlns:p14="http://schemas.microsoft.com/office/powerpoint/2010/main" val="179557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77</a:t>
            </a:fld>
            <a:endParaRPr lang="en-US" dirty="0"/>
          </a:p>
        </p:txBody>
      </p:sp>
    </p:spTree>
    <p:extLst>
      <p:ext uri="{BB962C8B-B14F-4D97-AF65-F5344CB8AC3E}">
        <p14:creationId xmlns:p14="http://schemas.microsoft.com/office/powerpoint/2010/main" val="1881497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78</a:t>
            </a:fld>
            <a:endParaRPr lang="en-US" dirty="0"/>
          </a:p>
        </p:txBody>
      </p:sp>
    </p:spTree>
    <p:extLst>
      <p:ext uri="{BB962C8B-B14F-4D97-AF65-F5344CB8AC3E}">
        <p14:creationId xmlns:p14="http://schemas.microsoft.com/office/powerpoint/2010/main" val="113946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79</a:t>
            </a:fld>
            <a:endParaRPr lang="en-US" dirty="0"/>
          </a:p>
        </p:txBody>
      </p:sp>
    </p:spTree>
    <p:extLst>
      <p:ext uri="{BB962C8B-B14F-4D97-AF65-F5344CB8AC3E}">
        <p14:creationId xmlns:p14="http://schemas.microsoft.com/office/powerpoint/2010/main" val="2712693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80</a:t>
            </a:fld>
            <a:endParaRPr lang="en-US" dirty="0"/>
          </a:p>
        </p:txBody>
      </p:sp>
    </p:spTree>
    <p:extLst>
      <p:ext uri="{BB962C8B-B14F-4D97-AF65-F5344CB8AC3E}">
        <p14:creationId xmlns:p14="http://schemas.microsoft.com/office/powerpoint/2010/main" val="2461707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82</a:t>
            </a:fld>
            <a:endParaRPr lang="en-US" dirty="0"/>
          </a:p>
        </p:txBody>
      </p:sp>
    </p:spTree>
    <p:extLst>
      <p:ext uri="{BB962C8B-B14F-4D97-AF65-F5344CB8AC3E}">
        <p14:creationId xmlns:p14="http://schemas.microsoft.com/office/powerpoint/2010/main" val="472753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83</a:t>
            </a:fld>
            <a:endParaRPr lang="en-US" dirty="0"/>
          </a:p>
        </p:txBody>
      </p:sp>
    </p:spTree>
    <p:extLst>
      <p:ext uri="{BB962C8B-B14F-4D97-AF65-F5344CB8AC3E}">
        <p14:creationId xmlns:p14="http://schemas.microsoft.com/office/powerpoint/2010/main" val="556749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84</a:t>
            </a:fld>
            <a:endParaRPr lang="en-US" dirty="0"/>
          </a:p>
        </p:txBody>
      </p:sp>
    </p:spTree>
    <p:extLst>
      <p:ext uri="{BB962C8B-B14F-4D97-AF65-F5344CB8AC3E}">
        <p14:creationId xmlns:p14="http://schemas.microsoft.com/office/powerpoint/2010/main" val="1805481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86</a:t>
            </a:fld>
            <a:endParaRPr lang="en-US" dirty="0"/>
          </a:p>
        </p:txBody>
      </p:sp>
    </p:spTree>
    <p:extLst>
      <p:ext uri="{BB962C8B-B14F-4D97-AF65-F5344CB8AC3E}">
        <p14:creationId xmlns:p14="http://schemas.microsoft.com/office/powerpoint/2010/main" val="134387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2368327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43304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284647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78408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97422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317359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2220854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EEBF29D0-86AE-4372-A4A6-43F8CED73132}"/>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
        <p:nvSpPr>
          <p:cNvPr id="13" name="Content Placeholder 7">
            <a:extLst>
              <a:ext uri="{FF2B5EF4-FFF2-40B4-BE49-F238E27FC236}">
                <a16:creationId xmlns:a16="http://schemas.microsoft.com/office/drawing/2014/main" id="{059309AE-45E9-4158-8D9E-7FC81B191FB2}"/>
              </a:ext>
            </a:extLst>
          </p:cNvPr>
          <p:cNvSpPr>
            <a:spLocks noGrp="1"/>
          </p:cNvSpPr>
          <p:nvPr>
            <p:ph sz="quarter" idx="22"/>
          </p:nvPr>
        </p:nvSpPr>
        <p:spPr>
          <a:xfrm>
            <a:off x="5965825" y="27384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138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6" r:id="rId5"/>
    <p:sldLayoutId id="2147483718" r:id="rId6"/>
    <p:sldLayoutId id="2147483715" r:id="rId7"/>
    <p:sldLayoutId id="2147483716" r:id="rId8"/>
    <p:sldLayoutId id="2147483719" r:id="rId9"/>
    <p:sldLayoutId id="2147483720" r:id="rId10"/>
    <p:sldLayoutId id="2147483723" r:id="rId11"/>
    <p:sldLayoutId id="2147483724" r:id="rId12"/>
    <p:sldLayoutId id="2147483713" r:id="rId13"/>
    <p:sldLayoutId id="2147483717"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200" dirty="0"/>
              <a:t>Chapter 7: Evaluating Employee Performance</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4564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97506"/>
          </a:xfrm>
        </p:spPr>
        <p:txBody>
          <a:bodyPr/>
          <a:lstStyle/>
          <a:p>
            <a:pPr>
              <a:lnSpc>
                <a:spcPct val="100000"/>
              </a:lnSpc>
            </a:pPr>
            <a:r>
              <a:rPr lang="en-US" sz="3600" dirty="0">
                <a:ea typeface="ＭＳ Ｐゴシック" charset="0"/>
              </a:rPr>
              <a:t>Identify Environmental and Cultural Limitations</a:t>
            </a:r>
            <a:endParaRPr lang="en-IN" sz="3600" dirty="0"/>
          </a:p>
        </p:txBody>
      </p:sp>
    </p:spTree>
    <p:extLst>
      <p:ext uri="{BB962C8B-B14F-4D97-AF65-F5344CB8AC3E}">
        <p14:creationId xmlns:p14="http://schemas.microsoft.com/office/powerpoint/2010/main" val="351768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A21C-ED07-4A4D-898C-D5707139C341}"/>
              </a:ext>
            </a:extLst>
          </p:cNvPr>
          <p:cNvSpPr>
            <a:spLocks noGrp="1"/>
          </p:cNvSpPr>
          <p:nvPr>
            <p:ph type="title"/>
          </p:nvPr>
        </p:nvSpPr>
        <p:spPr/>
        <p:txBody>
          <a:bodyPr/>
          <a:lstStyle/>
          <a:p>
            <a:r>
              <a:rPr lang="en-US" dirty="0"/>
              <a:t>Factors</a:t>
            </a:r>
          </a:p>
        </p:txBody>
      </p:sp>
      <p:sp>
        <p:nvSpPr>
          <p:cNvPr id="3" name="Text Placeholder 2">
            <a:extLst>
              <a:ext uri="{FF2B5EF4-FFF2-40B4-BE49-F238E27FC236}">
                <a16:creationId xmlns:a16="http://schemas.microsoft.com/office/drawing/2014/main" id="{5E0CCB5B-420A-45A6-A8DB-72E48A52B9AC}"/>
              </a:ext>
            </a:extLst>
          </p:cNvPr>
          <p:cNvSpPr>
            <a:spLocks noGrp="1"/>
          </p:cNvSpPr>
          <p:nvPr>
            <p:ph type="body" sz="quarter" idx="15"/>
          </p:nvPr>
        </p:nvSpPr>
        <p:spPr/>
        <p:txBody>
          <a:bodyPr/>
          <a:lstStyle/>
          <a:p>
            <a:r>
              <a:rPr lang="en-US" dirty="0"/>
              <a:t>Overworked supervisors</a:t>
            </a:r>
            <a:br>
              <a:rPr lang="en-US" dirty="0"/>
            </a:br>
            <a:endParaRPr lang="en-US" dirty="0"/>
          </a:p>
          <a:p>
            <a:r>
              <a:rPr lang="en-US" dirty="0"/>
              <a:t>No resources available for merit pay</a:t>
            </a:r>
            <a:br>
              <a:rPr lang="en-US" dirty="0"/>
            </a:br>
            <a:endParaRPr lang="en-US" dirty="0"/>
          </a:p>
          <a:p>
            <a:r>
              <a:rPr lang="en-US" dirty="0"/>
              <a:t>Cohesive employees (peer rating)</a:t>
            </a:r>
          </a:p>
        </p:txBody>
      </p:sp>
    </p:spTree>
    <p:extLst>
      <p:ext uri="{BB962C8B-B14F-4D97-AF65-F5344CB8AC3E}">
        <p14:creationId xmlns:p14="http://schemas.microsoft.com/office/powerpoint/2010/main" val="3557392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sz="3600" dirty="0">
                <a:ea typeface="ＭＳ Ｐゴシック" charset="0"/>
              </a:rPr>
              <a:t>Determine Who Will Evaluate Performance</a:t>
            </a:r>
            <a:endParaRPr lang="en-IN" sz="3600" dirty="0"/>
          </a:p>
        </p:txBody>
      </p:sp>
    </p:spTree>
    <p:extLst>
      <p:ext uri="{BB962C8B-B14F-4D97-AF65-F5344CB8AC3E}">
        <p14:creationId xmlns:p14="http://schemas.microsoft.com/office/powerpoint/2010/main" val="179051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Who Will Appraise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5114613" cy="4801400"/>
          </a:xfrm>
        </p:spPr>
        <p:txBody>
          <a:bodyPr/>
          <a:lstStyle/>
          <a:p>
            <a:r>
              <a:rPr lang="en-US" altLang="en-US" dirty="0"/>
              <a:t>Upper management</a:t>
            </a:r>
            <a:br>
              <a:rPr lang="en-US" altLang="en-US" dirty="0"/>
            </a:br>
            <a:endParaRPr lang="en-US" altLang="en-US" dirty="0"/>
          </a:p>
          <a:p>
            <a:r>
              <a:rPr lang="en-US" altLang="en-US" dirty="0"/>
              <a:t>Direct supervisor</a:t>
            </a:r>
            <a:br>
              <a:rPr lang="en-US" altLang="en-US" dirty="0"/>
            </a:br>
            <a:endParaRPr lang="en-US" altLang="en-US" dirty="0"/>
          </a:p>
          <a:p>
            <a:r>
              <a:rPr lang="en-US" altLang="en-US" dirty="0"/>
              <a:t>Peers</a:t>
            </a:r>
            <a:br>
              <a:rPr lang="en-US" altLang="en-US" dirty="0"/>
            </a:br>
            <a:endParaRPr lang="en-US" altLang="en-US" dirty="0"/>
          </a:p>
          <a:p>
            <a:r>
              <a:rPr lang="en-US" altLang="en-US" dirty="0"/>
              <a:t>Subordinates</a:t>
            </a:r>
          </a:p>
        </p:txBody>
      </p:sp>
      <p:sp>
        <p:nvSpPr>
          <p:cNvPr id="4" name="Text Placeholder 6">
            <a:extLst>
              <a:ext uri="{FF2B5EF4-FFF2-40B4-BE49-F238E27FC236}">
                <a16:creationId xmlns:a16="http://schemas.microsoft.com/office/drawing/2014/main" id="{4BE24B74-C34C-4787-AF1C-FFABB65F8E5F}"/>
              </a:ext>
            </a:extLst>
          </p:cNvPr>
          <p:cNvSpPr txBox="1">
            <a:spLocks/>
          </p:cNvSpPr>
          <p:nvPr/>
        </p:nvSpPr>
        <p:spPr bwMode="auto">
          <a:xfrm>
            <a:off x="6333813" y="1289684"/>
            <a:ext cx="5114613"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dirty="0"/>
              <a:t>Support staff</a:t>
            </a:r>
            <a:br>
              <a:rPr lang="en-US" altLang="en-US" dirty="0"/>
            </a:br>
            <a:endParaRPr lang="en-US" altLang="en-US" dirty="0"/>
          </a:p>
          <a:p>
            <a:r>
              <a:rPr lang="en-US" altLang="en-US" dirty="0"/>
              <a:t>Customers/the public</a:t>
            </a:r>
            <a:br>
              <a:rPr lang="en-US" altLang="en-US" dirty="0"/>
            </a:br>
            <a:endParaRPr lang="en-US" altLang="en-US" dirty="0"/>
          </a:p>
          <a:p>
            <a:r>
              <a:rPr lang="en-US" altLang="en-US" dirty="0"/>
              <a:t>Vendors</a:t>
            </a:r>
            <a:br>
              <a:rPr lang="en-US" altLang="en-US" dirty="0"/>
            </a:br>
            <a:endParaRPr lang="en-US" altLang="en-US" dirty="0"/>
          </a:p>
          <a:p>
            <a:r>
              <a:rPr lang="en-US" altLang="en-US" dirty="0"/>
              <a:t>Self</a:t>
            </a:r>
          </a:p>
        </p:txBody>
      </p:sp>
    </p:spTree>
    <p:extLst>
      <p:ext uri="{BB962C8B-B14F-4D97-AF65-F5344CB8AC3E}">
        <p14:creationId xmlns:p14="http://schemas.microsoft.com/office/powerpoint/2010/main" val="5053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Using Multiple Sources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360-degree feedback</a:t>
            </a:r>
          </a:p>
          <a:p>
            <a:pPr lvl="1"/>
            <a:r>
              <a:rPr lang="en-US" altLang="en-US" dirty="0"/>
              <a:t>34% of organizations (Mercer Consulting, 2013)</a:t>
            </a:r>
          </a:p>
          <a:p>
            <a:pPr lvl="1"/>
            <a:r>
              <a:rPr lang="en-US" altLang="en-US" dirty="0"/>
              <a:t>Training and employee development</a:t>
            </a:r>
          </a:p>
          <a:p>
            <a:pPr lvl="1"/>
            <a:r>
              <a:rPr lang="en-US" altLang="en-US" dirty="0"/>
              <a:t>Seldom to determine salary increases or promotion/termination decisions</a:t>
            </a:r>
            <a:br>
              <a:rPr lang="en-US" altLang="en-US" dirty="0"/>
            </a:br>
            <a:endParaRPr lang="en-US" altLang="en-US" dirty="0"/>
          </a:p>
          <a:p>
            <a:r>
              <a:rPr lang="en-US" altLang="en-US" dirty="0"/>
              <a:t>Multiple-source feedback</a:t>
            </a:r>
          </a:p>
        </p:txBody>
      </p:sp>
    </p:spTree>
    <p:extLst>
      <p:ext uri="{BB962C8B-B14F-4D97-AF65-F5344CB8AC3E}">
        <p14:creationId xmlns:p14="http://schemas.microsoft.com/office/powerpoint/2010/main" val="97011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Supervisor</a:t>
            </a:r>
            <a:r>
              <a:rPr lang="en-US" baseline="0" dirty="0">
                <a:ea typeface="ＭＳ Ｐゴシック" charset="0"/>
              </a:rPr>
              <a:t> and Peer</a:t>
            </a:r>
            <a:r>
              <a:rPr lang="en-US" dirty="0">
                <a:ea typeface="ＭＳ Ｐゴシック" charset="0"/>
              </a:rPr>
              <a:t>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Supervisors</a:t>
            </a:r>
          </a:p>
          <a:p>
            <a:pPr lvl="1"/>
            <a:r>
              <a:rPr lang="en-US" altLang="en-US" dirty="0"/>
              <a:t>Most common source of performance appraisal</a:t>
            </a:r>
          </a:p>
          <a:p>
            <a:pPr lvl="2"/>
            <a:r>
              <a:rPr lang="en-US" altLang="en-US" dirty="0"/>
              <a:t>74% of organizations (SHRM, 2013)</a:t>
            </a:r>
          </a:p>
          <a:p>
            <a:pPr lvl="2"/>
            <a:r>
              <a:rPr lang="en-US" altLang="en-US" i="1" dirty="0"/>
              <a:t>Results</a:t>
            </a:r>
            <a:br>
              <a:rPr lang="en-US" altLang="en-US" i="1" dirty="0"/>
            </a:br>
            <a:endParaRPr lang="en-US" altLang="en-US" i="1" dirty="0"/>
          </a:p>
          <a:p>
            <a:r>
              <a:rPr lang="en-US" altLang="en-US" dirty="0"/>
              <a:t>Peers</a:t>
            </a:r>
          </a:p>
          <a:p>
            <a:pPr lvl="1"/>
            <a:r>
              <a:rPr lang="en-US" altLang="en-US" i="1" dirty="0"/>
              <a:t>Behavior</a:t>
            </a:r>
          </a:p>
          <a:p>
            <a:pPr lvl="1"/>
            <a:r>
              <a:rPr lang="en-US" altLang="en-US" dirty="0"/>
              <a:t>Fairly reliable (Mumford, 1983)</a:t>
            </a:r>
          </a:p>
          <a:p>
            <a:pPr lvl="1"/>
            <a:r>
              <a:rPr lang="en-US" altLang="en-US" dirty="0"/>
              <a:t>Factors that affect peer ratings</a:t>
            </a:r>
          </a:p>
        </p:txBody>
      </p:sp>
    </p:spTree>
    <p:extLst>
      <p:ext uri="{BB962C8B-B14F-4D97-AF65-F5344CB8AC3E}">
        <p14:creationId xmlns:p14="http://schemas.microsoft.com/office/powerpoint/2010/main" val="29759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Subordinate, Customer, and Self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Subordinates (upward feedback)</a:t>
            </a:r>
          </a:p>
          <a:p>
            <a:pPr lvl="1"/>
            <a:r>
              <a:rPr lang="en-US" altLang="en-US" dirty="0"/>
              <a:t>Difficult to obtain</a:t>
            </a:r>
            <a:br>
              <a:rPr lang="en-US" altLang="en-US" dirty="0"/>
            </a:br>
            <a:endParaRPr lang="en-US" altLang="en-US" dirty="0"/>
          </a:p>
          <a:p>
            <a:r>
              <a:rPr lang="en-US" altLang="en-US" dirty="0"/>
              <a:t>Customers</a:t>
            </a:r>
          </a:p>
          <a:p>
            <a:pPr lvl="1"/>
            <a:r>
              <a:rPr lang="en-US" altLang="en-US" dirty="0"/>
              <a:t>Receipts</a:t>
            </a:r>
          </a:p>
          <a:p>
            <a:pPr lvl="1"/>
            <a:r>
              <a:rPr lang="en-US" altLang="en-US" dirty="0"/>
              <a:t>Survey at end of call</a:t>
            </a:r>
          </a:p>
          <a:p>
            <a:pPr lvl="1"/>
            <a:r>
              <a:rPr lang="en-US" altLang="en-US" dirty="0"/>
              <a:t>Secret shoppers</a:t>
            </a:r>
            <a:br>
              <a:rPr lang="en-US" altLang="en-US" dirty="0"/>
            </a:br>
            <a:endParaRPr lang="en-US" altLang="en-US" dirty="0"/>
          </a:p>
          <a:p>
            <a:r>
              <a:rPr lang="en-US" altLang="en-US" dirty="0"/>
              <a:t>Self-Appraisal</a:t>
            </a:r>
          </a:p>
          <a:p>
            <a:pPr lvl="1"/>
            <a:r>
              <a:rPr lang="en-US" altLang="en-US" dirty="0"/>
              <a:t>72% of organizations (SHRM, 2013)</a:t>
            </a:r>
          </a:p>
          <a:p>
            <a:pPr lvl="1"/>
            <a:r>
              <a:rPr lang="en-US" altLang="en-US" dirty="0"/>
              <a:t>Leniency (cultural)</a:t>
            </a:r>
          </a:p>
        </p:txBody>
      </p:sp>
    </p:spTree>
    <p:extLst>
      <p:ext uri="{BB962C8B-B14F-4D97-AF65-F5344CB8AC3E}">
        <p14:creationId xmlns:p14="http://schemas.microsoft.com/office/powerpoint/2010/main" val="245071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466885"/>
          </a:xfrm>
        </p:spPr>
        <p:txBody>
          <a:bodyPr/>
          <a:lstStyle/>
          <a:p>
            <a:pPr>
              <a:lnSpc>
                <a:spcPct val="100000"/>
              </a:lnSpc>
            </a:pPr>
            <a:r>
              <a:rPr lang="en-US" sz="3600" dirty="0">
                <a:ea typeface="ＭＳ Ｐゴシック" charset="0"/>
              </a:rPr>
              <a:t>Workbook Exercise 7.1 360-degree Feedback</a:t>
            </a:r>
          </a:p>
        </p:txBody>
      </p:sp>
    </p:spTree>
    <p:extLst>
      <p:ext uri="{BB962C8B-B14F-4D97-AF65-F5344CB8AC3E}">
        <p14:creationId xmlns:p14="http://schemas.microsoft.com/office/powerpoint/2010/main" val="138523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Feedback</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Would you implement a 360-degree feedback system in your organization?</a:t>
            </a:r>
          </a:p>
        </p:txBody>
      </p:sp>
    </p:spTree>
    <p:extLst>
      <p:ext uri="{BB962C8B-B14F-4D97-AF65-F5344CB8AC3E}">
        <p14:creationId xmlns:p14="http://schemas.microsoft.com/office/powerpoint/2010/main" val="166688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Select the Best Appraisal Method to Accomplish Your Goals</a:t>
            </a:r>
          </a:p>
        </p:txBody>
      </p:sp>
    </p:spTree>
    <p:extLst>
      <p:ext uri="{BB962C8B-B14F-4D97-AF65-F5344CB8AC3E}">
        <p14:creationId xmlns:p14="http://schemas.microsoft.com/office/powerpoint/2010/main" val="397935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3" name="Text Placeholder 2">
            <a:extLst>
              <a:ext uri="{FF2B5EF4-FFF2-40B4-BE49-F238E27FC236}">
                <a16:creationId xmlns:a16="http://schemas.microsoft.com/office/drawing/2014/main" id="{3C60C472-F79A-4DE1-BC7B-9883213924A7}"/>
              </a:ext>
            </a:extLst>
          </p:cNvPr>
          <p:cNvSpPr>
            <a:spLocks noGrp="1"/>
          </p:cNvSpPr>
          <p:nvPr>
            <p:ph type="body" sz="quarter" idx="15"/>
          </p:nvPr>
        </p:nvSpPr>
        <p:spPr/>
        <p:txBody>
          <a:bodyPr/>
          <a:lstStyle/>
          <a:p>
            <a:r>
              <a:rPr lang="en-US" dirty="0"/>
              <a:t>Break into pairs of students. </a:t>
            </a:r>
            <a:br>
              <a:rPr lang="en-US" dirty="0"/>
            </a:br>
            <a:endParaRPr lang="en-US" dirty="0"/>
          </a:p>
          <a:p>
            <a:r>
              <a:rPr lang="en-US" dirty="0"/>
              <a:t>Discuss any evaluations you have been administered, whether on their job or in a class, as well as your thoughts about the evaluations.</a:t>
            </a:r>
            <a:br>
              <a:rPr lang="en-US" dirty="0"/>
            </a:br>
            <a:endParaRPr lang="en-US" dirty="0"/>
          </a:p>
          <a:p>
            <a:r>
              <a:rPr lang="en-US" dirty="0"/>
              <a:t>Present your discussions to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Three Important Decisions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10911008" cy="4469766"/>
          </a:xfrm>
        </p:spPr>
        <p:txBody>
          <a:bodyPr/>
          <a:lstStyle/>
          <a:p>
            <a:pPr>
              <a:spcAft>
                <a:spcPts val="1800"/>
              </a:spcAft>
            </a:pPr>
            <a:r>
              <a:rPr lang="en-US" altLang="en-US" dirty="0"/>
              <a:t>Decision 1: What will be the focus of the appraisal dimensions?</a:t>
            </a:r>
          </a:p>
          <a:p>
            <a:pPr>
              <a:spcAft>
                <a:spcPts val="1800"/>
              </a:spcAft>
            </a:pPr>
            <a:r>
              <a:rPr lang="en-US" altLang="en-US" dirty="0"/>
              <a:t>Decision 2: Should dimensions be weighted?</a:t>
            </a:r>
          </a:p>
          <a:p>
            <a:pPr>
              <a:spcAft>
                <a:spcPts val="1800"/>
              </a:spcAft>
            </a:pPr>
            <a:r>
              <a:rPr lang="en-US" altLang="en-US" dirty="0"/>
              <a:t>Decision 3: Should we use employee comparisons, objective measures, or ratings?</a:t>
            </a:r>
          </a:p>
        </p:txBody>
      </p:sp>
    </p:spTree>
    <p:extLst>
      <p:ext uri="{BB962C8B-B14F-4D97-AF65-F5344CB8AC3E}">
        <p14:creationId xmlns:p14="http://schemas.microsoft.com/office/powerpoint/2010/main" val="190405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Decision 1: What Will Be the Focus?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24112" y="1440860"/>
            <a:ext cx="5031839" cy="4469766"/>
          </a:xfrm>
        </p:spPr>
        <p:txBody>
          <a:bodyPr/>
          <a:lstStyle/>
          <a:p>
            <a:r>
              <a:rPr lang="en-US" altLang="en-US" dirty="0"/>
              <a:t>Trait Focus</a:t>
            </a:r>
          </a:p>
          <a:p>
            <a:pPr lvl="2"/>
            <a:r>
              <a:rPr lang="en-US" altLang="en-US" dirty="0">
                <a:solidFill>
                  <a:schemeClr val="bg2">
                    <a:lumMod val="10000"/>
                  </a:schemeClr>
                </a:solidFill>
              </a:rPr>
              <a:t>Honesty</a:t>
            </a:r>
          </a:p>
          <a:p>
            <a:pPr lvl="2"/>
            <a:r>
              <a:rPr lang="en-US" altLang="en-US" dirty="0">
                <a:solidFill>
                  <a:schemeClr val="bg2">
                    <a:lumMod val="10000"/>
                  </a:schemeClr>
                </a:solidFill>
              </a:rPr>
              <a:t>Courtesy</a:t>
            </a:r>
          </a:p>
          <a:p>
            <a:pPr lvl="2"/>
            <a:r>
              <a:rPr lang="en-US" altLang="en-US" dirty="0">
                <a:solidFill>
                  <a:schemeClr val="bg2">
                    <a:lumMod val="10000"/>
                  </a:schemeClr>
                </a:solidFill>
              </a:rPr>
              <a:t>Responsibility</a:t>
            </a:r>
          </a:p>
          <a:p>
            <a:pPr lvl="2"/>
            <a:r>
              <a:rPr lang="en-US" altLang="en-US" dirty="0">
                <a:solidFill>
                  <a:schemeClr val="bg2">
                    <a:lumMod val="10000"/>
                  </a:schemeClr>
                </a:solidFill>
              </a:rPr>
              <a:t>Dependability</a:t>
            </a:r>
          </a:p>
          <a:p>
            <a:pPr lvl="2"/>
            <a:r>
              <a:rPr lang="en-US" altLang="en-US" dirty="0">
                <a:solidFill>
                  <a:schemeClr val="bg2">
                    <a:lumMod val="10000"/>
                  </a:schemeClr>
                </a:solidFill>
              </a:rPr>
              <a:t>Cooperation</a:t>
            </a:r>
          </a:p>
          <a:p>
            <a:pPr lvl="1"/>
            <a:r>
              <a:rPr lang="en-US" altLang="en-US" dirty="0"/>
              <a:t>Provides poor feedback</a:t>
            </a:r>
          </a:p>
          <a:p>
            <a:pPr lvl="1"/>
            <a:r>
              <a:rPr lang="en-US" altLang="en-US" dirty="0"/>
              <a:t>Personal</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445527"/>
            <a:ext cx="5540375" cy="4642486"/>
          </a:xfrm>
        </p:spPr>
        <p:txBody>
          <a:bodyPr/>
          <a:lstStyle/>
          <a:p>
            <a:r>
              <a:rPr lang="en-US" altLang="en-US" dirty="0"/>
              <a:t>Competency Focus</a:t>
            </a:r>
          </a:p>
          <a:p>
            <a:pPr lvl="2"/>
            <a:r>
              <a:rPr lang="en-US" altLang="en-US" dirty="0">
                <a:solidFill>
                  <a:srgbClr val="000000"/>
                </a:solidFill>
              </a:rPr>
              <a:t>Report writing skills</a:t>
            </a:r>
          </a:p>
          <a:p>
            <a:pPr lvl="2"/>
            <a:r>
              <a:rPr lang="en-US" altLang="en-US" dirty="0">
                <a:solidFill>
                  <a:srgbClr val="000000"/>
                </a:solidFill>
              </a:rPr>
              <a:t>Driving skills</a:t>
            </a:r>
          </a:p>
          <a:p>
            <a:pPr lvl="2"/>
            <a:r>
              <a:rPr lang="en-US" altLang="en-US" dirty="0">
                <a:solidFill>
                  <a:srgbClr val="000000"/>
                </a:solidFill>
              </a:rPr>
              <a:t>Public speaking skills</a:t>
            </a:r>
          </a:p>
          <a:p>
            <a:pPr lvl="2"/>
            <a:r>
              <a:rPr lang="en-US" altLang="en-US" dirty="0">
                <a:solidFill>
                  <a:srgbClr val="000000"/>
                </a:solidFill>
              </a:rPr>
              <a:t>Knowledge of the law</a:t>
            </a:r>
          </a:p>
          <a:p>
            <a:pPr lvl="1"/>
            <a:r>
              <a:rPr lang="en-US" altLang="en-US" dirty="0"/>
              <a:t>Easy to identify and provide feedback</a:t>
            </a:r>
          </a:p>
        </p:txBody>
      </p:sp>
    </p:spTree>
    <p:extLst>
      <p:ext uri="{BB962C8B-B14F-4D97-AF65-F5344CB8AC3E}">
        <p14:creationId xmlns:p14="http://schemas.microsoft.com/office/powerpoint/2010/main" val="400198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What Will Be the Focus? Tasks and Goals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33959" y="1565663"/>
            <a:ext cx="5257800" cy="4469766"/>
          </a:xfrm>
        </p:spPr>
        <p:txBody>
          <a:bodyPr/>
          <a:lstStyle/>
          <a:p>
            <a:r>
              <a:rPr lang="en-US" altLang="en-US" dirty="0"/>
              <a:t>Task focus</a:t>
            </a:r>
          </a:p>
          <a:p>
            <a:pPr lvl="2"/>
            <a:r>
              <a:rPr lang="en-US" altLang="en-US" dirty="0">
                <a:solidFill>
                  <a:schemeClr val="bg2">
                    <a:lumMod val="10000"/>
                  </a:schemeClr>
                </a:solidFill>
              </a:rPr>
              <a:t>Crime prevention</a:t>
            </a:r>
          </a:p>
          <a:p>
            <a:pPr lvl="2"/>
            <a:r>
              <a:rPr lang="en-US" altLang="en-US" dirty="0">
                <a:solidFill>
                  <a:schemeClr val="bg2">
                    <a:lumMod val="10000"/>
                  </a:schemeClr>
                </a:solidFill>
              </a:rPr>
              <a:t>Arrest procedures</a:t>
            </a:r>
          </a:p>
          <a:p>
            <a:pPr lvl="2"/>
            <a:r>
              <a:rPr lang="en-US" altLang="en-US" dirty="0">
                <a:solidFill>
                  <a:schemeClr val="bg2">
                    <a:lumMod val="10000"/>
                  </a:schemeClr>
                </a:solidFill>
              </a:rPr>
              <a:t>Court testimony</a:t>
            </a:r>
          </a:p>
          <a:p>
            <a:pPr lvl="2"/>
            <a:r>
              <a:rPr lang="en-US" altLang="en-US" dirty="0">
                <a:solidFill>
                  <a:schemeClr val="bg2">
                    <a:lumMod val="10000"/>
                  </a:schemeClr>
                </a:solidFill>
              </a:rPr>
              <a:t>Use of vehicle</a:t>
            </a:r>
          </a:p>
          <a:p>
            <a:pPr lvl="1"/>
            <a:r>
              <a:rPr lang="en-US" altLang="en-US" dirty="0"/>
              <a:t>Easier to evaluate performance</a:t>
            </a:r>
          </a:p>
          <a:p>
            <a:pPr lvl="1"/>
            <a:r>
              <a:rPr lang="en-US" altLang="en-US" dirty="0"/>
              <a:t>Difficult to offer suggestions for improvement</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65663"/>
            <a:ext cx="5257800" cy="4642486"/>
          </a:xfrm>
        </p:spPr>
        <p:txBody>
          <a:bodyPr/>
          <a:lstStyle/>
          <a:p>
            <a:r>
              <a:rPr lang="en-US" altLang="en-US" dirty="0"/>
              <a:t>Goal Focus (Results)</a:t>
            </a:r>
          </a:p>
          <a:p>
            <a:pPr lvl="2"/>
            <a:r>
              <a:rPr lang="en-US" altLang="en-US" dirty="0">
                <a:solidFill>
                  <a:srgbClr val="000000"/>
                </a:solidFill>
              </a:rPr>
              <a:t>Prevent crimes from occurring</a:t>
            </a:r>
          </a:p>
          <a:p>
            <a:pPr lvl="2"/>
            <a:r>
              <a:rPr lang="en-US" altLang="en-US" dirty="0">
                <a:solidFill>
                  <a:srgbClr val="000000"/>
                </a:solidFill>
              </a:rPr>
              <a:t>Finish shift without personal injury</a:t>
            </a:r>
          </a:p>
          <a:p>
            <a:pPr lvl="2"/>
            <a:r>
              <a:rPr lang="en-US" altLang="en-US" dirty="0">
                <a:solidFill>
                  <a:srgbClr val="000000"/>
                </a:solidFill>
              </a:rPr>
              <a:t>Have arrests and citations stand up in court</a:t>
            </a:r>
          </a:p>
          <a:p>
            <a:pPr lvl="1"/>
            <a:r>
              <a:rPr lang="en-US" altLang="en-US" dirty="0"/>
              <a:t>Easier to identify</a:t>
            </a:r>
          </a:p>
          <a:p>
            <a:pPr lvl="1"/>
            <a:r>
              <a:rPr lang="en-US" altLang="en-US" dirty="0"/>
              <a:t>More legally defensible than trait-focused</a:t>
            </a:r>
          </a:p>
        </p:txBody>
      </p:sp>
    </p:spTree>
    <p:extLst>
      <p:ext uri="{BB962C8B-B14F-4D97-AF65-F5344CB8AC3E}">
        <p14:creationId xmlns:p14="http://schemas.microsoft.com/office/powerpoint/2010/main" val="13153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65125"/>
            <a:ext cx="10515600" cy="1212663"/>
          </a:xfrm>
        </p:spPr>
        <p:txBody>
          <a:bodyPr/>
          <a:lstStyle/>
          <a:p>
            <a:r>
              <a:rPr lang="en-US" dirty="0">
                <a:ea typeface="ＭＳ Ｐゴシック" charset="0"/>
              </a:rPr>
              <a:t>What Will Be the Focus? </a:t>
            </a:r>
            <a:br>
              <a:rPr lang="en-US" dirty="0">
                <a:ea typeface="ＭＳ Ｐゴシック" charset="0"/>
              </a:rPr>
            </a:br>
            <a:r>
              <a:rPr lang="en-US" dirty="0">
                <a:ea typeface="ＭＳ Ｐゴシック" charset="0"/>
              </a:rPr>
              <a:t>Contextual Performance</a:t>
            </a:r>
            <a:endParaRPr lang="en-IN" dirty="0"/>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555625" y="1864659"/>
            <a:ext cx="10911445" cy="3885584"/>
          </a:xfrm>
        </p:spPr>
        <p:txBody>
          <a:bodyPr/>
          <a:lstStyle/>
          <a:p>
            <a:r>
              <a:rPr lang="en-US" altLang="en-US" dirty="0"/>
              <a:t>Contextual performance</a:t>
            </a:r>
          </a:p>
          <a:p>
            <a:pPr lvl="1"/>
            <a:r>
              <a:rPr lang="en-US" altLang="en-US" dirty="0"/>
              <a:t>Tasks that are needed but not an official part of job description</a:t>
            </a:r>
          </a:p>
          <a:p>
            <a:pPr lvl="1"/>
            <a:r>
              <a:rPr lang="en-US" altLang="en-US" dirty="0"/>
              <a:t>Effort employee makes to get along with peers</a:t>
            </a:r>
          </a:p>
          <a:p>
            <a:pPr lvl="1"/>
            <a:r>
              <a:rPr lang="en-US" altLang="en-US" dirty="0"/>
              <a:t>Effort to improve the organization</a:t>
            </a:r>
          </a:p>
        </p:txBody>
      </p:sp>
    </p:spTree>
    <p:extLst>
      <p:ext uri="{BB962C8B-B14F-4D97-AF65-F5344CB8AC3E}">
        <p14:creationId xmlns:p14="http://schemas.microsoft.com/office/powerpoint/2010/main" val="4044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65975"/>
          </a:xfrm>
        </p:spPr>
        <p:txBody>
          <a:bodyPr/>
          <a:lstStyle/>
          <a:p>
            <a:pPr>
              <a:lnSpc>
                <a:spcPct val="100000"/>
              </a:lnSpc>
            </a:pPr>
            <a:r>
              <a:rPr lang="en-US" sz="3600" dirty="0">
                <a:ea typeface="ＭＳ Ｐゴシック" charset="0"/>
              </a:rPr>
              <a:t>Workbook Exercise 7.2</a:t>
            </a:r>
            <a:br>
              <a:rPr lang="en-US" sz="3600" dirty="0">
                <a:ea typeface="ＭＳ Ｐゴシック" charset="0"/>
              </a:rPr>
            </a:br>
            <a:r>
              <a:rPr lang="en-US" sz="3600" dirty="0">
                <a:ea typeface="ＭＳ Ｐゴシック" charset="0"/>
              </a:rPr>
              <a:t>Creating Performance Dimensions</a:t>
            </a:r>
          </a:p>
        </p:txBody>
      </p:sp>
    </p:spTree>
    <p:extLst>
      <p:ext uri="{BB962C8B-B14F-4D97-AF65-F5344CB8AC3E}">
        <p14:creationId xmlns:p14="http://schemas.microsoft.com/office/powerpoint/2010/main" val="172959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Decision 2: Should Dimensions Be Weighted?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Some dimensions may be more important to an organization than others</a:t>
            </a:r>
            <a:br>
              <a:rPr lang="en-US" altLang="en-US" dirty="0"/>
            </a:br>
            <a:endParaRPr lang="en-US" altLang="en-US" dirty="0"/>
          </a:p>
          <a:p>
            <a:r>
              <a:rPr lang="en-US" altLang="en-US" dirty="0"/>
              <a:t>Administratively easier to avoid weighting</a:t>
            </a:r>
            <a:br>
              <a:rPr lang="en-US" altLang="en-US" dirty="0"/>
            </a:br>
            <a:endParaRPr lang="en-US" altLang="en-US" dirty="0"/>
          </a:p>
          <a:p>
            <a:r>
              <a:rPr lang="en-US" altLang="en-US" dirty="0"/>
              <a:t>Perceptions of fairness</a:t>
            </a:r>
          </a:p>
        </p:txBody>
      </p:sp>
    </p:spTree>
    <p:extLst>
      <p:ext uri="{BB962C8B-B14F-4D97-AF65-F5344CB8AC3E}">
        <p14:creationId xmlns:p14="http://schemas.microsoft.com/office/powerpoint/2010/main" val="60534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Decision 3: Should We Use Employee Comparisons, Objective Measures, or Ratings?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549176"/>
            <a:ext cx="10711543" cy="3319386"/>
          </a:xfrm>
        </p:spPr>
        <p:txBody>
          <a:bodyPr/>
          <a:lstStyle/>
          <a:p>
            <a:r>
              <a:rPr lang="en-US" altLang="en-US" dirty="0"/>
              <a:t>Employee Comparisons</a:t>
            </a:r>
          </a:p>
          <a:p>
            <a:pPr lvl="1"/>
            <a:r>
              <a:rPr lang="en-US" altLang="en-US" dirty="0"/>
              <a:t>Rank Order</a:t>
            </a:r>
          </a:p>
          <a:p>
            <a:pPr lvl="1"/>
            <a:r>
              <a:rPr lang="en-US" altLang="en-US" dirty="0"/>
              <a:t>Paired Comparison</a:t>
            </a:r>
          </a:p>
          <a:p>
            <a:pPr lvl="1"/>
            <a:r>
              <a:rPr lang="en-US" altLang="en-US" dirty="0"/>
              <a:t>Forced Distribution</a:t>
            </a:r>
          </a:p>
        </p:txBody>
      </p:sp>
    </p:spTree>
    <p:extLst>
      <p:ext uri="{BB962C8B-B14F-4D97-AF65-F5344CB8AC3E}">
        <p14:creationId xmlns:p14="http://schemas.microsoft.com/office/powerpoint/2010/main" val="3457101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How Will Performance Be Appraised?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Employee Comparisons</a:t>
            </a:r>
            <a:br>
              <a:rPr lang="en-US" altLang="en-US" dirty="0"/>
            </a:br>
            <a:endParaRPr lang="en-US" altLang="en-US" dirty="0"/>
          </a:p>
          <a:p>
            <a:r>
              <a:rPr lang="en-US" altLang="en-US" dirty="0"/>
              <a:t>Results</a:t>
            </a:r>
          </a:p>
          <a:p>
            <a:pPr lvl="1"/>
            <a:r>
              <a:rPr lang="en-US" altLang="en-US" dirty="0"/>
              <a:t>Quantity</a:t>
            </a:r>
          </a:p>
          <a:p>
            <a:pPr lvl="1"/>
            <a:r>
              <a:rPr lang="en-US" altLang="en-US" dirty="0"/>
              <a:t>Accidents</a:t>
            </a:r>
          </a:p>
          <a:p>
            <a:pPr lvl="1"/>
            <a:r>
              <a:rPr lang="en-US" altLang="en-US" dirty="0"/>
              <a:t>Absenteeism</a:t>
            </a:r>
          </a:p>
          <a:p>
            <a:pPr lvl="1"/>
            <a:r>
              <a:rPr lang="en-US" altLang="en-US" dirty="0"/>
              <a:t>Tardiness</a:t>
            </a:r>
            <a:br>
              <a:rPr lang="en-US" altLang="en-US" dirty="0"/>
            </a:br>
            <a:endParaRPr lang="en-US" altLang="en-US" dirty="0"/>
          </a:p>
          <a:p>
            <a:r>
              <a:rPr lang="en-US" altLang="en-US" dirty="0"/>
              <a:t>Subjective Ratings</a:t>
            </a:r>
          </a:p>
        </p:txBody>
      </p:sp>
    </p:spTree>
    <p:extLst>
      <p:ext uri="{BB962C8B-B14F-4D97-AF65-F5344CB8AC3E}">
        <p14:creationId xmlns:p14="http://schemas.microsoft.com/office/powerpoint/2010/main" val="1128762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Ranking Method</a:t>
            </a:r>
            <a:endParaRPr lang="en-IN" dirty="0"/>
          </a:p>
        </p:txBody>
      </p:sp>
      <p:graphicFrame>
        <p:nvGraphicFramePr>
          <p:cNvPr id="6" name="Group 63">
            <a:extLst>
              <a:ext uri="{FF2B5EF4-FFF2-40B4-BE49-F238E27FC236}">
                <a16:creationId xmlns:a16="http://schemas.microsoft.com/office/drawing/2014/main" id="{8424323E-0597-48DE-B6FA-D4FFBB28DD12}"/>
              </a:ext>
            </a:extLst>
          </p:cNvPr>
          <p:cNvGraphicFramePr>
            <a:graphicFrameLocks noGrp="1"/>
          </p:cNvGraphicFramePr>
          <p:nvPr>
            <p:ph type="tbl" sz="quarter" idx="18"/>
            <p:extLst>
              <p:ext uri="{D42A27DB-BD31-4B8C-83A1-F6EECF244321}">
                <p14:modId xmlns:p14="http://schemas.microsoft.com/office/powerpoint/2010/main" val="2751375876"/>
              </p:ext>
            </p:extLst>
          </p:nvPr>
        </p:nvGraphicFramePr>
        <p:xfrm>
          <a:off x="2476500" y="1315245"/>
          <a:ext cx="7700092" cy="4341193"/>
        </p:xfrm>
        <a:graphic>
          <a:graphicData uri="http://schemas.openxmlformats.org/drawingml/2006/table">
            <a:tbl>
              <a:tblPr firstRow="1"/>
              <a:tblGrid>
                <a:gridCol w="1447505">
                  <a:extLst>
                    <a:ext uri="{9D8B030D-6E8A-4147-A177-3AD203B41FA5}">
                      <a16:colId xmlns:a16="http://schemas.microsoft.com/office/drawing/2014/main" val="20000"/>
                    </a:ext>
                  </a:extLst>
                </a:gridCol>
                <a:gridCol w="1447504">
                  <a:extLst>
                    <a:ext uri="{9D8B030D-6E8A-4147-A177-3AD203B41FA5}">
                      <a16:colId xmlns:a16="http://schemas.microsoft.com/office/drawing/2014/main" val="20001"/>
                    </a:ext>
                  </a:extLst>
                </a:gridCol>
                <a:gridCol w="2037230">
                  <a:extLst>
                    <a:ext uri="{9D8B030D-6E8A-4147-A177-3AD203B41FA5}">
                      <a16:colId xmlns:a16="http://schemas.microsoft.com/office/drawing/2014/main" val="20002"/>
                    </a:ext>
                  </a:extLst>
                </a:gridCol>
                <a:gridCol w="1320349">
                  <a:extLst>
                    <a:ext uri="{9D8B030D-6E8A-4147-A177-3AD203B41FA5}">
                      <a16:colId xmlns:a16="http://schemas.microsoft.com/office/drawing/2014/main" val="20003"/>
                    </a:ext>
                  </a:extLst>
                </a:gridCol>
                <a:gridCol w="1447504">
                  <a:extLst>
                    <a:ext uri="{9D8B030D-6E8A-4147-A177-3AD203B41FA5}">
                      <a16:colId xmlns:a16="http://schemas.microsoft.com/office/drawing/2014/main" val="20004"/>
                    </a:ext>
                  </a:extLst>
                </a:gridCol>
              </a:tblGrid>
              <a:tr h="70114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Rating Dimension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lnL w="12700" cap="flat" cmpd="sng" algn="ctr">
                      <a:no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358785348"/>
                  </a:ext>
                </a:extLst>
              </a:tr>
              <a:tr h="70114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Employee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Knowledge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Dependability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Quality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1"/>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VanderWaal</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2"/>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Farmer</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3"/>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Lim</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2.67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4"/>
                  </a:ext>
                </a:extLst>
              </a:tr>
              <a:tr h="589051">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Lee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4.33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5"/>
                  </a:ext>
                </a:extLst>
              </a:tr>
              <a:tr h="587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Leake</a:t>
                      </a: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4.67</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marT="45727" marB="45727"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5416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Forced Distribution</a:t>
            </a:r>
            <a:endParaRPr lang="en-IN" dirty="0"/>
          </a:p>
        </p:txBody>
      </p:sp>
      <p:graphicFrame>
        <p:nvGraphicFramePr>
          <p:cNvPr id="6" name="Group 165">
            <a:extLst>
              <a:ext uri="{FF2B5EF4-FFF2-40B4-BE49-F238E27FC236}">
                <a16:creationId xmlns:a16="http://schemas.microsoft.com/office/drawing/2014/main" id="{CE2D99AD-C3D5-4BCE-B099-8B6C2E75A4BA}"/>
              </a:ext>
            </a:extLst>
          </p:cNvPr>
          <p:cNvGraphicFramePr>
            <a:graphicFrameLocks noGrp="1"/>
          </p:cNvGraphicFramePr>
          <p:nvPr>
            <p:ph type="tbl" sz="quarter" idx="18"/>
            <p:extLst>
              <p:ext uri="{D42A27DB-BD31-4B8C-83A1-F6EECF244321}">
                <p14:modId xmlns:p14="http://schemas.microsoft.com/office/powerpoint/2010/main" val="2732624047"/>
              </p:ext>
            </p:extLst>
          </p:nvPr>
        </p:nvGraphicFramePr>
        <p:xfrm>
          <a:off x="2247900" y="1732189"/>
          <a:ext cx="8234300" cy="3644903"/>
        </p:xfrm>
        <a:graphic>
          <a:graphicData uri="http://schemas.openxmlformats.org/drawingml/2006/table">
            <a:tbl>
              <a:tblPr firstRow="1"/>
              <a:tblGrid>
                <a:gridCol w="1554163">
                  <a:extLst>
                    <a:ext uri="{9D8B030D-6E8A-4147-A177-3AD203B41FA5}">
                      <a16:colId xmlns:a16="http://schemas.microsoft.com/office/drawing/2014/main" val="20000"/>
                    </a:ext>
                  </a:extLst>
                </a:gridCol>
                <a:gridCol w="1800987">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815275">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5890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solidFill>
                        <a:srgbClr val="000000"/>
                      </a:solid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Kidman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mpd="sng">
                      <a:noFill/>
                      <a:prstDash val="soli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06822468"/>
                  </a:ext>
                </a:extLst>
              </a:tr>
              <a:tr h="5890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Blunt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1456207"/>
                  </a:ext>
                </a:extLst>
              </a:tr>
              <a:tr h="58906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mpd="sng">
                      <a:noFill/>
                      <a:prstDash val="solid"/>
                    </a:lnL>
                    <a:lnR w="12700" cap="flat" cmpd="sng" algn="ctr">
                      <a:solidFill>
                        <a:srgbClr val="000000"/>
                      </a:solidFill>
                      <a:prstDash val="solid"/>
                      <a:round/>
                      <a:headEnd type="none" w="med" len="med"/>
                      <a:tailEnd type="none" w="med" len="me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Davis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Streep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Gadot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L w="12700" cap="flat" cmpd="sng" algn="ctr">
                      <a:solidFill>
                        <a:srgbClr val="000000"/>
                      </a:solidFill>
                      <a:prstDash val="solid"/>
                      <a:round/>
                      <a:headEnd type="none" w="med" len="med"/>
                      <a:tailEnd type="none" w="med" len="me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7472209"/>
                  </a:ext>
                </a:extLst>
              </a:tr>
              <a:tr h="58906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Moss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Pompeo</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McCarthy</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Jolie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Vergara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3"/>
                  </a:ext>
                </a:extLst>
              </a:tr>
              <a:tr h="58747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10%</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extLst>
                  <a:ext uri="{0D108BD9-81ED-4DB2-BD59-A6C34878D82A}">
                    <a16:rowId xmlns:a16="http://schemas.microsoft.com/office/drawing/2014/main" val="10004"/>
                  </a:ext>
                </a:extLst>
              </a:tr>
              <a:tr h="70116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Terrible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Below 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Above Average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Excellent</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28" marB="45728" horzOverflow="overflow">
                    <a:solidFill>
                      <a:schemeClr val="bg1">
                        <a:lumMod val="8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389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Learning Objectives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altLang="en-US" dirty="0"/>
              <a:t>07-01 Create a performance appraisal instrument</a:t>
            </a:r>
            <a:br>
              <a:rPr lang="en-US" altLang="en-US" dirty="0"/>
            </a:br>
            <a:endParaRPr lang="en-US" altLang="en-US" dirty="0"/>
          </a:p>
          <a:p>
            <a:pPr marL="0" indent="0">
              <a:buNone/>
            </a:pPr>
            <a:r>
              <a:rPr lang="en-US" altLang="en-US" dirty="0"/>
              <a:t>07-02 Administer a performance appraisal system</a:t>
            </a:r>
            <a:br>
              <a:rPr lang="en-US" altLang="en-US" dirty="0"/>
            </a:br>
            <a:endParaRPr lang="en-US" altLang="en-US" dirty="0"/>
          </a:p>
          <a:p>
            <a:pPr marL="0" indent="0">
              <a:buNone/>
            </a:pPr>
            <a:r>
              <a:rPr lang="en-US" altLang="en-US" dirty="0"/>
              <a:t>07-03 Describe the problems associated with performance ratings</a:t>
            </a:r>
            <a:br>
              <a:rPr lang="en-US" altLang="en-US" dirty="0"/>
            </a:br>
            <a:endParaRPr lang="en-US" altLang="en-US" dirty="0"/>
          </a:p>
          <a:p>
            <a:pPr marL="0" indent="0">
              <a:buNone/>
            </a:pPr>
            <a:r>
              <a:rPr lang="en-US" altLang="en-US" dirty="0"/>
              <a:t>07-04 Conduct a performance appraisal review</a:t>
            </a:r>
            <a:br>
              <a:rPr lang="en-US" altLang="en-US" dirty="0"/>
            </a:br>
            <a:endParaRPr lang="en-US" altLang="en-US" dirty="0"/>
          </a:p>
          <a:p>
            <a:pPr marL="0" indent="0">
              <a:buNone/>
            </a:pPr>
            <a:r>
              <a:rPr lang="en-US" altLang="en-US" dirty="0"/>
              <a:t>07-05 Explain how to legally terminate an unproductive employee</a:t>
            </a:r>
            <a:br>
              <a:rPr lang="en-US" altLang="en-US" dirty="0"/>
            </a:br>
            <a:endParaRPr lang="en-US" altLang="en-US" dirty="0"/>
          </a:p>
          <a:p>
            <a:pPr marL="0" indent="0">
              <a:buNone/>
            </a:pPr>
            <a:r>
              <a:rPr lang="en-US" altLang="en-US" dirty="0"/>
              <a:t>07-06 Determine the legality of a performance appraisal system</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13423"/>
          </a:xfrm>
        </p:spPr>
        <p:txBody>
          <a:bodyPr/>
          <a:lstStyle/>
          <a:p>
            <a:pPr>
              <a:lnSpc>
                <a:spcPct val="100000"/>
              </a:lnSpc>
            </a:pPr>
            <a:r>
              <a:rPr lang="en-US" sz="3600" dirty="0">
                <a:ea typeface="ＭＳ Ｐゴシック" charset="0"/>
              </a:rPr>
              <a:t>Workbook Exercise 7.3</a:t>
            </a:r>
            <a:br>
              <a:rPr lang="en-US" sz="3600" dirty="0">
                <a:ea typeface="ＭＳ Ｐゴシック" charset="0"/>
              </a:rPr>
            </a:br>
            <a:r>
              <a:rPr lang="en-US" sz="3600" dirty="0">
                <a:ea typeface="ＭＳ Ｐゴシック" charset="0"/>
              </a:rPr>
              <a:t>Paired-comparison Exercise</a:t>
            </a:r>
          </a:p>
        </p:txBody>
      </p:sp>
    </p:spTree>
    <p:extLst>
      <p:ext uri="{BB962C8B-B14F-4D97-AF65-F5344CB8AC3E}">
        <p14:creationId xmlns:p14="http://schemas.microsoft.com/office/powerpoint/2010/main" val="1451307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Objective Measures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Quantity of work</a:t>
            </a:r>
            <a:br>
              <a:rPr lang="en-US" altLang="en-US" dirty="0"/>
            </a:br>
            <a:endParaRPr lang="en-US" altLang="en-US" dirty="0"/>
          </a:p>
          <a:p>
            <a:r>
              <a:rPr lang="en-US" altLang="en-US" dirty="0"/>
              <a:t>Quality of work</a:t>
            </a:r>
            <a:br>
              <a:rPr lang="en-US" altLang="en-US" dirty="0"/>
            </a:br>
            <a:endParaRPr lang="en-US" altLang="en-US" dirty="0"/>
          </a:p>
          <a:p>
            <a:r>
              <a:rPr lang="en-US" altLang="en-US" dirty="0"/>
              <a:t>Attendance</a:t>
            </a:r>
          </a:p>
          <a:p>
            <a:pPr lvl="1"/>
            <a:r>
              <a:rPr lang="en-US" altLang="en-US" dirty="0"/>
              <a:t>Absenteeism</a:t>
            </a:r>
          </a:p>
          <a:p>
            <a:pPr lvl="1"/>
            <a:r>
              <a:rPr lang="en-US" altLang="en-US" dirty="0"/>
              <a:t>Tardiness</a:t>
            </a:r>
          </a:p>
          <a:p>
            <a:pPr lvl="1"/>
            <a:r>
              <a:rPr lang="en-US" altLang="en-US" dirty="0"/>
              <a:t>Time theft</a:t>
            </a:r>
            <a:br>
              <a:rPr lang="en-US" altLang="en-US" dirty="0"/>
            </a:br>
            <a:endParaRPr lang="en-US" altLang="en-US" dirty="0"/>
          </a:p>
          <a:p>
            <a:r>
              <a:rPr lang="en-US" altLang="en-US" dirty="0"/>
              <a:t>Safety</a:t>
            </a:r>
          </a:p>
        </p:txBody>
      </p:sp>
    </p:spTree>
    <p:extLst>
      <p:ext uri="{BB962C8B-B14F-4D97-AF65-F5344CB8AC3E}">
        <p14:creationId xmlns:p14="http://schemas.microsoft.com/office/powerpoint/2010/main" val="4026874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Ratings of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Graphic rating scales</a:t>
            </a:r>
            <a:br>
              <a:rPr lang="en-US" altLang="en-US" dirty="0"/>
            </a:br>
            <a:endParaRPr lang="en-US" altLang="en-US" dirty="0"/>
          </a:p>
          <a:p>
            <a:r>
              <a:rPr lang="en-US" altLang="en-US" dirty="0"/>
              <a:t>Behavioral checklist</a:t>
            </a:r>
          </a:p>
          <a:p>
            <a:pPr lvl="1"/>
            <a:r>
              <a:rPr lang="en-US" altLang="en-US" dirty="0"/>
              <a:t>Contamination</a:t>
            </a:r>
            <a:br>
              <a:rPr lang="en-US" altLang="en-US" dirty="0"/>
            </a:br>
            <a:endParaRPr lang="en-US" altLang="en-US" dirty="0"/>
          </a:p>
          <a:p>
            <a:r>
              <a:rPr lang="en-US" altLang="en-US" dirty="0"/>
              <a:t>Comparison with other employees</a:t>
            </a:r>
            <a:br>
              <a:rPr lang="en-US" altLang="en-US" dirty="0"/>
            </a:br>
            <a:endParaRPr lang="en-US" altLang="en-US" dirty="0"/>
          </a:p>
          <a:p>
            <a:r>
              <a:rPr lang="en-US" altLang="en-US" dirty="0"/>
              <a:t>Frequency of desired behaviors</a:t>
            </a:r>
            <a:br>
              <a:rPr lang="en-US" altLang="en-US" dirty="0"/>
            </a:br>
            <a:endParaRPr lang="en-US" altLang="en-US" dirty="0"/>
          </a:p>
          <a:p>
            <a:r>
              <a:rPr lang="en-US" altLang="en-US" dirty="0"/>
              <a:t>Extent to which organizational expectations are met</a:t>
            </a:r>
          </a:p>
        </p:txBody>
      </p:sp>
    </p:spTree>
    <p:extLst>
      <p:ext uri="{BB962C8B-B14F-4D97-AF65-F5344CB8AC3E}">
        <p14:creationId xmlns:p14="http://schemas.microsoft.com/office/powerpoint/2010/main" val="3618200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Graphic Rating Scale Example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Job knowledge	</a:t>
            </a:r>
          </a:p>
          <a:p>
            <a:pPr lvl="1"/>
            <a:r>
              <a:rPr lang="en-US" altLang="en-US" dirty="0"/>
              <a:t>Poor   1     2     3     4     5  Excellent</a:t>
            </a:r>
            <a:br>
              <a:rPr lang="en-US" altLang="en-US" dirty="0"/>
            </a:br>
            <a:endParaRPr lang="en-US" altLang="en-US" dirty="0"/>
          </a:p>
          <a:p>
            <a:r>
              <a:rPr lang="en-US" altLang="en-US" dirty="0"/>
              <a:t>Patrol activity	</a:t>
            </a:r>
          </a:p>
          <a:p>
            <a:pPr lvl="1"/>
            <a:r>
              <a:rPr lang="en-US" altLang="en-US" dirty="0"/>
              <a:t>Poor   1     2     3     4     5  Excellent</a:t>
            </a:r>
            <a:br>
              <a:rPr lang="en-US" altLang="en-US" dirty="0"/>
            </a:br>
            <a:endParaRPr lang="en-US" altLang="en-US" dirty="0"/>
          </a:p>
          <a:p>
            <a:r>
              <a:rPr lang="en-US" altLang="en-US" dirty="0"/>
              <a:t>Decision making	</a:t>
            </a:r>
          </a:p>
          <a:p>
            <a:pPr lvl="1"/>
            <a:r>
              <a:rPr lang="en-US" altLang="en-US" dirty="0"/>
              <a:t>Poor   1     2     3     4     5  Excellent</a:t>
            </a:r>
            <a:br>
              <a:rPr lang="en-US" altLang="en-US" dirty="0"/>
            </a:br>
            <a:endParaRPr lang="en-US" altLang="en-US" dirty="0"/>
          </a:p>
          <a:p>
            <a:r>
              <a:rPr lang="en-US" altLang="en-US" dirty="0"/>
              <a:t>Use of weapons	</a:t>
            </a:r>
          </a:p>
          <a:p>
            <a:pPr lvl="1"/>
            <a:r>
              <a:rPr lang="en-US" altLang="en-US" dirty="0"/>
              <a:t>Poor   1     2     3     4     5  Excellent</a:t>
            </a:r>
          </a:p>
        </p:txBody>
      </p:sp>
    </p:spTree>
    <p:extLst>
      <p:ext uri="{BB962C8B-B14F-4D97-AF65-F5344CB8AC3E}">
        <p14:creationId xmlns:p14="http://schemas.microsoft.com/office/powerpoint/2010/main" val="1261294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pPr>
              <a:lnSpc>
                <a:spcPct val="100000"/>
              </a:lnSpc>
            </a:pPr>
            <a:r>
              <a:rPr lang="en-US" dirty="0">
                <a:ea typeface="ＭＳ Ｐゴシック" charset="0"/>
              </a:rPr>
              <a:t>Example of Scale Types: </a:t>
            </a:r>
            <a:br>
              <a:rPr lang="en-US" dirty="0">
                <a:ea typeface="ＭＳ Ｐゴシック" charset="0"/>
              </a:rPr>
            </a:br>
            <a:r>
              <a:rPr lang="en-US" dirty="0">
                <a:ea typeface="ＭＳ Ｐゴシック" charset="0"/>
              </a:rPr>
              <a:t>Comparison to Other Employees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497330"/>
            <a:ext cx="10711543" cy="4593754"/>
          </a:xfrm>
        </p:spPr>
        <p:txBody>
          <a:bodyPr/>
          <a:lstStyle/>
          <a:p>
            <a:pPr marL="0" indent="0">
              <a:buNone/>
              <a:defRPr/>
            </a:pPr>
            <a:r>
              <a:rPr lang="en-US" b="1" dirty="0"/>
              <a:t>Dimension: Refers to Customers by Name</a:t>
            </a:r>
          </a:p>
          <a:p>
            <a:pPr marL="0" indent="0">
              <a:buNone/>
              <a:defRPr/>
            </a:pPr>
            <a:r>
              <a:rPr lang="en-US" dirty="0"/>
              <a:t>___ Much better than other tellers</a:t>
            </a:r>
          </a:p>
          <a:p>
            <a:pPr marL="0" indent="0">
              <a:buNone/>
              <a:defRPr/>
            </a:pPr>
            <a:r>
              <a:rPr lang="en-US" dirty="0"/>
              <a:t>___ Better than other tellers</a:t>
            </a:r>
          </a:p>
          <a:p>
            <a:pPr marL="0" indent="0">
              <a:buNone/>
              <a:defRPr/>
            </a:pPr>
            <a:r>
              <a:rPr lang="en-US" dirty="0"/>
              <a:t>___ The same as other tellers</a:t>
            </a:r>
          </a:p>
          <a:p>
            <a:pPr marL="0" indent="0">
              <a:buNone/>
              <a:defRPr/>
            </a:pPr>
            <a:r>
              <a:rPr lang="en-US" dirty="0"/>
              <a:t>___ Worse than other tellers</a:t>
            </a:r>
          </a:p>
          <a:p>
            <a:pPr marL="0" indent="0">
              <a:buNone/>
              <a:defRPr/>
            </a:pPr>
            <a:r>
              <a:rPr lang="en-US" dirty="0"/>
              <a:t>___ Much worse than other tellers</a:t>
            </a:r>
            <a:endParaRPr lang="en-US" altLang="en-US" dirty="0"/>
          </a:p>
        </p:txBody>
      </p:sp>
    </p:spTree>
    <p:extLst>
      <p:ext uri="{BB962C8B-B14F-4D97-AF65-F5344CB8AC3E}">
        <p14:creationId xmlns:p14="http://schemas.microsoft.com/office/powerpoint/2010/main" val="559437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 of Scale Types: Frequency</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defRPr/>
            </a:pPr>
            <a:r>
              <a:rPr lang="en-US" b="1" dirty="0"/>
              <a:t>Dimension: Refers to Customers by Name</a:t>
            </a:r>
          </a:p>
          <a:p>
            <a:pPr marL="0" indent="0">
              <a:buNone/>
              <a:defRPr/>
            </a:pPr>
            <a:r>
              <a:rPr lang="en-US" dirty="0"/>
              <a:t>___ Always</a:t>
            </a:r>
          </a:p>
          <a:p>
            <a:pPr marL="0" indent="0">
              <a:buNone/>
              <a:defRPr/>
            </a:pPr>
            <a:r>
              <a:rPr lang="en-US" dirty="0"/>
              <a:t>___ Almost always</a:t>
            </a:r>
          </a:p>
          <a:p>
            <a:pPr marL="0" indent="0">
              <a:buNone/>
              <a:defRPr/>
            </a:pPr>
            <a:r>
              <a:rPr lang="en-US" dirty="0"/>
              <a:t>___ Often</a:t>
            </a:r>
          </a:p>
          <a:p>
            <a:pPr marL="0" indent="0">
              <a:buNone/>
              <a:defRPr/>
            </a:pPr>
            <a:r>
              <a:rPr lang="en-US" dirty="0"/>
              <a:t>___ Seldom</a:t>
            </a:r>
          </a:p>
          <a:p>
            <a:pPr marL="0" indent="0">
              <a:buNone/>
              <a:defRPr/>
            </a:pPr>
            <a:r>
              <a:rPr lang="en-US" dirty="0"/>
              <a:t>___ Never</a:t>
            </a:r>
            <a:endParaRPr lang="en-US" altLang="en-US" dirty="0"/>
          </a:p>
        </p:txBody>
      </p:sp>
    </p:spTree>
    <p:extLst>
      <p:ext uri="{BB962C8B-B14F-4D97-AF65-F5344CB8AC3E}">
        <p14:creationId xmlns:p14="http://schemas.microsoft.com/office/powerpoint/2010/main" val="184571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Example of Scale Types: </a:t>
            </a:r>
            <a:br>
              <a:rPr lang="en-US" dirty="0">
                <a:ea typeface="ＭＳ Ｐゴシック" charset="0"/>
              </a:rPr>
            </a:br>
            <a:r>
              <a:rPr lang="en-US" dirty="0">
                <a:ea typeface="ＭＳ Ｐゴシック" charset="0"/>
              </a:rPr>
              <a:t>Extent to Which Expectations Were Met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defRPr/>
            </a:pPr>
            <a:r>
              <a:rPr lang="en-US" b="1" dirty="0"/>
              <a:t>Dimension: Refers to Customers by Name</a:t>
            </a:r>
          </a:p>
          <a:p>
            <a:pPr marL="0" indent="0">
              <a:buNone/>
              <a:defRPr/>
            </a:pPr>
            <a:r>
              <a:rPr lang="en-US" dirty="0"/>
              <a:t>___ Greatly exceeds expectations</a:t>
            </a:r>
          </a:p>
          <a:p>
            <a:pPr marL="0" indent="0">
              <a:buNone/>
              <a:defRPr/>
            </a:pPr>
            <a:r>
              <a:rPr lang="en-US" dirty="0"/>
              <a:t>___ Exceeds expectations</a:t>
            </a:r>
          </a:p>
          <a:p>
            <a:pPr marL="0" indent="0">
              <a:buNone/>
              <a:defRPr/>
            </a:pPr>
            <a:r>
              <a:rPr lang="en-US" dirty="0"/>
              <a:t>___ Meets expectations</a:t>
            </a:r>
          </a:p>
          <a:p>
            <a:pPr marL="0" indent="0">
              <a:buNone/>
              <a:defRPr/>
            </a:pPr>
            <a:r>
              <a:rPr lang="en-US" dirty="0"/>
              <a:t>___ Falls below expectations</a:t>
            </a:r>
          </a:p>
          <a:p>
            <a:pPr marL="0" indent="0">
              <a:buNone/>
              <a:defRPr/>
            </a:pPr>
            <a:r>
              <a:rPr lang="en-US" dirty="0"/>
              <a:t>___ Falls well below expectations</a:t>
            </a:r>
            <a:endParaRPr lang="en-US" altLang="en-US" dirty="0"/>
          </a:p>
        </p:txBody>
      </p:sp>
    </p:spTree>
    <p:extLst>
      <p:ext uri="{BB962C8B-B14F-4D97-AF65-F5344CB8AC3E}">
        <p14:creationId xmlns:p14="http://schemas.microsoft.com/office/powerpoint/2010/main" val="13555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Mixed-Standard Scale</a:t>
            </a:r>
            <a:endParaRPr lang="en-IN" dirty="0"/>
          </a:p>
        </p:txBody>
      </p:sp>
      <p:graphicFrame>
        <p:nvGraphicFramePr>
          <p:cNvPr id="7" name="Group 53">
            <a:extLst>
              <a:ext uri="{FF2B5EF4-FFF2-40B4-BE49-F238E27FC236}">
                <a16:creationId xmlns:a16="http://schemas.microsoft.com/office/drawing/2014/main" id="{8E03D238-C31F-4174-B362-C6E3458B569D}"/>
              </a:ext>
            </a:extLst>
          </p:cNvPr>
          <p:cNvGraphicFramePr>
            <a:graphicFrameLocks noGrp="1"/>
          </p:cNvGraphicFramePr>
          <p:nvPr>
            <p:ph type="tbl" sz="quarter" idx="18"/>
            <p:extLst>
              <p:ext uri="{D42A27DB-BD31-4B8C-83A1-F6EECF244321}">
                <p14:modId xmlns:p14="http://schemas.microsoft.com/office/powerpoint/2010/main" val="3695904016"/>
              </p:ext>
            </p:extLst>
          </p:nvPr>
        </p:nvGraphicFramePr>
        <p:xfrm>
          <a:off x="1910652" y="1242394"/>
          <a:ext cx="8370696" cy="4728466"/>
        </p:xfrm>
        <a:graphic>
          <a:graphicData uri="http://schemas.openxmlformats.org/drawingml/2006/table">
            <a:tbl>
              <a:tblPr firstRow="1"/>
              <a:tblGrid>
                <a:gridCol w="410328">
                  <a:extLst>
                    <a:ext uri="{9D8B030D-6E8A-4147-A177-3AD203B41FA5}">
                      <a16:colId xmlns:a16="http://schemas.microsoft.com/office/drawing/2014/main" val="20000"/>
                    </a:ext>
                  </a:extLst>
                </a:gridCol>
                <a:gridCol w="6811448">
                  <a:extLst>
                    <a:ext uri="{9D8B030D-6E8A-4147-A177-3AD203B41FA5}">
                      <a16:colId xmlns:a16="http://schemas.microsoft.com/office/drawing/2014/main" val="20001"/>
                    </a:ext>
                  </a:extLst>
                </a:gridCol>
                <a:gridCol w="1148920">
                  <a:extLst>
                    <a:ext uri="{9D8B030D-6E8A-4147-A177-3AD203B41FA5}">
                      <a16:colId xmlns:a16="http://schemas.microsoft.com/office/drawing/2014/main" val="20002"/>
                    </a:ext>
                  </a:extLst>
                </a:gridCol>
              </a:tblGrid>
              <a:tr h="39812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Rating</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0"/>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constantly argues with other employees (P)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1"/>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smiles at customers (A)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2"/>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asks customers how their families are doing (E)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helps other employees when possible (A)</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4"/>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always friendly to other employees (E)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5"/>
                  </a:ext>
                </a:extLst>
              </a:tr>
              <a:tr h="605899">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6.</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asks customers what they want (P)</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6"/>
                  </a:ext>
                </a:extLst>
              </a:tr>
              <a:tr h="60589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R w="12700" cap="flat" cmpd="sng" algn="ctr">
                      <a:noFill/>
                      <a:prstDash val="solid"/>
                      <a:round/>
                      <a:headEnd type="none" w="med" len="med"/>
                      <a:tailEnd type="none" w="med" len="med"/>
                    </a:ln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Items 1, 4, and 5 are from the Employee Relations dimension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Items 2, 3, and 6 and from the Customer Relations dimension</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lnL w="12700" cap="flat" cmpd="sng" algn="ctr">
                      <a:noFill/>
                      <a:prstDash val="solid"/>
                      <a:round/>
                      <a:headEnd type="none" w="med" len="med"/>
                      <a:tailEnd type="none" w="med" len="med"/>
                    </a:lnL>
                  </a:tcPr>
                </a:tc>
                <a:extLst>
                  <a:ext uri="{0D108BD9-81ED-4DB2-BD59-A6C34878D82A}">
                    <a16:rowId xmlns:a16="http://schemas.microsoft.com/office/drawing/2014/main" val="1489170664"/>
                  </a:ext>
                </a:extLst>
              </a:tr>
            </a:tbl>
          </a:graphicData>
        </a:graphic>
      </p:graphicFrame>
    </p:spTree>
    <p:extLst>
      <p:ext uri="{BB962C8B-B14F-4D97-AF65-F5344CB8AC3E}">
        <p14:creationId xmlns:p14="http://schemas.microsoft.com/office/powerpoint/2010/main" val="2686611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Example of a Forced-Choice Scale</a:t>
            </a:r>
            <a:endParaRPr lang="en-IN" dirty="0"/>
          </a:p>
        </p:txBody>
      </p:sp>
      <p:graphicFrame>
        <p:nvGraphicFramePr>
          <p:cNvPr id="6" name="Group 79">
            <a:extLst>
              <a:ext uri="{FF2B5EF4-FFF2-40B4-BE49-F238E27FC236}">
                <a16:creationId xmlns:a16="http://schemas.microsoft.com/office/drawing/2014/main" id="{40D2B1E2-1EE0-4892-A85B-DD7EAB335D61}"/>
              </a:ext>
            </a:extLst>
          </p:cNvPr>
          <p:cNvGraphicFramePr>
            <a:graphicFrameLocks noGrp="1"/>
          </p:cNvGraphicFramePr>
          <p:nvPr>
            <p:ph type="tbl" sz="quarter" idx="18"/>
          </p:nvPr>
        </p:nvGraphicFramePr>
        <p:xfrm>
          <a:off x="2395697" y="1707718"/>
          <a:ext cx="7400607" cy="3997325"/>
        </p:xfrm>
        <a:graphic>
          <a:graphicData uri="http://schemas.openxmlformats.org/drawingml/2006/table">
            <a:tbl>
              <a:tblPr firstRow="1"/>
              <a:tblGrid>
                <a:gridCol w="436880">
                  <a:extLst>
                    <a:ext uri="{9D8B030D-6E8A-4147-A177-3AD203B41FA5}">
                      <a16:colId xmlns:a16="http://schemas.microsoft.com/office/drawing/2014/main" val="1397088214"/>
                    </a:ext>
                  </a:extLst>
                </a:gridCol>
                <a:gridCol w="449580">
                  <a:extLst>
                    <a:ext uri="{9D8B030D-6E8A-4147-A177-3AD203B41FA5}">
                      <a16:colId xmlns:a16="http://schemas.microsoft.com/office/drawing/2014/main" val="582466238"/>
                    </a:ext>
                  </a:extLst>
                </a:gridCol>
                <a:gridCol w="741680">
                  <a:extLst>
                    <a:ext uri="{9D8B030D-6E8A-4147-A177-3AD203B41FA5}">
                      <a16:colId xmlns:a16="http://schemas.microsoft.com/office/drawing/2014/main" val="2841227504"/>
                    </a:ext>
                  </a:extLst>
                </a:gridCol>
                <a:gridCol w="805180">
                  <a:extLst>
                    <a:ext uri="{9D8B030D-6E8A-4147-A177-3AD203B41FA5}">
                      <a16:colId xmlns:a16="http://schemas.microsoft.com/office/drawing/2014/main" val="1985179174"/>
                    </a:ext>
                  </a:extLst>
                </a:gridCol>
                <a:gridCol w="4967287">
                  <a:extLst>
                    <a:ext uri="{9D8B030D-6E8A-4147-A177-3AD203B41FA5}">
                      <a16:colId xmlns:a16="http://schemas.microsoft.com/office/drawing/2014/main" val="4146250433"/>
                    </a:ext>
                  </a:extLst>
                </a:gridCol>
              </a:tblGrid>
              <a:tr h="5143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mpd="sng">
                      <a:no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mpd="sng">
                      <a:noFill/>
                      <a:prstDash val="solid"/>
                    </a:lnL>
                    <a:lnB w="12700" cap="flat" cmpd="sng" algn="ctr">
                      <a:solidFill>
                        <a:srgbClr val="000000"/>
                      </a:solidFill>
                      <a:prstDash val="solid"/>
                      <a:round/>
                      <a:headEnd type="none" w="med" len="med"/>
                      <a:tailEnd type="none" w="med" len="med"/>
                    </a:lnB>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Most</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Least</a:t>
                      </a: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096457735"/>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always on time (neutral)</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939635784"/>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never short at end of the day (poor)</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273948416"/>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smiles at each customer (excellent)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445414869"/>
                  </a:ext>
                </a:extLst>
              </a:tr>
              <a:tr h="396875">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759408541"/>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2.</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usually cross-sells (excellent)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1481276649"/>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b)</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Wingdings 2" panose="05020102010507070707" pitchFamily="18" charset="2"/>
                        </a:rPr>
                        <a:t></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sym typeface="Wingdings 2" panose="05020102010507070707" pitchFamily="18" charset="2"/>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keeps work area neat and orderly (poor)</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3111337707"/>
                  </a:ext>
                </a:extLst>
              </a:tr>
              <a:tr h="514350">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c)</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Teller is friendly to other employees (neutral)</a:t>
                      </a:r>
                      <a:endPar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endParaRPr>
                    </a:p>
                  </a:txBody>
                  <a:tcPr horzOverflow="overflow"/>
                </a:tc>
                <a:extLst>
                  <a:ext uri="{0D108BD9-81ED-4DB2-BD59-A6C34878D82A}">
                    <a16:rowId xmlns:a16="http://schemas.microsoft.com/office/drawing/2014/main" val="280844577"/>
                  </a:ext>
                </a:extLst>
              </a:tr>
            </a:tbl>
          </a:graphicData>
        </a:graphic>
      </p:graphicFrame>
    </p:spTree>
    <p:extLst>
      <p:ext uri="{BB962C8B-B14F-4D97-AF65-F5344CB8AC3E}">
        <p14:creationId xmlns:p14="http://schemas.microsoft.com/office/powerpoint/2010/main" val="2292019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Evaluation of Performance Appraisal Methods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Consider:</a:t>
            </a:r>
          </a:p>
          <a:p>
            <a:pPr lvl="1"/>
            <a:r>
              <a:rPr lang="en-US" altLang="en-US" dirty="0"/>
              <a:t>Cost-effectiveness</a:t>
            </a:r>
          </a:p>
          <a:p>
            <a:pPr lvl="1"/>
            <a:r>
              <a:rPr lang="en-US" altLang="en-US" dirty="0"/>
              <a:t>How complicated the scale is</a:t>
            </a:r>
          </a:p>
          <a:p>
            <a:pPr lvl="1"/>
            <a:r>
              <a:rPr lang="en-US" altLang="en-US" dirty="0"/>
              <a:t>Face validity</a:t>
            </a:r>
          </a:p>
          <a:p>
            <a:pPr lvl="1"/>
            <a:r>
              <a:rPr lang="en-US" altLang="en-US" dirty="0"/>
              <a:t>Ease of providing suggestions for improvements</a:t>
            </a:r>
          </a:p>
          <a:p>
            <a:pPr lvl="1"/>
            <a:r>
              <a:rPr lang="en-US" altLang="en-US" dirty="0"/>
              <a:t>Legally defensible</a:t>
            </a:r>
          </a:p>
        </p:txBody>
      </p:sp>
    </p:spTree>
    <p:extLst>
      <p:ext uri="{BB962C8B-B14F-4D97-AF65-F5344CB8AC3E}">
        <p14:creationId xmlns:p14="http://schemas.microsoft.com/office/powerpoint/2010/main" val="316920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Determine the Reason for Evaluating </a:t>
            </a:r>
            <a:br>
              <a:rPr lang="en-US" sz="3600" dirty="0">
                <a:ea typeface="ＭＳ Ｐゴシック" charset="0"/>
              </a:rPr>
            </a:br>
            <a:r>
              <a:rPr lang="en-US" sz="3600" dirty="0">
                <a:ea typeface="ＭＳ Ｐゴシック" charset="0"/>
              </a:rPr>
              <a:t>Employee Performance</a:t>
            </a:r>
            <a:endParaRPr lang="en-IN" sz="3600" dirty="0"/>
          </a:p>
        </p:txBody>
      </p:sp>
    </p:spTree>
    <p:extLst>
      <p:ext uri="{BB962C8B-B14F-4D97-AF65-F5344CB8AC3E}">
        <p14:creationId xmlns:p14="http://schemas.microsoft.com/office/powerpoint/2010/main" val="1432484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164151"/>
          </a:xfrm>
        </p:spPr>
        <p:txBody>
          <a:bodyPr/>
          <a:lstStyle/>
          <a:p>
            <a:pPr>
              <a:lnSpc>
                <a:spcPct val="100000"/>
              </a:lnSpc>
            </a:pPr>
            <a:r>
              <a:rPr lang="en-US" altLang="en-US" sz="3600" dirty="0"/>
              <a:t>Workbook Exercise 7.4</a:t>
            </a:r>
            <a:br>
              <a:rPr lang="en-US" altLang="en-US" sz="3600" dirty="0"/>
            </a:br>
            <a:r>
              <a:rPr lang="en-US" sz="3600" dirty="0">
                <a:ea typeface="ＭＳ Ｐゴシック" charset="0"/>
              </a:rPr>
              <a:t>Writing Behavioral Statements</a:t>
            </a:r>
            <a:endParaRPr lang="en-US" altLang="en-US" sz="3600" dirty="0"/>
          </a:p>
        </p:txBody>
      </p:sp>
    </p:spTree>
    <p:extLst>
      <p:ext uri="{BB962C8B-B14F-4D97-AF65-F5344CB8AC3E}">
        <p14:creationId xmlns:p14="http://schemas.microsoft.com/office/powerpoint/2010/main" val="1119362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Train Raters</a:t>
            </a:r>
          </a:p>
        </p:txBody>
      </p:sp>
    </p:spTree>
    <p:extLst>
      <p:ext uri="{BB962C8B-B14F-4D97-AF65-F5344CB8AC3E}">
        <p14:creationId xmlns:p14="http://schemas.microsoft.com/office/powerpoint/2010/main" val="1661191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Training Raters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Few organizations train raters (ERC, 2010)</a:t>
            </a:r>
            <a:br>
              <a:rPr lang="en-US" altLang="en-US" dirty="0"/>
            </a:br>
            <a:endParaRPr lang="en-US" altLang="en-US" dirty="0"/>
          </a:p>
          <a:p>
            <a:r>
              <a:rPr lang="en-US" altLang="en-US" dirty="0"/>
              <a:t>Frame-of-reference training</a:t>
            </a:r>
          </a:p>
        </p:txBody>
      </p:sp>
    </p:spTree>
    <p:extLst>
      <p:ext uri="{BB962C8B-B14F-4D97-AF65-F5344CB8AC3E}">
        <p14:creationId xmlns:p14="http://schemas.microsoft.com/office/powerpoint/2010/main" val="2767453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Observe and Document Performance</a:t>
            </a:r>
          </a:p>
        </p:txBody>
      </p:sp>
    </p:spTree>
    <p:extLst>
      <p:ext uri="{BB962C8B-B14F-4D97-AF65-F5344CB8AC3E}">
        <p14:creationId xmlns:p14="http://schemas.microsoft.com/office/powerpoint/2010/main" val="1055265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7048-4E27-49B2-8B07-E49E1589E50A}"/>
              </a:ext>
            </a:extLst>
          </p:cNvPr>
          <p:cNvSpPr>
            <a:spLocks noGrp="1"/>
          </p:cNvSpPr>
          <p:nvPr>
            <p:ph type="title"/>
          </p:nvPr>
        </p:nvSpPr>
        <p:spPr/>
        <p:txBody>
          <a:bodyPr/>
          <a:lstStyle/>
          <a:p>
            <a:r>
              <a:rPr lang="en-US" dirty="0">
                <a:ea typeface="ＭＳ Ｐゴシック" charset="0"/>
              </a:rPr>
              <a:t>Why Document Performance?</a:t>
            </a:r>
            <a:endParaRPr lang="en-US" dirty="0"/>
          </a:p>
        </p:txBody>
      </p:sp>
      <p:sp>
        <p:nvSpPr>
          <p:cNvPr id="3" name="Text Placeholder 2">
            <a:extLst>
              <a:ext uri="{FF2B5EF4-FFF2-40B4-BE49-F238E27FC236}">
                <a16:creationId xmlns:a16="http://schemas.microsoft.com/office/drawing/2014/main" id="{180858D5-FAD1-43DA-88BE-67F70755D618}"/>
              </a:ext>
            </a:extLst>
          </p:cNvPr>
          <p:cNvSpPr>
            <a:spLocks noGrp="1"/>
          </p:cNvSpPr>
          <p:nvPr>
            <p:ph type="body" sz="quarter" idx="15"/>
          </p:nvPr>
        </p:nvSpPr>
        <p:spPr>
          <a:xfrm>
            <a:off x="838200" y="1342601"/>
            <a:ext cx="5691090" cy="4469766"/>
          </a:xfrm>
        </p:spPr>
        <p:txBody>
          <a:bodyPr/>
          <a:lstStyle/>
          <a:p>
            <a:r>
              <a:rPr lang="en-US" altLang="en-US" dirty="0"/>
              <a:t>Forces supervisor to look for behaviors</a:t>
            </a:r>
            <a:br>
              <a:rPr lang="en-US" altLang="en-US" dirty="0"/>
            </a:br>
            <a:endParaRPr lang="en-US" altLang="en-US" dirty="0"/>
          </a:p>
          <a:p>
            <a:r>
              <a:rPr lang="en-US" altLang="en-US" dirty="0"/>
              <a:t>Aids in recall during evaluation</a:t>
            </a:r>
            <a:br>
              <a:rPr lang="en-US" altLang="en-US" dirty="0"/>
            </a:br>
            <a:endParaRPr lang="en-US" altLang="en-US" dirty="0"/>
          </a:p>
          <a:p>
            <a:r>
              <a:rPr lang="en-US" altLang="en-US" dirty="0"/>
              <a:t>Provides examples to use when reviewing performance</a:t>
            </a:r>
            <a:br>
              <a:rPr lang="en-US" altLang="en-US" dirty="0"/>
            </a:br>
            <a:endParaRPr lang="en-US" altLang="en-US" dirty="0"/>
          </a:p>
          <a:p>
            <a:r>
              <a:rPr lang="en-US" altLang="en-US" dirty="0"/>
              <a:t>Provides concrete data to support personnel decisions</a:t>
            </a:r>
          </a:p>
        </p:txBody>
      </p:sp>
      <p:pic>
        <p:nvPicPr>
          <p:cNvPr id="5" name="Picture 4" descr="A flow diagram shows the loss of information in a performance appraisal system. The information in actual behavior is very high. The information slightly reduces in observed behavior. The information further reduces in processed behavior. The information becomes less in recalled behavior.">
            <a:extLst>
              <a:ext uri="{FF2B5EF4-FFF2-40B4-BE49-F238E27FC236}">
                <a16:creationId xmlns:a16="http://schemas.microsoft.com/office/drawing/2014/main" id="{2BE33CF3-2F06-46B8-A95C-EC506E66941E}"/>
              </a:ext>
            </a:extLst>
          </p:cNvPr>
          <p:cNvPicPr>
            <a:picLocks noChangeAspect="1"/>
          </p:cNvPicPr>
          <p:nvPr/>
        </p:nvPicPr>
        <p:blipFill>
          <a:blip r:embed="rId2"/>
          <a:stretch>
            <a:fillRect/>
          </a:stretch>
        </p:blipFill>
        <p:spPr>
          <a:xfrm>
            <a:off x="7704668" y="1216374"/>
            <a:ext cx="2182654" cy="4722220"/>
          </a:xfrm>
          <a:prstGeom prst="rect">
            <a:avLst/>
          </a:prstGeom>
        </p:spPr>
      </p:pic>
    </p:spTree>
    <p:extLst>
      <p:ext uri="{BB962C8B-B14F-4D97-AF65-F5344CB8AC3E}">
        <p14:creationId xmlns:p14="http://schemas.microsoft.com/office/powerpoint/2010/main" val="545468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Activity: Rating Exercise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Who is the toughest rater?</a:t>
            </a:r>
          </a:p>
          <a:p>
            <a:pPr lvl="1"/>
            <a:r>
              <a:rPr lang="en-US" altLang="en-US" dirty="0"/>
              <a:t>Sgt. Esterhaus</a:t>
            </a:r>
          </a:p>
          <a:p>
            <a:pPr lvl="1"/>
            <a:r>
              <a:rPr lang="en-US" altLang="en-US" dirty="0"/>
              <a:t>Sgt. Jablonski</a:t>
            </a:r>
          </a:p>
          <a:p>
            <a:pPr lvl="1">
              <a:spcAft>
                <a:spcPts val="1800"/>
              </a:spcAft>
            </a:pPr>
            <a:r>
              <a:rPr lang="en-US" altLang="en-US" dirty="0"/>
              <a:t>Capt. Furillo</a:t>
            </a:r>
          </a:p>
          <a:p>
            <a:r>
              <a:rPr lang="en-US" altLang="en-US" dirty="0"/>
              <a:t>1 is a low rating</a:t>
            </a:r>
            <a:br>
              <a:rPr lang="en-US" altLang="en-US" dirty="0"/>
            </a:br>
            <a:endParaRPr lang="en-US" altLang="en-US" dirty="0"/>
          </a:p>
          <a:p>
            <a:r>
              <a:rPr lang="en-US" altLang="en-US" dirty="0"/>
              <a:t>5 is the highest rating</a:t>
            </a:r>
          </a:p>
        </p:txBody>
      </p:sp>
    </p:spTree>
    <p:extLst>
      <p:ext uri="{BB962C8B-B14F-4D97-AF65-F5344CB8AC3E}">
        <p14:creationId xmlns:p14="http://schemas.microsoft.com/office/powerpoint/2010/main" val="496206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64645"/>
            <a:ext cx="10515600" cy="672105"/>
          </a:xfrm>
        </p:spPr>
        <p:txBody>
          <a:bodyPr/>
          <a:lstStyle/>
          <a:p>
            <a:r>
              <a:rPr lang="en-US" dirty="0"/>
              <a:t>Activity: Rating Exercise (2 of 2)</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822028773"/>
              </p:ext>
            </p:extLst>
          </p:nvPr>
        </p:nvGraphicFramePr>
        <p:xfrm>
          <a:off x="2104734" y="910280"/>
          <a:ext cx="7982533" cy="5486400"/>
        </p:xfrm>
        <a:graphic>
          <a:graphicData uri="http://schemas.openxmlformats.org/drawingml/2006/table">
            <a:tbl>
              <a:tblPr firstRow="1" bandRow="1"/>
              <a:tblGrid>
                <a:gridCol w="1929355">
                  <a:extLst>
                    <a:ext uri="{9D8B030D-6E8A-4147-A177-3AD203B41FA5}">
                      <a16:colId xmlns:a16="http://schemas.microsoft.com/office/drawing/2014/main" val="2995679271"/>
                    </a:ext>
                  </a:extLst>
                </a:gridCol>
                <a:gridCol w="2073818">
                  <a:extLst>
                    <a:ext uri="{9D8B030D-6E8A-4147-A177-3AD203B41FA5}">
                      <a16:colId xmlns:a16="http://schemas.microsoft.com/office/drawing/2014/main" val="1980727504"/>
                    </a:ext>
                  </a:extLst>
                </a:gridCol>
                <a:gridCol w="2040480">
                  <a:extLst>
                    <a:ext uri="{9D8B030D-6E8A-4147-A177-3AD203B41FA5}">
                      <a16:colId xmlns:a16="http://schemas.microsoft.com/office/drawing/2014/main" val="4195071921"/>
                    </a:ext>
                  </a:extLst>
                </a:gridCol>
                <a:gridCol w="1938880">
                  <a:extLst>
                    <a:ext uri="{9D8B030D-6E8A-4147-A177-3AD203B41FA5}">
                      <a16:colId xmlns:a16="http://schemas.microsoft.com/office/drawing/2014/main" val="1280205969"/>
                    </a:ext>
                  </a:extLst>
                </a:gridCol>
              </a:tblGrid>
              <a:tr h="241637">
                <a:tc>
                  <a:txBody>
                    <a:bodyPr/>
                    <a:lstStyle/>
                    <a:p>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Sgt. Esterhaus</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Sgt. Jablonski</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b="1" u="sng" dirty="0">
                          <a:solidFill>
                            <a:srgbClr val="000000"/>
                          </a:solidFill>
                          <a:latin typeface="Arial" panose="020B0604020202020204" pitchFamily="34" charset="0"/>
                          <a:ea typeface="ＭＳ Ｐゴシック" charset="0"/>
                          <a:cs typeface="Arial" panose="020B0604020202020204" pitchFamily="34" charset="0"/>
                        </a:rPr>
                        <a:t>Capt. Furillo</a:t>
                      </a:r>
                      <a:endParaRPr lang="en-US" sz="18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Bobby Hill</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Aileen Chang</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Howard Hunter</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Sunita Singh</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Joe Coffey</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Norman Buntz</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Lucy Bates</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Harry Garibaldi</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Leo Schnitz</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Ray Callentano</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John Larue</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Elena Fung</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Tina Russo</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241637">
                <a:tc>
                  <a:txBody>
                    <a:bodyPr/>
                    <a:lstStyle/>
                    <a:p>
                      <a:r>
                        <a:rPr lang="en-US" sz="1800" dirty="0">
                          <a:solidFill>
                            <a:srgbClr val="000000"/>
                          </a:solidFill>
                          <a:latin typeface="Arial" panose="020B0604020202020204" pitchFamily="34" charset="0"/>
                          <a:ea typeface="ＭＳ Ｐゴシック" charset="0"/>
                          <a:cs typeface="Arial" panose="020B0604020202020204" pitchFamily="34" charset="0"/>
                        </a:rPr>
                        <a:t>Sanjay Patel</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22567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What We Tend to Remember</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First impressions</a:t>
            </a:r>
            <a:br>
              <a:rPr lang="en-US" altLang="en-US" dirty="0"/>
            </a:br>
            <a:endParaRPr lang="en-US" altLang="en-US" dirty="0"/>
          </a:p>
          <a:p>
            <a:r>
              <a:rPr lang="en-US" altLang="en-US" dirty="0"/>
              <a:t>Recent behaviors</a:t>
            </a:r>
            <a:br>
              <a:rPr lang="en-US" altLang="en-US" dirty="0"/>
            </a:br>
            <a:endParaRPr lang="en-US" altLang="en-US" dirty="0"/>
          </a:p>
          <a:p>
            <a:r>
              <a:rPr lang="en-US" altLang="en-US" dirty="0"/>
              <a:t>Unusual behaviors</a:t>
            </a:r>
          </a:p>
          <a:p>
            <a:endParaRPr lang="en-US" altLang="en-US" dirty="0"/>
          </a:p>
          <a:p>
            <a:r>
              <a:rPr lang="en-US" altLang="en-US" dirty="0"/>
              <a:t>Extreme behaviors</a:t>
            </a:r>
            <a:br>
              <a:rPr lang="en-US" altLang="en-US" dirty="0"/>
            </a:br>
            <a:endParaRPr lang="en-US" altLang="en-US" dirty="0"/>
          </a:p>
          <a:p>
            <a:r>
              <a:rPr lang="en-US" altLang="en-US" dirty="0"/>
              <a:t>Behavior consistent with opinion</a:t>
            </a:r>
          </a:p>
        </p:txBody>
      </p:sp>
    </p:spTree>
    <p:extLst>
      <p:ext uri="{BB962C8B-B14F-4D97-AF65-F5344CB8AC3E}">
        <p14:creationId xmlns:p14="http://schemas.microsoft.com/office/powerpoint/2010/main" val="1456612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What We Tend to Forget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Details</a:t>
            </a:r>
            <a:br>
              <a:rPr lang="en-US" altLang="en-US" dirty="0"/>
            </a:br>
            <a:endParaRPr lang="en-US" altLang="en-US" dirty="0"/>
          </a:p>
          <a:p>
            <a:r>
              <a:rPr lang="en-US" altLang="en-US" dirty="0"/>
              <a:t>The source of the information</a:t>
            </a:r>
          </a:p>
        </p:txBody>
      </p:sp>
    </p:spTree>
    <p:extLst>
      <p:ext uri="{BB962C8B-B14F-4D97-AF65-F5344CB8AC3E}">
        <p14:creationId xmlns:p14="http://schemas.microsoft.com/office/powerpoint/2010/main" val="2601054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Critical Incidents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Are examples of poor or excellent performance</a:t>
            </a:r>
            <a:br>
              <a:rPr lang="en-US" altLang="en-US" dirty="0"/>
            </a:br>
            <a:endParaRPr lang="en-US" altLang="en-US" dirty="0"/>
          </a:p>
          <a:p>
            <a:r>
              <a:rPr lang="en-US" altLang="en-US" dirty="0"/>
              <a:t>Provide behavioral examples</a:t>
            </a:r>
            <a:br>
              <a:rPr lang="en-US" altLang="en-US" dirty="0"/>
            </a:br>
            <a:endParaRPr lang="en-US" altLang="en-US" dirty="0"/>
          </a:p>
          <a:p>
            <a:r>
              <a:rPr lang="en-US" altLang="en-US" dirty="0"/>
              <a:t>Are usually collected through logs</a:t>
            </a:r>
            <a:br>
              <a:rPr lang="en-US" altLang="en-US" dirty="0"/>
            </a:br>
            <a:endParaRPr lang="en-US" altLang="en-US" dirty="0"/>
          </a:p>
          <a:p>
            <a:r>
              <a:rPr lang="en-US" altLang="en-US" dirty="0"/>
              <a:t>Employee performance record can be used</a:t>
            </a:r>
          </a:p>
        </p:txBody>
      </p:sp>
    </p:spTree>
    <p:extLst>
      <p:ext uri="{BB962C8B-B14F-4D97-AF65-F5344CB8AC3E}">
        <p14:creationId xmlns:p14="http://schemas.microsoft.com/office/powerpoint/2010/main" val="288480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31519"/>
            <a:ext cx="10515600" cy="739316"/>
          </a:xfrm>
        </p:spPr>
        <p:txBody>
          <a:bodyPr/>
          <a:lstStyle/>
          <a:p>
            <a:r>
              <a:rPr lang="en-US" sz="3600" dirty="0">
                <a:ea typeface="ＭＳ Ｐゴシック" charset="0"/>
              </a:rPr>
              <a:t>Effective and Legal Performance Appraisal Systems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200" dirty="0"/>
              <a:t>Are job-related and based on a job analysis</a:t>
            </a:r>
          </a:p>
          <a:p>
            <a:r>
              <a:rPr lang="en-US" altLang="en-US" sz="2200" dirty="0"/>
              <a:t>Are properly administered</a:t>
            </a:r>
          </a:p>
          <a:p>
            <a:pPr lvl="1"/>
            <a:r>
              <a:rPr lang="en-US" altLang="en-US" sz="2000" dirty="0"/>
              <a:t>Formal</a:t>
            </a:r>
          </a:p>
          <a:p>
            <a:pPr lvl="1"/>
            <a:r>
              <a:rPr lang="en-US" altLang="en-US" sz="2000" dirty="0"/>
              <a:t>Standardized</a:t>
            </a:r>
          </a:p>
          <a:p>
            <a:pPr lvl="1"/>
            <a:r>
              <a:rPr lang="en-US" altLang="en-US" sz="2000" dirty="0"/>
              <a:t>Not too complicated</a:t>
            </a:r>
          </a:p>
          <a:p>
            <a:r>
              <a:rPr lang="en-US" altLang="en-US" sz="2200" dirty="0"/>
              <a:t>Provide specific feedback</a:t>
            </a:r>
          </a:p>
          <a:p>
            <a:pPr lvl="1"/>
            <a:r>
              <a:rPr lang="en-US" altLang="en-US" sz="2000" dirty="0"/>
              <a:t>Focus on behaviors rather than traits</a:t>
            </a:r>
          </a:p>
          <a:p>
            <a:pPr lvl="1"/>
            <a:r>
              <a:rPr lang="en-US" altLang="en-US" sz="2000" dirty="0"/>
              <a:t>Ratings are documented</a:t>
            </a:r>
          </a:p>
          <a:p>
            <a:r>
              <a:rPr lang="en-US" altLang="en-US" sz="2200" dirty="0"/>
              <a:t>Use appropriate raters</a:t>
            </a:r>
          </a:p>
          <a:p>
            <a:pPr lvl="1"/>
            <a:r>
              <a:rPr lang="en-US" altLang="en-US" sz="2000" dirty="0"/>
              <a:t>Raters are trained</a:t>
            </a:r>
          </a:p>
          <a:p>
            <a:pPr lvl="1"/>
            <a:r>
              <a:rPr lang="en-US" altLang="en-US" sz="2000" dirty="0"/>
              <a:t>All relevant raters are used</a:t>
            </a:r>
          </a:p>
          <a:p>
            <a:pPr lvl="1"/>
            <a:r>
              <a:rPr lang="en-US" altLang="en-US" sz="2000" dirty="0"/>
              <a:t>Raters used must be relevant and qualified</a:t>
            </a:r>
          </a:p>
        </p:txBody>
      </p:sp>
    </p:spTree>
    <p:extLst>
      <p:ext uri="{BB962C8B-B14F-4D97-AF65-F5344CB8AC3E}">
        <p14:creationId xmlns:p14="http://schemas.microsoft.com/office/powerpoint/2010/main" val="11833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209162"/>
            <a:ext cx="10515600" cy="984030"/>
          </a:xfrm>
        </p:spPr>
        <p:txBody>
          <a:bodyPr/>
          <a:lstStyle/>
          <a:p>
            <a:r>
              <a:rPr lang="en-US" dirty="0">
                <a:ea typeface="ＭＳ Ｐゴシック" charset="0"/>
              </a:rPr>
              <a:t>Employee Performance Record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Record examples of good behaviors</a:t>
            </a:r>
            <a:br>
              <a:rPr lang="en-US" altLang="en-US" dirty="0"/>
            </a:br>
            <a:endParaRPr lang="en-US" altLang="en-US" dirty="0"/>
          </a:p>
          <a:p>
            <a:r>
              <a:rPr lang="en-US" altLang="en-US" dirty="0"/>
              <a:t>Record examples of poor behaviors</a:t>
            </a:r>
            <a:br>
              <a:rPr lang="en-US" altLang="en-US" dirty="0"/>
            </a:br>
            <a:endParaRPr lang="en-US" altLang="en-US" dirty="0"/>
          </a:p>
          <a:p>
            <a:r>
              <a:rPr lang="en-US" altLang="en-US" dirty="0"/>
              <a:t>Advantages: only job-relevant behaviors</a:t>
            </a:r>
          </a:p>
        </p:txBody>
      </p:sp>
    </p:spTree>
    <p:extLst>
      <p:ext uri="{BB962C8B-B14F-4D97-AF65-F5344CB8AC3E}">
        <p14:creationId xmlns:p14="http://schemas.microsoft.com/office/powerpoint/2010/main" val="4167638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US" dirty="0">
                <a:ea typeface="ＭＳ Ｐゴシック" charset="0"/>
              </a:rPr>
              <a:t>Performance Record Example</a:t>
            </a:r>
            <a:endParaRPr lang="en-IN" dirty="0"/>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extLst>
              <p:ext uri="{D42A27DB-BD31-4B8C-83A1-F6EECF244321}">
                <p14:modId xmlns:p14="http://schemas.microsoft.com/office/powerpoint/2010/main" val="1320857858"/>
              </p:ext>
            </p:extLst>
          </p:nvPr>
        </p:nvGraphicFramePr>
        <p:xfrm>
          <a:off x="2182091" y="1758950"/>
          <a:ext cx="7827818" cy="2880043"/>
        </p:xfrm>
        <a:graphic>
          <a:graphicData uri="http://schemas.openxmlformats.org/drawingml/2006/table">
            <a:tbl>
              <a:tblPr firstRow="1"/>
              <a:tblGrid>
                <a:gridCol w="2197462">
                  <a:extLst>
                    <a:ext uri="{9D8B030D-6E8A-4147-A177-3AD203B41FA5}">
                      <a16:colId xmlns:a16="http://schemas.microsoft.com/office/drawing/2014/main" val="20000"/>
                    </a:ext>
                  </a:extLst>
                </a:gridCol>
                <a:gridCol w="2634311">
                  <a:extLst>
                    <a:ext uri="{9D8B030D-6E8A-4147-A177-3AD203B41FA5}">
                      <a16:colId xmlns:a16="http://schemas.microsoft.com/office/drawing/2014/main" val="20001"/>
                    </a:ext>
                  </a:extLst>
                </a:gridCol>
                <a:gridCol w="2996045">
                  <a:extLst>
                    <a:ext uri="{9D8B030D-6E8A-4147-A177-3AD203B41FA5}">
                      <a16:colId xmlns:a16="http://schemas.microsoft.com/office/drawing/2014/main" val="20002"/>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Dimension</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Poor Performance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Excellent Performance</a:t>
                      </a:r>
                    </a:p>
                  </a:txBody>
                  <a:tcPr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Knowledge of law</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3/17 arrest procedure ruled OK by court</a:t>
                      </a:r>
                    </a:p>
                  </a:txBody>
                  <a:tcPr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Report writing</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1/25  accident report contained five typos</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1/30  well written report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2/07  well written report</a:t>
                      </a:r>
                    </a:p>
                  </a:txBody>
                  <a:tcPr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Patrol Performance</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3/16 complaint from motorist that officer did not help</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253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Evaluate Performance</a:t>
            </a:r>
            <a:endParaRPr lang="en-IN" sz="3600" dirty="0"/>
          </a:p>
        </p:txBody>
      </p:sp>
    </p:spTree>
    <p:extLst>
      <p:ext uri="{BB962C8B-B14F-4D97-AF65-F5344CB8AC3E}">
        <p14:creationId xmlns:p14="http://schemas.microsoft.com/office/powerpoint/2010/main" val="25398778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Evaluating Performance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Obtain and review objective data</a:t>
            </a:r>
          </a:p>
          <a:p>
            <a:pPr lvl="1"/>
            <a:r>
              <a:rPr lang="en-US" altLang="en-US" dirty="0"/>
              <a:t>Traffic citations</a:t>
            </a:r>
          </a:p>
          <a:p>
            <a:pPr lvl="1"/>
            <a:r>
              <a:rPr lang="en-US" altLang="en-US" dirty="0"/>
              <a:t>Arrests</a:t>
            </a:r>
          </a:p>
          <a:p>
            <a:pPr lvl="1"/>
            <a:r>
              <a:rPr lang="en-US" altLang="en-US" dirty="0"/>
              <a:t>Complaints</a:t>
            </a:r>
          </a:p>
          <a:p>
            <a:pPr lvl="1"/>
            <a:r>
              <a:rPr lang="en-US" altLang="en-US" dirty="0"/>
              <a:t>Commendations</a:t>
            </a:r>
          </a:p>
          <a:p>
            <a:pPr lvl="1"/>
            <a:r>
              <a:rPr lang="en-US" altLang="en-US" dirty="0"/>
              <a:t>Accidents</a:t>
            </a:r>
            <a:br>
              <a:rPr lang="en-US" altLang="en-US" dirty="0"/>
            </a:br>
            <a:endParaRPr lang="en-US" altLang="en-US" dirty="0"/>
          </a:p>
          <a:p>
            <a:r>
              <a:rPr lang="en-US" altLang="en-US" dirty="0"/>
              <a:t>Read critical incident logs</a:t>
            </a:r>
            <a:br>
              <a:rPr lang="en-US" altLang="en-US" dirty="0"/>
            </a:br>
            <a:endParaRPr lang="en-US" altLang="en-US" dirty="0"/>
          </a:p>
          <a:p>
            <a:r>
              <a:rPr lang="en-US" altLang="en-US" dirty="0"/>
              <a:t>Completing the rating form</a:t>
            </a:r>
          </a:p>
        </p:txBody>
      </p:sp>
    </p:spTree>
    <p:extLst>
      <p:ext uri="{BB962C8B-B14F-4D97-AF65-F5344CB8AC3E}">
        <p14:creationId xmlns:p14="http://schemas.microsoft.com/office/powerpoint/2010/main" val="31237390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Rating Errors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028300"/>
            <a:ext cx="10711543" cy="4801400"/>
          </a:xfrm>
        </p:spPr>
        <p:txBody>
          <a:bodyPr/>
          <a:lstStyle/>
          <a:p>
            <a:r>
              <a:rPr lang="en-US" altLang="en-US" dirty="0"/>
              <a:t>Halo </a:t>
            </a:r>
            <a:br>
              <a:rPr lang="en-US" altLang="en-US" dirty="0"/>
            </a:br>
            <a:endParaRPr lang="en-US" altLang="en-US" dirty="0"/>
          </a:p>
          <a:p>
            <a:r>
              <a:rPr lang="en-US" altLang="en-US" dirty="0"/>
              <a:t>Range Restriction</a:t>
            </a:r>
          </a:p>
          <a:p>
            <a:pPr lvl="1"/>
            <a:r>
              <a:rPr lang="en-US" altLang="en-US" dirty="0"/>
              <a:t>Leniency</a:t>
            </a:r>
          </a:p>
          <a:p>
            <a:pPr lvl="1"/>
            <a:r>
              <a:rPr lang="en-US" altLang="en-US" dirty="0"/>
              <a:t>Strictness</a:t>
            </a:r>
          </a:p>
          <a:p>
            <a:pPr lvl="1"/>
            <a:r>
              <a:rPr lang="en-US" altLang="en-US" dirty="0"/>
              <a:t>Central tendency</a:t>
            </a:r>
            <a:br>
              <a:rPr lang="en-US" altLang="en-US" dirty="0"/>
            </a:br>
            <a:endParaRPr lang="en-US" altLang="en-US" dirty="0"/>
          </a:p>
          <a:p>
            <a:r>
              <a:rPr lang="en-US" altLang="en-US" dirty="0"/>
              <a:t>Location Errors</a:t>
            </a:r>
          </a:p>
          <a:p>
            <a:pPr lvl="1"/>
            <a:r>
              <a:rPr lang="en-US" altLang="en-US" dirty="0"/>
              <a:t>Proximity</a:t>
            </a:r>
          </a:p>
          <a:p>
            <a:pPr lvl="1"/>
            <a:r>
              <a:rPr lang="en-US" altLang="en-US" dirty="0"/>
              <a:t>Contrast</a:t>
            </a:r>
            <a:br>
              <a:rPr lang="en-US" altLang="en-US" dirty="0"/>
            </a:br>
            <a:endParaRPr lang="en-US" altLang="en-US" dirty="0"/>
          </a:p>
          <a:p>
            <a:r>
              <a:rPr lang="en-US" altLang="en-US" dirty="0"/>
              <a:t>Low reliability across raters</a:t>
            </a:r>
          </a:p>
        </p:txBody>
      </p:sp>
    </p:spTree>
    <p:extLst>
      <p:ext uri="{BB962C8B-B14F-4D97-AF65-F5344CB8AC3E}">
        <p14:creationId xmlns:p14="http://schemas.microsoft.com/office/powerpoint/2010/main" val="6107512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Common Rating Errors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Sampling problems</a:t>
            </a:r>
          </a:p>
          <a:p>
            <a:pPr lvl="1"/>
            <a:r>
              <a:rPr lang="en-US" altLang="en-US" dirty="0"/>
              <a:t>Recency effect</a:t>
            </a:r>
          </a:p>
          <a:p>
            <a:pPr lvl="1"/>
            <a:r>
              <a:rPr lang="en-US" altLang="en-US" dirty="0"/>
              <a:t>Infrequent observation</a:t>
            </a:r>
            <a:br>
              <a:rPr lang="en-US" altLang="en-US" dirty="0"/>
            </a:br>
            <a:endParaRPr lang="en-US" altLang="en-US" dirty="0"/>
          </a:p>
          <a:p>
            <a:r>
              <a:rPr lang="en-US" altLang="en-US" dirty="0"/>
              <a:t>Cognitive processing of observed behavior</a:t>
            </a:r>
          </a:p>
          <a:p>
            <a:pPr lvl="1"/>
            <a:r>
              <a:rPr lang="en-US" altLang="en-US" dirty="0"/>
              <a:t>Observation of behavior</a:t>
            </a:r>
          </a:p>
          <a:p>
            <a:pPr lvl="1"/>
            <a:r>
              <a:rPr lang="en-US" altLang="en-US" dirty="0"/>
              <a:t>Emotional state</a:t>
            </a:r>
          </a:p>
          <a:p>
            <a:pPr lvl="1"/>
            <a:r>
              <a:rPr lang="en-US" altLang="en-US" dirty="0"/>
              <a:t>Bias</a:t>
            </a:r>
          </a:p>
        </p:txBody>
      </p:sp>
    </p:spTree>
    <p:extLst>
      <p:ext uri="{BB962C8B-B14F-4D97-AF65-F5344CB8AC3E}">
        <p14:creationId xmlns:p14="http://schemas.microsoft.com/office/powerpoint/2010/main" val="187163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Leniency Error in Ratings (1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2632543596"/>
              </p:ext>
            </p:extLst>
          </p:nvPr>
        </p:nvGraphicFramePr>
        <p:xfrm>
          <a:off x="2104734" y="814817"/>
          <a:ext cx="8247992" cy="5486400"/>
        </p:xfrm>
        <a:graphic>
          <a:graphicData uri="http://schemas.openxmlformats.org/drawingml/2006/table">
            <a:tbl>
              <a:tblPr firstRow="1" bandRow="1"/>
              <a:tblGrid>
                <a:gridCol w="1564005">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Andy Sipowicz</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Alice Chan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James Martinez</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264733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Strictness Error in Ratings (2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66557144"/>
              </p:ext>
            </p:extLst>
          </p:nvPr>
        </p:nvGraphicFramePr>
        <p:xfrm>
          <a:off x="1465592" y="814817"/>
          <a:ext cx="9260817" cy="5486400"/>
        </p:xfrm>
        <a:graphic>
          <a:graphicData uri="http://schemas.openxmlformats.org/drawingml/2006/table">
            <a:tbl>
              <a:tblPr firstRow="1" bandRow="1"/>
              <a:tblGrid>
                <a:gridCol w="2576830">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Elizabeth Quinn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Jamal Parker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Maurice “Bosco” Boscorelli</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16561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Central Tendency Rating Error (3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4238432236"/>
              </p:ext>
            </p:extLst>
          </p:nvPr>
        </p:nvGraphicFramePr>
        <p:xfrm>
          <a:off x="1918823" y="814817"/>
          <a:ext cx="8354355" cy="5486400"/>
        </p:xfrm>
        <a:graphic>
          <a:graphicData uri="http://schemas.openxmlformats.org/drawingml/2006/table">
            <a:tbl>
              <a:tblPr firstRow="1" bandRow="1"/>
              <a:tblGrid>
                <a:gridCol w="167036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Frank Pembleton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Ramesh Kumar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Meldrick Lewis</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988285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Halo Rating Error (4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3311744169"/>
              </p:ext>
            </p:extLst>
          </p:nvPr>
        </p:nvGraphicFramePr>
        <p:xfrm>
          <a:off x="1918823" y="814817"/>
          <a:ext cx="8462305" cy="5486400"/>
        </p:xfrm>
        <a:graphic>
          <a:graphicData uri="http://schemas.openxmlformats.org/drawingml/2006/table">
            <a:tbl>
              <a:tblPr firstRow="1" bandRow="1"/>
              <a:tblGrid>
                <a:gridCol w="177831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Jessica Baker</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Frank Poncherello</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Henry Lao</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09657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Steps in Developing the System (1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Create a task-force that includes all levels in the organization</a:t>
            </a:r>
            <a:br>
              <a:rPr lang="en-US" altLang="en-US" dirty="0"/>
            </a:br>
            <a:endParaRPr lang="en-US" altLang="en-US" dirty="0"/>
          </a:p>
          <a:p>
            <a:r>
              <a:rPr lang="en-US" altLang="en-US" dirty="0"/>
              <a:t>Determine why you are evaluating performance (your goal)</a:t>
            </a:r>
          </a:p>
          <a:p>
            <a:pPr lvl="1"/>
            <a:r>
              <a:rPr lang="en-US" altLang="en-US" dirty="0"/>
              <a:t>Most systems have no goal</a:t>
            </a:r>
          </a:p>
          <a:p>
            <a:pPr lvl="1"/>
            <a:r>
              <a:rPr lang="en-US" altLang="en-US" dirty="0"/>
              <a:t>90% of systems do not work (SHRM survey)</a:t>
            </a:r>
          </a:p>
          <a:p>
            <a:pPr lvl="1"/>
            <a:r>
              <a:rPr lang="en-US" altLang="en-US" dirty="0"/>
              <a:t>Will improving individual performance improve organizational performance?</a:t>
            </a:r>
            <a:br>
              <a:rPr lang="en-US" altLang="en-US" dirty="0"/>
            </a:br>
            <a:endParaRPr lang="en-US" altLang="en-US" dirty="0"/>
          </a:p>
          <a:p>
            <a:r>
              <a:rPr lang="en-US" altLang="en-US" dirty="0"/>
              <a:t>Identify environmental and cultural variables that could affect the system</a:t>
            </a:r>
          </a:p>
        </p:txBody>
      </p:sp>
    </p:spTree>
    <p:extLst>
      <p:ext uri="{BB962C8B-B14F-4D97-AF65-F5344CB8AC3E}">
        <p14:creationId xmlns:p14="http://schemas.microsoft.com/office/powerpoint/2010/main" val="3279203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3BA16D-4279-431B-9255-B32A664D4A51}"/>
              </a:ext>
            </a:extLst>
          </p:cNvPr>
          <p:cNvSpPr>
            <a:spLocks noGrp="1"/>
          </p:cNvSpPr>
          <p:nvPr>
            <p:ph type="title"/>
          </p:nvPr>
        </p:nvSpPr>
        <p:spPr>
          <a:xfrm>
            <a:off x="838200" y="228847"/>
            <a:ext cx="10515600" cy="499715"/>
          </a:xfrm>
        </p:spPr>
        <p:txBody>
          <a:bodyPr/>
          <a:lstStyle/>
          <a:p>
            <a:r>
              <a:rPr lang="en-US" dirty="0"/>
              <a:t>Example: Proximity Rating Error (5 of 5)</a:t>
            </a:r>
          </a:p>
        </p:txBody>
      </p:sp>
      <p:graphicFrame>
        <p:nvGraphicFramePr>
          <p:cNvPr id="13" name="Table 13">
            <a:extLst>
              <a:ext uri="{FF2B5EF4-FFF2-40B4-BE49-F238E27FC236}">
                <a16:creationId xmlns:a16="http://schemas.microsoft.com/office/drawing/2014/main" id="{FD2153F5-DB5F-496C-A778-255A656464AE}"/>
              </a:ext>
            </a:extLst>
          </p:cNvPr>
          <p:cNvGraphicFramePr>
            <a:graphicFrameLocks noGrp="1"/>
          </p:cNvGraphicFramePr>
          <p:nvPr>
            <p:ph type="tbl" sz="quarter" idx="18"/>
            <p:extLst>
              <p:ext uri="{D42A27DB-BD31-4B8C-83A1-F6EECF244321}">
                <p14:modId xmlns:p14="http://schemas.microsoft.com/office/powerpoint/2010/main" val="519689805"/>
              </p:ext>
            </p:extLst>
          </p:nvPr>
        </p:nvGraphicFramePr>
        <p:xfrm>
          <a:off x="1918823" y="814817"/>
          <a:ext cx="8462305" cy="5486400"/>
        </p:xfrm>
        <a:graphic>
          <a:graphicData uri="http://schemas.openxmlformats.org/drawingml/2006/table">
            <a:tbl>
              <a:tblPr firstRow="1" bandRow="1"/>
              <a:tblGrid>
                <a:gridCol w="1778318">
                  <a:extLst>
                    <a:ext uri="{9D8B030D-6E8A-4147-A177-3AD203B41FA5}">
                      <a16:colId xmlns:a16="http://schemas.microsoft.com/office/drawing/2014/main" val="2995679271"/>
                    </a:ext>
                  </a:extLst>
                </a:gridCol>
                <a:gridCol w="1395777">
                  <a:extLst>
                    <a:ext uri="{9D8B030D-6E8A-4147-A177-3AD203B41FA5}">
                      <a16:colId xmlns:a16="http://schemas.microsoft.com/office/drawing/2014/main" val="1980727504"/>
                    </a:ext>
                  </a:extLst>
                </a:gridCol>
                <a:gridCol w="1373339">
                  <a:extLst>
                    <a:ext uri="{9D8B030D-6E8A-4147-A177-3AD203B41FA5}">
                      <a16:colId xmlns:a16="http://schemas.microsoft.com/office/drawing/2014/main" val="4195071921"/>
                    </a:ext>
                  </a:extLst>
                </a:gridCol>
                <a:gridCol w="1304957">
                  <a:extLst>
                    <a:ext uri="{9D8B030D-6E8A-4147-A177-3AD203B41FA5}">
                      <a16:colId xmlns:a16="http://schemas.microsoft.com/office/drawing/2014/main" val="1280205969"/>
                    </a:ext>
                  </a:extLst>
                </a:gridCol>
                <a:gridCol w="1304957">
                  <a:extLst>
                    <a:ext uri="{9D8B030D-6E8A-4147-A177-3AD203B41FA5}">
                      <a16:colId xmlns:a16="http://schemas.microsoft.com/office/drawing/2014/main" val="3032874808"/>
                    </a:ext>
                  </a:extLst>
                </a:gridCol>
                <a:gridCol w="1304957">
                  <a:extLst>
                    <a:ext uri="{9D8B030D-6E8A-4147-A177-3AD203B41FA5}">
                      <a16:colId xmlns:a16="http://schemas.microsoft.com/office/drawing/2014/main" val="4195069256"/>
                    </a:ext>
                  </a:extLst>
                </a:gridCol>
              </a:tblGrid>
              <a:tr h="0">
                <a:tc>
                  <a:txBody>
                    <a:bodyPr/>
                    <a:lstStyle/>
                    <a:p>
                      <a:r>
                        <a:rPr lang="en-US" altLang="en-US" sz="1400" b="1" dirty="0">
                          <a:solidFill>
                            <a:srgbClr val="000000"/>
                          </a:solidFill>
                          <a:latin typeface="Arial" panose="020B0604020202020204" pitchFamily="34" charset="0"/>
                          <a:cs typeface="Arial" panose="020B0604020202020204" pitchFamily="34" charset="0"/>
                        </a:rPr>
                        <a:t>Lenny Briscoe</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804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413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81106"/>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41207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000257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1" u="sng"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473835"/>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Michelle Logan</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79266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329538"/>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331622"/>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16914"/>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472491"/>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764080"/>
                  </a:ext>
                </a:extLst>
              </a:tr>
              <a:tr h="0">
                <a:tc>
                  <a:txBody>
                    <a:bodyPr/>
                    <a:lstStyle/>
                    <a:p>
                      <a:r>
                        <a:rPr lang="en-US" altLang="en-US" sz="1400" b="1" dirty="0">
                          <a:solidFill>
                            <a:srgbClr val="000000"/>
                          </a:solidFill>
                          <a:latin typeface="Arial" panose="020B0604020202020204" pitchFamily="34" charset="0"/>
                          <a:cs typeface="Arial" panose="020B0604020202020204" pitchFamily="34" charset="0"/>
                        </a:rPr>
                        <a:t>Aliyah Smith</a:t>
                      </a:r>
                      <a:endParaRPr lang="en-US" sz="1400" b="1"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1849165"/>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Job Knowledge</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844393"/>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Report Writing</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249190"/>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Patrol Activity</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58267"/>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Citizen Relations</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41279"/>
                  </a:ext>
                </a:extLst>
              </a:tr>
              <a:tr h="0">
                <a:tc>
                  <a:txBody>
                    <a:bodyPr/>
                    <a:lstStyle/>
                    <a:p>
                      <a:r>
                        <a:rPr lang="en-US" altLang="en-US" sz="1400" dirty="0">
                          <a:solidFill>
                            <a:srgbClr val="000000"/>
                          </a:solidFill>
                          <a:latin typeface="Arial" panose="020B0604020202020204" pitchFamily="34" charset="0"/>
                          <a:cs typeface="Arial" panose="020B0604020202020204" pitchFamily="34" charset="0"/>
                        </a:rPr>
                        <a:t>Judgment</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endParaRPr lang="en-US" sz="1400" b="0" u="none"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0" u="none" dirty="0">
                          <a:solidFill>
                            <a:srgbClr val="000000"/>
                          </a:solidFill>
                          <a:latin typeface="Arial" panose="020B0604020202020204" pitchFamily="34" charset="0"/>
                          <a:cs typeface="Arial" panose="020B0604020202020204" pitchFamily="34" charset="0"/>
                        </a:rPr>
                        <a:t>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400" b="1" u="sng" dirty="0">
                          <a:solidFill>
                            <a:srgbClr val="000000"/>
                          </a:solidFill>
                          <a:latin typeface="Arial" panose="020B0604020202020204" pitchFamily="34" charset="0"/>
                          <a:cs typeface="Arial" panose="020B0604020202020204" pitchFamily="34" charset="0"/>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9599"/>
                  </a:ext>
                </a:extLst>
              </a:tr>
            </a:tbl>
          </a:graphicData>
        </a:graphic>
      </p:graphicFrame>
    </p:spTree>
    <p:extLst>
      <p:ext uri="{BB962C8B-B14F-4D97-AF65-F5344CB8AC3E}">
        <p14:creationId xmlns:p14="http://schemas.microsoft.com/office/powerpoint/2010/main" val="37323288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02912"/>
          </a:xfrm>
        </p:spPr>
        <p:txBody>
          <a:bodyPr/>
          <a:lstStyle/>
          <a:p>
            <a:pPr>
              <a:lnSpc>
                <a:spcPct val="100000"/>
              </a:lnSpc>
            </a:pPr>
            <a:r>
              <a:rPr lang="en-US" altLang="en-US" sz="3600" dirty="0"/>
              <a:t>Workbook Exercise 7.5</a:t>
            </a:r>
            <a:br>
              <a:rPr lang="en-US" altLang="en-US" sz="3600" dirty="0"/>
            </a:br>
            <a:r>
              <a:rPr lang="en-US" sz="3600" dirty="0">
                <a:ea typeface="ＭＳ Ｐゴシック" charset="0"/>
              </a:rPr>
              <a:t>Evaluating Employee Performance</a:t>
            </a:r>
            <a:endParaRPr lang="en-US" altLang="en-US" sz="3600" dirty="0"/>
          </a:p>
        </p:txBody>
      </p:sp>
    </p:spTree>
    <p:extLst>
      <p:ext uri="{BB962C8B-B14F-4D97-AF65-F5344CB8AC3E}">
        <p14:creationId xmlns:p14="http://schemas.microsoft.com/office/powerpoint/2010/main" val="3868760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IN" dirty="0"/>
              <a:t>Employee Performance by Area and Shift</a:t>
            </a:r>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nvPr>
        </p:nvGraphicFramePr>
        <p:xfrm>
          <a:off x="2071138" y="1651219"/>
          <a:ext cx="8049724" cy="3602102"/>
        </p:xfrm>
        <a:graphic>
          <a:graphicData uri="http://schemas.openxmlformats.org/drawingml/2006/table">
            <a:tbl>
              <a:tblPr firstRow="1"/>
              <a:tblGrid>
                <a:gridCol w="1269299">
                  <a:extLst>
                    <a:ext uri="{9D8B030D-6E8A-4147-A177-3AD203B41FA5}">
                      <a16:colId xmlns:a16="http://schemas.microsoft.com/office/drawing/2014/main" val="20000"/>
                    </a:ext>
                  </a:extLst>
                </a:gridCol>
                <a:gridCol w="1694330">
                  <a:extLst>
                    <a:ext uri="{9D8B030D-6E8A-4147-A177-3AD203B41FA5}">
                      <a16:colId xmlns:a16="http://schemas.microsoft.com/office/drawing/2014/main" val="20001"/>
                    </a:ext>
                  </a:extLst>
                </a:gridCol>
                <a:gridCol w="1694330">
                  <a:extLst>
                    <a:ext uri="{9D8B030D-6E8A-4147-A177-3AD203B41FA5}">
                      <a16:colId xmlns:a16="http://schemas.microsoft.com/office/drawing/2014/main" val="20002"/>
                    </a:ext>
                  </a:extLst>
                </a:gridCol>
                <a:gridCol w="1783230">
                  <a:extLst>
                    <a:ext uri="{9D8B030D-6E8A-4147-A177-3AD203B41FA5}">
                      <a16:colId xmlns:a16="http://schemas.microsoft.com/office/drawing/2014/main" val="3263041048"/>
                    </a:ext>
                  </a:extLst>
                </a:gridCol>
                <a:gridCol w="1608535">
                  <a:extLst>
                    <a:ext uri="{9D8B030D-6E8A-4147-A177-3AD203B41FA5}">
                      <a16:colId xmlns:a16="http://schemas.microsoft.com/office/drawing/2014/main" val="3966671216"/>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Day Shift</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Evening Shift</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Night Shift</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A</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Malloy (33)</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Reed (34)</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Romano (19)</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Hooker (23)</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 (10)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Williams (9)</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128</a:t>
                      </a:r>
                    </a:p>
                  </a:txBody>
                  <a:tcPr marL="85165" marR="85165"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B</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Boscarelli (17)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Yokus (23)</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Fife (14)</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Taylor (15)</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Friday (8)</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Gannon (8)</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85</a:t>
                      </a:r>
                    </a:p>
                  </a:txBody>
                  <a:tcPr marL="85165" marR="85165"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C</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Briscoe (15)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Green (17)</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Sullivan (11)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Davis (10)</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Bates (12)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Coffey (3)</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68</a:t>
                      </a:r>
                    </a:p>
                  </a:txBody>
                  <a:tcPr marL="85165" marR="85165" horzOverflow="overflow"/>
                </a:tc>
                <a:extLst>
                  <a:ext uri="{0D108BD9-81ED-4DB2-BD59-A6C34878D82A}">
                    <a16:rowId xmlns:a16="http://schemas.microsoft.com/office/drawing/2014/main" val="10003"/>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D</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Cagney (7)</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Lacey (9)</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Hill (6)</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Renko (4)</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Poncherello (5)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Baker (2)</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33</a:t>
                      </a:r>
                    </a:p>
                  </a:txBody>
                  <a:tcPr marL="85165" marR="85165" horzOverflow="overflow"/>
                </a:tc>
                <a:extLst>
                  <a:ext uri="{0D108BD9-81ED-4DB2-BD59-A6C34878D82A}">
                    <a16:rowId xmlns:a16="http://schemas.microsoft.com/office/drawing/2014/main" val="3412577741"/>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155</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102</a:t>
                      </a:r>
                    </a:p>
                  </a:txBody>
                  <a:tcPr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57</a:t>
                      </a:r>
                    </a:p>
                  </a:txBody>
                  <a:tcPr marL="85165" marR="8516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314</a:t>
                      </a:r>
                    </a:p>
                  </a:txBody>
                  <a:tcPr marL="85165" marR="85165" horzOverflow="overflow"/>
                </a:tc>
                <a:extLst>
                  <a:ext uri="{0D108BD9-81ED-4DB2-BD59-A6C34878D82A}">
                    <a16:rowId xmlns:a16="http://schemas.microsoft.com/office/drawing/2014/main" val="1218794350"/>
                  </a:ext>
                </a:extLst>
              </a:tr>
            </a:tbl>
          </a:graphicData>
        </a:graphic>
      </p:graphicFrame>
    </p:spTree>
    <p:extLst>
      <p:ext uri="{BB962C8B-B14F-4D97-AF65-F5344CB8AC3E}">
        <p14:creationId xmlns:p14="http://schemas.microsoft.com/office/powerpoint/2010/main" val="3096268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C3601-0197-4BE8-8EFC-29CCBB53C7AF}"/>
              </a:ext>
            </a:extLst>
          </p:cNvPr>
          <p:cNvSpPr>
            <a:spLocks noGrp="1"/>
          </p:cNvSpPr>
          <p:nvPr>
            <p:ph type="title"/>
          </p:nvPr>
        </p:nvSpPr>
        <p:spPr>
          <a:xfrm>
            <a:off x="838200" y="159961"/>
            <a:ext cx="10515600" cy="1082433"/>
          </a:xfrm>
        </p:spPr>
        <p:txBody>
          <a:bodyPr/>
          <a:lstStyle/>
          <a:p>
            <a:r>
              <a:rPr lang="en-IN" dirty="0"/>
              <a:t>Employee Rating by Area and Shift</a:t>
            </a:r>
          </a:p>
        </p:txBody>
      </p:sp>
      <p:graphicFrame>
        <p:nvGraphicFramePr>
          <p:cNvPr id="7" name="Group 68">
            <a:extLst>
              <a:ext uri="{FF2B5EF4-FFF2-40B4-BE49-F238E27FC236}">
                <a16:creationId xmlns:a16="http://schemas.microsoft.com/office/drawing/2014/main" id="{AA27899D-FDB2-4AE9-BC9A-EA107C7FBB53}"/>
              </a:ext>
            </a:extLst>
          </p:cNvPr>
          <p:cNvGraphicFramePr>
            <a:graphicFrameLocks noGrp="1"/>
          </p:cNvGraphicFramePr>
          <p:nvPr>
            <p:ph type="tbl" sz="quarter" idx="18"/>
          </p:nvPr>
        </p:nvGraphicFramePr>
        <p:xfrm>
          <a:off x="1675967" y="1422619"/>
          <a:ext cx="8840066" cy="4478309"/>
        </p:xfrm>
        <a:graphic>
          <a:graphicData uri="http://schemas.openxmlformats.org/drawingml/2006/table">
            <a:tbl>
              <a:tblPr firstRow="1"/>
              <a:tblGrid>
                <a:gridCol w="1269299">
                  <a:extLst>
                    <a:ext uri="{9D8B030D-6E8A-4147-A177-3AD203B41FA5}">
                      <a16:colId xmlns:a16="http://schemas.microsoft.com/office/drawing/2014/main" val="20000"/>
                    </a:ext>
                  </a:extLst>
                </a:gridCol>
                <a:gridCol w="1984765">
                  <a:extLst>
                    <a:ext uri="{9D8B030D-6E8A-4147-A177-3AD203B41FA5}">
                      <a16:colId xmlns:a16="http://schemas.microsoft.com/office/drawing/2014/main" val="20001"/>
                    </a:ext>
                  </a:extLst>
                </a:gridCol>
                <a:gridCol w="1921265">
                  <a:extLst>
                    <a:ext uri="{9D8B030D-6E8A-4147-A177-3AD203B41FA5}">
                      <a16:colId xmlns:a16="http://schemas.microsoft.com/office/drawing/2014/main" val="20002"/>
                    </a:ext>
                  </a:extLst>
                </a:gridCol>
                <a:gridCol w="2056202">
                  <a:extLst>
                    <a:ext uri="{9D8B030D-6E8A-4147-A177-3AD203B41FA5}">
                      <a16:colId xmlns:a16="http://schemas.microsoft.com/office/drawing/2014/main" val="3263041048"/>
                    </a:ext>
                  </a:extLst>
                </a:gridCol>
                <a:gridCol w="1608535">
                  <a:extLst>
                    <a:ext uri="{9D8B030D-6E8A-4147-A177-3AD203B41FA5}">
                      <a16:colId xmlns:a16="http://schemas.microsoft.com/office/drawing/2014/main" val="3966671216"/>
                    </a:ext>
                  </a:extLst>
                </a:gridCol>
              </a:tblGrid>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Day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Evening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Night Shift</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extLst>
                  <a:ext uri="{0D108BD9-81ED-4DB2-BD59-A6C34878D82A}">
                    <a16:rowId xmlns:a16="http://schemas.microsoft.com/office/drawing/2014/main" val="10000"/>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A</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Malloy       (+1.40)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Reed         (+2.40)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31.6</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Romano   (−1.80)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Hooker     (+2.20)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20.8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Ho             (−1.60)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Williams    (−2.60)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11.6</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128</a:t>
                      </a:r>
                    </a:p>
                  </a:txBody>
                  <a:tcPr marL="81951" marR="81951" marT="45705" marB="45705" horzOverflow="overflow"/>
                </a:tc>
                <a:extLst>
                  <a:ext uri="{0D108BD9-81ED-4DB2-BD59-A6C34878D82A}">
                    <a16:rowId xmlns:a16="http://schemas.microsoft.com/office/drawing/2014/main" val="10001"/>
                  </a:ext>
                </a:extLst>
              </a:tr>
              <a:tr h="4127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B</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Boscarelli   (−3.90)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Yokus         (+2.10)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20.9</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Fife         (+ 0.20)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Taylor      (+ 1.20)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13.8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Friday       (+ 0.30)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Gannon    (+ 0.30)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7.7</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85</a:t>
                      </a:r>
                    </a:p>
                  </a:txBody>
                  <a:tcPr marL="81951" marR="81951" marT="45705" marB="45705" horzOverflow="overflow"/>
                </a:tc>
                <a:extLst>
                  <a:ext uri="{0D108BD9-81ED-4DB2-BD59-A6C34878D82A}">
                    <a16:rowId xmlns:a16="http://schemas.microsoft.com/office/drawing/2014/main" val="10002"/>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C</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Briscoe       (−1.80)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Green         (+0.20)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16.8</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Sullivan    ( 0.00)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Davis        (−1.00)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11.0</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Bates       (+ 5.80)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Coffey      (−3.20)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6.2</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68</a:t>
                      </a:r>
                    </a:p>
                  </a:txBody>
                  <a:tcPr marL="81951" marR="81951" marT="45705" marB="45705" horzOverflow="overflow"/>
                </a:tc>
                <a:extLst>
                  <a:ext uri="{0D108BD9-81ED-4DB2-BD59-A6C34878D82A}">
                    <a16:rowId xmlns:a16="http://schemas.microsoft.com/office/drawing/2014/main" val="10003"/>
                  </a:ext>
                </a:extLst>
              </a:tr>
              <a:tr h="4111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Area D</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Cagney     (−1.10)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Lacey        (+0.90)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8.1</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Hill            (+0.60)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Renko       (−1.40)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5.4</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Poncherello (+ 2.00)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Baker           (−1.00)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3.0</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33</a:t>
                      </a:r>
                    </a:p>
                  </a:txBody>
                  <a:tcPr marL="81951" marR="81951" marT="45705" marB="45705" horzOverflow="overflow"/>
                </a:tc>
                <a:extLst>
                  <a:ext uri="{0D108BD9-81ED-4DB2-BD59-A6C34878D82A}">
                    <a16:rowId xmlns:a16="http://schemas.microsoft.com/office/drawing/2014/main" val="3412577741"/>
                  </a:ext>
                </a:extLst>
              </a:tr>
              <a:tr h="38528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155</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102</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57</a:t>
                      </a:r>
                    </a:p>
                  </a:txBody>
                  <a:tcPr marL="81951" marR="81951" marT="45705" marB="45705" horzOverflow="overflow"/>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314</a:t>
                      </a:r>
                    </a:p>
                  </a:txBody>
                  <a:tcPr marL="81951" marR="81951" marT="45705" marB="45705" horzOverflow="overflow"/>
                </a:tc>
                <a:extLst>
                  <a:ext uri="{0D108BD9-81ED-4DB2-BD59-A6C34878D82A}">
                    <a16:rowId xmlns:a16="http://schemas.microsoft.com/office/drawing/2014/main" val="1218794350"/>
                  </a:ext>
                </a:extLst>
              </a:tr>
            </a:tbl>
          </a:graphicData>
        </a:graphic>
      </p:graphicFrame>
    </p:spTree>
    <p:extLst>
      <p:ext uri="{BB962C8B-B14F-4D97-AF65-F5344CB8AC3E}">
        <p14:creationId xmlns:p14="http://schemas.microsoft.com/office/powerpoint/2010/main" val="29497782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Workbook Exercise 7.6</a:t>
            </a:r>
            <a:br>
              <a:rPr lang="en-US" altLang="en-US" sz="3600" dirty="0"/>
            </a:br>
            <a:r>
              <a:rPr lang="en-US" sz="3600" dirty="0">
                <a:ea typeface="ＭＳ Ｐゴシック" charset="0"/>
              </a:rPr>
              <a:t>Rating Errors</a:t>
            </a:r>
            <a:endParaRPr lang="en-US" altLang="en-US" sz="3600" dirty="0"/>
          </a:p>
        </p:txBody>
      </p:sp>
    </p:spTree>
    <p:extLst>
      <p:ext uri="{BB962C8B-B14F-4D97-AF65-F5344CB8AC3E}">
        <p14:creationId xmlns:p14="http://schemas.microsoft.com/office/powerpoint/2010/main" val="650579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Discussion: Quotes from Actual Performance Evaluations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sz="2400" dirty="0"/>
              <a:t>Since my last report, this employee has reached rock-bottom and shows signs of starting to dig</a:t>
            </a:r>
          </a:p>
          <a:p>
            <a:r>
              <a:rPr lang="en-US" altLang="en-US" sz="2400" dirty="0"/>
              <a:t>His squad would follow him anywhere, but only out of morbid curiosity</a:t>
            </a:r>
          </a:p>
          <a:p>
            <a:r>
              <a:rPr lang="en-US" altLang="en-US" sz="2400" dirty="0"/>
              <a:t>This associate is really not so much of a has-been but more of a definitely won’t be</a:t>
            </a:r>
          </a:p>
          <a:p>
            <a:r>
              <a:rPr lang="en-US" altLang="en-US" sz="2400" dirty="0"/>
              <a:t>Would be out of their depth in a parking lot puddle</a:t>
            </a:r>
          </a:p>
          <a:p>
            <a:r>
              <a:rPr lang="en-US" altLang="en-US" sz="2400" dirty="0"/>
              <a:t>This young employee has delusions of adequacy</a:t>
            </a:r>
          </a:p>
          <a:p>
            <a:r>
              <a:rPr lang="en-US" altLang="en-US" sz="2400" dirty="0"/>
              <a:t>This employee should go far – and the sooner the better</a:t>
            </a:r>
          </a:p>
          <a:p>
            <a:r>
              <a:rPr lang="en-US" altLang="en-US" sz="2400" dirty="0"/>
              <a:t>This employee is depriving a village somewhere of an idiot</a:t>
            </a:r>
          </a:p>
          <a:p>
            <a:r>
              <a:rPr lang="en-US" altLang="en-US" sz="2400" dirty="0"/>
              <a:t>Sets low personal standards and then consistently fails to achieve them</a:t>
            </a:r>
          </a:p>
        </p:txBody>
      </p:sp>
    </p:spTree>
    <p:extLst>
      <p:ext uri="{BB962C8B-B14F-4D97-AF65-F5344CB8AC3E}">
        <p14:creationId xmlns:p14="http://schemas.microsoft.com/office/powerpoint/2010/main" val="29305620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34444"/>
          </a:xfrm>
        </p:spPr>
        <p:txBody>
          <a:bodyPr/>
          <a:lstStyle/>
          <a:p>
            <a:pPr>
              <a:lnSpc>
                <a:spcPct val="100000"/>
              </a:lnSpc>
            </a:pPr>
            <a:r>
              <a:rPr lang="en-US" altLang="en-US" sz="3600" dirty="0"/>
              <a:t>Communicate Appraisal Results to Employees</a:t>
            </a:r>
          </a:p>
        </p:txBody>
      </p:sp>
    </p:spTree>
    <p:extLst>
      <p:ext uri="{BB962C8B-B14F-4D97-AF65-F5344CB8AC3E}">
        <p14:creationId xmlns:p14="http://schemas.microsoft.com/office/powerpoint/2010/main" val="1377654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Effective Performance Appraisal Review Interviews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617846" y="1586864"/>
            <a:ext cx="5031839" cy="4469766"/>
          </a:xfrm>
        </p:spPr>
        <p:txBody>
          <a:bodyPr/>
          <a:lstStyle/>
          <a:p>
            <a:r>
              <a:rPr lang="en-US" altLang="en-US" sz="2400" dirty="0"/>
              <a:t>Employee input prior to the meeting</a:t>
            </a:r>
            <a:br>
              <a:rPr lang="en-US" altLang="en-US" sz="2400" dirty="0"/>
            </a:br>
            <a:endParaRPr lang="en-US" altLang="en-US" sz="2400" dirty="0"/>
          </a:p>
          <a:p>
            <a:r>
              <a:rPr lang="en-US" altLang="en-US" sz="2400" dirty="0"/>
              <a:t>High level of employee participation</a:t>
            </a:r>
            <a:br>
              <a:rPr lang="en-US" altLang="en-US" sz="2400" dirty="0"/>
            </a:br>
            <a:endParaRPr lang="en-US" altLang="en-US" sz="2400" dirty="0"/>
          </a:p>
          <a:p>
            <a:r>
              <a:rPr lang="en-US" altLang="en-US" sz="2400" dirty="0"/>
              <a:t>Helpful supervisor attitude</a:t>
            </a:r>
            <a:br>
              <a:rPr lang="en-US" altLang="en-US" sz="2400" dirty="0"/>
            </a:br>
            <a:endParaRPr lang="en-US" altLang="en-US" sz="2400" dirty="0"/>
          </a:p>
          <a:p>
            <a:r>
              <a:rPr lang="en-US" altLang="en-US" sz="2400" dirty="0"/>
              <a:t>Focus on behaviors rather than traits</a:t>
            </a:r>
          </a:p>
        </p:txBody>
      </p:sp>
      <p:sp>
        <p:nvSpPr>
          <p:cNvPr id="3" name="Content Placeholder 2">
            <a:extLst>
              <a:ext uri="{FF2B5EF4-FFF2-40B4-BE49-F238E27FC236}">
                <a16:creationId xmlns:a16="http://schemas.microsoft.com/office/drawing/2014/main" id="{1D84DE6F-06CD-4CB8-A13F-2D79D8A1B00D}"/>
              </a:ext>
            </a:extLst>
          </p:cNvPr>
          <p:cNvSpPr>
            <a:spLocks noGrp="1"/>
          </p:cNvSpPr>
          <p:nvPr>
            <p:ph sz="quarter" idx="17"/>
          </p:nvPr>
        </p:nvSpPr>
        <p:spPr>
          <a:xfrm>
            <a:off x="6096000" y="1586864"/>
            <a:ext cx="4856017" cy="4642486"/>
          </a:xfrm>
        </p:spPr>
        <p:txBody>
          <a:bodyPr/>
          <a:lstStyle/>
          <a:p>
            <a:r>
              <a:rPr lang="en-US" altLang="en-US" sz="2400" dirty="0"/>
              <a:t>Identification of solutions to problems</a:t>
            </a:r>
            <a:br>
              <a:rPr lang="en-US" altLang="en-US" sz="2400" dirty="0"/>
            </a:br>
            <a:endParaRPr lang="en-US" altLang="en-US" sz="2400" dirty="0"/>
          </a:p>
          <a:p>
            <a:r>
              <a:rPr lang="en-US" altLang="en-US" sz="2400" dirty="0"/>
              <a:t>Mutual setting of specific goals</a:t>
            </a:r>
            <a:br>
              <a:rPr lang="en-US" altLang="en-US" sz="2400" dirty="0"/>
            </a:br>
            <a:endParaRPr lang="en-US" altLang="en-US" sz="2400" dirty="0"/>
          </a:p>
          <a:p>
            <a:r>
              <a:rPr lang="en-US" altLang="en-US" sz="2400" dirty="0"/>
              <a:t>Consistent application of standards</a:t>
            </a:r>
            <a:br>
              <a:rPr lang="en-US" altLang="en-US" sz="2400" dirty="0"/>
            </a:br>
            <a:endParaRPr lang="en-US" altLang="en-US" sz="2400" dirty="0"/>
          </a:p>
          <a:p>
            <a:r>
              <a:rPr lang="en-US" altLang="en-US" sz="2400" dirty="0"/>
              <a:t>Rater is familiar with the employee’s work</a:t>
            </a:r>
          </a:p>
        </p:txBody>
      </p:sp>
    </p:spTree>
    <p:extLst>
      <p:ext uri="{BB962C8B-B14F-4D97-AF65-F5344CB8AC3E}">
        <p14:creationId xmlns:p14="http://schemas.microsoft.com/office/powerpoint/2010/main" val="35708470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Prior to the Interview</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Employee Preparation</a:t>
            </a:r>
          </a:p>
          <a:p>
            <a:pPr lvl="1"/>
            <a:r>
              <a:rPr lang="en-US" altLang="en-US" dirty="0"/>
              <a:t>Give blank copy of forms to employee</a:t>
            </a:r>
          </a:p>
          <a:p>
            <a:pPr lvl="1"/>
            <a:r>
              <a:rPr lang="en-US" altLang="en-US" dirty="0"/>
              <a:t>Have the employee rate themselves</a:t>
            </a:r>
            <a:br>
              <a:rPr lang="en-US" altLang="en-US" dirty="0"/>
            </a:br>
            <a:endParaRPr lang="en-US" altLang="en-US" dirty="0"/>
          </a:p>
          <a:p>
            <a:r>
              <a:rPr lang="en-US" altLang="en-US" dirty="0"/>
              <a:t>Scheduling</a:t>
            </a:r>
          </a:p>
          <a:p>
            <a:pPr lvl="1"/>
            <a:r>
              <a:rPr lang="en-US" altLang="en-US" dirty="0"/>
              <a:t>Schedule at least an hour for the performance review</a:t>
            </a:r>
          </a:p>
          <a:p>
            <a:pPr lvl="1"/>
            <a:r>
              <a:rPr lang="en-US" altLang="en-US" dirty="0"/>
              <a:t>Schedule the review in a private, neutral location</a:t>
            </a:r>
            <a:br>
              <a:rPr lang="en-US" altLang="en-US" dirty="0"/>
            </a:br>
            <a:endParaRPr lang="en-US" altLang="en-US" dirty="0"/>
          </a:p>
          <a:p>
            <a:r>
              <a:rPr lang="en-US" altLang="en-US" dirty="0"/>
              <a:t>Supervisor Preparation</a:t>
            </a:r>
          </a:p>
          <a:p>
            <a:pPr lvl="1"/>
            <a:r>
              <a:rPr lang="en-US" altLang="en-US" dirty="0"/>
              <a:t>Review ratings and reasons for the ratings</a:t>
            </a:r>
          </a:p>
          <a:p>
            <a:pPr lvl="1"/>
            <a:r>
              <a:rPr lang="en-US" altLang="en-US" dirty="0"/>
              <a:t>Determine goals for the review</a:t>
            </a:r>
          </a:p>
        </p:txBody>
      </p:sp>
    </p:spTree>
    <p:extLst>
      <p:ext uri="{BB962C8B-B14F-4D97-AF65-F5344CB8AC3E}">
        <p14:creationId xmlns:p14="http://schemas.microsoft.com/office/powerpoint/2010/main" val="3094257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During the Interview</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Quiet, private location</a:t>
            </a:r>
            <a:br>
              <a:rPr lang="en-US" altLang="en-US" dirty="0"/>
            </a:br>
            <a:endParaRPr lang="en-US" altLang="en-US" dirty="0"/>
          </a:p>
          <a:p>
            <a:r>
              <a:rPr lang="en-US" altLang="en-US" dirty="0"/>
              <a:t>Establish rapport</a:t>
            </a:r>
            <a:br>
              <a:rPr lang="en-US" altLang="en-US" dirty="0"/>
            </a:br>
            <a:endParaRPr lang="en-US" altLang="en-US" dirty="0"/>
          </a:p>
          <a:p>
            <a:r>
              <a:rPr lang="en-US" altLang="en-US" dirty="0"/>
              <a:t>Have employee discuss self-ratings</a:t>
            </a:r>
            <a:br>
              <a:rPr lang="en-US" altLang="en-US" dirty="0"/>
            </a:br>
            <a:endParaRPr lang="en-US" altLang="en-US" dirty="0"/>
          </a:p>
          <a:p>
            <a:r>
              <a:rPr lang="en-US" altLang="en-US" dirty="0"/>
              <a:t>Discuss your ratings</a:t>
            </a:r>
            <a:br>
              <a:rPr lang="en-US" altLang="en-US" dirty="0"/>
            </a:br>
            <a:endParaRPr lang="en-US" altLang="en-US" dirty="0"/>
          </a:p>
          <a:p>
            <a:r>
              <a:rPr lang="en-US" altLang="en-US" dirty="0"/>
              <a:t>Identify problems and determine solutions</a:t>
            </a:r>
            <a:br>
              <a:rPr lang="en-US" altLang="en-US" dirty="0"/>
            </a:br>
            <a:endParaRPr lang="en-US" altLang="en-US" dirty="0"/>
          </a:p>
          <a:p>
            <a:r>
              <a:rPr lang="en-US" altLang="en-US" dirty="0"/>
              <a:t>Set goals</a:t>
            </a:r>
          </a:p>
        </p:txBody>
      </p:sp>
    </p:spTree>
    <p:extLst>
      <p:ext uri="{BB962C8B-B14F-4D97-AF65-F5344CB8AC3E}">
        <p14:creationId xmlns:p14="http://schemas.microsoft.com/office/powerpoint/2010/main" val="415676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Steps in Developing the System (2 of 2)</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Determine the sources to be used in appraising performance</a:t>
            </a:r>
            <a:br>
              <a:rPr lang="en-US" altLang="en-US" dirty="0"/>
            </a:br>
            <a:r>
              <a:rPr lang="en-US" altLang="en-US" dirty="0"/>
              <a:t> </a:t>
            </a:r>
          </a:p>
          <a:p>
            <a:r>
              <a:rPr lang="en-US" altLang="en-US" dirty="0"/>
              <a:t>Determine the best method to accomplish your goal</a:t>
            </a:r>
          </a:p>
        </p:txBody>
      </p:sp>
    </p:spTree>
    <p:extLst>
      <p:ext uri="{BB962C8B-B14F-4D97-AF65-F5344CB8AC3E}">
        <p14:creationId xmlns:p14="http://schemas.microsoft.com/office/powerpoint/2010/main" val="1870767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992402"/>
          </a:xfrm>
        </p:spPr>
        <p:txBody>
          <a:bodyPr/>
          <a:lstStyle/>
          <a:p>
            <a:pPr>
              <a:lnSpc>
                <a:spcPct val="100000"/>
              </a:lnSpc>
            </a:pPr>
            <a:r>
              <a:rPr lang="en-US" altLang="en-US" sz="3600" dirty="0"/>
              <a:t>Workbook Exercise 7.7</a:t>
            </a:r>
            <a:br>
              <a:rPr lang="en-US" altLang="en-US" sz="3600" dirty="0"/>
            </a:br>
            <a:r>
              <a:rPr lang="en-US" sz="3600" dirty="0">
                <a:ea typeface="ＭＳ Ｐゴシック" charset="0"/>
              </a:rPr>
              <a:t>Performance-appraisal Interviews</a:t>
            </a:r>
            <a:endParaRPr lang="en-US" altLang="en-US" sz="3600" dirty="0"/>
          </a:p>
        </p:txBody>
      </p:sp>
    </p:spTree>
    <p:extLst>
      <p:ext uri="{BB962C8B-B14F-4D97-AF65-F5344CB8AC3E}">
        <p14:creationId xmlns:p14="http://schemas.microsoft.com/office/powerpoint/2010/main" val="1297692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pPr>
              <a:lnSpc>
                <a:spcPct val="100000"/>
              </a:lnSpc>
            </a:pPr>
            <a:r>
              <a:rPr lang="en-US" altLang="en-US" sz="3600" dirty="0"/>
              <a:t>Terminate Employees</a:t>
            </a:r>
          </a:p>
        </p:txBody>
      </p:sp>
    </p:spTree>
    <p:extLst>
      <p:ext uri="{BB962C8B-B14F-4D97-AF65-F5344CB8AC3E}">
        <p14:creationId xmlns:p14="http://schemas.microsoft.com/office/powerpoint/2010/main" val="19679384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Employment-at-Will Doctrine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Concept</a:t>
            </a:r>
            <a:br>
              <a:rPr lang="en-US" altLang="en-US" dirty="0"/>
            </a:br>
            <a:endParaRPr lang="en-US" altLang="en-US" dirty="0"/>
          </a:p>
          <a:p>
            <a:r>
              <a:rPr lang="en-US" altLang="en-US" dirty="0"/>
              <a:t>Limitations</a:t>
            </a:r>
          </a:p>
          <a:p>
            <a:pPr lvl="1"/>
            <a:r>
              <a:rPr lang="en-US" altLang="en-US" dirty="0"/>
              <a:t>Federal or state law</a:t>
            </a:r>
          </a:p>
          <a:p>
            <a:pPr lvl="1"/>
            <a:r>
              <a:rPr lang="en-US" altLang="en-US" dirty="0"/>
              <a:t>Public policy or interest</a:t>
            </a:r>
          </a:p>
          <a:p>
            <a:pPr lvl="1"/>
            <a:r>
              <a:rPr lang="en-US" altLang="en-US" dirty="0"/>
              <a:t>Contracts</a:t>
            </a:r>
          </a:p>
          <a:p>
            <a:pPr lvl="1"/>
            <a:r>
              <a:rPr lang="en-US" altLang="en-US" dirty="0"/>
              <a:t>Implied contracts</a:t>
            </a:r>
          </a:p>
          <a:p>
            <a:pPr lvl="1"/>
            <a:r>
              <a:rPr lang="en-US" altLang="en-US" dirty="0"/>
              <a:t>Covenants of good faith and fair dealing</a:t>
            </a:r>
            <a:br>
              <a:rPr lang="en-US" altLang="en-US" dirty="0"/>
            </a:br>
            <a:endParaRPr lang="en-US" altLang="en-US" dirty="0"/>
          </a:p>
          <a:p>
            <a:r>
              <a:rPr lang="en-US" altLang="en-US" dirty="0"/>
              <a:t>At-Will Statements</a:t>
            </a:r>
          </a:p>
        </p:txBody>
      </p:sp>
    </p:spTree>
    <p:extLst>
      <p:ext uri="{BB962C8B-B14F-4D97-AF65-F5344CB8AC3E}">
        <p14:creationId xmlns:p14="http://schemas.microsoft.com/office/powerpoint/2010/main" val="3000924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Legal Reasons for Terminating Employees</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Probationary period</a:t>
            </a:r>
            <a:br>
              <a:rPr lang="en-US" altLang="en-US" dirty="0"/>
            </a:br>
            <a:endParaRPr lang="en-US" altLang="en-US" dirty="0"/>
          </a:p>
          <a:p>
            <a:r>
              <a:rPr lang="en-US" altLang="en-US" dirty="0"/>
              <a:t>Violation of rules</a:t>
            </a:r>
            <a:br>
              <a:rPr lang="en-US" altLang="en-US" dirty="0"/>
            </a:br>
            <a:endParaRPr lang="en-US" altLang="en-US" dirty="0"/>
          </a:p>
          <a:p>
            <a:r>
              <a:rPr lang="en-US" altLang="en-US" dirty="0"/>
              <a:t>Inability to perform</a:t>
            </a:r>
            <a:br>
              <a:rPr lang="en-US" altLang="en-US" dirty="0"/>
            </a:br>
            <a:endParaRPr lang="en-US" altLang="en-US" dirty="0"/>
          </a:p>
          <a:p>
            <a:r>
              <a:rPr lang="en-US" altLang="en-US" dirty="0"/>
              <a:t>Layoff</a:t>
            </a:r>
            <a:br>
              <a:rPr lang="en-US" altLang="en-US" dirty="0"/>
            </a:br>
            <a:endParaRPr lang="en-US" altLang="en-US" dirty="0"/>
          </a:p>
          <a:p>
            <a:r>
              <a:rPr lang="en-US" altLang="en-US" dirty="0"/>
              <a:t>Employment-at-Will</a:t>
            </a:r>
          </a:p>
        </p:txBody>
      </p:sp>
    </p:spTree>
    <p:extLst>
      <p:ext uri="{BB962C8B-B14F-4D97-AF65-F5344CB8AC3E}">
        <p14:creationId xmlns:p14="http://schemas.microsoft.com/office/powerpoint/2010/main" val="3185779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Violation of the Organization’s Rules</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A rule must exist</a:t>
            </a:r>
            <a:br>
              <a:rPr lang="en-US" altLang="en-US" dirty="0"/>
            </a:br>
            <a:endParaRPr lang="en-US" altLang="en-US" dirty="0"/>
          </a:p>
          <a:p>
            <a:r>
              <a:rPr lang="en-US" altLang="en-US" dirty="0"/>
              <a:t>Employee must have known about the rule</a:t>
            </a:r>
            <a:br>
              <a:rPr lang="en-US" altLang="en-US" dirty="0"/>
            </a:br>
            <a:endParaRPr lang="en-US" altLang="en-US" dirty="0"/>
          </a:p>
          <a:p>
            <a:r>
              <a:rPr lang="en-US" altLang="en-US" dirty="0"/>
              <a:t>Violation of the rule must be proven</a:t>
            </a:r>
            <a:br>
              <a:rPr lang="en-US" altLang="en-US" dirty="0"/>
            </a:br>
            <a:endParaRPr lang="en-US" altLang="en-US" dirty="0"/>
          </a:p>
          <a:p>
            <a:r>
              <a:rPr lang="en-US" altLang="en-US" dirty="0"/>
              <a:t>Rule must be equally enforced</a:t>
            </a:r>
            <a:br>
              <a:rPr lang="en-US" altLang="en-US" dirty="0"/>
            </a:br>
            <a:endParaRPr lang="en-US" altLang="en-US" dirty="0"/>
          </a:p>
          <a:p>
            <a:r>
              <a:rPr lang="en-US" altLang="en-US" dirty="0"/>
              <a:t>Punishment must fit the crime</a:t>
            </a:r>
          </a:p>
          <a:p>
            <a:pPr lvl="1"/>
            <a:r>
              <a:rPr lang="en-US" altLang="en-US" dirty="0"/>
              <a:t>Progressive discipline must occur</a:t>
            </a:r>
          </a:p>
        </p:txBody>
      </p:sp>
    </p:spTree>
    <p:extLst>
      <p:ext uri="{BB962C8B-B14F-4D97-AF65-F5344CB8AC3E}">
        <p14:creationId xmlns:p14="http://schemas.microsoft.com/office/powerpoint/2010/main" val="2102336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Progressive Discipline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927943"/>
            <a:ext cx="10711543" cy="4801400"/>
          </a:xfrm>
        </p:spPr>
        <p:txBody>
          <a:bodyPr/>
          <a:lstStyle/>
          <a:p>
            <a:r>
              <a:rPr lang="en-US" altLang="en-US" sz="2400" dirty="0"/>
              <a:t>Punishment must fit the offense</a:t>
            </a:r>
            <a:br>
              <a:rPr lang="en-US" altLang="en-US" sz="2400" dirty="0"/>
            </a:br>
            <a:endParaRPr lang="en-US" altLang="en-US" sz="2400" dirty="0"/>
          </a:p>
          <a:p>
            <a:r>
              <a:rPr lang="en-US" altLang="en-US" sz="2400" dirty="0"/>
              <a:t>A reasonable attempt must be made to change behavior</a:t>
            </a:r>
          </a:p>
          <a:p>
            <a:pPr lvl="1"/>
            <a:r>
              <a:rPr lang="en-US" altLang="en-US" sz="2200" dirty="0"/>
              <a:t>Counseling/training</a:t>
            </a:r>
          </a:p>
          <a:p>
            <a:pPr lvl="1"/>
            <a:r>
              <a:rPr lang="en-US" altLang="en-US" sz="2200" dirty="0"/>
              <a:t>Oral warning</a:t>
            </a:r>
          </a:p>
          <a:p>
            <a:pPr lvl="1"/>
            <a:r>
              <a:rPr lang="en-US" altLang="en-US" sz="2200" dirty="0"/>
              <a:t>Written warning</a:t>
            </a:r>
          </a:p>
          <a:p>
            <a:pPr lvl="1"/>
            <a:r>
              <a:rPr lang="en-US" altLang="en-US" sz="2200" dirty="0"/>
              <a:t>Probation</a:t>
            </a:r>
          </a:p>
          <a:p>
            <a:pPr lvl="1"/>
            <a:r>
              <a:rPr lang="en-US" altLang="en-US" sz="2200" dirty="0"/>
              <a:t>Suspension with pay</a:t>
            </a:r>
          </a:p>
          <a:p>
            <a:pPr lvl="1"/>
            <a:r>
              <a:rPr lang="en-US" altLang="en-US" sz="2200" dirty="0"/>
              <a:t>Suspension without pay</a:t>
            </a:r>
          </a:p>
          <a:p>
            <a:pPr lvl="1"/>
            <a:r>
              <a:rPr lang="en-US" altLang="en-US" sz="2200" dirty="0"/>
              <a:t>Transfer</a:t>
            </a:r>
          </a:p>
          <a:p>
            <a:pPr lvl="1"/>
            <a:r>
              <a:rPr lang="en-US" altLang="en-US" sz="2200" dirty="0"/>
              <a:t>Reduction in pay</a:t>
            </a:r>
          </a:p>
          <a:p>
            <a:pPr lvl="1"/>
            <a:r>
              <a:rPr lang="en-US" altLang="en-US" sz="2200" dirty="0"/>
              <a:t>Demotion</a:t>
            </a:r>
          </a:p>
          <a:p>
            <a:pPr lvl="1"/>
            <a:r>
              <a:rPr lang="en-US" altLang="en-US" sz="2200" dirty="0"/>
              <a:t>Termination</a:t>
            </a:r>
          </a:p>
        </p:txBody>
      </p:sp>
    </p:spTree>
    <p:extLst>
      <p:ext uri="{BB962C8B-B14F-4D97-AF65-F5344CB8AC3E}">
        <p14:creationId xmlns:p14="http://schemas.microsoft.com/office/powerpoint/2010/main" val="22005389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Inability to Perform</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Standard of performance</a:t>
            </a:r>
          </a:p>
          <a:p>
            <a:pPr lvl="1"/>
            <a:r>
              <a:rPr lang="en-US" altLang="en-US" dirty="0"/>
              <a:t>Concrete</a:t>
            </a:r>
          </a:p>
          <a:p>
            <a:pPr lvl="1"/>
            <a:r>
              <a:rPr lang="en-US" altLang="en-US" dirty="0"/>
              <a:t>Reasonable</a:t>
            </a:r>
          </a:p>
          <a:p>
            <a:pPr lvl="1"/>
            <a:r>
              <a:rPr lang="en-US" altLang="en-US" dirty="0"/>
              <a:t>Job-related</a:t>
            </a:r>
            <a:br>
              <a:rPr lang="en-US" altLang="en-US" dirty="0"/>
            </a:br>
            <a:endParaRPr lang="en-US" altLang="en-US" dirty="0"/>
          </a:p>
          <a:p>
            <a:r>
              <a:rPr lang="en-US" altLang="en-US" dirty="0"/>
              <a:t>Documented failure to meet the standard</a:t>
            </a:r>
          </a:p>
          <a:p>
            <a:pPr lvl="1"/>
            <a:r>
              <a:rPr lang="en-US" altLang="en-US" dirty="0"/>
              <a:t>Critical incident logs</a:t>
            </a:r>
          </a:p>
          <a:p>
            <a:pPr lvl="1"/>
            <a:r>
              <a:rPr lang="en-US" altLang="en-US" dirty="0"/>
              <a:t>Work samples</a:t>
            </a:r>
          </a:p>
          <a:p>
            <a:pPr lvl="1"/>
            <a:r>
              <a:rPr lang="en-US" altLang="en-US" dirty="0"/>
              <a:t>Performance ratings</a:t>
            </a:r>
            <a:br>
              <a:rPr lang="en-US" altLang="en-US" dirty="0"/>
            </a:br>
            <a:endParaRPr lang="en-US" altLang="en-US" dirty="0"/>
          </a:p>
          <a:p>
            <a:r>
              <a:rPr lang="en-US" altLang="en-US" dirty="0"/>
              <a:t>Progressive discipline</a:t>
            </a:r>
          </a:p>
        </p:txBody>
      </p:sp>
    </p:spTree>
    <p:extLst>
      <p:ext uri="{BB962C8B-B14F-4D97-AF65-F5344CB8AC3E}">
        <p14:creationId xmlns:p14="http://schemas.microsoft.com/office/powerpoint/2010/main" val="1492856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Reduction in Force (Layoff)</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Best economic interest of an organization</a:t>
            </a:r>
            <a:br>
              <a:rPr lang="en-US" altLang="en-US" dirty="0"/>
            </a:br>
            <a:endParaRPr lang="en-US" altLang="en-US" dirty="0"/>
          </a:p>
          <a:p>
            <a:r>
              <a:rPr lang="en-US" altLang="en-US" dirty="0"/>
              <a:t>Worker Adjustment and Retraining Notification Act (WARN)</a:t>
            </a:r>
          </a:p>
          <a:p>
            <a:pPr lvl="1"/>
            <a:r>
              <a:rPr lang="en-US" altLang="en-US" dirty="0"/>
              <a:t>60 days’ notice</a:t>
            </a:r>
          </a:p>
        </p:txBody>
      </p:sp>
    </p:spTree>
    <p:extLst>
      <p:ext uri="{BB962C8B-B14F-4D97-AF65-F5344CB8AC3E}">
        <p14:creationId xmlns:p14="http://schemas.microsoft.com/office/powerpoint/2010/main" val="418420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Prior to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Ensure that the legal process has been followed</a:t>
            </a:r>
            <a:br>
              <a:rPr lang="en-US" altLang="en-US" dirty="0"/>
            </a:br>
            <a:endParaRPr lang="en-US" altLang="en-US" dirty="0"/>
          </a:p>
          <a:p>
            <a:r>
              <a:rPr lang="en-US" altLang="en-US" dirty="0"/>
              <a:t>Decide how much help you want to offer the employee</a:t>
            </a:r>
            <a:br>
              <a:rPr lang="en-US" altLang="en-US" dirty="0"/>
            </a:br>
            <a:endParaRPr lang="en-US" altLang="en-US" dirty="0"/>
          </a:p>
          <a:p>
            <a:r>
              <a:rPr lang="en-US" altLang="en-US" dirty="0"/>
              <a:t>Choose a neutral, private place</a:t>
            </a:r>
            <a:br>
              <a:rPr lang="en-US" altLang="en-US" dirty="0"/>
            </a:br>
            <a:endParaRPr lang="en-US" altLang="en-US" dirty="0"/>
          </a:p>
          <a:p>
            <a:r>
              <a:rPr lang="en-US" altLang="en-US" dirty="0"/>
              <a:t>Plan enough time for the meeting</a:t>
            </a:r>
            <a:br>
              <a:rPr lang="en-US" altLang="en-US" dirty="0"/>
            </a:br>
            <a:endParaRPr lang="en-US" altLang="en-US" dirty="0"/>
          </a:p>
          <a:p>
            <a:r>
              <a:rPr lang="en-US" altLang="en-US" dirty="0"/>
              <a:t>Schedule the meeting for the middle of the week</a:t>
            </a:r>
          </a:p>
        </p:txBody>
      </p:sp>
    </p:spTree>
    <p:extLst>
      <p:ext uri="{BB962C8B-B14F-4D97-AF65-F5344CB8AC3E}">
        <p14:creationId xmlns:p14="http://schemas.microsoft.com/office/powerpoint/2010/main" val="3005659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During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1070870"/>
            <a:ext cx="10711543" cy="4801400"/>
          </a:xfrm>
        </p:spPr>
        <p:txBody>
          <a:bodyPr/>
          <a:lstStyle/>
          <a:p>
            <a:r>
              <a:rPr lang="en-US" altLang="en-US" dirty="0"/>
              <a:t>Get to the point</a:t>
            </a:r>
            <a:br>
              <a:rPr lang="en-US" altLang="en-US" dirty="0"/>
            </a:br>
            <a:r>
              <a:rPr lang="en-US" altLang="en-US" sz="2000" dirty="0"/>
              <a:t> </a:t>
            </a:r>
            <a:endParaRPr lang="en-US" altLang="en-US" dirty="0"/>
          </a:p>
          <a:p>
            <a:r>
              <a:rPr lang="en-US" altLang="en-US" dirty="0"/>
              <a:t>Rationally state the reasons for the decision</a:t>
            </a:r>
            <a:br>
              <a:rPr lang="en-US" altLang="en-US" dirty="0"/>
            </a:br>
            <a:r>
              <a:rPr lang="en-US" altLang="en-US" sz="2000" dirty="0"/>
              <a:t> </a:t>
            </a:r>
            <a:endParaRPr lang="en-US" altLang="en-US" dirty="0"/>
          </a:p>
          <a:p>
            <a:r>
              <a:rPr lang="en-US" altLang="en-US" dirty="0"/>
              <a:t>Express gratitude for the employee’s efforts (if sincere)</a:t>
            </a:r>
            <a:br>
              <a:rPr lang="en-US" altLang="en-US" dirty="0"/>
            </a:br>
            <a:r>
              <a:rPr lang="en-US" altLang="en-US" sz="2000" dirty="0"/>
              <a:t> </a:t>
            </a:r>
            <a:endParaRPr lang="en-US" altLang="en-US" dirty="0"/>
          </a:p>
          <a:p>
            <a:r>
              <a:rPr lang="en-US" altLang="en-US" dirty="0"/>
              <a:t>Offer whatever assistance you wish to provide</a:t>
            </a:r>
          </a:p>
          <a:p>
            <a:pPr lvl="1"/>
            <a:r>
              <a:rPr lang="en-US" altLang="en-US" dirty="0"/>
              <a:t>Severance pay</a:t>
            </a:r>
          </a:p>
          <a:p>
            <a:pPr lvl="1"/>
            <a:r>
              <a:rPr lang="en-US" altLang="en-US" dirty="0"/>
              <a:t>Recommendation</a:t>
            </a:r>
            <a:br>
              <a:rPr lang="en-US" altLang="en-US" dirty="0"/>
            </a:br>
            <a:r>
              <a:rPr lang="en-US" altLang="en-US" sz="2000" dirty="0"/>
              <a:t> </a:t>
            </a:r>
            <a:endParaRPr lang="en-US" altLang="en-US" dirty="0"/>
          </a:p>
          <a:p>
            <a:r>
              <a:rPr lang="en-US" altLang="en-US" dirty="0"/>
              <a:t>Perform administrative duties</a:t>
            </a:r>
            <a:br>
              <a:rPr lang="en-US" altLang="en-US" dirty="0"/>
            </a:br>
            <a:r>
              <a:rPr lang="en-US" altLang="en-US" sz="2000" dirty="0"/>
              <a:t> </a:t>
            </a:r>
            <a:endParaRPr lang="en-US" altLang="en-US" dirty="0"/>
          </a:p>
          <a:p>
            <a:r>
              <a:rPr lang="en-US" altLang="en-US" dirty="0"/>
              <a:t>Ask employee to gather personal belongings and leave</a:t>
            </a:r>
          </a:p>
        </p:txBody>
      </p:sp>
    </p:spTree>
    <p:extLst>
      <p:ext uri="{BB962C8B-B14F-4D97-AF65-F5344CB8AC3E}">
        <p14:creationId xmlns:p14="http://schemas.microsoft.com/office/powerpoint/2010/main" val="341169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sz="3600" dirty="0">
                <a:ea typeface="ＭＳ Ｐゴシック" charset="0"/>
              </a:rPr>
              <a:t>Determine Purpose of the Appraisal</a:t>
            </a:r>
            <a:endParaRPr lang="en-IN" sz="3600" dirty="0"/>
          </a:p>
        </p:txBody>
      </p:sp>
    </p:spTree>
    <p:extLst>
      <p:ext uri="{BB962C8B-B14F-4D97-AF65-F5344CB8AC3E}">
        <p14:creationId xmlns:p14="http://schemas.microsoft.com/office/powerpoint/2010/main" val="2068477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The Termination Meeting: After the Meeting</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a:xfrm>
            <a:off x="743576" y="1101015"/>
            <a:ext cx="10711543" cy="4801400"/>
          </a:xfrm>
        </p:spPr>
        <p:txBody>
          <a:bodyPr/>
          <a:lstStyle/>
          <a:p>
            <a:r>
              <a:rPr lang="en-US" altLang="en-US" dirty="0"/>
              <a:t>Maintain your self-esteem</a:t>
            </a:r>
            <a:br>
              <a:rPr lang="en-US" altLang="en-US" dirty="0"/>
            </a:br>
            <a:endParaRPr lang="en-US" altLang="en-US" dirty="0"/>
          </a:p>
          <a:p>
            <a:r>
              <a:rPr lang="en-US" altLang="en-US" dirty="0"/>
              <a:t>Protect yourself from guilt by reviewing the facts</a:t>
            </a:r>
            <a:br>
              <a:rPr lang="en-US" altLang="en-US" dirty="0"/>
            </a:br>
            <a:endParaRPr lang="en-US" altLang="en-US" dirty="0"/>
          </a:p>
          <a:p>
            <a:r>
              <a:rPr lang="en-US" altLang="en-US" dirty="0"/>
              <a:t>Help other employees cope</a:t>
            </a:r>
          </a:p>
          <a:p>
            <a:pPr lvl="1"/>
            <a:r>
              <a:rPr lang="en-US" altLang="en-US" dirty="0"/>
              <a:t>Be honest with them</a:t>
            </a:r>
          </a:p>
          <a:p>
            <a:pPr lvl="1"/>
            <a:r>
              <a:rPr lang="en-US" altLang="en-US" dirty="0"/>
              <a:t>This will avoid “water cooler whispers”</a:t>
            </a:r>
            <a:br>
              <a:rPr lang="en-US" altLang="en-US" dirty="0"/>
            </a:br>
            <a:endParaRPr lang="en-US" altLang="en-US" dirty="0"/>
          </a:p>
          <a:p>
            <a:r>
              <a:rPr lang="en-US" altLang="en-US" dirty="0"/>
              <a:t>Avoid negative public statements about the fired employee’s character</a:t>
            </a:r>
            <a:br>
              <a:rPr lang="en-US" altLang="en-US" dirty="0"/>
            </a:br>
            <a:endParaRPr lang="en-US" altLang="en-US" dirty="0"/>
          </a:p>
          <a:p>
            <a:r>
              <a:rPr lang="en-US" altLang="en-US" dirty="0"/>
              <a:t>Notify all organizational units affected by employee’s departure</a:t>
            </a:r>
          </a:p>
        </p:txBody>
      </p:sp>
    </p:spTree>
    <p:extLst>
      <p:ext uri="{BB962C8B-B14F-4D97-AF65-F5344CB8AC3E}">
        <p14:creationId xmlns:p14="http://schemas.microsoft.com/office/powerpoint/2010/main" val="10424243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a:xfrm>
            <a:off x="838200" y="3096122"/>
            <a:ext cx="10515600" cy="1055464"/>
          </a:xfrm>
        </p:spPr>
        <p:txBody>
          <a:bodyPr/>
          <a:lstStyle/>
          <a:p>
            <a:pPr>
              <a:lnSpc>
                <a:spcPct val="100000"/>
              </a:lnSpc>
            </a:pPr>
            <a:r>
              <a:rPr lang="en-US" altLang="en-US" sz="3600" dirty="0"/>
              <a:t>Monitor the Legality and Fairness of the Appraisal System</a:t>
            </a:r>
          </a:p>
        </p:txBody>
      </p:sp>
    </p:spTree>
    <p:extLst>
      <p:ext uri="{BB962C8B-B14F-4D97-AF65-F5344CB8AC3E}">
        <p14:creationId xmlns:p14="http://schemas.microsoft.com/office/powerpoint/2010/main" val="2939151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Questions to Ask</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Has the organization provided training?</a:t>
            </a:r>
            <a:br>
              <a:rPr lang="en-US" altLang="en-US" dirty="0"/>
            </a:br>
            <a:endParaRPr lang="en-US" altLang="en-US" dirty="0"/>
          </a:p>
          <a:p>
            <a:r>
              <a:rPr lang="en-US" altLang="en-US" dirty="0"/>
              <a:t>Are there gender, race, ethnicity, disability, or age differences in the ratings or opportunities given to improve performance?</a:t>
            </a:r>
            <a:br>
              <a:rPr lang="en-US" altLang="en-US" dirty="0"/>
            </a:br>
            <a:endParaRPr lang="en-US" altLang="en-US" dirty="0"/>
          </a:p>
          <a:p>
            <a:r>
              <a:rPr lang="en-US" altLang="en-US" dirty="0"/>
              <a:t>Do employees with similar ratings receive similar rewards or consequences?</a:t>
            </a:r>
            <a:br>
              <a:rPr lang="en-US" altLang="en-US" dirty="0"/>
            </a:br>
            <a:endParaRPr lang="en-US" altLang="en-US" dirty="0"/>
          </a:p>
          <a:p>
            <a:r>
              <a:rPr lang="en-US" altLang="en-US" dirty="0"/>
              <a:t>Are there employees who historically have received high ratings suddenly being given a low rating?</a:t>
            </a:r>
          </a:p>
        </p:txBody>
      </p:sp>
    </p:spTree>
    <p:extLst>
      <p:ext uri="{BB962C8B-B14F-4D97-AF65-F5344CB8AC3E}">
        <p14:creationId xmlns:p14="http://schemas.microsoft.com/office/powerpoint/2010/main" val="37084564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Case Study</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Applied Case Study: Kohl’s Department Store</a:t>
            </a:r>
          </a:p>
        </p:txBody>
      </p:sp>
    </p:spTree>
    <p:extLst>
      <p:ext uri="{BB962C8B-B14F-4D97-AF65-F5344CB8AC3E}">
        <p14:creationId xmlns:p14="http://schemas.microsoft.com/office/powerpoint/2010/main" val="3729869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Activity: Discussion of the At-Will Doctrine</a:t>
            </a:r>
            <a:endParaRPr lang="en-IN" dirty="0"/>
          </a:p>
        </p:txBody>
      </p:sp>
      <p:sp>
        <p:nvSpPr>
          <p:cNvPr id="5" name="Text Placeholder 4">
            <a:extLst>
              <a:ext uri="{FF2B5EF4-FFF2-40B4-BE49-F238E27FC236}">
                <a16:creationId xmlns:a16="http://schemas.microsoft.com/office/drawing/2014/main" id="{4F6A1DC1-C13B-488D-822F-25907E521D55}"/>
              </a:ext>
            </a:extLst>
          </p:cNvPr>
          <p:cNvSpPr>
            <a:spLocks noGrp="1"/>
          </p:cNvSpPr>
          <p:nvPr>
            <p:ph type="body" sz="quarter" idx="15"/>
          </p:nvPr>
        </p:nvSpPr>
        <p:spPr/>
        <p:txBody>
          <a:bodyPr/>
          <a:lstStyle/>
          <a:p>
            <a:r>
              <a:rPr lang="en-US" altLang="en-US" dirty="0"/>
              <a:t>What are other ethical dilemmas in the at-will doctrine?</a:t>
            </a:r>
            <a:br>
              <a:rPr lang="en-US" altLang="en-US" dirty="0"/>
            </a:br>
            <a:endParaRPr lang="en-US" altLang="en-US" dirty="0"/>
          </a:p>
          <a:p>
            <a:r>
              <a:rPr lang="en-US" altLang="en-US" dirty="0"/>
              <a:t>Which argument do you agree with: that of critics of the doctrine or supporters?</a:t>
            </a:r>
            <a:br>
              <a:rPr lang="en-US" altLang="en-US" dirty="0"/>
            </a:br>
            <a:endParaRPr lang="en-US" altLang="en-US" dirty="0"/>
          </a:p>
          <a:p>
            <a:r>
              <a:rPr lang="en-US" altLang="en-US" dirty="0"/>
              <a:t>Are there limitations that should be imposed on the doctrine, other than those outlined in your textbook, that would make the doctrine more ethical, and therefore, fairer?</a:t>
            </a:r>
            <a:br>
              <a:rPr lang="en-US" altLang="en-US" dirty="0"/>
            </a:br>
            <a:endParaRPr lang="en-US" altLang="en-US" dirty="0"/>
          </a:p>
          <a:p>
            <a:r>
              <a:rPr lang="en-US" altLang="en-US" dirty="0"/>
              <a:t>Do you agree that having different laws for public and private sector employees (at-will versus for just cause) is fair?</a:t>
            </a:r>
          </a:p>
        </p:txBody>
      </p:sp>
    </p:spTree>
    <p:extLst>
      <p:ext uri="{BB962C8B-B14F-4D97-AF65-F5344CB8AC3E}">
        <p14:creationId xmlns:p14="http://schemas.microsoft.com/office/powerpoint/2010/main" val="427832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ADD0-B2CB-42A7-BFA4-FE61BED31E0C}"/>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22424610-031E-4FF6-900F-37A4A7F1F35C}"/>
              </a:ext>
            </a:extLst>
          </p:cNvPr>
          <p:cNvSpPr>
            <a:spLocks noGrp="1"/>
          </p:cNvSpPr>
          <p:nvPr>
            <p:ph type="body" sz="quarter" idx="15"/>
          </p:nvPr>
        </p:nvSpPr>
        <p:spPr>
          <a:xfrm>
            <a:off x="743576" y="1080918"/>
            <a:ext cx="10711543" cy="4801400"/>
          </a:xfrm>
        </p:spPr>
        <p:txBody>
          <a:bodyPr/>
          <a:lstStyle/>
          <a:p>
            <a:r>
              <a:rPr lang="en-US" dirty="0"/>
              <a:t>What do you think is the most important purpose for performance appraisal? Why?</a:t>
            </a:r>
            <a:br>
              <a:rPr lang="en-US" dirty="0"/>
            </a:br>
            <a:r>
              <a:rPr lang="en-US" sz="2000" dirty="0"/>
              <a:t> </a:t>
            </a:r>
            <a:endParaRPr lang="en-US" dirty="0"/>
          </a:p>
          <a:p>
            <a:r>
              <a:rPr lang="en-US" dirty="0"/>
              <a:t>What problems might result from using a 360-degree feedback system?</a:t>
            </a:r>
            <a:br>
              <a:rPr lang="en-US" dirty="0"/>
            </a:br>
            <a:r>
              <a:rPr lang="en-US" sz="2000" dirty="0"/>
              <a:t> </a:t>
            </a:r>
            <a:endParaRPr lang="en-US" dirty="0"/>
          </a:p>
          <a:p>
            <a:r>
              <a:rPr lang="en-US" dirty="0"/>
              <a:t>The chapter mentioned a variety of ways to measure performance. Which one do you think is the best? Why?</a:t>
            </a:r>
            <a:br>
              <a:rPr lang="en-US" dirty="0"/>
            </a:br>
            <a:r>
              <a:rPr lang="en-US" sz="2000" dirty="0"/>
              <a:t> </a:t>
            </a:r>
            <a:endParaRPr lang="en-US" dirty="0"/>
          </a:p>
          <a:p>
            <a:r>
              <a:rPr lang="en-US" dirty="0"/>
              <a:t>What do you think is the best way to communicate performance-appraisal results to employees?</a:t>
            </a:r>
            <a:br>
              <a:rPr lang="en-US" dirty="0"/>
            </a:br>
            <a:r>
              <a:rPr lang="en-US" sz="2000" dirty="0"/>
              <a:t> </a:t>
            </a:r>
            <a:endParaRPr lang="en-US" dirty="0"/>
          </a:p>
          <a:p>
            <a:r>
              <a:rPr lang="en-US" dirty="0"/>
              <a:t>Is the employment-at-will doctrine a good idea? Why or why not?</a:t>
            </a:r>
          </a:p>
        </p:txBody>
      </p:sp>
    </p:spTree>
    <p:extLst>
      <p:ext uri="{BB962C8B-B14F-4D97-AF65-F5344CB8AC3E}">
        <p14:creationId xmlns:p14="http://schemas.microsoft.com/office/powerpoint/2010/main" val="2696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7"/>
          </p:nvPr>
        </p:nvSpPr>
        <p:spPr/>
        <p:txBody>
          <a:bodyPr>
            <a:normAutofit/>
          </a:bodyPr>
          <a:lstStyle/>
          <a:p>
            <a:pPr marL="0" indent="0">
              <a:lnSpc>
                <a:spcPct val="100000"/>
              </a:lnSpc>
              <a:spcAft>
                <a:spcPts val="1800"/>
              </a:spcAft>
              <a:buNone/>
            </a:pPr>
            <a:r>
              <a:rPr lang="en-US" sz="2600" dirty="0"/>
              <a:t>Now that the lesson has ended, you should have learned how to:</a:t>
            </a:r>
          </a:p>
          <a:p>
            <a:pPr>
              <a:lnSpc>
                <a:spcPct val="100000"/>
              </a:lnSpc>
              <a:buFont typeface="Arial" panose="020B0604020202020204" pitchFamily="34" charset="0"/>
              <a:buChar char="•"/>
            </a:pPr>
            <a:r>
              <a:rPr lang="en-US" altLang="en-US" sz="2600" dirty="0"/>
              <a:t>Create a performance appraisal instrument</a:t>
            </a:r>
          </a:p>
          <a:p>
            <a:pPr>
              <a:lnSpc>
                <a:spcPct val="100000"/>
              </a:lnSpc>
              <a:buFont typeface="Arial" panose="020B0604020202020204" pitchFamily="34" charset="0"/>
              <a:buChar char="•"/>
            </a:pPr>
            <a:r>
              <a:rPr lang="en-US" altLang="en-US" sz="2600" dirty="0"/>
              <a:t>Administer a performance appraisal system</a:t>
            </a:r>
          </a:p>
          <a:p>
            <a:pPr>
              <a:lnSpc>
                <a:spcPct val="100000"/>
              </a:lnSpc>
              <a:buFont typeface="Arial" panose="020B0604020202020204" pitchFamily="34" charset="0"/>
              <a:buChar char="•"/>
            </a:pPr>
            <a:r>
              <a:rPr lang="en-US" altLang="en-US" sz="2600" dirty="0"/>
              <a:t>Describe the problems associated with performance ratings</a:t>
            </a:r>
          </a:p>
          <a:p>
            <a:pPr>
              <a:lnSpc>
                <a:spcPct val="100000"/>
              </a:lnSpc>
              <a:buFont typeface="Arial" panose="020B0604020202020204" pitchFamily="34" charset="0"/>
              <a:buChar char="•"/>
            </a:pPr>
            <a:r>
              <a:rPr lang="en-US" altLang="en-US" sz="2600" dirty="0"/>
              <a:t>Conduct a performance appraisal review</a:t>
            </a:r>
          </a:p>
          <a:p>
            <a:pPr>
              <a:lnSpc>
                <a:spcPct val="100000"/>
              </a:lnSpc>
              <a:buFont typeface="Arial" panose="020B0604020202020204" pitchFamily="34" charset="0"/>
              <a:buChar char="•"/>
            </a:pPr>
            <a:r>
              <a:rPr lang="en-US" altLang="en-US" sz="2600" dirty="0"/>
              <a:t>Explain how to legally terminate an unproductive employee</a:t>
            </a:r>
          </a:p>
          <a:p>
            <a:pPr>
              <a:lnSpc>
                <a:spcPct val="100000"/>
              </a:lnSpc>
              <a:buFont typeface="Arial" panose="020B0604020202020204" pitchFamily="34" charset="0"/>
              <a:buChar char="•"/>
            </a:pPr>
            <a:r>
              <a:rPr lang="en-US" altLang="en-US" sz="2600" dirty="0"/>
              <a:t>Determine the legality of a performance appraisal system</a:t>
            </a:r>
          </a:p>
        </p:txBody>
      </p:sp>
    </p:spTree>
    <p:extLst>
      <p:ext uri="{BB962C8B-B14F-4D97-AF65-F5344CB8AC3E}">
        <p14:creationId xmlns:p14="http://schemas.microsoft.com/office/powerpoint/2010/main" val="369374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ea typeface="ＭＳ Ｐゴシック" charset="0"/>
              </a:rPr>
              <a:t>What Is the Purpose of the Appraisal?</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altLang="en-US" dirty="0"/>
              <a:t>Feedback and training </a:t>
            </a:r>
          </a:p>
          <a:p>
            <a:pPr lvl="1"/>
            <a:r>
              <a:rPr lang="en-US" altLang="en-US" dirty="0"/>
              <a:t>Performance appraisal review</a:t>
            </a:r>
            <a:br>
              <a:rPr lang="en-US" altLang="en-US" dirty="0"/>
            </a:br>
            <a:endParaRPr lang="en-US" altLang="en-US" dirty="0"/>
          </a:p>
          <a:p>
            <a:r>
              <a:rPr lang="en-US" altLang="en-US" dirty="0"/>
              <a:t>Determining salary increases</a:t>
            </a:r>
            <a:br>
              <a:rPr lang="en-US" altLang="en-US" dirty="0"/>
            </a:br>
            <a:endParaRPr lang="en-US" altLang="en-US" dirty="0"/>
          </a:p>
          <a:p>
            <a:r>
              <a:rPr lang="en-US" altLang="en-US" dirty="0"/>
              <a:t>Making promotion decisions</a:t>
            </a:r>
          </a:p>
          <a:p>
            <a:pPr lvl="1"/>
            <a:r>
              <a:rPr lang="en-US" altLang="en-US" dirty="0"/>
              <a:t>Peter Principle</a:t>
            </a:r>
            <a:br>
              <a:rPr lang="en-US" altLang="en-US" dirty="0"/>
            </a:br>
            <a:endParaRPr lang="en-US" altLang="en-US" dirty="0"/>
          </a:p>
          <a:p>
            <a:r>
              <a:rPr lang="en-US" altLang="en-US" dirty="0"/>
              <a:t>Making termination decisions</a:t>
            </a:r>
            <a:br>
              <a:rPr lang="en-US" altLang="en-US" dirty="0"/>
            </a:br>
            <a:endParaRPr lang="en-US" altLang="en-US" dirty="0"/>
          </a:p>
          <a:p>
            <a:r>
              <a:rPr lang="en-US" altLang="en-US" dirty="0"/>
              <a:t>Conducting organizational research</a:t>
            </a:r>
          </a:p>
        </p:txBody>
      </p:sp>
    </p:spTree>
    <p:extLst>
      <p:ext uri="{BB962C8B-B14F-4D97-AF65-F5344CB8AC3E}">
        <p14:creationId xmlns:p14="http://schemas.microsoft.com/office/powerpoint/2010/main" val="358946114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xsi:nil="true"/>
    <Topic xmlns="c8ecdccd-e3b0-4392-94c4-49d90f16d1d5">Accessibility</Topic>
    <Copy xmlns="c8ecdccd-e3b0-4392-94c4-49d90f16d1d5">true</Copy>
    <MasterLocation_x0028_ifCopy_x003d_Yes_x0029_ xmlns="c8ecdccd-e3b0-4392-94c4-49d90f16d1d5">LCoE</MasterLocation_x0028_ifCopy_x003d_Yes_x0029_>
    <Owner xmlns="c8ecdccd-e3b0-4392-94c4-49d90f16d1d5">LCoE</Owner>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cc1e726a-7c3b-4654-9122-87de3e28a51c"/>
    <ds:schemaRef ds:uri="c8ecdccd-e3b0-4392-94c4-49d90f16d1d5"/>
    <ds:schemaRef ds:uri="http://purl.org/dc/dcmitype/"/>
  </ds:schemaRefs>
</ds:datastoreItem>
</file>

<file path=customXml/itemProps2.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3200</TotalTime>
  <Words>3521</Words>
  <Application>Microsoft Office PowerPoint</Application>
  <PresentationFormat>Widescreen</PresentationFormat>
  <Paragraphs>1170</Paragraphs>
  <Slides>86</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arial</vt:lpstr>
      <vt:lpstr>Calibri</vt:lpstr>
      <vt:lpstr>Helvetica</vt:lpstr>
      <vt:lpstr>Open Sans</vt:lpstr>
      <vt:lpstr>Summer Font</vt:lpstr>
      <vt:lpstr>Times New Roman</vt:lpstr>
      <vt:lpstr>Office Theme</vt:lpstr>
      <vt:lpstr>Industrial/Organizational Psychology: An Applied Approach, 9e</vt:lpstr>
      <vt:lpstr>Icebreaker</vt:lpstr>
      <vt:lpstr>Learning Objectives</vt:lpstr>
      <vt:lpstr>Determine the Reason for Evaluating  Employee Performance</vt:lpstr>
      <vt:lpstr>Effective and Legal Performance Appraisal Systems</vt:lpstr>
      <vt:lpstr>Steps in Developing the System (1 of 2)</vt:lpstr>
      <vt:lpstr>Steps in Developing the System (2 of 2)</vt:lpstr>
      <vt:lpstr>Determine Purpose of the Appraisal</vt:lpstr>
      <vt:lpstr>What Is the Purpose of the Appraisal?</vt:lpstr>
      <vt:lpstr>Identify Environmental and Cultural Limitations</vt:lpstr>
      <vt:lpstr>Factors</vt:lpstr>
      <vt:lpstr>Determine Who Will Evaluate Performance</vt:lpstr>
      <vt:lpstr>Who Will Appraise Performance?</vt:lpstr>
      <vt:lpstr>Using Multiple Sources</vt:lpstr>
      <vt:lpstr>Supervisor and Peer Appraisal</vt:lpstr>
      <vt:lpstr>Subordinate, Customer, and Self  Appraisal</vt:lpstr>
      <vt:lpstr>Workbook Exercise 7.1 360-degree Feedback</vt:lpstr>
      <vt:lpstr>Activity: Discussion of Feedback</vt:lpstr>
      <vt:lpstr>Select the Best Appraisal Method to Accomplish Your Goals</vt:lpstr>
      <vt:lpstr>Three Important Decisions</vt:lpstr>
      <vt:lpstr>Decision 1: What Will Be the Focus?</vt:lpstr>
      <vt:lpstr>What Will Be the Focus? Tasks and Goals</vt:lpstr>
      <vt:lpstr>What Will Be the Focus?  Contextual Performance</vt:lpstr>
      <vt:lpstr>Workbook Exercise 7.2 Creating Performance Dimensions</vt:lpstr>
      <vt:lpstr>Decision 2: Should Dimensions Be Weighted?</vt:lpstr>
      <vt:lpstr>Decision 3: Should We Use Employee Comparisons, Objective Measures, or Ratings?</vt:lpstr>
      <vt:lpstr>How Will Performance Be Appraised?</vt:lpstr>
      <vt:lpstr>Example of a Ranking Method</vt:lpstr>
      <vt:lpstr>Example of a Forced Distribution</vt:lpstr>
      <vt:lpstr>Workbook Exercise 7.3 Paired-comparison Exercise</vt:lpstr>
      <vt:lpstr>Objective Measures</vt:lpstr>
      <vt:lpstr>Ratings of Performance</vt:lpstr>
      <vt:lpstr>Graphic Rating Scale Example</vt:lpstr>
      <vt:lpstr>Example of Scale Types:  Comparison to Other Employees</vt:lpstr>
      <vt:lpstr>Example of Scale Types: Frequency</vt:lpstr>
      <vt:lpstr>Example of Scale Types:  Extent to Which Expectations Were Met</vt:lpstr>
      <vt:lpstr>Example of a Mixed-Standard Scale</vt:lpstr>
      <vt:lpstr>Example of a Forced-Choice Scale</vt:lpstr>
      <vt:lpstr>Evaluation of Performance Appraisal Methods</vt:lpstr>
      <vt:lpstr>Workbook Exercise 7.4 Writing Behavioral Statements</vt:lpstr>
      <vt:lpstr>Train Raters</vt:lpstr>
      <vt:lpstr>Training Raters</vt:lpstr>
      <vt:lpstr>Observe and Document Performance</vt:lpstr>
      <vt:lpstr>Why Document Performance?</vt:lpstr>
      <vt:lpstr>Activity: Rating Exercise (1 of 2)</vt:lpstr>
      <vt:lpstr>Activity: Rating Exercise (2 of 2)</vt:lpstr>
      <vt:lpstr>What We Tend to Remember</vt:lpstr>
      <vt:lpstr>What We Tend to Forget</vt:lpstr>
      <vt:lpstr>Critical Incidents</vt:lpstr>
      <vt:lpstr>Employee Performance Record</vt:lpstr>
      <vt:lpstr>Performance Record Example</vt:lpstr>
      <vt:lpstr>Evaluate Performance</vt:lpstr>
      <vt:lpstr>Evaluating Performance</vt:lpstr>
      <vt:lpstr>Common Rating Errors (1 of 2)</vt:lpstr>
      <vt:lpstr>Common Rating Errors (2 of 2)</vt:lpstr>
      <vt:lpstr>Example: Leniency Error in Ratings (1 of 5)</vt:lpstr>
      <vt:lpstr>Example: Strictness Error in Ratings (2 of 5)</vt:lpstr>
      <vt:lpstr>Example: Central Tendency Rating Error (3 of 5)</vt:lpstr>
      <vt:lpstr>Example: Halo Rating Error (4 of 5)</vt:lpstr>
      <vt:lpstr>Example: Proximity Rating Error (5 of 5)</vt:lpstr>
      <vt:lpstr>Workbook Exercise 7.5 Evaluating Employee Performance</vt:lpstr>
      <vt:lpstr>Employee Performance by Area and Shift</vt:lpstr>
      <vt:lpstr>Employee Rating by Area and Shift</vt:lpstr>
      <vt:lpstr>Workbook Exercise 7.6 Rating Errors</vt:lpstr>
      <vt:lpstr>Discussion: Quotes from Actual Performance Evaluations</vt:lpstr>
      <vt:lpstr>Communicate Appraisal Results to Employees</vt:lpstr>
      <vt:lpstr>Effective Performance Appraisal Review Interviews</vt:lpstr>
      <vt:lpstr>Prior to the Interview</vt:lpstr>
      <vt:lpstr>During the Interview</vt:lpstr>
      <vt:lpstr>Workbook Exercise 7.7 Performance-appraisal Interviews</vt:lpstr>
      <vt:lpstr>Terminate Employees</vt:lpstr>
      <vt:lpstr>Employment-at-Will Doctrine</vt:lpstr>
      <vt:lpstr>Legal Reasons for Terminating Employees</vt:lpstr>
      <vt:lpstr>Violation of the Organization’s Rules</vt:lpstr>
      <vt:lpstr>Progressive Discipline</vt:lpstr>
      <vt:lpstr>Inability to Perform</vt:lpstr>
      <vt:lpstr>Reduction in Force (Layoff)</vt:lpstr>
      <vt:lpstr>The Termination Meeting: Prior to the Meeting</vt:lpstr>
      <vt:lpstr>The Termination Meeting: During the Meeting</vt:lpstr>
      <vt:lpstr>The Termination Meeting: After the Meeting</vt:lpstr>
      <vt:lpstr>Monitor the Legality and Fairness of the Appraisal System</vt:lpstr>
      <vt:lpstr>Questions to Ask</vt:lpstr>
      <vt:lpstr>Activity: Discussion of Case Study</vt:lpstr>
      <vt:lpstr>Activity: Discussion of the At-Will Doctrine</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Reyes, Cazzie</cp:lastModifiedBy>
  <cp:revision>456</cp:revision>
  <cp:lastPrinted>2020-10-12T14:10:12Z</cp:lastPrinted>
  <dcterms:created xsi:type="dcterms:W3CDTF">2019-11-14T21:20:16Z</dcterms:created>
  <dcterms:modified xsi:type="dcterms:W3CDTF">2022-02-02T02:48:46Z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ies>
</file>