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3"/>
  </p:notesMasterIdLst>
  <p:handoutMasterIdLst>
    <p:handoutMasterId r:id="rId84"/>
  </p:handoutMasterIdLst>
  <p:sldIdLst>
    <p:sldId id="403" r:id="rId5"/>
    <p:sldId id="394" r:id="rId6"/>
    <p:sldId id="309" r:id="rId7"/>
    <p:sldId id="311" r:id="rId8"/>
    <p:sldId id="314" r:id="rId9"/>
    <p:sldId id="310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99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8" r:id="rId30"/>
    <p:sldId id="336" r:id="rId31"/>
    <p:sldId id="351" r:id="rId32"/>
    <p:sldId id="398" r:id="rId33"/>
    <p:sldId id="337" r:id="rId34"/>
    <p:sldId id="341" r:id="rId35"/>
    <p:sldId id="339" r:id="rId36"/>
    <p:sldId id="343" r:id="rId37"/>
    <p:sldId id="345" r:id="rId38"/>
    <p:sldId id="357" r:id="rId39"/>
    <p:sldId id="346" r:id="rId40"/>
    <p:sldId id="347" r:id="rId41"/>
    <p:sldId id="348" r:id="rId42"/>
    <p:sldId id="349" r:id="rId43"/>
    <p:sldId id="350" r:id="rId44"/>
    <p:sldId id="344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70" r:id="rId57"/>
    <p:sldId id="371" r:id="rId58"/>
    <p:sldId id="372" r:id="rId59"/>
    <p:sldId id="374" r:id="rId60"/>
    <p:sldId id="375" r:id="rId61"/>
    <p:sldId id="400" r:id="rId62"/>
    <p:sldId id="376" r:id="rId63"/>
    <p:sldId id="402" r:id="rId64"/>
    <p:sldId id="401" r:id="rId65"/>
    <p:sldId id="377" r:id="rId66"/>
    <p:sldId id="378" r:id="rId67"/>
    <p:sldId id="380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397" r:id="rId81"/>
    <p:sldId id="396" r:id="rId8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EB953-E18D-ACDC-989C-9AD93198CEE1}" name="Colvard, Cameron J." initials="CCJ" userId="Colvard, Cameron J." providerId="None"/>
  <p188:author id="{B69A2562-516C-510E-C020-4846ACD2A66F}" name="William Altman" initials="WA" userId="672c3f7d37cea9f0" providerId="Windows Live"/>
  <p188:author id="{FD4AC6B1-FCE9-6FC9-D83D-ACF3C485511C}" name="Mike Aamodt" initials="MA" userId="S::maamodt@dciconsult.com::fe16b82d-2592-4196-a810-e9a2d16244bf" providerId="AD"/>
  <p188:author id="{9B45DBD3-C8BE-B5F3-A66D-8A4FDE20283D}" name="Copyeditor" initials="HJ" userId="Copyedito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6" autoAdjust="0"/>
    <p:restoredTop sz="86940" autoAdjust="0"/>
  </p:normalViewPr>
  <p:slideViewPr>
    <p:cSldViewPr snapToGrid="0" snapToObjects="1">
      <p:cViewPr varScale="1">
        <p:scale>
          <a:sx n="95" d="100"/>
          <a:sy n="95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-539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microsoft.com/office/2018/10/relationships/authors" Target="author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6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23E3CC85-2D5C-486F-8FCA-4E5DE225143B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4989" y="3405970"/>
            <a:ext cx="6537731" cy="1343006"/>
          </a:xfrm>
        </p:spPr>
        <p:txBody>
          <a:bodyPr/>
          <a:lstStyle/>
          <a:p>
            <a:pPr algn="ctr"/>
            <a:r>
              <a:rPr lang="en-US" sz="3200" dirty="0"/>
              <a:t>Chapter 8: Designing and Evaluating Training Systems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2940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Need: Is the Program Practical?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Will people participate in the program?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 barriers insurmountable?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have the expertise?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have the funding?</a:t>
            </a:r>
          </a:p>
        </p:txBody>
      </p:sp>
    </p:spTree>
    <p:extLst>
      <p:ext uri="{BB962C8B-B14F-4D97-AF65-F5344CB8AC3E}">
        <p14:creationId xmlns:p14="http://schemas.microsoft.com/office/powerpoint/2010/main" val="30649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Job analysis identifies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Conditions under which tasks are performed</a:t>
            </a:r>
          </a:p>
          <a:p>
            <a:pPr lvl="1"/>
            <a:r>
              <a:rPr lang="en-US" dirty="0"/>
              <a:t>KSAOs needed to perform tasks under those conditions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Task analysis identifies how tasks are learned</a:t>
            </a:r>
          </a:p>
          <a:p>
            <a:pPr lvl="1"/>
            <a:r>
              <a:rPr lang="en-US" dirty="0"/>
              <a:t>Expected at time-of-hire</a:t>
            </a:r>
          </a:p>
          <a:p>
            <a:pPr lvl="1"/>
            <a:r>
              <a:rPr lang="en-US" dirty="0"/>
              <a:t>Easily taught on-the-job</a:t>
            </a:r>
          </a:p>
          <a:p>
            <a:pPr lvl="1"/>
            <a:r>
              <a:rPr lang="en-US" dirty="0"/>
              <a:t>Current training program</a:t>
            </a:r>
          </a:p>
          <a:p>
            <a:pPr lvl="1"/>
            <a:r>
              <a:rPr lang="en-US" dirty="0"/>
              <a:t>No training</a:t>
            </a:r>
          </a:p>
        </p:txBody>
      </p:sp>
    </p:spTree>
    <p:extLst>
      <p:ext uri="{BB962C8B-B14F-4D97-AF65-F5344CB8AC3E}">
        <p14:creationId xmlns:p14="http://schemas.microsoft.com/office/powerpoint/2010/main" val="3069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Task Analysis</a:t>
            </a:r>
            <a:endParaRPr lang="en-IN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B9DA5FE7-D4DC-4926-A388-6891BE1C69E5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64171477"/>
              </p:ext>
            </p:extLst>
          </p:nvPr>
        </p:nvGraphicFramePr>
        <p:xfrm>
          <a:off x="1116489" y="1534435"/>
          <a:ext cx="9959023" cy="411797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45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task is learned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 customer questions about rates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rate charts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customer transactions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Calm irate customers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loan applications for accuracy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processing course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Ask customers to complete VISA applications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customer transactions into the computer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 customer questions about services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Workbook Exercise 8.1</a:t>
            </a:r>
            <a:br>
              <a:rPr lang="en-IN" dirty="0"/>
            </a:br>
            <a:r>
              <a:rPr lang="en-IN" dirty="0"/>
              <a:t>Task Analysis</a:t>
            </a:r>
          </a:p>
        </p:txBody>
      </p:sp>
    </p:spTree>
    <p:extLst>
      <p:ext uri="{BB962C8B-B14F-4D97-AF65-F5344CB8AC3E}">
        <p14:creationId xmlns:p14="http://schemas.microsoft.com/office/powerpoint/2010/main" val="79200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Performance appraisal scores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Surveys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 and knowledge tests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Critical incidents</a:t>
            </a:r>
          </a:p>
        </p:txBody>
      </p:sp>
    </p:spTree>
    <p:extLst>
      <p:ext uri="{BB962C8B-B14F-4D97-AF65-F5344CB8AC3E}">
        <p14:creationId xmlns:p14="http://schemas.microsoft.com/office/powerpoint/2010/main" val="12812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Workbook Exercise 8.2</a:t>
            </a:r>
            <a:br>
              <a:rPr lang="en-IN" dirty="0"/>
            </a:br>
            <a:r>
              <a:rPr lang="en-IN" dirty="0"/>
              <a:t>Person Analysis</a:t>
            </a:r>
          </a:p>
        </p:txBody>
      </p:sp>
    </p:spTree>
    <p:extLst>
      <p:ext uri="{BB962C8B-B14F-4D97-AF65-F5344CB8AC3E}">
        <p14:creationId xmlns:p14="http://schemas.microsoft.com/office/powerpoint/2010/main" val="35028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Analysis Exercise</a:t>
            </a:r>
            <a:endParaRPr lang="en-IN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2F16FB0-21D4-4F0B-9F38-D8FF13DAB06F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295497851"/>
              </p:ext>
            </p:extLst>
          </p:nvPr>
        </p:nvGraphicFramePr>
        <p:xfrm>
          <a:off x="1086395" y="1340078"/>
          <a:ext cx="10019209" cy="466369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6986">
                  <a:extLst>
                    <a:ext uri="{9D8B030D-6E8A-4147-A177-3AD203B41FA5}">
                      <a16:colId xmlns:a16="http://schemas.microsoft.com/office/drawing/2014/main" val="3109268053"/>
                    </a:ext>
                  </a:extLst>
                </a:gridCol>
                <a:gridCol w="773306">
                  <a:extLst>
                    <a:ext uri="{9D8B030D-6E8A-4147-A177-3AD203B41FA5}">
                      <a16:colId xmlns:a16="http://schemas.microsoft.com/office/drawing/2014/main" val="1985025063"/>
                    </a:ext>
                  </a:extLst>
                </a:gridCol>
                <a:gridCol w="1292983">
                  <a:extLst>
                    <a:ext uri="{9D8B030D-6E8A-4147-A177-3AD203B41FA5}">
                      <a16:colId xmlns:a16="http://schemas.microsoft.com/office/drawing/2014/main" val="2865492990"/>
                    </a:ext>
                  </a:extLst>
                </a:gridCol>
                <a:gridCol w="997401">
                  <a:extLst>
                    <a:ext uri="{9D8B030D-6E8A-4147-A177-3AD203B41FA5}">
                      <a16:colId xmlns:a16="http://schemas.microsoft.com/office/drawing/2014/main" val="1664096301"/>
                    </a:ext>
                  </a:extLst>
                </a:gridCol>
                <a:gridCol w="1604761">
                  <a:extLst>
                    <a:ext uri="{9D8B030D-6E8A-4147-A177-3AD203B41FA5}">
                      <a16:colId xmlns:a16="http://schemas.microsoft.com/office/drawing/2014/main" val="673320285"/>
                    </a:ext>
                  </a:extLst>
                </a:gridCol>
                <a:gridCol w="1501938">
                  <a:extLst>
                    <a:ext uri="{9D8B030D-6E8A-4147-A177-3AD203B41FA5}">
                      <a16:colId xmlns:a16="http://schemas.microsoft.com/office/drawing/2014/main" val="636753805"/>
                    </a:ext>
                  </a:extLst>
                </a:gridCol>
                <a:gridCol w="1440968">
                  <a:extLst>
                    <a:ext uri="{9D8B030D-6E8A-4147-A177-3AD203B41FA5}">
                      <a16:colId xmlns:a16="http://schemas.microsoft.com/office/drawing/2014/main" val="3027902948"/>
                    </a:ext>
                  </a:extLst>
                </a:gridCol>
                <a:gridCol w="1010866">
                  <a:extLst>
                    <a:ext uri="{9D8B030D-6E8A-4147-A177-3AD203B41FA5}">
                      <a16:colId xmlns:a16="http://schemas.microsoft.com/office/drawing/2014/main" val="2607992944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Cross-Selling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Friendliness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Attendance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5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Lynch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3510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Coombs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741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219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Trebek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85730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Sajak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764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4022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Strahan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214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4834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Harvey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5934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5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7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Exercise 8.2</a:t>
            </a:r>
            <a:endParaRPr lang="en-IN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9690691-DC17-4B07-AE8A-35837857417D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896762220"/>
              </p:ext>
            </p:extLst>
          </p:nvPr>
        </p:nvGraphicFramePr>
        <p:xfrm>
          <a:off x="2476500" y="1281340"/>
          <a:ext cx="7239000" cy="473138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60940709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537895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Need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100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employees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Cross-selling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058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Lynch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Teller drawer accuracy, bank services knowledge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59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Coombs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customer names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958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names (perhaps)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47634"/>
                  </a:ext>
                </a:extLst>
              </a:tr>
              <a:tr h="27492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Trebek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901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Sajak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2834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Teller drawer accuracy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780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Strahan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73990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 (perhaps)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5266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Harvey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so much training might be better to fire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3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services, Customer names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8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4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Critical Incidents</a:t>
            </a:r>
            <a:endParaRPr lang="en-IN" dirty="0"/>
          </a:p>
        </p:txBody>
      </p:sp>
      <p:graphicFrame>
        <p:nvGraphicFramePr>
          <p:cNvPr id="6" name="Group 97">
            <a:extLst>
              <a:ext uri="{FF2B5EF4-FFF2-40B4-BE49-F238E27FC236}">
                <a16:creationId xmlns:a16="http://schemas.microsoft.com/office/drawing/2014/main" id="{33A8EDCF-14C0-4CD2-A34E-3851D8A86649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753109523"/>
              </p:ext>
            </p:extLst>
          </p:nvPr>
        </p:nvGraphicFramePr>
        <p:xfrm>
          <a:off x="2476500" y="1178501"/>
          <a:ext cx="7239000" cy="51206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5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in residents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Fairness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Self-adherence to rules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skills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Self-confidence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enforcement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Authoritarianism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Counseling skills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Self-control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Confidentiality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0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Establishing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992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C472-F79A-4DE1-BC7B-98832139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Break into pairs of students.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 any trainings you have completed for a job, or trainings you have heard about from others, as well as thoughts on the provided training.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 your discussions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What is to be Accomplished?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do you want to accomplish?</a:t>
            </a:r>
          </a:p>
          <a:p>
            <a:pPr lvl="1"/>
            <a:r>
              <a:rPr lang="en-US" dirty="0"/>
              <a:t>Knowledge (general v. expert, narrow v. broad)</a:t>
            </a:r>
          </a:p>
          <a:p>
            <a:pPr lvl="1"/>
            <a:r>
              <a:rPr lang="en-US" dirty="0"/>
              <a:t>Skill (what level of proficiency?)</a:t>
            </a:r>
          </a:p>
          <a:p>
            <a:pPr lvl="1"/>
            <a:r>
              <a:rPr lang="en-US" dirty="0"/>
              <a:t>Motivation (How much and for how long?)</a:t>
            </a:r>
          </a:p>
          <a:p>
            <a:pPr lvl="1"/>
            <a:r>
              <a:rPr lang="en-US" dirty="0"/>
              <a:t>Appreciation (e.g., diversity)</a:t>
            </a:r>
          </a:p>
        </p:txBody>
      </p:sp>
    </p:spTree>
    <p:extLst>
      <p:ext uri="{BB962C8B-B14F-4D97-AF65-F5344CB8AC3E}">
        <p14:creationId xmlns:p14="http://schemas.microsoft.com/office/powerpoint/2010/main" val="83176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Goals should state</a:t>
            </a:r>
          </a:p>
          <a:p>
            <a:pPr lvl="1"/>
            <a:r>
              <a:rPr lang="en-US" dirty="0"/>
              <a:t>What learners are expected to do</a:t>
            </a:r>
          </a:p>
          <a:p>
            <a:pPr lvl="1"/>
            <a:r>
              <a:rPr lang="en-US" dirty="0"/>
              <a:t>The conditions under which they are expected to do it</a:t>
            </a:r>
          </a:p>
          <a:p>
            <a:pPr lvl="1"/>
            <a:r>
              <a:rPr lang="en-US" dirty="0"/>
              <a:t>The level at which they are expected to do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Goals should be</a:t>
            </a:r>
          </a:p>
          <a:p>
            <a:pPr lvl="1"/>
            <a:r>
              <a:rPr lang="en-US" dirty="0"/>
              <a:t>Concrete</a:t>
            </a:r>
          </a:p>
          <a:p>
            <a:pPr lvl="1"/>
            <a:r>
              <a:rPr lang="en-US" dirty="0"/>
              <a:t>Attainable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you accomplish your objectives?</a:t>
            </a:r>
          </a:p>
        </p:txBody>
      </p:sp>
    </p:spTree>
    <p:extLst>
      <p:ext uri="{BB962C8B-B14F-4D97-AF65-F5344CB8AC3E}">
        <p14:creationId xmlns:p14="http://schemas.microsoft.com/office/powerpoint/2010/main" val="164774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Properly written objective statements include:</a:t>
            </a:r>
          </a:p>
          <a:p>
            <a:pPr lvl="1"/>
            <a:r>
              <a:rPr lang="en-US" dirty="0"/>
              <a:t>Action word</a:t>
            </a:r>
          </a:p>
          <a:p>
            <a:pPr lvl="1"/>
            <a:r>
              <a:rPr lang="en-US" dirty="0"/>
              <a:t>Item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147796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(1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to: </a:t>
            </a:r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/>
              <a:t>answer / customer questions about loan rates/</a:t>
            </a:r>
          </a:p>
          <a:p>
            <a:pPr marL="0" lvl="1" indent="0"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(action word)                                      (item)</a:t>
            </a:r>
            <a:endParaRPr lang="en-US" altLang="en-US" dirty="0"/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/>
              <a:t>without asking others / 90% of the time.</a:t>
            </a:r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(condition) 			(standard)</a:t>
            </a:r>
          </a:p>
        </p:txBody>
      </p:sp>
    </p:spTree>
    <p:extLst>
      <p:ext uri="{BB962C8B-B14F-4D97-AF65-F5344CB8AC3E}">
        <p14:creationId xmlns:p14="http://schemas.microsoft.com/office/powerpoint/2010/main" val="388463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(2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balance / the teller drawer / without assistance /</a:t>
            </a:r>
          </a:p>
          <a:p>
            <a:pPr marL="0" lvl="1" indent="0" eaLnBrk="1" hangingPunct="1">
              <a:spcAft>
                <a:spcPts val="3600"/>
              </a:spcAft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(action word)                  (item)                                (condition)</a:t>
            </a:r>
            <a:endParaRPr lang="en-US" altLang="en-US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in 30 minutes with no errors.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                              (standard)</a:t>
            </a:r>
          </a:p>
        </p:txBody>
      </p:sp>
    </p:spTree>
    <p:extLst>
      <p:ext uri="{BB962C8B-B14F-4D97-AF65-F5344CB8AC3E}">
        <p14:creationId xmlns:p14="http://schemas.microsoft.com/office/powerpoint/2010/main" val="191895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(3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 eaLnBrk="1" hangingPunct="1">
              <a:spcAft>
                <a:spcPts val="3600"/>
              </a:spcAft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compute / adverse impact levels / using a calculator /</a:t>
            </a:r>
          </a:p>
          <a:p>
            <a:pPr marL="0" lvl="1" indent="0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en-US" altLang="en-US" sz="1600" dirty="0">
                <a:solidFill>
                  <a:srgbClr val="3333FF"/>
                </a:solidFill>
              </a:rPr>
              <a:t>(action word)                  (item) 		         (condition)</a:t>
            </a:r>
            <a:endParaRPr lang="en-US" altLang="en-US" sz="2000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 </a:t>
            </a:r>
            <a:r>
              <a:rPr lang="en-US" altLang="en-US" dirty="0"/>
              <a:t>with no errors.</a:t>
            </a:r>
            <a:endParaRPr lang="en-US" altLang="en-US" sz="2000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1600" dirty="0">
                <a:solidFill>
                  <a:srgbClr val="3333FF"/>
                </a:solidFill>
              </a:rPr>
              <a:t>      (standard)</a:t>
            </a:r>
          </a:p>
        </p:txBody>
      </p:sp>
    </p:spTree>
    <p:extLst>
      <p:ext uri="{BB962C8B-B14F-4D97-AF65-F5344CB8AC3E}">
        <p14:creationId xmlns:p14="http://schemas.microsoft.com/office/powerpoint/2010/main" val="245337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Best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287919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Lectures to Provide Knowledge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40725"/>
            <a:ext cx="10711543" cy="4801400"/>
          </a:xfrm>
        </p:spPr>
        <p:txBody>
          <a:bodyPr/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sz="2200" dirty="0"/>
              <a:t>Lecture to acquire knowledge (live or video)</a:t>
            </a:r>
          </a:p>
          <a:p>
            <a:pPr lvl="1"/>
            <a:r>
              <a:rPr lang="en-US" sz="2200" dirty="0"/>
              <a:t>Case studies to apply knowledge</a:t>
            </a:r>
          </a:p>
          <a:p>
            <a:pPr lvl="1"/>
            <a:r>
              <a:rPr lang="en-US" sz="2200" dirty="0"/>
              <a:t>Simulation exercises to practice new skills</a:t>
            </a:r>
          </a:p>
          <a:p>
            <a:pPr lvl="1"/>
            <a:r>
              <a:rPr lang="en-US" sz="2200" dirty="0"/>
              <a:t>Role play and behavioral modeling to learn interpersonal skills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Distance Learning</a:t>
            </a:r>
          </a:p>
          <a:p>
            <a:pPr lvl="1"/>
            <a:r>
              <a:rPr lang="en-US" sz="2200" dirty="0"/>
              <a:t>Books</a:t>
            </a:r>
          </a:p>
          <a:p>
            <a:pPr lvl="1"/>
            <a:r>
              <a:rPr lang="en-US" sz="2200" dirty="0"/>
              <a:t>Videos</a:t>
            </a:r>
          </a:p>
          <a:p>
            <a:pPr lvl="1"/>
            <a:r>
              <a:rPr lang="en-US" sz="2200" dirty="0"/>
              <a:t>Interactive video</a:t>
            </a:r>
          </a:p>
          <a:p>
            <a:pPr lvl="1"/>
            <a:r>
              <a:rPr lang="en-US" sz="2200" dirty="0"/>
              <a:t>Programmed instruction</a:t>
            </a:r>
          </a:p>
          <a:p>
            <a:pPr lvl="2"/>
            <a:r>
              <a:rPr lang="en-US" sz="2000" dirty="0"/>
              <a:t>Web-based instruction (e-learning)</a:t>
            </a:r>
          </a:p>
          <a:p>
            <a:pPr lvl="2"/>
            <a:r>
              <a:rPr lang="en-US" sz="2000" dirty="0"/>
              <a:t>Computer-based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73778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Handouts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Considerations</a:t>
            </a:r>
          </a:p>
          <a:p>
            <a:pPr lvl="1"/>
            <a:r>
              <a:rPr lang="en-US" sz="1800" dirty="0"/>
              <a:t>Size of audience</a:t>
            </a:r>
          </a:p>
          <a:p>
            <a:pPr lvl="1"/>
            <a:r>
              <a:rPr lang="en-US" sz="1800" dirty="0"/>
              <a:t>Budget</a:t>
            </a:r>
          </a:p>
          <a:p>
            <a:pPr lvl="1"/>
            <a:r>
              <a:rPr lang="en-US" sz="1800" dirty="0"/>
              <a:t>Length and type of presentation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Include</a:t>
            </a:r>
          </a:p>
          <a:p>
            <a:pPr lvl="1"/>
            <a:r>
              <a:rPr lang="en-US" sz="1800" dirty="0"/>
              <a:t>Cover sheet</a:t>
            </a:r>
          </a:p>
          <a:p>
            <a:pPr lvl="1"/>
            <a:r>
              <a:rPr lang="en-US" sz="1800" dirty="0"/>
              <a:t>List of goals and objectives</a:t>
            </a:r>
          </a:p>
          <a:p>
            <a:pPr lvl="1"/>
            <a:r>
              <a:rPr lang="en-US" sz="1800" dirty="0"/>
              <a:t>Schedule</a:t>
            </a:r>
          </a:p>
          <a:p>
            <a:pPr lvl="1"/>
            <a:r>
              <a:rPr lang="en-US" sz="1800" dirty="0"/>
              <a:t>Information about the speaker</a:t>
            </a:r>
          </a:p>
          <a:p>
            <a:pPr lvl="1"/>
            <a:r>
              <a:rPr lang="en-US" sz="1800" dirty="0"/>
              <a:t>Notes</a:t>
            </a:r>
          </a:p>
          <a:p>
            <a:pPr lvl="1"/>
            <a:r>
              <a:rPr lang="en-US" sz="1800" dirty="0"/>
              <a:t>Activity sheets</a:t>
            </a:r>
          </a:p>
          <a:p>
            <a:pPr lvl="1"/>
            <a:r>
              <a:rPr lang="en-US" sz="1800" dirty="0"/>
              <a:t>References/further reading</a:t>
            </a:r>
          </a:p>
          <a:p>
            <a:pPr lvl="1"/>
            <a:r>
              <a:rPr lang="en-US" sz="1800" dirty="0"/>
              <a:t>Form to evaluate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963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Training Method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80918"/>
            <a:ext cx="10711543" cy="4801400"/>
          </a:xfrm>
        </p:spPr>
        <p:txBody>
          <a:bodyPr/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sz="2200" dirty="0"/>
              <a:t>Lecture to acquire knowledge (live or video)</a:t>
            </a:r>
          </a:p>
          <a:p>
            <a:pPr lvl="1"/>
            <a:r>
              <a:rPr lang="en-US" sz="2200" dirty="0"/>
              <a:t>Case studies to apply knowledge</a:t>
            </a:r>
          </a:p>
          <a:p>
            <a:pPr lvl="1"/>
            <a:r>
              <a:rPr lang="en-US" sz="2200" dirty="0"/>
              <a:t>Simulation exercises to practice new skills</a:t>
            </a:r>
          </a:p>
          <a:p>
            <a:pPr lvl="1"/>
            <a:r>
              <a:rPr lang="en-US" sz="2200" dirty="0"/>
              <a:t>Role play and behavioral modeling to learn interpersonal skills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Distance Learning</a:t>
            </a:r>
          </a:p>
          <a:p>
            <a:pPr lvl="1"/>
            <a:r>
              <a:rPr lang="en-US" sz="2200" dirty="0"/>
              <a:t>Books</a:t>
            </a:r>
          </a:p>
          <a:p>
            <a:pPr lvl="1"/>
            <a:r>
              <a:rPr lang="en-US" sz="2200" dirty="0"/>
              <a:t>Videos</a:t>
            </a:r>
          </a:p>
          <a:p>
            <a:pPr lvl="1"/>
            <a:r>
              <a:rPr lang="en-US" sz="2200" dirty="0"/>
              <a:t>Interactive video</a:t>
            </a:r>
          </a:p>
          <a:p>
            <a:pPr lvl="1"/>
            <a:r>
              <a:rPr lang="en-US" sz="2200" dirty="0"/>
              <a:t>Programmed instruction</a:t>
            </a:r>
          </a:p>
          <a:p>
            <a:pPr lvl="2"/>
            <a:r>
              <a:rPr lang="en-US" sz="2000" dirty="0"/>
              <a:t>Web-based instruction (e-learning)</a:t>
            </a:r>
          </a:p>
          <a:p>
            <a:pPr lvl="2"/>
            <a:r>
              <a:rPr lang="en-US" sz="2000" dirty="0"/>
              <a:t>Computer-based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8024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08-01 Conduct a training needs analysis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08-02 Explain the various training methods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08-03 Develop a training program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08-04 Apply the psychological theories behind successful training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08-05 Evaluate the effectiveness of a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Training Method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On-the Job Training</a:t>
            </a:r>
          </a:p>
          <a:p>
            <a:pPr lvl="1"/>
            <a:r>
              <a:rPr lang="en-US" sz="2200" dirty="0"/>
              <a:t>Modeling</a:t>
            </a:r>
          </a:p>
          <a:p>
            <a:pPr lvl="1"/>
            <a:r>
              <a:rPr lang="en-US" sz="2200" dirty="0"/>
              <a:t>Job rotation</a:t>
            </a:r>
          </a:p>
          <a:p>
            <a:pPr lvl="1"/>
            <a:r>
              <a:rPr lang="en-US" sz="2200" dirty="0"/>
              <a:t>Apprentice training</a:t>
            </a:r>
          </a:p>
          <a:p>
            <a:pPr lvl="1"/>
            <a:r>
              <a:rPr lang="en-US" sz="2200" dirty="0"/>
              <a:t>Coaching</a:t>
            </a:r>
          </a:p>
          <a:p>
            <a:pPr lvl="1"/>
            <a:r>
              <a:rPr lang="en-US" sz="2200" dirty="0"/>
              <a:t>Mentoring</a:t>
            </a:r>
          </a:p>
          <a:p>
            <a:pPr lvl="1"/>
            <a:r>
              <a:rPr lang="en-US" sz="2200" dirty="0"/>
              <a:t>Performance appraisal</a:t>
            </a:r>
          </a:p>
        </p:txBody>
      </p:sp>
    </p:spTree>
    <p:extLst>
      <p:ext uri="{BB962C8B-B14F-4D97-AF65-F5344CB8AC3E}">
        <p14:creationId xmlns:p14="http://schemas.microsoft.com/office/powerpoint/2010/main" val="288326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 to Prepare?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Zemke (1997) </a:t>
            </a:r>
          </a:p>
          <a:p>
            <a:pPr lvl="1"/>
            <a:r>
              <a:rPr lang="en-US" dirty="0"/>
              <a:t>30 hours of prep for each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Diekmann (2001) </a:t>
            </a:r>
          </a:p>
          <a:p>
            <a:pPr lvl="1"/>
            <a:r>
              <a:rPr lang="en-US" dirty="0"/>
              <a:t>50 hours of prep per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Aamodt (2023)</a:t>
            </a:r>
          </a:p>
          <a:p>
            <a:pPr lvl="1"/>
            <a:r>
              <a:rPr lang="en-US" dirty="0"/>
              <a:t>16 hours of prep per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Biech (2017)</a:t>
            </a:r>
          </a:p>
          <a:p>
            <a:pPr lvl="1"/>
            <a:r>
              <a:rPr lang="en-US" dirty="0"/>
              <a:t>70-100 hours of prep per training hour</a:t>
            </a:r>
          </a:p>
        </p:txBody>
      </p:sp>
    </p:spTree>
    <p:extLst>
      <p:ext uri="{BB962C8B-B14F-4D97-AF65-F5344CB8AC3E}">
        <p14:creationId xmlns:p14="http://schemas.microsoft.com/office/powerpoint/2010/main" val="1635779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Classroom Training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Lecture to acquire knowledge (live or video)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 to apply knowledge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Simulation exercises to practice new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Role play and behavioral modeling to learn interpersonal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Behavior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9843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Supplementing Lecture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4672016"/>
          </a:xfrm>
        </p:spPr>
        <p:txBody>
          <a:bodyPr/>
          <a:lstStyle/>
          <a:p>
            <a:r>
              <a:rPr lang="en-US" sz="2400" dirty="0"/>
              <a:t>Case studies to apply knowledge</a:t>
            </a:r>
          </a:p>
          <a:p>
            <a:pPr lvl="1"/>
            <a:r>
              <a:rPr lang="en-US" sz="2200" dirty="0"/>
              <a:t>Actual situations</a:t>
            </a:r>
          </a:p>
          <a:p>
            <a:pPr lvl="1"/>
            <a:r>
              <a:rPr lang="en-US" sz="2200" dirty="0"/>
              <a:t>Living cases are best</a:t>
            </a:r>
            <a:br>
              <a:rPr lang="en-US" sz="2200" dirty="0"/>
            </a:br>
            <a:r>
              <a:rPr lang="en-US" sz="2000" dirty="0"/>
              <a:t> </a:t>
            </a:r>
            <a:endParaRPr lang="en-US" sz="2200" dirty="0"/>
          </a:p>
          <a:p>
            <a:r>
              <a:rPr lang="en-US" sz="2400" dirty="0"/>
              <a:t>Simulations to practice new skills</a:t>
            </a:r>
            <a:br>
              <a:rPr lang="en-US" sz="2400" dirty="0"/>
            </a:b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Role play to practice interpersonal skills</a:t>
            </a:r>
          </a:p>
          <a:p>
            <a:pPr lvl="1"/>
            <a:r>
              <a:rPr lang="en-US" sz="2200" dirty="0"/>
              <a:t>Regular role play</a:t>
            </a:r>
          </a:p>
          <a:p>
            <a:pPr lvl="1"/>
            <a:r>
              <a:rPr lang="en-US" sz="2200" dirty="0"/>
              <a:t>Behavior modeling</a:t>
            </a:r>
          </a:p>
          <a:p>
            <a:pPr lvl="2"/>
            <a:r>
              <a:rPr lang="en-US" sz="1800" dirty="0"/>
              <a:t>Teach technique</a:t>
            </a:r>
          </a:p>
          <a:p>
            <a:pPr lvl="2"/>
            <a:r>
              <a:rPr lang="en-US" sz="1800" dirty="0"/>
              <a:t>View videos of good and bad performance</a:t>
            </a:r>
          </a:p>
          <a:p>
            <a:pPr lvl="2"/>
            <a:r>
              <a:rPr lang="en-US" sz="1800" dirty="0"/>
              <a:t>Critique videos</a:t>
            </a:r>
          </a:p>
          <a:p>
            <a:pPr lvl="2"/>
            <a:r>
              <a:rPr lang="en-US" sz="1800" dirty="0"/>
              <a:t>Have audience role play</a:t>
            </a:r>
          </a:p>
          <a:p>
            <a:pPr lvl="2"/>
            <a:r>
              <a:rPr lang="en-US" sz="1800" dirty="0"/>
              <a:t>Provide feedback on role play</a:t>
            </a:r>
          </a:p>
        </p:txBody>
      </p:sp>
    </p:spTree>
    <p:extLst>
      <p:ext uri="{BB962C8B-B14F-4D97-AF65-F5344CB8AC3E}">
        <p14:creationId xmlns:p14="http://schemas.microsoft.com/office/powerpoint/2010/main" val="4255693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Employees to Attend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4801400"/>
          </a:xfrm>
        </p:spPr>
        <p:txBody>
          <a:bodyPr/>
          <a:lstStyle/>
          <a:p>
            <a:r>
              <a:rPr lang="en-US" sz="2400" dirty="0"/>
              <a:t>Require attendance on the clock</a:t>
            </a:r>
            <a:br>
              <a:rPr lang="en-US" sz="2400" dirty="0"/>
            </a:b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Voluntary</a:t>
            </a:r>
          </a:p>
          <a:p>
            <a:pPr lvl="1"/>
            <a:r>
              <a:rPr lang="en-US" sz="2200" dirty="0"/>
              <a:t>On the clock</a:t>
            </a:r>
          </a:p>
          <a:p>
            <a:pPr lvl="1"/>
            <a:r>
              <a:rPr lang="en-US" sz="2200" dirty="0"/>
              <a:t>Just in time rather than just in case</a:t>
            </a:r>
          </a:p>
          <a:p>
            <a:pPr lvl="1"/>
            <a:r>
              <a:rPr lang="en-US" sz="2200" dirty="0"/>
              <a:t>Make training interesting</a:t>
            </a:r>
          </a:p>
          <a:p>
            <a:pPr lvl="1"/>
            <a:r>
              <a:rPr lang="en-US" sz="2200" dirty="0"/>
              <a:t>Focus on core competencies</a:t>
            </a:r>
          </a:p>
          <a:p>
            <a:pPr lvl="1"/>
            <a:r>
              <a:rPr lang="en-US" sz="2200" dirty="0"/>
              <a:t>Increase employee buy-in</a:t>
            </a:r>
          </a:p>
          <a:p>
            <a:pPr lvl="2"/>
            <a:r>
              <a:rPr lang="en-US" sz="2000" dirty="0"/>
              <a:t>Choice</a:t>
            </a:r>
          </a:p>
          <a:p>
            <a:pPr lvl="2"/>
            <a:r>
              <a:rPr lang="en-US" sz="2000" dirty="0"/>
              <a:t>Help develop</a:t>
            </a:r>
          </a:p>
          <a:p>
            <a:pPr lvl="1"/>
            <a:r>
              <a:rPr lang="en-US" sz="2200" dirty="0"/>
              <a:t>Provide incentives (food, certificates, college credit, pay increase)</a:t>
            </a:r>
          </a:p>
          <a:p>
            <a:pPr lvl="1"/>
            <a:r>
              <a:rPr lang="en-US" sz="2200" dirty="0"/>
              <a:t>Provide food</a:t>
            </a:r>
          </a:p>
          <a:p>
            <a:pPr lvl="1"/>
            <a:r>
              <a:rPr lang="en-US" sz="2200" dirty="0"/>
              <a:t>Reduce stress associated with attending</a:t>
            </a:r>
          </a:p>
        </p:txBody>
      </p:sp>
    </p:spTree>
    <p:extLst>
      <p:ext uri="{BB962C8B-B14F-4D97-AF65-F5344CB8AC3E}">
        <p14:creationId xmlns:p14="http://schemas.microsoft.com/office/powerpoint/2010/main" val="307883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Delivering the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9006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Training Program: </a:t>
            </a:r>
            <a:br>
              <a:rPr lang="en-US" dirty="0"/>
            </a:br>
            <a:r>
              <a:rPr lang="en-US" dirty="0"/>
              <a:t>Initial Decisions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will conduct the training?</a:t>
            </a:r>
          </a:p>
          <a:p>
            <a:pPr lvl="1"/>
            <a:r>
              <a:rPr lang="en-US" dirty="0"/>
              <a:t>In-house trainers</a:t>
            </a:r>
          </a:p>
          <a:p>
            <a:pPr lvl="1"/>
            <a:r>
              <a:rPr lang="en-US" dirty="0"/>
              <a:t>External trainers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Local universities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will it be held?</a:t>
            </a:r>
          </a:p>
          <a:p>
            <a:pPr lvl="1"/>
            <a:r>
              <a:rPr lang="en-US" dirty="0"/>
              <a:t>On-site</a:t>
            </a:r>
          </a:p>
          <a:p>
            <a:pPr lvl="1"/>
            <a:r>
              <a:rPr lang="en-US" dirty="0"/>
              <a:t>Off-site</a:t>
            </a:r>
          </a:p>
          <a:p>
            <a:pPr lvl="2"/>
            <a:r>
              <a:rPr lang="en-US" dirty="0"/>
              <a:t>Local hotel</a:t>
            </a:r>
          </a:p>
          <a:p>
            <a:pPr lvl="2"/>
            <a:r>
              <a:rPr lang="en-US" dirty="0"/>
              <a:t>Resort area</a:t>
            </a:r>
          </a:p>
        </p:txBody>
      </p:sp>
    </p:spTree>
    <p:extLst>
      <p:ext uri="{BB962C8B-B14F-4D97-AF65-F5344CB8AC3E}">
        <p14:creationId xmlns:p14="http://schemas.microsoft.com/office/powerpoint/2010/main" val="273478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Will It Be?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837508"/>
            <a:ext cx="10711543" cy="4801400"/>
          </a:xfrm>
        </p:spPr>
        <p:txBody>
          <a:bodyPr/>
          <a:lstStyle/>
          <a:p>
            <a:r>
              <a:rPr lang="en-US" dirty="0"/>
              <a:t>Size of room</a:t>
            </a:r>
          </a:p>
          <a:p>
            <a:pPr lvl="1"/>
            <a:r>
              <a:rPr lang="en-US" dirty="0"/>
              <a:t>Comfort</a:t>
            </a:r>
          </a:p>
          <a:p>
            <a:pPr lvl="1"/>
            <a:r>
              <a:rPr lang="en-US" dirty="0"/>
              <a:t>Atmosphere</a:t>
            </a:r>
          </a:p>
          <a:p>
            <a:pPr lvl="1"/>
            <a:r>
              <a:rPr lang="en-US" dirty="0"/>
              <a:t>Need for PA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Seating Arrangement</a:t>
            </a:r>
          </a:p>
          <a:p>
            <a:pPr lvl="1"/>
            <a:r>
              <a:rPr lang="en-US" dirty="0"/>
              <a:t>Theater style</a:t>
            </a:r>
          </a:p>
          <a:p>
            <a:pPr lvl="2"/>
            <a:r>
              <a:rPr lang="en-US" dirty="0"/>
              <a:t>Rows</a:t>
            </a:r>
          </a:p>
          <a:p>
            <a:pPr lvl="2"/>
            <a:r>
              <a:rPr lang="en-US" dirty="0"/>
              <a:t>Circle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Conference style</a:t>
            </a:r>
          </a:p>
          <a:p>
            <a:pPr lvl="2"/>
            <a:r>
              <a:rPr lang="en-US" dirty="0"/>
              <a:t>Rows</a:t>
            </a:r>
          </a:p>
          <a:p>
            <a:pPr lvl="2"/>
            <a:r>
              <a:rPr lang="en-US" dirty="0"/>
              <a:t>U-shape</a:t>
            </a:r>
          </a:p>
        </p:txBody>
      </p:sp>
    </p:spTree>
    <p:extLst>
      <p:ext uri="{BB962C8B-B14F-4D97-AF65-F5344CB8AC3E}">
        <p14:creationId xmlns:p14="http://schemas.microsoft.com/office/powerpoint/2010/main" val="206135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Will It Be?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Physical Aspects</a:t>
            </a:r>
          </a:p>
          <a:p>
            <a:pPr lvl="1"/>
            <a:r>
              <a:rPr lang="en-US" dirty="0"/>
              <a:t>Lighting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Distractions</a:t>
            </a:r>
          </a:p>
          <a:p>
            <a:pPr lvl="1"/>
            <a:r>
              <a:rPr lang="en-US" dirty="0"/>
              <a:t>Acoustic quality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chairs and tables</a:t>
            </a:r>
          </a:p>
        </p:txBody>
      </p:sp>
    </p:spTree>
    <p:extLst>
      <p:ext uri="{BB962C8B-B14F-4D97-AF65-F5344CB8AC3E}">
        <p14:creationId xmlns:p14="http://schemas.microsoft.com/office/powerpoint/2010/main" val="329146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5016113"/>
          </a:xfrm>
        </p:spPr>
        <p:txBody>
          <a:bodyPr/>
          <a:lstStyle/>
          <a:p>
            <a:r>
              <a:rPr lang="en-US" dirty="0"/>
              <a:t>How long should the training be?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Attention span</a:t>
            </a:r>
          </a:p>
          <a:p>
            <a:pPr lvl="2"/>
            <a:r>
              <a:rPr lang="en-US" dirty="0"/>
              <a:t>Time away from work</a:t>
            </a:r>
          </a:p>
          <a:p>
            <a:pPr lvl="2"/>
            <a:r>
              <a:rPr lang="en-US" dirty="0"/>
              <a:t>Massed vs. distributed practice</a:t>
            </a:r>
          </a:p>
          <a:p>
            <a:pPr lvl="2"/>
            <a:r>
              <a:rPr lang="en-US" dirty="0"/>
              <a:t>Microlearning techniques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1-2 hours</a:t>
            </a:r>
          </a:p>
          <a:p>
            <a:pPr lvl="2"/>
            <a:r>
              <a:rPr lang="en-US" dirty="0"/>
              <a:t>Half day</a:t>
            </a:r>
          </a:p>
          <a:p>
            <a:pPr lvl="2"/>
            <a:r>
              <a:rPr lang="en-US" dirty="0"/>
              <a:t>Full day</a:t>
            </a:r>
          </a:p>
          <a:p>
            <a:pPr lvl="2"/>
            <a:r>
              <a:rPr lang="en-US" dirty="0"/>
              <a:t>Several days</a:t>
            </a:r>
          </a:p>
        </p:txBody>
      </p:sp>
    </p:spTree>
    <p:extLst>
      <p:ext uri="{BB962C8B-B14F-4D97-AF65-F5344CB8AC3E}">
        <p14:creationId xmlns:p14="http://schemas.microsoft.com/office/powerpoint/2010/main" val="5579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Training: Money Spent on Training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According to the American Society for Training and Development (ASTD), in 2020</a:t>
            </a:r>
          </a:p>
          <a:p>
            <a:pPr lvl="1"/>
            <a:r>
              <a:rPr lang="en-US" dirty="0"/>
              <a:t>Organizations spent $1,308 per employee on training efforts</a:t>
            </a:r>
          </a:p>
          <a:p>
            <a:pPr lvl="1"/>
            <a:r>
              <a:rPr lang="en-US" dirty="0"/>
              <a:t>47.6 hours on average</a:t>
            </a:r>
          </a:p>
        </p:txBody>
      </p:sp>
    </p:spTree>
    <p:extLst>
      <p:ext uri="{BB962C8B-B14F-4D97-AF65-F5344CB8AC3E}">
        <p14:creationId xmlns:p14="http://schemas.microsoft.com/office/powerpoint/2010/main" val="3451447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Classroom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Adjusting for the Audience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Demographics</a:t>
            </a:r>
          </a:p>
          <a:p>
            <a:pPr lvl="2"/>
            <a:r>
              <a:rPr lang="en-US" dirty="0"/>
              <a:t>Ability</a:t>
            </a:r>
          </a:p>
          <a:p>
            <a:pPr lvl="2"/>
            <a:r>
              <a:rPr lang="en-US" dirty="0"/>
              <a:t>Readiness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Amount of discussion</a:t>
            </a:r>
          </a:p>
          <a:p>
            <a:pPr lvl="2"/>
            <a:r>
              <a:rPr lang="en-US" dirty="0"/>
              <a:t>Types of multi-media</a:t>
            </a:r>
          </a:p>
          <a:p>
            <a:pPr lvl="2"/>
            <a:r>
              <a:rPr lang="en-US" dirty="0"/>
              <a:t>Types of exercises</a:t>
            </a:r>
          </a:p>
        </p:txBody>
      </p:sp>
    </p:spTree>
    <p:extLst>
      <p:ext uri="{BB962C8B-B14F-4D97-AF65-F5344CB8AC3E}">
        <p14:creationId xmlns:p14="http://schemas.microsoft.com/office/powerpoint/2010/main" val="355473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Case Studies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Are case studies and scenarios an effective form of training?</a:t>
            </a:r>
          </a:p>
        </p:txBody>
      </p:sp>
    </p:spTree>
    <p:extLst>
      <p:ext uri="{BB962C8B-B14F-4D97-AF65-F5344CB8AC3E}">
        <p14:creationId xmlns:p14="http://schemas.microsoft.com/office/powerpoint/2010/main" val="415938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(1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are you trying to establish?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Credibility</a:t>
            </a:r>
          </a:p>
          <a:p>
            <a:pPr lvl="1"/>
            <a:r>
              <a:rPr lang="en-US" dirty="0"/>
              <a:t>Personality</a:t>
            </a:r>
          </a:p>
          <a:p>
            <a:pPr lvl="1"/>
            <a:r>
              <a:rPr lang="en-US" dirty="0"/>
              <a:t>Atmosphere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Do they already know you?</a:t>
            </a:r>
          </a:p>
          <a:p>
            <a:pPr lvl="1"/>
            <a:r>
              <a:rPr lang="en-US" dirty="0"/>
              <a:t>How long is the presentation?</a:t>
            </a:r>
          </a:p>
        </p:txBody>
      </p:sp>
    </p:spTree>
    <p:extLst>
      <p:ext uri="{BB962C8B-B14F-4D97-AF65-F5344CB8AC3E}">
        <p14:creationId xmlns:p14="http://schemas.microsoft.com/office/powerpoint/2010/main" val="3500309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(2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will make the introduction?</a:t>
            </a:r>
          </a:p>
          <a:p>
            <a:pPr lvl="1"/>
            <a:r>
              <a:rPr lang="en-US" dirty="0"/>
              <a:t>Other person</a:t>
            </a:r>
          </a:p>
          <a:p>
            <a:pPr lvl="2"/>
            <a:r>
              <a:rPr lang="en-US" dirty="0"/>
              <a:t>Provide an introduction in advance</a:t>
            </a:r>
          </a:p>
          <a:p>
            <a:pPr lvl="2"/>
            <a:r>
              <a:rPr lang="en-US" dirty="0"/>
              <a:t>Do not just give a resume</a:t>
            </a:r>
          </a:p>
          <a:p>
            <a:pPr lvl="2"/>
            <a:r>
              <a:rPr lang="en-US" dirty="0"/>
              <a:t>Bring a copy with you</a:t>
            </a:r>
          </a:p>
          <a:p>
            <a:pPr lvl="1"/>
            <a:r>
              <a:rPr lang="en-US" dirty="0"/>
              <a:t>Self-introduction</a:t>
            </a:r>
          </a:p>
          <a:p>
            <a:pPr lvl="2"/>
            <a:r>
              <a:rPr lang="en-US" dirty="0"/>
              <a:t>Keep short</a:t>
            </a:r>
          </a:p>
          <a:p>
            <a:pPr lvl="2"/>
            <a:r>
              <a:rPr lang="en-US" dirty="0"/>
              <a:t>Rely on speaker info in the handouts</a:t>
            </a:r>
          </a:p>
        </p:txBody>
      </p:sp>
    </p:spTree>
    <p:extLst>
      <p:ext uri="{BB962C8B-B14F-4D97-AF65-F5344CB8AC3E}">
        <p14:creationId xmlns:p14="http://schemas.microsoft.com/office/powerpoint/2010/main" val="308134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(3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Introducing someone</a:t>
            </a:r>
          </a:p>
          <a:p>
            <a:pPr lvl="1"/>
            <a:r>
              <a:rPr lang="en-US" dirty="0"/>
              <a:t>Practice the introduction</a:t>
            </a:r>
          </a:p>
          <a:p>
            <a:pPr lvl="1"/>
            <a:r>
              <a:rPr lang="en-US" dirty="0"/>
              <a:t>Pronounce speaker’s name properly</a:t>
            </a:r>
          </a:p>
          <a:p>
            <a:pPr lvl="1"/>
            <a:r>
              <a:rPr lang="en-US" dirty="0"/>
              <a:t>Repeat the name several times</a:t>
            </a:r>
          </a:p>
          <a:p>
            <a:pPr lvl="1"/>
            <a:r>
              <a:rPr lang="en-US" dirty="0"/>
              <a:t>Greet the speaker on the stage</a:t>
            </a:r>
          </a:p>
          <a:p>
            <a:pPr lvl="2"/>
            <a:r>
              <a:rPr lang="en-US" dirty="0"/>
              <a:t>Don’t leave the stage empty</a:t>
            </a:r>
          </a:p>
          <a:p>
            <a:pPr lvl="2"/>
            <a:r>
              <a:rPr lang="en-US" dirty="0"/>
              <a:t>Shake hands and then leave/sit</a:t>
            </a:r>
          </a:p>
          <a:p>
            <a:pPr lvl="1"/>
            <a:r>
              <a:rPr lang="en-US" dirty="0"/>
              <a:t>Opening should grab the audience’s attention</a:t>
            </a:r>
          </a:p>
          <a:p>
            <a:pPr lvl="1"/>
            <a:r>
              <a:rPr lang="en-US" dirty="0"/>
              <a:t>Body should briefly establish purpose</a:t>
            </a:r>
          </a:p>
          <a:p>
            <a:pPr lvl="1"/>
            <a:r>
              <a:rPr lang="en-US" dirty="0"/>
              <a:t>Closing should lead into the presentation</a:t>
            </a:r>
          </a:p>
          <a:p>
            <a:pPr lvl="1"/>
            <a:r>
              <a:rPr lang="en-US" dirty="0"/>
              <a:t>Get the audience to applaud before and after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3895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Presentation: </a:t>
            </a:r>
            <a:br>
              <a:rPr lang="en-US" dirty="0"/>
            </a:br>
            <a:r>
              <a:rPr lang="en-US" dirty="0"/>
              <a:t>Icebreakers and Energizers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Get people to know one another</a:t>
            </a:r>
          </a:p>
          <a:p>
            <a:pPr lvl="1"/>
            <a:r>
              <a:rPr lang="en-US" dirty="0"/>
              <a:t>Get people talking</a:t>
            </a:r>
          </a:p>
          <a:p>
            <a:pPr lvl="1"/>
            <a:r>
              <a:rPr lang="en-US" dirty="0"/>
              <a:t>Wake up the audience</a:t>
            </a:r>
          </a:p>
          <a:p>
            <a:pPr lvl="1"/>
            <a:r>
              <a:rPr lang="en-US" dirty="0"/>
              <a:t>Get people thinking about the topic</a:t>
            </a:r>
          </a:p>
        </p:txBody>
      </p:sp>
    </p:spTree>
    <p:extLst>
      <p:ext uri="{BB962C8B-B14F-4D97-AF65-F5344CB8AC3E}">
        <p14:creationId xmlns:p14="http://schemas.microsoft.com/office/powerpoint/2010/main" val="312021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Presentation: </a:t>
            </a:r>
            <a:br>
              <a:rPr lang="en-US" dirty="0"/>
            </a:br>
            <a:r>
              <a:rPr lang="en-US" dirty="0"/>
              <a:t>Icebreakers and Energizers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Introductions</a:t>
            </a:r>
          </a:p>
          <a:p>
            <a:pPr lvl="1"/>
            <a:r>
              <a:rPr lang="en-US" dirty="0"/>
              <a:t>Jokes or stories</a:t>
            </a:r>
          </a:p>
          <a:p>
            <a:pPr lvl="1"/>
            <a:r>
              <a:rPr lang="en-US" dirty="0"/>
              <a:t>Group activities</a:t>
            </a:r>
          </a:p>
          <a:p>
            <a:pPr lvl="1"/>
            <a:r>
              <a:rPr lang="en-US" dirty="0"/>
              <a:t>Open-ended questions to elicit audience response/discussion</a:t>
            </a:r>
          </a:p>
          <a:p>
            <a:pPr lvl="1"/>
            <a:r>
              <a:rPr lang="en-US" dirty="0"/>
              <a:t>Free writes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Nature of the audience</a:t>
            </a:r>
          </a:p>
        </p:txBody>
      </p:sp>
    </p:spTree>
    <p:extLst>
      <p:ext uri="{BB962C8B-B14F-4D97-AF65-F5344CB8AC3E}">
        <p14:creationId xmlns:p14="http://schemas.microsoft.com/office/powerpoint/2010/main" val="3926757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Icebreakers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icebreakers have you seen that you liked? Disliked?</a:t>
            </a:r>
          </a:p>
        </p:txBody>
      </p:sp>
    </p:spTree>
    <p:extLst>
      <p:ext uri="{BB962C8B-B14F-4D97-AF65-F5344CB8AC3E}">
        <p14:creationId xmlns:p14="http://schemas.microsoft.com/office/powerpoint/2010/main" val="3097504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Minimal Presentation Skills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Making eye contact with the audience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effective gestures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reading your presentation</a:t>
            </a:r>
          </a:p>
          <a:p>
            <a:pPr lvl="1"/>
            <a:r>
              <a:rPr lang="en-US" dirty="0"/>
              <a:t>Use your visuals to guide you</a:t>
            </a:r>
          </a:p>
          <a:p>
            <a:pPr lvl="1"/>
            <a:r>
              <a:rPr lang="en-US" dirty="0"/>
              <a:t>Know your topic</a:t>
            </a:r>
          </a:p>
          <a:p>
            <a:pPr lvl="1"/>
            <a:r>
              <a:rPr lang="en-US" dirty="0"/>
              <a:t>Practice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hiding behind a podium</a:t>
            </a:r>
          </a:p>
        </p:txBody>
      </p:sp>
    </p:spTree>
    <p:extLst>
      <p:ext uri="{BB962C8B-B14F-4D97-AF65-F5344CB8AC3E}">
        <p14:creationId xmlns:p14="http://schemas.microsoft.com/office/powerpoint/2010/main" val="265891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Minimal Presentation Skills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Using a conversational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Being confident</a:t>
            </a:r>
          </a:p>
          <a:p>
            <a:pPr lvl="1"/>
            <a:r>
              <a:rPr lang="en-US" dirty="0"/>
              <a:t>Avoid use of fillers</a:t>
            </a:r>
          </a:p>
          <a:p>
            <a:pPr lvl="1"/>
            <a:r>
              <a:rPr lang="en-US" dirty="0"/>
              <a:t>Speak at an appropriate volume</a:t>
            </a:r>
          </a:p>
          <a:p>
            <a:pPr lvl="1"/>
            <a:r>
              <a:rPr lang="en-US" dirty="0"/>
              <a:t>Don’t brag about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Speaking at an appropriate 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swearing or putting others down</a:t>
            </a:r>
          </a:p>
        </p:txBody>
      </p:sp>
    </p:spTree>
    <p:extLst>
      <p:ext uri="{BB962C8B-B14F-4D97-AF65-F5344CB8AC3E}">
        <p14:creationId xmlns:p14="http://schemas.microsoft.com/office/powerpoint/2010/main" val="22803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Determine training needs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 training program</a:t>
            </a:r>
          </a:p>
          <a:p>
            <a:pPr lvl="1"/>
            <a:r>
              <a:rPr lang="en-US" dirty="0"/>
              <a:t>Establish goals and objectives</a:t>
            </a:r>
          </a:p>
          <a:p>
            <a:pPr lvl="1"/>
            <a:r>
              <a:rPr lang="en-US" dirty="0"/>
              <a:t>Choose best training method</a:t>
            </a:r>
          </a:p>
          <a:p>
            <a:pPr lvl="1"/>
            <a:r>
              <a:rPr lang="en-US" dirty="0"/>
              <a:t>Deliver the training program</a:t>
            </a:r>
          </a:p>
          <a:p>
            <a:pPr lvl="1"/>
            <a:r>
              <a:rPr lang="en-US" dirty="0"/>
              <a:t>Motivate employees to learn during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Evaluate training success</a:t>
            </a:r>
          </a:p>
        </p:txBody>
      </p:sp>
    </p:spTree>
    <p:extLst>
      <p:ext uri="{BB962C8B-B14F-4D97-AF65-F5344CB8AC3E}">
        <p14:creationId xmlns:p14="http://schemas.microsoft.com/office/powerpoint/2010/main" val="1676057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Answering Questions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Anticipate questions in advance</a:t>
            </a:r>
          </a:p>
          <a:p>
            <a:r>
              <a:rPr lang="en-US" dirty="0"/>
              <a:t>Repeat the question if the room is large</a:t>
            </a:r>
          </a:p>
          <a:p>
            <a:r>
              <a:rPr lang="en-US" dirty="0"/>
              <a:t>If you are unsure of the question</a:t>
            </a:r>
          </a:p>
          <a:p>
            <a:pPr lvl="1"/>
            <a:r>
              <a:rPr lang="en-US" dirty="0"/>
              <a:t>Ask the person to repeat</a:t>
            </a:r>
          </a:p>
          <a:p>
            <a:pPr lvl="1"/>
            <a:r>
              <a:rPr lang="en-US" dirty="0"/>
              <a:t>“Is what you are asking…”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 if you have answered the question sufficiently</a:t>
            </a:r>
          </a:p>
          <a:p>
            <a:r>
              <a:rPr lang="en-US" dirty="0"/>
              <a:t>If you don’t know the answer</a:t>
            </a:r>
          </a:p>
          <a:p>
            <a:pPr lvl="1"/>
            <a:r>
              <a:rPr lang="en-US" dirty="0"/>
              <a:t>Don’t bluff, but you can qualify a guess</a:t>
            </a:r>
          </a:p>
          <a:p>
            <a:pPr lvl="1"/>
            <a:r>
              <a:rPr lang="en-US" dirty="0"/>
              <a:t>Ask if anyone in the audience knows</a:t>
            </a:r>
          </a:p>
          <a:p>
            <a:pPr lvl="1"/>
            <a:r>
              <a:rPr lang="en-US" dirty="0"/>
              <a:t>Tell the person you will get the answer for them</a:t>
            </a:r>
          </a:p>
        </p:txBody>
      </p:sp>
    </p:spTree>
    <p:extLst>
      <p:ext uri="{BB962C8B-B14F-4D97-AF65-F5344CB8AC3E}">
        <p14:creationId xmlns:p14="http://schemas.microsoft.com/office/powerpoint/2010/main" val="4210540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365125"/>
            <a:ext cx="9559636" cy="672105"/>
          </a:xfrm>
        </p:spPr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Using Humor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79152"/>
            <a:ext cx="10711543" cy="4801400"/>
          </a:xfrm>
        </p:spPr>
        <p:txBody>
          <a:bodyPr/>
          <a:lstStyle/>
          <a:p>
            <a:r>
              <a:rPr lang="en-US" sz="2400" dirty="0"/>
              <a:t>Don’t force humor</a:t>
            </a:r>
          </a:p>
          <a:p>
            <a:pPr lvl="1"/>
            <a:r>
              <a:rPr lang="en-US" sz="2200" dirty="0"/>
              <a:t>If you are not a funny person, don’t rely on humor</a:t>
            </a:r>
          </a:p>
          <a:p>
            <a:pPr lvl="1"/>
            <a:r>
              <a:rPr lang="en-US" sz="2200" dirty="0"/>
              <a:t>The humor should meet an objective</a:t>
            </a:r>
          </a:p>
          <a:p>
            <a:pPr lvl="2"/>
            <a:r>
              <a:rPr lang="en-US" sz="2000" dirty="0"/>
              <a:t>Keep the audience interested</a:t>
            </a:r>
          </a:p>
          <a:p>
            <a:pPr lvl="2"/>
            <a:r>
              <a:rPr lang="en-US" sz="2000" dirty="0"/>
              <a:t>Demonstrate a point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Humor can come from</a:t>
            </a:r>
          </a:p>
          <a:p>
            <a:pPr lvl="1"/>
            <a:r>
              <a:rPr lang="en-US" sz="2200" dirty="0"/>
              <a:t>Jokes</a:t>
            </a:r>
          </a:p>
          <a:p>
            <a:pPr lvl="1"/>
            <a:r>
              <a:rPr lang="en-US" sz="2200" dirty="0"/>
              <a:t>Stories</a:t>
            </a:r>
          </a:p>
          <a:p>
            <a:pPr lvl="1"/>
            <a:r>
              <a:rPr lang="en-US" sz="2200" dirty="0"/>
              <a:t>Clip art</a:t>
            </a:r>
          </a:p>
          <a:p>
            <a:pPr lvl="1"/>
            <a:r>
              <a:rPr lang="en-US" sz="2200" dirty="0"/>
              <a:t>Audience members</a:t>
            </a:r>
          </a:p>
          <a:p>
            <a:pPr lvl="1"/>
            <a:r>
              <a:rPr lang="en-US" sz="2200" dirty="0"/>
              <a:t>Video clips</a:t>
            </a:r>
          </a:p>
          <a:p>
            <a:pPr lvl="1"/>
            <a:r>
              <a:rPr lang="en-US" sz="2200" dirty="0"/>
              <a:t>Cartoons</a:t>
            </a:r>
          </a:p>
        </p:txBody>
      </p:sp>
    </p:spTree>
    <p:extLst>
      <p:ext uri="{BB962C8B-B14F-4D97-AF65-F5344CB8AC3E}">
        <p14:creationId xmlns:p14="http://schemas.microsoft.com/office/powerpoint/2010/main" val="63194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365125"/>
            <a:ext cx="9559636" cy="672105"/>
          </a:xfrm>
        </p:spPr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Using Humor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Humor should not be at the expense of others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Self-deprecating humor works well in moderation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Avoid jokes that might offend</a:t>
            </a:r>
          </a:p>
        </p:txBody>
      </p:sp>
    </p:spTree>
    <p:extLst>
      <p:ext uri="{BB962C8B-B14F-4D97-AF65-F5344CB8AC3E}">
        <p14:creationId xmlns:p14="http://schemas.microsoft.com/office/powerpoint/2010/main" val="408838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Distance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Employees complete the training at their own pace and at the time and place of their choosing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Synchronous</a:t>
            </a:r>
          </a:p>
          <a:p>
            <a:pPr lvl="1"/>
            <a:r>
              <a:rPr lang="en-US" dirty="0"/>
              <a:t>Employees complete the training at the same time and the same place although they may be in different physical locations</a:t>
            </a:r>
          </a:p>
          <a:p>
            <a:pPr lvl="1"/>
            <a:r>
              <a:rPr lang="en-US" dirty="0"/>
              <a:t>Webinars, webcasts, and teleconferences are common methods</a:t>
            </a:r>
          </a:p>
        </p:txBody>
      </p:sp>
    </p:spTree>
    <p:extLst>
      <p:ext uri="{BB962C8B-B14F-4D97-AF65-F5344CB8AC3E}">
        <p14:creationId xmlns:p14="http://schemas.microsoft.com/office/powerpoint/2010/main" val="3949006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Programmed Instruction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Self-paced</a:t>
            </a:r>
          </a:p>
          <a:p>
            <a:pPr lvl="1"/>
            <a:r>
              <a:rPr lang="en-US" dirty="0"/>
              <a:t>Trainee is actively involved in the learning</a:t>
            </a:r>
          </a:p>
          <a:p>
            <a:pPr lvl="1"/>
            <a:r>
              <a:rPr lang="en-US" dirty="0"/>
              <a:t>Material is presented in small units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Formats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Interactive video</a:t>
            </a:r>
          </a:p>
          <a:p>
            <a:pPr lvl="1"/>
            <a:r>
              <a:rPr lang="en-US" dirty="0"/>
              <a:t>Computer based training (CBT)</a:t>
            </a:r>
          </a:p>
          <a:p>
            <a:pPr lvl="1"/>
            <a:r>
              <a:rPr lang="en-US" dirty="0"/>
              <a:t>Web based (e-learning)</a:t>
            </a:r>
          </a:p>
        </p:txBody>
      </p:sp>
    </p:spTree>
    <p:extLst>
      <p:ext uri="{BB962C8B-B14F-4D97-AF65-F5344CB8AC3E}">
        <p14:creationId xmlns:p14="http://schemas.microsoft.com/office/powerpoint/2010/main" val="210209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Distance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has taken a distance learning course? What did you think?</a:t>
            </a:r>
          </a:p>
        </p:txBody>
      </p:sp>
    </p:spTree>
    <p:extLst>
      <p:ext uri="{BB962C8B-B14F-4D97-AF65-F5344CB8AC3E}">
        <p14:creationId xmlns:p14="http://schemas.microsoft.com/office/powerpoint/2010/main" val="2456573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 the Job Training: Learning by Modeling Others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Characteristics of the model</a:t>
            </a:r>
          </a:p>
          <a:p>
            <a:pPr lvl="1"/>
            <a:r>
              <a:rPr lang="en-US" dirty="0"/>
              <a:t>Successful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Similarity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Characteristics of the observer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Reproduction skills</a:t>
            </a:r>
          </a:p>
        </p:txBody>
      </p:sp>
    </p:spTree>
    <p:extLst>
      <p:ext uri="{BB962C8B-B14F-4D97-AF65-F5344CB8AC3E}">
        <p14:creationId xmlns:p14="http://schemas.microsoft.com/office/powerpoint/2010/main" val="251545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Job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Job Rotation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Cross training</a:t>
            </a:r>
          </a:p>
          <a:p>
            <a:pPr lvl="1"/>
            <a:r>
              <a:rPr lang="en-US" dirty="0"/>
              <a:t>Volunteerism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through Apprentice Training</a:t>
            </a:r>
          </a:p>
          <a:p>
            <a:pPr lvl="1"/>
            <a:r>
              <a:rPr lang="en-US" dirty="0"/>
              <a:t>Used in crafts and trades</a:t>
            </a:r>
          </a:p>
          <a:p>
            <a:pPr lvl="1"/>
            <a:r>
              <a:rPr lang="en-US" dirty="0"/>
              <a:t>144 hours of formal class work each year</a:t>
            </a:r>
          </a:p>
          <a:p>
            <a:pPr lvl="1"/>
            <a:r>
              <a:rPr lang="en-US" dirty="0"/>
              <a:t>Work with an expert (usually 4 years)</a:t>
            </a:r>
          </a:p>
        </p:txBody>
      </p:sp>
    </p:spTree>
    <p:extLst>
      <p:ext uri="{BB962C8B-B14F-4D97-AF65-F5344CB8AC3E}">
        <p14:creationId xmlns:p14="http://schemas.microsoft.com/office/powerpoint/2010/main" val="356170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Apprentice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Job Rotation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Cross training</a:t>
            </a:r>
          </a:p>
          <a:p>
            <a:pPr lvl="1"/>
            <a:r>
              <a:rPr lang="en-US" dirty="0"/>
              <a:t>Volunteerism</a:t>
            </a:r>
          </a:p>
        </p:txBody>
      </p:sp>
    </p:spTree>
    <p:extLst>
      <p:ext uri="{BB962C8B-B14F-4D97-AF65-F5344CB8AC3E}">
        <p14:creationId xmlns:p14="http://schemas.microsoft.com/office/powerpoint/2010/main" val="3966584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Coaching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Coaching</a:t>
            </a:r>
          </a:p>
          <a:p>
            <a:pPr lvl="1"/>
            <a:r>
              <a:rPr lang="en-US" dirty="0"/>
              <a:t>Experienced employee works with new employee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Not all employees are good coaches</a:t>
            </a:r>
          </a:p>
          <a:p>
            <a:pPr lvl="2"/>
            <a:r>
              <a:rPr lang="en-US" dirty="0"/>
              <a:t>Coaching can lower the coach’s work productivity</a:t>
            </a:r>
          </a:p>
          <a:p>
            <a:pPr lvl="1"/>
            <a:r>
              <a:rPr lang="en-US" dirty="0"/>
              <a:t>Pass-through programs and corporate coaches can alleviate problems</a:t>
            </a:r>
          </a:p>
        </p:txBody>
      </p:sp>
    </p:spTree>
    <p:extLst>
      <p:ext uri="{BB962C8B-B14F-4D97-AF65-F5344CB8AC3E}">
        <p14:creationId xmlns:p14="http://schemas.microsoft.com/office/powerpoint/2010/main" val="387355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Determining Training Needs</a:t>
            </a:r>
          </a:p>
        </p:txBody>
      </p:sp>
    </p:spTree>
    <p:extLst>
      <p:ext uri="{BB962C8B-B14F-4D97-AF65-F5344CB8AC3E}">
        <p14:creationId xmlns:p14="http://schemas.microsoft.com/office/powerpoint/2010/main" val="2693582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Mentoring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Mentoring</a:t>
            </a:r>
          </a:p>
          <a:p>
            <a:pPr lvl="1"/>
            <a:r>
              <a:rPr lang="en-US" dirty="0"/>
              <a:t>Mentoring is less formal than coaching</a:t>
            </a:r>
          </a:p>
          <a:p>
            <a:pPr lvl="1"/>
            <a:r>
              <a:rPr lang="en-US" dirty="0"/>
              <a:t>Good mentors can be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888162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Performance Appraisal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Performance Appraisal</a:t>
            </a:r>
          </a:p>
        </p:txBody>
      </p:sp>
    </p:spTree>
    <p:extLst>
      <p:ext uri="{BB962C8B-B14F-4D97-AF65-F5344CB8AC3E}">
        <p14:creationId xmlns:p14="http://schemas.microsoft.com/office/powerpoint/2010/main" val="789605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1569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Motivating Employees to Learn during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261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Basis for the incentive</a:t>
            </a:r>
          </a:p>
          <a:p>
            <a:pPr lvl="1"/>
            <a:r>
              <a:rPr lang="en-US" dirty="0"/>
              <a:t>Completion and degree based</a:t>
            </a:r>
          </a:p>
          <a:p>
            <a:pPr lvl="1"/>
            <a:r>
              <a:rPr lang="en-US" dirty="0"/>
              <a:t>Knowledge based</a:t>
            </a:r>
          </a:p>
          <a:p>
            <a:pPr lvl="1"/>
            <a:r>
              <a:rPr lang="en-US" dirty="0"/>
              <a:t>Skill based</a:t>
            </a:r>
          </a:p>
          <a:p>
            <a:pPr lvl="1"/>
            <a:r>
              <a:rPr lang="en-US" dirty="0"/>
              <a:t>Job performance based</a:t>
            </a:r>
          </a:p>
        </p:txBody>
      </p:sp>
    </p:spTree>
    <p:extLst>
      <p:ext uri="{BB962C8B-B14F-4D97-AF65-F5344CB8AC3E}">
        <p14:creationId xmlns:p14="http://schemas.microsoft.com/office/powerpoint/2010/main" val="395655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Maintain interest</a:t>
            </a:r>
          </a:p>
          <a:p>
            <a:pPr lvl="1"/>
            <a:r>
              <a:rPr lang="en-US" dirty="0"/>
              <a:t>Relevance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r>
              <a:rPr lang="en-US" dirty="0"/>
              <a:t>Fun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Expertise sharing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3506386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Ensuring Transfer of Training: Five Strategies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realistic training programs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opportunities to practice work-related behavior during the training</a:t>
            </a:r>
          </a:p>
          <a:p>
            <a:pPr lvl="1"/>
            <a:r>
              <a:rPr lang="en-US" dirty="0"/>
              <a:t>Overlearning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employees with the opportunity to apply their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Ensure management is supportive of the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employees set goals</a:t>
            </a:r>
          </a:p>
        </p:txBody>
      </p:sp>
    </p:spTree>
    <p:extLst>
      <p:ext uri="{BB962C8B-B14F-4D97-AF65-F5344CB8AC3E}">
        <p14:creationId xmlns:p14="http://schemas.microsoft.com/office/powerpoint/2010/main" val="1012499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575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CD90-EFEB-462C-90B3-8AD5E48E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Results: Research Designs</a:t>
            </a:r>
            <a:endParaRPr lang="en-IN" dirty="0"/>
          </a:p>
        </p:txBody>
      </p:sp>
      <p:pic>
        <p:nvPicPr>
          <p:cNvPr id="11" name="Picture Placeholder 10" descr="An illustration shows three rows of textboxes with forward arrows between textboxes. In the first row, a forward arrow points from a textbox that reads, Pretest to a textbox that reads, Training. Another forward arrow points from the textbox that reads, Training to a textbox that reads, Posttest. In the second row, a forward arrow points from a textbox that reads, Pretest to a textbox that reads, Training. Another forward arrow points from the textbox that reads, Training to a textbox that reads, Posttest. In the third row, a forward arrow points from the textbox that reads, Pretest to a textbox that reads, Posttest.">
            <a:extLst>
              <a:ext uri="{FF2B5EF4-FFF2-40B4-BE49-F238E27FC236}">
                <a16:creationId xmlns:a16="http://schemas.microsoft.com/office/drawing/2014/main" id="{BD3422AE-8B7C-4E2D-A044-1F647DF246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545080" y="1645920"/>
            <a:ext cx="71018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9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CD90-EFEB-462C-90B3-8AD5E48E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Solomon Four-Groups Design</a:t>
            </a:r>
            <a:endParaRPr lang="en-IN" dirty="0"/>
          </a:p>
        </p:txBody>
      </p:sp>
      <p:pic>
        <p:nvPicPr>
          <p:cNvPr id="4" name="Picture Placeholder 3" descr="An illustration shows four rows of textboxes with forward arrows between textboxes. In the first row labeled Group 1, a forward arrow points from a textbox that reads, Training to a textbox that reads, Posttest. In the second row labeled Group 2, a forward arrow points from a textbox that reads, Pretest to a textbox that reads, Training. Another forward arrow points from the textbox that reads, Training to a textbox that reads, Posttest. In the third row labeled Group 3, a forward arrow points from a textbox that reads, Pretest to a textbox that reads, Posttest. The fourth row labeled Group 4 shows a textbox that reads, Posttest.">
            <a:extLst>
              <a:ext uri="{FF2B5EF4-FFF2-40B4-BE49-F238E27FC236}">
                <a16:creationId xmlns:a16="http://schemas.microsoft.com/office/drawing/2014/main" id="{87FE0178-B45D-4DA7-8C76-254D33232B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251710" y="1760220"/>
            <a:ext cx="768858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0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Results: Criteria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Content validity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reactions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learning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Application of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Business impact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39651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Training Need?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 of training needed</a:t>
            </a:r>
          </a:p>
          <a:p>
            <a:pPr lvl="1"/>
            <a:r>
              <a:rPr lang="en-US" dirty="0"/>
              <a:t>Practical means?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Development of criteria</a:t>
            </a:r>
          </a:p>
        </p:txBody>
      </p:sp>
    </p:spTree>
    <p:extLst>
      <p:ext uri="{BB962C8B-B14F-4D97-AF65-F5344CB8AC3E}">
        <p14:creationId xmlns:p14="http://schemas.microsoft.com/office/powerpoint/2010/main" val="760684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Workbook Exercise 8.3</a:t>
            </a:r>
            <a:br>
              <a:rPr lang="en-US" dirty="0"/>
            </a:br>
            <a:r>
              <a:rPr lang="en-US" dirty="0"/>
              <a:t>Evaluating Training Programs: 1</a:t>
            </a:r>
          </a:p>
        </p:txBody>
      </p:sp>
    </p:spTree>
    <p:extLst>
      <p:ext uri="{BB962C8B-B14F-4D97-AF65-F5344CB8AC3E}">
        <p14:creationId xmlns:p14="http://schemas.microsoft.com/office/powerpoint/2010/main" val="827960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64378-1024-490B-8D51-09591D48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Exercise 8.3</a:t>
            </a:r>
          </a:p>
        </p:txBody>
      </p:sp>
      <p:graphicFrame>
        <p:nvGraphicFramePr>
          <p:cNvPr id="11" name="Group 43">
            <a:extLst>
              <a:ext uri="{FF2B5EF4-FFF2-40B4-BE49-F238E27FC236}">
                <a16:creationId xmlns:a16="http://schemas.microsoft.com/office/drawing/2014/main" id="{0C5BC42E-3A18-4DFC-8971-F39106B47056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2476500" y="2743200"/>
          <a:ext cx="7239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Pre-test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Post-test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training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71.53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72.20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47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202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Workbook Exercise 8.4</a:t>
            </a:r>
            <a:br>
              <a:rPr lang="en-US" dirty="0"/>
            </a:br>
            <a:r>
              <a:rPr lang="en-US" dirty="0"/>
              <a:t>Evaluating Training Programs: 2</a:t>
            </a:r>
          </a:p>
        </p:txBody>
      </p:sp>
    </p:spTree>
    <p:extLst>
      <p:ext uri="{BB962C8B-B14F-4D97-AF65-F5344CB8AC3E}">
        <p14:creationId xmlns:p14="http://schemas.microsoft.com/office/powerpoint/2010/main" val="3000236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64378-1024-490B-8D51-09591D48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Exercise 8.4</a:t>
            </a:r>
          </a:p>
        </p:txBody>
      </p:sp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98B564C0-61C1-4221-BCEC-CA1A679BD10E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2476500" y="2331720"/>
          <a:ext cx="7239001" cy="2042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4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Trainer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 Rating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Score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Complaints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Leno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85.1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Parr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79.7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4969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Case Study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Applied Case Study: Pal’s Sudden Service</a:t>
            </a:r>
          </a:p>
        </p:txBody>
      </p:sp>
    </p:spTree>
    <p:extLst>
      <p:ext uri="{BB962C8B-B14F-4D97-AF65-F5344CB8AC3E}">
        <p14:creationId xmlns:p14="http://schemas.microsoft.com/office/powerpoint/2010/main" val="3633886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Ethics (1 of 2)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Focus on Ethics: Using Role Play in Training</a:t>
            </a:r>
          </a:p>
        </p:txBody>
      </p:sp>
    </p:spTree>
    <p:extLst>
      <p:ext uri="{BB962C8B-B14F-4D97-AF65-F5344CB8AC3E}">
        <p14:creationId xmlns:p14="http://schemas.microsoft.com/office/powerpoint/2010/main" val="233654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Ethics (2 of 2)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are some of the other ethical concerns of using role plays to teach skills?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organizations should implement policies on the type of strategies trainers can use when conducting training?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role plays be a mandatory part of training?</a:t>
            </a:r>
          </a:p>
        </p:txBody>
      </p:sp>
    </p:spTree>
    <p:extLst>
      <p:ext uri="{BB962C8B-B14F-4D97-AF65-F5344CB8AC3E}">
        <p14:creationId xmlns:p14="http://schemas.microsoft.com/office/powerpoint/2010/main" val="1451464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Self-Assessment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80918"/>
            <a:ext cx="10711543" cy="4801400"/>
          </a:xfrm>
        </p:spPr>
        <p:txBody>
          <a:bodyPr/>
          <a:lstStyle/>
          <a:p>
            <a:r>
              <a:rPr lang="en-US" dirty="0"/>
              <a:t>In what type of situations is training most useful? Least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motivates employees to learn during training sessions?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would be the best training technique for teaching computer skills? What would be the best technique for customer service skills?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all new employees model the behavior of more experienced employees?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would measures of employees’ attitudes about a training program and measures of actual learning be different?</a:t>
            </a:r>
          </a:p>
        </p:txBody>
      </p:sp>
    </p:spTree>
    <p:extLst>
      <p:ext uri="{BB962C8B-B14F-4D97-AF65-F5344CB8AC3E}">
        <p14:creationId xmlns:p14="http://schemas.microsoft.com/office/powerpoint/2010/main" val="3029202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8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Conduct a training needs analysis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Explain the various training methods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Develop a training program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Apply the psychological theories behind successful training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Evaluate the effectiveness of a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672105"/>
          </a:xfrm>
        </p:spPr>
        <p:txBody>
          <a:bodyPr/>
          <a:lstStyle/>
          <a:p>
            <a:r>
              <a:rPr lang="en-US" dirty="0"/>
              <a:t>Types of Needs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Organizational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Task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Person analysis</a:t>
            </a:r>
          </a:p>
        </p:txBody>
      </p:sp>
    </p:spTree>
    <p:extLst>
      <p:ext uri="{BB962C8B-B14F-4D97-AF65-F5344CB8AC3E}">
        <p14:creationId xmlns:p14="http://schemas.microsoft.com/office/powerpoint/2010/main" val="35847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Economic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climate</a:t>
            </a:r>
          </a:p>
          <a:p>
            <a:pPr lvl="1"/>
            <a:r>
              <a:rPr lang="en-US" dirty="0"/>
              <a:t>Employee readiness</a:t>
            </a:r>
          </a:p>
          <a:p>
            <a:pPr lvl="2"/>
            <a:r>
              <a:rPr lang="en-US" dirty="0"/>
              <a:t>Attitudes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Commitment</a:t>
            </a:r>
          </a:p>
          <a:p>
            <a:pPr lvl="1"/>
            <a:r>
              <a:rPr lang="en-US" dirty="0"/>
              <a:t>Management support</a:t>
            </a:r>
          </a:p>
        </p:txBody>
      </p:sp>
    </p:spTree>
    <p:extLst>
      <p:ext uri="{BB962C8B-B14F-4D97-AF65-F5344CB8AC3E}">
        <p14:creationId xmlns:p14="http://schemas.microsoft.com/office/powerpoint/2010/main" val="384682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c8ecdccd-e3b0-4392-94c4-49d90f16d1d5"/>
    <ds:schemaRef ds:uri="http://schemas.microsoft.com/office/infopath/2007/PartnerControls"/>
    <ds:schemaRef ds:uri="http://schemas.openxmlformats.org/package/2006/metadata/core-properties"/>
    <ds:schemaRef ds:uri="cc1e726a-7c3b-4654-9122-87de3e28a5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2751</TotalTime>
  <Words>2619</Words>
  <Application>Microsoft Office PowerPoint</Application>
  <PresentationFormat>Widescreen</PresentationFormat>
  <Paragraphs>679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arial</vt:lpstr>
      <vt:lpstr>Calibri</vt:lpstr>
      <vt:lpstr>Helvetica</vt:lpstr>
      <vt:lpstr>Open Sans</vt:lpstr>
      <vt:lpstr>Summer Font</vt:lpstr>
      <vt:lpstr>Wingdings 2</vt:lpstr>
      <vt:lpstr>Office Theme</vt:lpstr>
      <vt:lpstr>Industrial/Organizational Psychology: An Applied Approach, 9e</vt:lpstr>
      <vt:lpstr>Icebreaker</vt:lpstr>
      <vt:lpstr>Learning Objectives</vt:lpstr>
      <vt:lpstr>The Role of Training: Money Spent on Training</vt:lpstr>
      <vt:lpstr>Training Steps</vt:lpstr>
      <vt:lpstr>Determining Training Needs</vt:lpstr>
      <vt:lpstr>What Is a Training Need?</vt:lpstr>
      <vt:lpstr>Types of Needs Analysis</vt:lpstr>
      <vt:lpstr>Organizational Analysis</vt:lpstr>
      <vt:lpstr>Analysis of Need: Is the Program Practical?</vt:lpstr>
      <vt:lpstr>Task Analysis</vt:lpstr>
      <vt:lpstr>Example of a Task Analysis</vt:lpstr>
      <vt:lpstr>Workbook Exercise 8.1 Task Analysis</vt:lpstr>
      <vt:lpstr>Person Analysis</vt:lpstr>
      <vt:lpstr>Workbook Exercise 8.2 Person Analysis</vt:lpstr>
      <vt:lpstr>Person Analysis Exercise</vt:lpstr>
      <vt:lpstr>Answers to Exercise 8.2</vt:lpstr>
      <vt:lpstr>Example of Critical Incidents</vt:lpstr>
      <vt:lpstr>Establishing Goals and Objectives</vt:lpstr>
      <vt:lpstr>Setting Goals and Objectives: What is to be Accomplished?</vt:lpstr>
      <vt:lpstr>Setting Goals and Objectives: Goals</vt:lpstr>
      <vt:lpstr>Setting Goals and Objectives: Objectives</vt:lpstr>
      <vt:lpstr>Example (1 of 3)</vt:lpstr>
      <vt:lpstr>Example (2 of 3)</vt:lpstr>
      <vt:lpstr>Example (3 of 3)</vt:lpstr>
      <vt:lpstr>Choosing the Best Training Method</vt:lpstr>
      <vt:lpstr>Using Lectures to Provide Knowledge</vt:lpstr>
      <vt:lpstr>Creating Handouts</vt:lpstr>
      <vt:lpstr>Choosing the Best Training Method (1 of 2)</vt:lpstr>
      <vt:lpstr>Choosing the Best Training Method (2 of 2)</vt:lpstr>
      <vt:lpstr>How Long Does It Take to Prepare?</vt:lpstr>
      <vt:lpstr>Classroom Training Options</vt:lpstr>
      <vt:lpstr>Supplementing Lecture</vt:lpstr>
      <vt:lpstr>Motivating Employees to Attend Training</vt:lpstr>
      <vt:lpstr>Delivering the Training Program</vt:lpstr>
      <vt:lpstr>Delivering the Training Program:  Initial Decisions</vt:lpstr>
      <vt:lpstr>Where Will It Be? (1 of 2)</vt:lpstr>
      <vt:lpstr>Where Will It Be? (2 of 2)</vt:lpstr>
      <vt:lpstr>Length of Training</vt:lpstr>
      <vt:lpstr>Preparing for Classroom Training</vt:lpstr>
      <vt:lpstr>Activity: Discussion of Case Studies</vt:lpstr>
      <vt:lpstr>The Introduction (1 of 3)</vt:lpstr>
      <vt:lpstr>The Introduction (2 of 3)</vt:lpstr>
      <vt:lpstr>The Introduction (3 of 3)</vt:lpstr>
      <vt:lpstr>Making the Presentation:  Icebreakers and Energizers (1 of 2)</vt:lpstr>
      <vt:lpstr>Making the Presentation:  Icebreakers and Energizers (2 of 2)</vt:lpstr>
      <vt:lpstr>Activity: Discussion of Icebreakers</vt:lpstr>
      <vt:lpstr>Delivering the Presentation:  Minimal Presentation Skills (1 of 2)</vt:lpstr>
      <vt:lpstr>Delivering the Presentation:  Minimal Presentation Skills (2 of 2)</vt:lpstr>
      <vt:lpstr>Delivering the Presentation:  Answering Questions</vt:lpstr>
      <vt:lpstr>Delivering the Presentation:  Using Humor (1 of 2)</vt:lpstr>
      <vt:lpstr>Delivering the Presentation:  Using Humor (2 of 2)</vt:lpstr>
      <vt:lpstr>Categories of Distance Learning</vt:lpstr>
      <vt:lpstr>Programmed Instruction</vt:lpstr>
      <vt:lpstr>Activity: Discussion of Distance Learning</vt:lpstr>
      <vt:lpstr>On the Job Training: Learning by Modeling Others</vt:lpstr>
      <vt:lpstr>Learning through Job Rotation</vt:lpstr>
      <vt:lpstr>Learning through Apprentice Training</vt:lpstr>
      <vt:lpstr>Learning through Coaching</vt:lpstr>
      <vt:lpstr>Learning through Mentoring</vt:lpstr>
      <vt:lpstr>Learning through Performance Appraisal</vt:lpstr>
      <vt:lpstr>Motivating Employees to Learn during Training</vt:lpstr>
      <vt:lpstr>Provide Incentives</vt:lpstr>
      <vt:lpstr>Maintain Interest</vt:lpstr>
      <vt:lpstr>Ensuring Transfer of Training: Five Strategies</vt:lpstr>
      <vt:lpstr>Evaluation of Training Results</vt:lpstr>
      <vt:lpstr>Evaluation of Training Results: Research Designs</vt:lpstr>
      <vt:lpstr>Solomon Four-Groups Design</vt:lpstr>
      <vt:lpstr>Evaluation of Training Results: Criteria</vt:lpstr>
      <vt:lpstr>Workbook Exercise 8.3 Evaluating Training Programs: 1</vt:lpstr>
      <vt:lpstr>Answer to Exercise 8.3</vt:lpstr>
      <vt:lpstr>Workbook Exercise 8.4 Evaluating Training Programs: 2</vt:lpstr>
      <vt:lpstr>Answer to Exercise 8.4</vt:lpstr>
      <vt:lpstr>Activity: Discussion of Case Study</vt:lpstr>
      <vt:lpstr>Activity: Discussion: Ethics (1 of 2)</vt:lpstr>
      <vt:lpstr>Activity: Discussion: Ethics (2 of 2)</vt:lpstr>
      <vt:lpstr>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Reyes, Cazzie</cp:lastModifiedBy>
  <cp:revision>221</cp:revision>
  <cp:lastPrinted>2020-10-12T14:10:12Z</cp:lastPrinted>
  <dcterms:created xsi:type="dcterms:W3CDTF">2019-11-14T21:20:16Z</dcterms:created>
  <dcterms:modified xsi:type="dcterms:W3CDTF">2022-02-02T02:16:01Z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</Properties>
</file>