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3"/>
  </p:notesMasterIdLst>
  <p:handoutMasterIdLst>
    <p:handoutMasterId r:id="rId84"/>
  </p:handoutMasterIdLst>
  <p:sldIdLst>
    <p:sldId id="403" r:id="rId5"/>
    <p:sldId id="394" r:id="rId6"/>
    <p:sldId id="309" r:id="rId7"/>
    <p:sldId id="311" r:id="rId8"/>
    <p:sldId id="314" r:id="rId9"/>
    <p:sldId id="310" r:id="rId10"/>
    <p:sldId id="315" r:id="rId11"/>
    <p:sldId id="317" r:id="rId12"/>
    <p:sldId id="318" r:id="rId13"/>
    <p:sldId id="319" r:id="rId14"/>
    <p:sldId id="321" r:id="rId15"/>
    <p:sldId id="322" r:id="rId16"/>
    <p:sldId id="323" r:id="rId17"/>
    <p:sldId id="324" r:id="rId18"/>
    <p:sldId id="325" r:id="rId19"/>
    <p:sldId id="399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8" r:id="rId30"/>
    <p:sldId id="336" r:id="rId31"/>
    <p:sldId id="351" r:id="rId32"/>
    <p:sldId id="398" r:id="rId33"/>
    <p:sldId id="337" r:id="rId34"/>
    <p:sldId id="341" r:id="rId35"/>
    <p:sldId id="339" r:id="rId36"/>
    <p:sldId id="343" r:id="rId37"/>
    <p:sldId id="345" r:id="rId38"/>
    <p:sldId id="357" r:id="rId39"/>
    <p:sldId id="346" r:id="rId40"/>
    <p:sldId id="347" r:id="rId41"/>
    <p:sldId id="348" r:id="rId42"/>
    <p:sldId id="349" r:id="rId43"/>
    <p:sldId id="350" r:id="rId44"/>
    <p:sldId id="344" r:id="rId45"/>
    <p:sldId id="358" r:id="rId46"/>
    <p:sldId id="359" r:id="rId47"/>
    <p:sldId id="360" r:id="rId48"/>
    <p:sldId id="361" r:id="rId49"/>
    <p:sldId id="362" r:id="rId50"/>
    <p:sldId id="363" r:id="rId51"/>
    <p:sldId id="364" r:id="rId52"/>
    <p:sldId id="365" r:id="rId53"/>
    <p:sldId id="366" r:id="rId54"/>
    <p:sldId id="367" r:id="rId55"/>
    <p:sldId id="368" r:id="rId56"/>
    <p:sldId id="370" r:id="rId57"/>
    <p:sldId id="371" r:id="rId58"/>
    <p:sldId id="372" r:id="rId59"/>
    <p:sldId id="374" r:id="rId60"/>
    <p:sldId id="375" r:id="rId61"/>
    <p:sldId id="400" r:id="rId62"/>
    <p:sldId id="376" r:id="rId63"/>
    <p:sldId id="402" r:id="rId64"/>
    <p:sldId id="401" r:id="rId65"/>
    <p:sldId id="377" r:id="rId66"/>
    <p:sldId id="378" r:id="rId67"/>
    <p:sldId id="380" r:id="rId68"/>
    <p:sldId id="382" r:id="rId69"/>
    <p:sldId id="383" r:id="rId70"/>
    <p:sldId id="384" r:id="rId71"/>
    <p:sldId id="385" r:id="rId72"/>
    <p:sldId id="386" r:id="rId73"/>
    <p:sldId id="387" r:id="rId74"/>
    <p:sldId id="388" r:id="rId75"/>
    <p:sldId id="389" r:id="rId76"/>
    <p:sldId id="390" r:id="rId77"/>
    <p:sldId id="391" r:id="rId78"/>
    <p:sldId id="392" r:id="rId79"/>
    <p:sldId id="393" r:id="rId80"/>
    <p:sldId id="397" r:id="rId81"/>
    <p:sldId id="396" r:id="rId82"/>
  </p:sldIdLst>
  <p:sldSz cx="12192000" cy="6858000"/>
  <p:notesSz cx="7010400" cy="9296400"/>
  <p:custDataLst>
    <p:tags r:id="rId8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56EB953-E18D-ACDC-989C-9AD93198CEE1}" name="Colvard, Cameron J." initials="CCJ" userId="Colvard, Cameron J." providerId="None"/>
  <p188:author id="{B69A2562-516C-510E-C020-4846ACD2A66F}" name="William Altman" initials="WA" userId="672c3f7d37cea9f0" providerId="Windows Live"/>
  <p188:author id="{FD4AC6B1-FCE9-6FC9-D83D-ACF3C485511C}" name="Mike Aamodt" initials="MA" userId="S::maamodt@dciconsult.com::fe16b82d-2592-4196-a810-e9a2d16244bf" providerId="AD"/>
  <p188:author id="{9B45DBD3-C8BE-B5F3-A66D-8A4FDE20283D}" name="Copyeditor" initials="HJ" userId="Copyeditor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  <p:cmAuthor id="2" name="Gabe Jolivet" initials="GJ" lastIdx="1" clrIdx="1">
    <p:extLst>
      <p:ext uri="{19B8F6BF-5375-455C-9EA6-DF929625EA0E}">
        <p15:presenceInfo xmlns:p15="http://schemas.microsoft.com/office/powerpoint/2012/main" userId="a7c296863622742d" providerId="Windows Live"/>
      </p:ext>
    </p:extLst>
  </p:cmAuthor>
  <p:cmAuthor id="3" name="Hickey, Emily G" initials="HEG" lastIdx="11" clrIdx="2">
    <p:extLst>
      <p:ext uri="{19B8F6BF-5375-455C-9EA6-DF929625EA0E}">
        <p15:presenceInfo xmlns:p15="http://schemas.microsoft.com/office/powerpoint/2012/main" userId="S::emily.hickey@cengage.com::cd1d9c19-894b-42fe-a42c-2436a7e88be7" providerId="AD"/>
      </p:ext>
    </p:extLst>
  </p:cmAuthor>
  <p:cmAuthor id="4" name="Hayden, Erika L" initials="HEL" lastIdx="2" clrIdx="3">
    <p:extLst>
      <p:ext uri="{19B8F6BF-5375-455C-9EA6-DF929625EA0E}">
        <p15:presenceInfo xmlns:p15="http://schemas.microsoft.com/office/powerpoint/2012/main" userId="S::erika.hayden@cengage.com::0e8239a3-29a9-4d6f-a02c-e61250c81e7e" providerId="AD"/>
      </p:ext>
    </p:extLst>
  </p:cmAuthor>
  <p:cmAuthor id="5" name="John Osterman" initials="JO" lastIdx="14" clrIdx="4">
    <p:extLst>
      <p:ext uri="{19B8F6BF-5375-455C-9EA6-DF929625EA0E}">
        <p15:presenceInfo xmlns:p15="http://schemas.microsoft.com/office/powerpoint/2012/main" userId="0b3b71ef1729290a" providerId="Windows Live"/>
      </p:ext>
    </p:extLst>
  </p:cmAuthor>
  <p:cmAuthor id="6" name="Tracy Cugini" initials="TC" lastIdx="5" clrIdx="5">
    <p:extLst>
      <p:ext uri="{19B8F6BF-5375-455C-9EA6-DF929625EA0E}">
        <p15:presenceInfo xmlns:p15="http://schemas.microsoft.com/office/powerpoint/2012/main" userId="9c40d86e5463d8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A78"/>
    <a:srgbClr val="006298"/>
    <a:srgbClr val="FF6300"/>
    <a:srgbClr val="E9255F"/>
    <a:srgbClr val="0098D4"/>
    <a:srgbClr val="00B8E7"/>
    <a:srgbClr val="81D0ED"/>
    <a:srgbClr val="F6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6" autoAdjust="0"/>
    <p:restoredTop sz="86940" autoAdjust="0"/>
  </p:normalViewPr>
  <p:slideViewPr>
    <p:cSldViewPr snapToGrid="0" snapToObjects="1">
      <p:cViewPr varScale="1">
        <p:scale>
          <a:sx n="95" d="100"/>
          <a:sy n="95" d="100"/>
        </p:scale>
        <p:origin x="1230" y="96"/>
      </p:cViewPr>
      <p:guideLst/>
    </p:cSldViewPr>
  </p:slideViewPr>
  <p:outlineViewPr>
    <p:cViewPr>
      <p:scale>
        <a:sx n="33" d="100"/>
        <a:sy n="33" d="100"/>
      </p:scale>
      <p:origin x="0" y="-5390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handoutMaster" Target="handoutMasters/handoutMaster1.xml"/><Relationship Id="rId89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ags" Target="tags/tag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notesMaster" Target="notesMasters/notesMaster1.xml"/><Relationship Id="rId88" Type="http://schemas.openxmlformats.org/officeDocument/2006/relationships/viewProps" Target="viewProps.xml"/><Relationship Id="rId9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10/19/2022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19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61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Review objectives.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7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5"/>
            <a:ext cx="2457450" cy="597477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7" name="Footer">
            <a:extLst>
              <a:ext uri="{FF2B5EF4-FFF2-40B4-BE49-F238E27FC236}">
                <a16:creationId xmlns:a16="http://schemas.microsoft.com/office/drawing/2014/main" id="{4ABDB890-BCE4-4859-8BA2-B50A6B25F8D7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>
            <a:extLst>
              <a:ext uri="{FF2B5EF4-FFF2-40B4-BE49-F238E27FC236}">
                <a16:creationId xmlns:a16="http://schemas.microsoft.com/office/drawing/2014/main" id="{DDBD60F0-9170-4439-948C-928DCB8B530F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35FF70E7-2C14-48FF-83CC-0D23EEA65C16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457200" marR="0" indent="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6298"/>
              </a:buClr>
              <a:buSzTx/>
              <a:buFont typeface="Arial" charset="0"/>
              <a:buNone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2A039E75-6BB5-4168-970E-C56DF1055ADE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6298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5B67C259-33C9-42AE-A8DC-0AB862B285D0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B18C9765-7622-45D3-A627-600EBA9EFCD1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158065" y="3083849"/>
            <a:ext cx="5943392" cy="1343006"/>
          </a:xfrm>
        </p:spPr>
        <p:txBody>
          <a:bodyPr anchor="ctr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8065" y="2006622"/>
            <a:ext cx="5045478" cy="867221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909661" y="6356350"/>
            <a:ext cx="8815898" cy="36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027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">
            <a:extLst>
              <a:ext uri="{FF2B5EF4-FFF2-40B4-BE49-F238E27FC236}">
                <a16:creationId xmlns:a16="http://schemas.microsoft.com/office/drawing/2014/main" id="{23E3CC85-2D5C-486F-8FCA-4E5DE225143B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5214"/>
            <a:ext cx="10515600" cy="113984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4801400"/>
          </a:xfrm>
        </p:spPr>
        <p:txBody>
          <a:bodyPr>
            <a:noAutofit/>
          </a:bodyPr>
          <a:lstStyle>
            <a:lvl1pPr marL="457200" indent="-457200" algn="l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 typeface="Arial" panose="020B0604020202020204" pitchFamily="34" charset="0"/>
              <a:buChar char="•"/>
              <a:defRPr sz="2600" b="0" i="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0113" indent="-442913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Tx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350963" indent="-436563"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•"/>
              <a:defRPr sz="2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91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7" y="1289684"/>
            <a:ext cx="4606346" cy="4469766"/>
          </a:xfrm>
        </p:spPr>
        <p:txBody>
          <a:bodyPr>
            <a:noAutofit/>
          </a:bodyPr>
          <a:lstStyle>
            <a:lvl1pPr marL="457200" indent="-457200" algn="l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 typeface="Arial" panose="020B0604020202020204" pitchFamily="34" charset="0"/>
              <a:buChar char="•"/>
              <a:defRPr sz="2600" b="0" i="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00113" indent="-442913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Tx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350963" indent="-436563"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•"/>
              <a:defRPr sz="2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4AC64EA-E45E-46E1-8878-A8090FD2BC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813425" y="1289050"/>
            <a:ext cx="2947988" cy="104457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6887FB-11B5-4192-974F-6BDF05B1BC6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13425" y="2586038"/>
            <a:ext cx="5540375" cy="1466850"/>
          </a:xfr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624"/>
              </a:spcBef>
              <a:buClr>
                <a:srgbClr val="004A78"/>
              </a:buClr>
              <a:buFont typeface="Arial" panose="020B0604020202020204" pitchFamily="34" charset="0"/>
              <a:buChar char="•"/>
              <a:defRPr sz="2600"/>
            </a:lvl1pPr>
            <a:lvl2pPr marL="900113" indent="-442913"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</a:defRPr>
            </a:lvl2pPr>
            <a:lvl3pPr marL="1350963" indent="-436563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defRPr sz="2200"/>
            </a:lvl3pPr>
            <a:lvl4pPr>
              <a:lnSpc>
                <a:spcPct val="100000"/>
              </a:lnSpc>
              <a:spcBef>
                <a:spcPts val="624"/>
              </a:spcBef>
              <a:defRPr/>
            </a:lvl4pPr>
            <a:lvl5pPr>
              <a:lnSpc>
                <a:spcPct val="100000"/>
              </a:lnSpc>
              <a:spcBef>
                <a:spcPts val="624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85D68D0F-FEED-448D-92AA-47F2157AC366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9785350" y="4524375"/>
            <a:ext cx="1568450" cy="123507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198C3D-EC18-49DC-8652-F8FF8956B73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13425" y="4421188"/>
            <a:ext cx="2947988" cy="123507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3BF274D-3E01-4493-9732-9D9AFAD99F5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27775" y="5427663"/>
            <a:ext cx="1060450" cy="84296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1F6C963-EA46-4D15-BB70-E37D820EE55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02575" y="5427663"/>
            <a:ext cx="1211263" cy="9461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0C40D683-DA87-4A87-A5E3-C893E1A200DC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138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0228" y="1737343"/>
            <a:ext cx="10711543" cy="1462674"/>
          </a:xfrm>
        </p:spPr>
        <p:txBody>
          <a:bodyPr>
            <a:no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000000"/>
              </a:buClr>
              <a:buFont typeface="Arial" panose="020B0604020202020204" pitchFamily="34" charset="0"/>
              <a:buNone/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>
            <a:extLst>
              <a:ext uri="{FF2B5EF4-FFF2-40B4-BE49-F238E27FC236}">
                <a16:creationId xmlns:a16="http://schemas.microsoft.com/office/drawing/2014/main" id="{CD29F75D-E06A-4ECD-9B04-E3B1F031FF30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0" indent="0">
              <a:buClr>
                <a:srgbClr val="004A78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lvl1pPr>
            <a:lvl2pPr marL="457200" indent="0">
              <a:buClr>
                <a:srgbClr val="004A78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vel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06C6B1DF-8458-4908-83A8-6ECD4F32B168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 marL="0" indent="0">
              <a:buClr>
                <a:srgbClr val="004A78"/>
              </a:buClr>
              <a:buFont typeface="Arial" panose="020B0604020202020204" pitchFamily="34" charset="0"/>
              <a:buNone/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36D3B7EC-68DF-4684-875D-D5BF81538730}"/>
              </a:ext>
            </a:extLst>
          </p:cNvPr>
          <p:cNvSpPr txBox="1"/>
          <p:nvPr userDrawn="1"/>
        </p:nvSpPr>
        <p:spPr>
          <a:xfrm>
            <a:off x="2615881" y="6403846"/>
            <a:ext cx="9456516" cy="384721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0"/>
            <a:ext cx="1579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  <p:sp>
        <p:nvSpPr>
          <p:cNvPr id="2" name="MSIPCMContentMarking" descr="{&quot;HashCode&quot;:2082987499,&quot;Placement&quot;:&quot;Footer&quot;,&quot;Top&quot;:520.3781,&quot;Left&quot;:452.558044,&quot;SlideWidth&quot;:960,&quot;SlideHeight&quot;:540}">
            <a:extLst>
              <a:ext uri="{FF2B5EF4-FFF2-40B4-BE49-F238E27FC236}">
                <a16:creationId xmlns:a16="http://schemas.microsoft.com/office/drawing/2014/main" id="{EAC44600-0AE7-4E10-902F-7DBB3A789EA7}"/>
              </a:ext>
            </a:extLst>
          </p:cNvPr>
          <p:cNvSpPr txBox="1"/>
          <p:nvPr userDrawn="1"/>
        </p:nvSpPr>
        <p:spPr>
          <a:xfrm>
            <a:off x="5747487" y="6608802"/>
            <a:ext cx="697026" cy="249198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1" r:id="rId2"/>
    <p:sldLayoutId id="2147483722" r:id="rId3"/>
    <p:sldLayoutId id="2147483714" r:id="rId4"/>
    <p:sldLayoutId id="2147483727" r:id="rId5"/>
    <p:sldLayoutId id="2147483726" r:id="rId6"/>
    <p:sldLayoutId id="2147483718" r:id="rId7"/>
    <p:sldLayoutId id="2147483715" r:id="rId8"/>
    <p:sldLayoutId id="2147483716" r:id="rId9"/>
    <p:sldLayoutId id="2147483719" r:id="rId10"/>
    <p:sldLayoutId id="2147483720" r:id="rId11"/>
    <p:sldLayoutId id="2147483723" r:id="rId12"/>
    <p:sldLayoutId id="2147483724" r:id="rId13"/>
    <p:sldLayoutId id="2147483713" r:id="rId14"/>
    <p:sldLayoutId id="2147483717" r:id="rId15"/>
    <p:sldLayoutId id="2147483725" r:id="rId16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B1E9E5-BA88-4775-99CA-2C86A2D5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138" y="1533150"/>
            <a:ext cx="7387085" cy="1864052"/>
          </a:xfrm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Industrial/Organizational Psychology: An Applied Approach, 9e</a:t>
            </a:r>
            <a:endParaRPr lang="en-IN" dirty="0"/>
          </a:p>
        </p:txBody>
      </p:sp>
      <p:pic>
        <p:nvPicPr>
          <p:cNvPr id="13" name="Picture Placeholder 12" descr="The front cover of the book titled, Industrial?Organizational Psychology; An applied Approach, authored by Michael G.Aamodt.&#10;The book is the 9th edition, published by Cengage. The background on the cover shows silhouettes of a man and a woman. Several lines originate from different points which are interlinked. The watermarks on the cover read,  shutterstock; aplhaspirit.">
            <a:extLst>
              <a:ext uri="{FF2B5EF4-FFF2-40B4-BE49-F238E27FC236}">
                <a16:creationId xmlns:a16="http://schemas.microsoft.com/office/drawing/2014/main" id="{B34B950D-146C-4986-83BF-64460846A79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tretch>
            <a:fillRect/>
          </a:stretch>
        </p:blipFill>
        <p:spPr>
          <a:xfrm>
            <a:off x="0" y="1"/>
            <a:ext cx="4858102" cy="614319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9026F3-78F8-4659-B83F-76DFE990B1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84989" y="3405970"/>
            <a:ext cx="6537731" cy="1343006"/>
          </a:xfrm>
        </p:spPr>
        <p:txBody>
          <a:bodyPr/>
          <a:lstStyle/>
          <a:p>
            <a:pPr algn="ctr"/>
            <a:r>
              <a:rPr lang="en-US" sz="3200" dirty="0"/>
              <a:t>Chapter 8: Designing and Evaluating Training Systems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3EEF4AD-542F-4309-A1E9-2C1642FBCC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15881" y="6423442"/>
            <a:ext cx="9456516" cy="3651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24"/>
              </a:spcBef>
            </a:pPr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Michael G. Aamodt, Industrial/Organizational Psychology: An Applied Approach, 9th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2940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Need: Is the Program Practical?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Will people participate in the program?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Are the barriers insurmountable?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 we have the expertise?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 we have the funding?</a:t>
            </a:r>
          </a:p>
        </p:txBody>
      </p:sp>
    </p:spTree>
    <p:extLst>
      <p:ext uri="{BB962C8B-B14F-4D97-AF65-F5344CB8AC3E}">
        <p14:creationId xmlns:p14="http://schemas.microsoft.com/office/powerpoint/2010/main" val="30649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Analysis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Job analysis identifies</a:t>
            </a:r>
          </a:p>
          <a:p>
            <a:pPr lvl="1"/>
            <a:r>
              <a:rPr lang="en-US" dirty="0"/>
              <a:t>Tasks</a:t>
            </a:r>
          </a:p>
          <a:p>
            <a:pPr lvl="1"/>
            <a:r>
              <a:rPr lang="en-US" dirty="0"/>
              <a:t>Conditions under which tasks are performed</a:t>
            </a:r>
          </a:p>
          <a:p>
            <a:pPr lvl="1"/>
            <a:r>
              <a:rPr lang="en-US" dirty="0"/>
              <a:t>KSAOs needed to perform tasks under those conditions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Task analysis identifies how tasks are learned</a:t>
            </a:r>
          </a:p>
          <a:p>
            <a:pPr lvl="1"/>
            <a:r>
              <a:rPr lang="en-US" dirty="0"/>
              <a:t>Expected at time-of-hire</a:t>
            </a:r>
          </a:p>
          <a:p>
            <a:pPr lvl="1"/>
            <a:r>
              <a:rPr lang="en-US" dirty="0"/>
              <a:t>Easily taught on-the-job</a:t>
            </a:r>
          </a:p>
          <a:p>
            <a:pPr lvl="1"/>
            <a:r>
              <a:rPr lang="en-US" dirty="0"/>
              <a:t>Current training program</a:t>
            </a:r>
          </a:p>
          <a:p>
            <a:pPr lvl="1"/>
            <a:r>
              <a:rPr lang="en-US" dirty="0"/>
              <a:t>No training</a:t>
            </a:r>
          </a:p>
        </p:txBody>
      </p:sp>
    </p:spTree>
    <p:extLst>
      <p:ext uri="{BB962C8B-B14F-4D97-AF65-F5344CB8AC3E}">
        <p14:creationId xmlns:p14="http://schemas.microsoft.com/office/powerpoint/2010/main" val="306932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F0413F-B0F6-4E5A-9CFD-D95A9FD8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Task Analysis</a:t>
            </a:r>
            <a:endParaRPr lang="en-IN" dirty="0"/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B9DA5FE7-D4DC-4926-A388-6891BE1C69E5}"/>
              </a:ext>
            </a:extLst>
          </p:cNvPr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364171477"/>
              </p:ext>
            </p:extLst>
          </p:nvPr>
        </p:nvGraphicFramePr>
        <p:xfrm>
          <a:off x="1116489" y="1534435"/>
          <a:ext cx="9959023" cy="411797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6451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task is learned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2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Answer customer questions about rates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Daily rate charts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2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 customer transactions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 teller training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2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Calm irate customers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2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 loan applications for accuracy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Loan processing course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2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Ask customers to complete VISA applications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2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customer transactions into the computer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 teller training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2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Answer customer questions about services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 teller training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5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D1805FF-6030-467C-ABA1-C6DCD02F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dirty="0"/>
              <a:t>Workbook Exercise 8.1</a:t>
            </a:r>
            <a:br>
              <a:rPr lang="en-IN" dirty="0"/>
            </a:br>
            <a:r>
              <a:rPr lang="en-IN" dirty="0"/>
              <a:t>Task Analysis</a:t>
            </a:r>
          </a:p>
        </p:txBody>
      </p:sp>
    </p:spTree>
    <p:extLst>
      <p:ext uri="{BB962C8B-B14F-4D97-AF65-F5344CB8AC3E}">
        <p14:creationId xmlns:p14="http://schemas.microsoft.com/office/powerpoint/2010/main" val="792004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 Analysis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Performance appraisal scores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Surveys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Interviews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Skill and knowledge tests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Critical incidents</a:t>
            </a:r>
          </a:p>
        </p:txBody>
      </p:sp>
    </p:spTree>
    <p:extLst>
      <p:ext uri="{BB962C8B-B14F-4D97-AF65-F5344CB8AC3E}">
        <p14:creationId xmlns:p14="http://schemas.microsoft.com/office/powerpoint/2010/main" val="128120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D1805FF-6030-467C-ABA1-C6DCD02F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dirty="0"/>
              <a:t>Workbook Exercise 8.2</a:t>
            </a:r>
            <a:br>
              <a:rPr lang="en-IN" dirty="0"/>
            </a:br>
            <a:r>
              <a:rPr lang="en-IN" dirty="0"/>
              <a:t>Person Analysis</a:t>
            </a:r>
          </a:p>
        </p:txBody>
      </p:sp>
    </p:spTree>
    <p:extLst>
      <p:ext uri="{BB962C8B-B14F-4D97-AF65-F5344CB8AC3E}">
        <p14:creationId xmlns:p14="http://schemas.microsoft.com/office/powerpoint/2010/main" val="3502812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F0413F-B0F6-4E5A-9CFD-D95A9FD8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 Analysis Exercise</a:t>
            </a:r>
            <a:endParaRPr lang="en-IN" dirty="0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E2F16FB0-21D4-4F0B-9F38-D8FF13DAB06F}"/>
              </a:ext>
            </a:extLst>
          </p:cNvPr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3295497851"/>
              </p:ext>
            </p:extLst>
          </p:nvPr>
        </p:nvGraphicFramePr>
        <p:xfrm>
          <a:off x="1086395" y="1340078"/>
          <a:ext cx="10019209" cy="466369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396986">
                  <a:extLst>
                    <a:ext uri="{9D8B030D-6E8A-4147-A177-3AD203B41FA5}">
                      <a16:colId xmlns:a16="http://schemas.microsoft.com/office/drawing/2014/main" val="3109268053"/>
                    </a:ext>
                  </a:extLst>
                </a:gridCol>
                <a:gridCol w="773306">
                  <a:extLst>
                    <a:ext uri="{9D8B030D-6E8A-4147-A177-3AD203B41FA5}">
                      <a16:colId xmlns:a16="http://schemas.microsoft.com/office/drawing/2014/main" val="1985025063"/>
                    </a:ext>
                  </a:extLst>
                </a:gridCol>
                <a:gridCol w="1292983">
                  <a:extLst>
                    <a:ext uri="{9D8B030D-6E8A-4147-A177-3AD203B41FA5}">
                      <a16:colId xmlns:a16="http://schemas.microsoft.com/office/drawing/2014/main" val="2865492990"/>
                    </a:ext>
                  </a:extLst>
                </a:gridCol>
                <a:gridCol w="997401">
                  <a:extLst>
                    <a:ext uri="{9D8B030D-6E8A-4147-A177-3AD203B41FA5}">
                      <a16:colId xmlns:a16="http://schemas.microsoft.com/office/drawing/2014/main" val="1664096301"/>
                    </a:ext>
                  </a:extLst>
                </a:gridCol>
                <a:gridCol w="1604761">
                  <a:extLst>
                    <a:ext uri="{9D8B030D-6E8A-4147-A177-3AD203B41FA5}">
                      <a16:colId xmlns:a16="http://schemas.microsoft.com/office/drawing/2014/main" val="673320285"/>
                    </a:ext>
                  </a:extLst>
                </a:gridCol>
                <a:gridCol w="1501938">
                  <a:extLst>
                    <a:ext uri="{9D8B030D-6E8A-4147-A177-3AD203B41FA5}">
                      <a16:colId xmlns:a16="http://schemas.microsoft.com/office/drawing/2014/main" val="636753805"/>
                    </a:ext>
                  </a:extLst>
                </a:gridCol>
                <a:gridCol w="1440968">
                  <a:extLst>
                    <a:ext uri="{9D8B030D-6E8A-4147-A177-3AD203B41FA5}">
                      <a16:colId xmlns:a16="http://schemas.microsoft.com/office/drawing/2014/main" val="3027902948"/>
                    </a:ext>
                  </a:extLst>
                </a:gridCol>
                <a:gridCol w="1010866">
                  <a:extLst>
                    <a:ext uri="{9D8B030D-6E8A-4147-A177-3AD203B41FA5}">
                      <a16:colId xmlns:a16="http://schemas.microsoft.com/office/drawing/2014/main" val="2607992944"/>
                    </a:ext>
                  </a:extLst>
                </a:gridCol>
              </a:tblGrid>
              <a:tr h="62865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Drawer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Cross-Selling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Friendliness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Attendance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Knowledge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Names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3500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Lynch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351058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Coombs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77415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Anderson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9219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Trebek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857308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Sajak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27646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Karn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54022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Strahan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82142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Brady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74834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Harvey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05934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Carey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859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972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F0413F-B0F6-4E5A-9CFD-D95A9FD8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Exercise 8.2</a:t>
            </a:r>
            <a:endParaRPr lang="en-IN" dirty="0"/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B9690691-DC17-4B07-AE8A-35837857417D}"/>
              </a:ext>
            </a:extLst>
          </p:cNvPr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896762220"/>
              </p:ext>
            </p:extLst>
          </p:nvPr>
        </p:nvGraphicFramePr>
        <p:xfrm>
          <a:off x="2476500" y="1281340"/>
          <a:ext cx="7239000" cy="4731385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609407099"/>
                    </a:ext>
                  </a:extLst>
                </a:gridCol>
                <a:gridCol w="5607050">
                  <a:extLst>
                    <a:ext uri="{9D8B030D-6E8A-4147-A177-3AD203B41FA5}">
                      <a16:colId xmlns:a16="http://schemas.microsoft.com/office/drawing/2014/main" val="90537895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Need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010004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employees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Cross-selling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0058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Lynch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Teller drawer accuracy, bank services knowledge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75958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Coombs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Knowledge of customer names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95858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Anderson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names (perhaps)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447634"/>
                  </a:ext>
                </a:extLst>
              </a:tr>
              <a:tr h="274927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Trebek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1901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Sajak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Knowledge of bank services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82834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Karn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Teller drawer accuracy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47809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Strahan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Knowledge of bank services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73990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Brady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Knowledge of bank services (perhaps)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85266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Harvey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Needs so much training might be better to fire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130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Carey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tx2"/>
                        </a:buClr>
                        <a:buSzPct val="73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ts val="5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 sz="2100"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5DCEAF"/>
                        </a:buClr>
                        <a:buSzPct val="80000"/>
                        <a:buFont typeface="Wingdings 2" panose="05020102010507070707" pitchFamily="18" charset="2"/>
                        <a:defRPr>
                          <a:solidFill>
                            <a:srgbClr val="6C6C6C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5DCEAF"/>
                        </a:buClr>
                        <a:buSzPct val="7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Knowledge of bank services, Customer names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781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648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F0413F-B0F6-4E5A-9CFD-D95A9FD8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Critical Incidents</a:t>
            </a:r>
            <a:endParaRPr lang="en-IN" dirty="0"/>
          </a:p>
        </p:txBody>
      </p:sp>
      <p:graphicFrame>
        <p:nvGraphicFramePr>
          <p:cNvPr id="6" name="Group 97">
            <a:extLst>
              <a:ext uri="{FF2B5EF4-FFF2-40B4-BE49-F238E27FC236}">
                <a16:creationId xmlns:a16="http://schemas.microsoft.com/office/drawing/2014/main" id="{33A8EDCF-14C0-4CD2-A34E-3851D8A86649}"/>
              </a:ext>
            </a:extLst>
          </p:cNvPr>
          <p:cNvGraphicFramePr>
            <a:graphicFrameLocks noGrp="1"/>
          </p:cNvGraphicFramePr>
          <p:nvPr>
            <p:ph type="tbl" sz="quarter" idx="18"/>
            <p:extLst>
              <p:ext uri="{D42A27DB-BD31-4B8C-83A1-F6EECF244321}">
                <p14:modId xmlns:p14="http://schemas.microsoft.com/office/powerpoint/2010/main" val="3753109523"/>
              </p:ext>
            </p:extLst>
          </p:nvPr>
        </p:nvGraphicFramePr>
        <p:xfrm>
          <a:off x="2476500" y="1178501"/>
          <a:ext cx="7239000" cy="512064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659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1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3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Excellent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Poor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Interest in residents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Availability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Responsibility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Fairness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Self-adherence to rules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Social skills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Programming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Self-confidence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enforcement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Authoritarianism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Counseling skills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Self-control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Confidentiality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207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D1805FF-6030-467C-ABA1-C6DCD02F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Establishing Goals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3992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2FB2-6187-4FF4-AC9B-976F22F1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Icebreaker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0C472-F79A-4DE1-BC7B-988321392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Discuss any trainings you have completed for a job, or trainings you have heard about from others, as well as thoughts on the provided training.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5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E2043D-4BA9-4970-895A-559F7DFE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Goals and Objectives: What is to be Accomplished?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7CC06-E928-429B-B371-5D61192152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What do you want to accomplish?</a:t>
            </a:r>
          </a:p>
          <a:p>
            <a:pPr lvl="1"/>
            <a:r>
              <a:rPr lang="en-US" dirty="0"/>
              <a:t>Knowledge (general v. expert, narrow v. broad)</a:t>
            </a:r>
          </a:p>
          <a:p>
            <a:pPr lvl="1"/>
            <a:r>
              <a:rPr lang="en-US" dirty="0"/>
              <a:t>Skill (what level of proficiency?)</a:t>
            </a:r>
          </a:p>
          <a:p>
            <a:pPr lvl="1"/>
            <a:r>
              <a:rPr lang="en-US" dirty="0"/>
              <a:t>Motivation (How much and for how long?)</a:t>
            </a:r>
          </a:p>
          <a:p>
            <a:pPr lvl="1"/>
            <a:r>
              <a:rPr lang="en-US" dirty="0"/>
              <a:t>Appreciation (e.g., diversity)</a:t>
            </a:r>
          </a:p>
        </p:txBody>
      </p:sp>
    </p:spTree>
    <p:extLst>
      <p:ext uri="{BB962C8B-B14F-4D97-AF65-F5344CB8AC3E}">
        <p14:creationId xmlns:p14="http://schemas.microsoft.com/office/powerpoint/2010/main" val="831764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E2043D-4BA9-4970-895A-559F7DFE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Goals and Objectives: 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7CC06-E928-429B-B371-5D61192152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Goals should state</a:t>
            </a:r>
          </a:p>
          <a:p>
            <a:pPr lvl="1"/>
            <a:r>
              <a:rPr lang="en-US" dirty="0"/>
              <a:t>What learners are expected to do</a:t>
            </a:r>
          </a:p>
          <a:p>
            <a:pPr lvl="1"/>
            <a:r>
              <a:rPr lang="en-US" dirty="0"/>
              <a:t>The conditions under which they are expected to do it</a:t>
            </a:r>
          </a:p>
          <a:p>
            <a:pPr lvl="1"/>
            <a:r>
              <a:rPr lang="en-US" dirty="0"/>
              <a:t>The level at which they are expected to do 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Goals should be</a:t>
            </a:r>
          </a:p>
          <a:p>
            <a:pPr lvl="1"/>
            <a:r>
              <a:rPr lang="en-US" dirty="0"/>
              <a:t>Concrete</a:t>
            </a:r>
          </a:p>
          <a:p>
            <a:pPr lvl="1"/>
            <a:r>
              <a:rPr lang="en-US" dirty="0"/>
              <a:t>Attainable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you accomplish your objectives?</a:t>
            </a:r>
          </a:p>
        </p:txBody>
      </p:sp>
    </p:spTree>
    <p:extLst>
      <p:ext uri="{BB962C8B-B14F-4D97-AF65-F5344CB8AC3E}">
        <p14:creationId xmlns:p14="http://schemas.microsoft.com/office/powerpoint/2010/main" val="1647741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E2043D-4BA9-4970-895A-559F7DFE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Goals and Objectives: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7CC06-E928-429B-B371-5D61192152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Properly written objective statements include:</a:t>
            </a:r>
          </a:p>
          <a:p>
            <a:pPr lvl="1"/>
            <a:r>
              <a:rPr lang="en-US" dirty="0"/>
              <a:t>Action word</a:t>
            </a:r>
          </a:p>
          <a:p>
            <a:pPr lvl="1"/>
            <a:r>
              <a:rPr lang="en-US" dirty="0"/>
              <a:t>Item</a:t>
            </a:r>
          </a:p>
          <a:p>
            <a:pPr lvl="1"/>
            <a:r>
              <a:rPr lang="en-US" dirty="0"/>
              <a:t>Condition</a:t>
            </a:r>
          </a:p>
          <a:p>
            <a:pPr lvl="1"/>
            <a:r>
              <a:rPr lang="en-US" dirty="0"/>
              <a:t>Standard</a:t>
            </a:r>
          </a:p>
        </p:txBody>
      </p:sp>
    </p:spTree>
    <p:extLst>
      <p:ext uri="{BB962C8B-B14F-4D97-AF65-F5344CB8AC3E}">
        <p14:creationId xmlns:p14="http://schemas.microsoft.com/office/powerpoint/2010/main" val="1477960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E2043D-4BA9-4970-895A-559F7DFE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(1 of 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7CC06-E928-429B-B371-5D61192152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lvl="1" indent="0">
              <a:spcAft>
                <a:spcPts val="1800"/>
              </a:spcAft>
              <a:buFont typeface="Wingdings 2" panose="05020102010507070707" pitchFamily="18" charset="2"/>
              <a:buNone/>
            </a:pPr>
            <a:r>
              <a:rPr lang="en-US" altLang="en-US" dirty="0"/>
              <a:t>By the end of this training session, you will be able to: </a:t>
            </a:r>
          </a:p>
          <a:p>
            <a:pPr marL="0" lvl="1" indent="0">
              <a:buFont typeface="Wingdings 2" panose="05020102010507070707" pitchFamily="18" charset="2"/>
              <a:buNone/>
            </a:pPr>
            <a:r>
              <a:rPr lang="en-US" altLang="en-US" dirty="0"/>
              <a:t>answer / customer questions about loan rates/</a:t>
            </a:r>
          </a:p>
          <a:p>
            <a:pPr marL="0" lvl="1" indent="0">
              <a:spcAft>
                <a:spcPts val="1800"/>
              </a:spcAft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(action word)                                      (item)</a:t>
            </a:r>
            <a:endParaRPr lang="en-US" altLang="en-US" dirty="0"/>
          </a:p>
          <a:p>
            <a:pPr marL="0" lvl="1" indent="0">
              <a:buFont typeface="Wingdings 2" panose="05020102010507070707" pitchFamily="18" charset="2"/>
              <a:buNone/>
            </a:pPr>
            <a:r>
              <a:rPr lang="en-US" altLang="en-US" dirty="0"/>
              <a:t>without asking others / 90% of the time.</a:t>
            </a:r>
          </a:p>
          <a:p>
            <a:pPr marL="0" lvl="1" indent="0"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(condition) 			(standard)</a:t>
            </a:r>
          </a:p>
        </p:txBody>
      </p:sp>
    </p:spTree>
    <p:extLst>
      <p:ext uri="{BB962C8B-B14F-4D97-AF65-F5344CB8AC3E}">
        <p14:creationId xmlns:p14="http://schemas.microsoft.com/office/powerpoint/2010/main" val="3884630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E2043D-4BA9-4970-895A-559F7DFE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(2 of 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7CC06-E928-429B-B371-5D61192152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lvl="1" indent="0"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By the end of this training session, you will be able to</a:t>
            </a:r>
            <a:br>
              <a:rPr lang="en-US" altLang="en-US" dirty="0"/>
            </a:br>
            <a:r>
              <a:rPr lang="en-US" altLang="en-US" dirty="0"/>
              <a:t> </a:t>
            </a:r>
          </a:p>
          <a:p>
            <a:pPr marL="0" lvl="1" indent="0"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balance / the teller drawer / without assistance /</a:t>
            </a:r>
          </a:p>
          <a:p>
            <a:pPr marL="0" lvl="1" indent="0" eaLnBrk="1" hangingPunct="1">
              <a:spcAft>
                <a:spcPts val="3600"/>
              </a:spcAft>
              <a:buFont typeface="Wingdings 2" panose="05020102010507070707" pitchFamily="18" charset="2"/>
              <a:buNone/>
            </a:pPr>
            <a:r>
              <a:rPr lang="en-US" altLang="en-US" sz="1800" dirty="0">
                <a:solidFill>
                  <a:srgbClr val="3333FF"/>
                </a:solidFill>
              </a:rPr>
              <a:t>(action word)                  (item)                                (condition)</a:t>
            </a:r>
            <a:endParaRPr lang="en-US" altLang="en-US" dirty="0"/>
          </a:p>
          <a:p>
            <a:pPr marL="0" lvl="1" indent="0"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 in 30 minutes with no errors.</a:t>
            </a:r>
          </a:p>
          <a:p>
            <a:pPr marL="0" lvl="1" indent="0" eaLnBrk="1" hangingPunct="1">
              <a:buFont typeface="Wingdings 2" panose="05020102010507070707" pitchFamily="18" charset="2"/>
              <a:buNone/>
            </a:pPr>
            <a:r>
              <a:rPr lang="en-US" altLang="en-US" sz="1800" dirty="0">
                <a:solidFill>
                  <a:srgbClr val="3333FF"/>
                </a:solidFill>
              </a:rPr>
              <a:t>                              (standard)</a:t>
            </a:r>
          </a:p>
        </p:txBody>
      </p:sp>
    </p:spTree>
    <p:extLst>
      <p:ext uri="{BB962C8B-B14F-4D97-AF65-F5344CB8AC3E}">
        <p14:creationId xmlns:p14="http://schemas.microsoft.com/office/powerpoint/2010/main" val="1918958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E2043D-4BA9-4970-895A-559F7DFE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(3 of 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7CC06-E928-429B-B371-5D61192152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lvl="1" indent="0" eaLnBrk="1" hangingPunct="1">
              <a:spcAft>
                <a:spcPts val="3600"/>
              </a:spcAft>
              <a:buFont typeface="Wingdings 2" panose="05020102010507070707" pitchFamily="18" charset="2"/>
              <a:buNone/>
            </a:pPr>
            <a:r>
              <a:rPr lang="en-US" altLang="en-US" dirty="0"/>
              <a:t>By the end of this training session, you will be able to</a:t>
            </a:r>
          </a:p>
          <a:p>
            <a:pPr marL="0" lvl="1" indent="0"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compute / adverse impact levels / using a calculator /</a:t>
            </a:r>
          </a:p>
          <a:p>
            <a:pPr marL="0" lvl="1" indent="0" eaLnBrk="1" hangingPunct="1"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en-US" altLang="en-US" sz="1600" dirty="0">
                <a:solidFill>
                  <a:srgbClr val="3333FF"/>
                </a:solidFill>
              </a:rPr>
              <a:t>(action word)                  (item) 		         (condition)</a:t>
            </a:r>
            <a:endParaRPr lang="en-US" altLang="en-US" sz="2000" dirty="0"/>
          </a:p>
          <a:p>
            <a:pPr marL="0" lvl="1" indent="0" eaLnBrk="1" hangingPunct="1">
              <a:buFont typeface="Wingdings 2" panose="05020102010507070707" pitchFamily="18" charset="2"/>
              <a:buNone/>
            </a:pPr>
            <a:r>
              <a:rPr lang="en-US" altLang="en-US" sz="2000" dirty="0"/>
              <a:t> </a:t>
            </a:r>
            <a:r>
              <a:rPr lang="en-US" altLang="en-US" dirty="0"/>
              <a:t>with no errors.</a:t>
            </a:r>
            <a:endParaRPr lang="en-US" altLang="en-US" sz="2000" dirty="0"/>
          </a:p>
          <a:p>
            <a:pPr marL="0" lvl="1" indent="0" eaLnBrk="1" hangingPunct="1">
              <a:buFont typeface="Wingdings 2" panose="05020102010507070707" pitchFamily="18" charset="2"/>
              <a:buNone/>
            </a:pPr>
            <a:r>
              <a:rPr lang="en-US" altLang="en-US" sz="1600" dirty="0">
                <a:solidFill>
                  <a:srgbClr val="3333FF"/>
                </a:solidFill>
              </a:rPr>
              <a:t>      (standard)</a:t>
            </a:r>
          </a:p>
        </p:txBody>
      </p:sp>
    </p:spTree>
    <p:extLst>
      <p:ext uri="{BB962C8B-B14F-4D97-AF65-F5344CB8AC3E}">
        <p14:creationId xmlns:p14="http://schemas.microsoft.com/office/powerpoint/2010/main" val="2453376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F4DEDB-3030-4EE9-B678-E8B44F39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Choosing the Best Training Method</a:t>
            </a:r>
          </a:p>
        </p:txBody>
      </p:sp>
    </p:spTree>
    <p:extLst>
      <p:ext uri="{BB962C8B-B14F-4D97-AF65-F5344CB8AC3E}">
        <p14:creationId xmlns:p14="http://schemas.microsoft.com/office/powerpoint/2010/main" val="2879195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E2043D-4BA9-4970-895A-559F7DFE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Lectures to Provide Knowledge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7CC06-E928-429B-B371-5D61192152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040725"/>
            <a:ext cx="10711543" cy="4801400"/>
          </a:xfrm>
        </p:spPr>
        <p:txBody>
          <a:bodyPr/>
          <a:lstStyle/>
          <a:p>
            <a:r>
              <a:rPr lang="en-US" sz="2400" dirty="0"/>
              <a:t>Classroom Training</a:t>
            </a:r>
          </a:p>
          <a:p>
            <a:pPr lvl="1"/>
            <a:r>
              <a:rPr lang="en-US" sz="2200" dirty="0"/>
              <a:t>Lecture to acquire knowledge (live or video)</a:t>
            </a:r>
          </a:p>
          <a:p>
            <a:pPr lvl="1"/>
            <a:r>
              <a:rPr lang="en-US" sz="2200" dirty="0"/>
              <a:t>Case studies to apply knowledge</a:t>
            </a:r>
          </a:p>
          <a:p>
            <a:pPr lvl="1"/>
            <a:r>
              <a:rPr lang="en-US" sz="2200" dirty="0"/>
              <a:t>Simulation exercises to practice new skills</a:t>
            </a:r>
          </a:p>
          <a:p>
            <a:pPr lvl="1"/>
            <a:r>
              <a:rPr lang="en-US" sz="2200" dirty="0"/>
              <a:t>Role play and behavioral modeling to learn interpersonal skills</a:t>
            </a:r>
            <a:br>
              <a:rPr lang="en-US" sz="2200" dirty="0"/>
            </a:br>
            <a:endParaRPr lang="en-US" sz="2200" dirty="0"/>
          </a:p>
          <a:p>
            <a:r>
              <a:rPr lang="en-US" sz="2400" dirty="0"/>
              <a:t>Distance Learning</a:t>
            </a:r>
          </a:p>
          <a:p>
            <a:pPr lvl="1"/>
            <a:r>
              <a:rPr lang="en-US" sz="2200" dirty="0"/>
              <a:t>Books</a:t>
            </a:r>
          </a:p>
          <a:p>
            <a:pPr lvl="1"/>
            <a:r>
              <a:rPr lang="en-US" sz="2200" dirty="0"/>
              <a:t>Videos</a:t>
            </a:r>
          </a:p>
          <a:p>
            <a:pPr lvl="1"/>
            <a:r>
              <a:rPr lang="en-US" sz="2200" dirty="0"/>
              <a:t>Interactive video</a:t>
            </a:r>
          </a:p>
          <a:p>
            <a:pPr lvl="1"/>
            <a:r>
              <a:rPr lang="en-US" sz="2200" dirty="0"/>
              <a:t>Programmed instruction</a:t>
            </a:r>
          </a:p>
          <a:p>
            <a:pPr lvl="2"/>
            <a:r>
              <a:rPr lang="en-US" sz="2000" dirty="0"/>
              <a:t>Web-based instruction (e-learning)</a:t>
            </a:r>
          </a:p>
          <a:p>
            <a:pPr lvl="2"/>
            <a:r>
              <a:rPr lang="en-US" sz="2000" dirty="0"/>
              <a:t>Computer-based instruction</a:t>
            </a:r>
          </a:p>
        </p:txBody>
      </p:sp>
    </p:spTree>
    <p:extLst>
      <p:ext uri="{BB962C8B-B14F-4D97-AF65-F5344CB8AC3E}">
        <p14:creationId xmlns:p14="http://schemas.microsoft.com/office/powerpoint/2010/main" val="2737786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876ECA-450C-43EC-B0D5-F49B360F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Handouts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8D2F3-5585-4189-87B9-243EC96EC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dirty="0"/>
              <a:t>Considerations</a:t>
            </a:r>
          </a:p>
          <a:p>
            <a:pPr lvl="1"/>
            <a:r>
              <a:rPr lang="en-US" sz="1800" dirty="0"/>
              <a:t>Size of audience</a:t>
            </a:r>
          </a:p>
          <a:p>
            <a:pPr lvl="1"/>
            <a:r>
              <a:rPr lang="en-US" sz="1800" dirty="0"/>
              <a:t>Budget</a:t>
            </a:r>
          </a:p>
          <a:p>
            <a:pPr lvl="1"/>
            <a:r>
              <a:rPr lang="en-US" sz="1800" dirty="0"/>
              <a:t>Length and type of presentation</a:t>
            </a:r>
            <a:br>
              <a:rPr lang="en-US" sz="1800" dirty="0"/>
            </a:br>
            <a:endParaRPr lang="en-US" sz="1800" dirty="0"/>
          </a:p>
          <a:p>
            <a:r>
              <a:rPr lang="en-US" sz="2000" dirty="0"/>
              <a:t>Include</a:t>
            </a:r>
          </a:p>
          <a:p>
            <a:pPr lvl="1"/>
            <a:r>
              <a:rPr lang="en-US" sz="1800" dirty="0"/>
              <a:t>Cover sheet</a:t>
            </a:r>
          </a:p>
          <a:p>
            <a:pPr lvl="1"/>
            <a:r>
              <a:rPr lang="en-US" sz="1800" dirty="0"/>
              <a:t>List of goals and objectives</a:t>
            </a:r>
          </a:p>
          <a:p>
            <a:pPr lvl="1"/>
            <a:r>
              <a:rPr lang="en-US" sz="1800" dirty="0"/>
              <a:t>Schedule</a:t>
            </a:r>
          </a:p>
          <a:p>
            <a:pPr lvl="1"/>
            <a:r>
              <a:rPr lang="en-US" sz="1800" dirty="0"/>
              <a:t>Information about the speaker</a:t>
            </a:r>
          </a:p>
          <a:p>
            <a:pPr lvl="1"/>
            <a:r>
              <a:rPr lang="en-US" sz="1800" dirty="0"/>
              <a:t>Notes</a:t>
            </a:r>
          </a:p>
          <a:p>
            <a:pPr lvl="1"/>
            <a:r>
              <a:rPr lang="en-US" sz="1800" dirty="0"/>
              <a:t>Activity sheets</a:t>
            </a:r>
          </a:p>
          <a:p>
            <a:pPr lvl="1"/>
            <a:r>
              <a:rPr lang="en-US" sz="1800" dirty="0"/>
              <a:t>References/further reading</a:t>
            </a:r>
          </a:p>
          <a:p>
            <a:pPr lvl="1"/>
            <a:r>
              <a:rPr lang="en-US" sz="1800" dirty="0"/>
              <a:t>Form to evaluate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659639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E2043D-4BA9-4970-895A-559F7DFE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Best Training Method (1 of 2)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7CC06-E928-429B-B371-5D61192152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080918"/>
            <a:ext cx="10711543" cy="4801400"/>
          </a:xfrm>
        </p:spPr>
        <p:txBody>
          <a:bodyPr/>
          <a:lstStyle/>
          <a:p>
            <a:r>
              <a:rPr lang="en-US" sz="2400" dirty="0"/>
              <a:t>Classroom Training</a:t>
            </a:r>
          </a:p>
          <a:p>
            <a:pPr lvl="1"/>
            <a:r>
              <a:rPr lang="en-US" sz="2200" dirty="0"/>
              <a:t>Lecture to acquire knowledge (live or video)</a:t>
            </a:r>
          </a:p>
          <a:p>
            <a:pPr lvl="1"/>
            <a:r>
              <a:rPr lang="en-US" sz="2200" dirty="0"/>
              <a:t>Case studies to apply knowledge</a:t>
            </a:r>
          </a:p>
          <a:p>
            <a:pPr lvl="1"/>
            <a:r>
              <a:rPr lang="en-US" sz="2200" dirty="0"/>
              <a:t>Simulation exercises to practice new skills</a:t>
            </a:r>
          </a:p>
          <a:p>
            <a:pPr lvl="1"/>
            <a:r>
              <a:rPr lang="en-US" sz="2200" dirty="0"/>
              <a:t>Role play and behavioral modeling to learn interpersonal skills</a:t>
            </a:r>
            <a:br>
              <a:rPr lang="en-US" sz="2200" dirty="0"/>
            </a:br>
            <a:endParaRPr lang="en-US" sz="2200" dirty="0"/>
          </a:p>
          <a:p>
            <a:r>
              <a:rPr lang="en-US" sz="2400" dirty="0"/>
              <a:t>Distance Learning</a:t>
            </a:r>
          </a:p>
          <a:p>
            <a:pPr lvl="1"/>
            <a:r>
              <a:rPr lang="en-US" sz="2200" dirty="0"/>
              <a:t>Books</a:t>
            </a:r>
          </a:p>
          <a:p>
            <a:pPr lvl="1"/>
            <a:r>
              <a:rPr lang="en-US" sz="2200" dirty="0"/>
              <a:t>Videos</a:t>
            </a:r>
          </a:p>
          <a:p>
            <a:pPr lvl="1"/>
            <a:r>
              <a:rPr lang="en-US" sz="2200" dirty="0"/>
              <a:t>Interactive video</a:t>
            </a:r>
          </a:p>
          <a:p>
            <a:pPr lvl="1"/>
            <a:r>
              <a:rPr lang="en-US" sz="2200" dirty="0"/>
              <a:t>Programmed instruction</a:t>
            </a:r>
          </a:p>
          <a:p>
            <a:pPr lvl="2"/>
            <a:r>
              <a:rPr lang="en-US" sz="2000" dirty="0"/>
              <a:t>Web-based instruction (e-learning)</a:t>
            </a:r>
          </a:p>
          <a:p>
            <a:pPr lvl="2"/>
            <a:r>
              <a:rPr lang="en-US" sz="2000" dirty="0"/>
              <a:t>Computer-based instruction</a:t>
            </a:r>
          </a:p>
        </p:txBody>
      </p:sp>
    </p:spTree>
    <p:extLst>
      <p:ext uri="{BB962C8B-B14F-4D97-AF65-F5344CB8AC3E}">
        <p14:creationId xmlns:p14="http://schemas.microsoft.com/office/powerpoint/2010/main" val="280246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08-01 Conduct a training needs analysis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08-02 Explain the various training methods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08-03 Develop a training program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08-04 Apply the psychological theories behind successful training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08-05 Evaluate the effectiveness of a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159142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E2043D-4BA9-4970-895A-559F7DFE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Best Training Method (2 of 2)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7CC06-E928-429B-B371-5D61192152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400" dirty="0"/>
              <a:t>On-the Job Training</a:t>
            </a:r>
          </a:p>
          <a:p>
            <a:pPr lvl="1"/>
            <a:r>
              <a:rPr lang="en-US" sz="2200" dirty="0"/>
              <a:t>Modeling</a:t>
            </a:r>
          </a:p>
          <a:p>
            <a:pPr lvl="1"/>
            <a:r>
              <a:rPr lang="en-US" sz="2200" dirty="0"/>
              <a:t>Job rotation</a:t>
            </a:r>
          </a:p>
          <a:p>
            <a:pPr lvl="1"/>
            <a:r>
              <a:rPr lang="en-US" sz="2200" dirty="0"/>
              <a:t>Apprentice training</a:t>
            </a:r>
          </a:p>
          <a:p>
            <a:pPr lvl="1"/>
            <a:r>
              <a:rPr lang="en-US" sz="2200" dirty="0"/>
              <a:t>Coaching</a:t>
            </a:r>
          </a:p>
          <a:p>
            <a:pPr lvl="1"/>
            <a:r>
              <a:rPr lang="en-US" sz="2200" dirty="0"/>
              <a:t>Mentoring</a:t>
            </a:r>
          </a:p>
          <a:p>
            <a:pPr lvl="1"/>
            <a:r>
              <a:rPr lang="en-US" sz="2200" dirty="0"/>
              <a:t>Performance appraisal</a:t>
            </a:r>
          </a:p>
        </p:txBody>
      </p:sp>
    </p:spTree>
    <p:extLst>
      <p:ext uri="{BB962C8B-B14F-4D97-AF65-F5344CB8AC3E}">
        <p14:creationId xmlns:p14="http://schemas.microsoft.com/office/powerpoint/2010/main" val="2883267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876ECA-450C-43EC-B0D5-F49B360F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Long Does It Take to Prepare?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8D2F3-5585-4189-87B9-243EC96EC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Zemke (1997) </a:t>
            </a:r>
          </a:p>
          <a:p>
            <a:pPr lvl="1"/>
            <a:r>
              <a:rPr lang="en-US" dirty="0"/>
              <a:t>30 hours of prep for each training hour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Diekmann (2001) </a:t>
            </a:r>
          </a:p>
          <a:p>
            <a:pPr lvl="1"/>
            <a:r>
              <a:rPr lang="en-US" dirty="0"/>
              <a:t>50 hours of prep per training hour</a:t>
            </a:r>
            <a:br>
              <a:rPr lang="en-US" dirty="0"/>
            </a:br>
            <a:endParaRPr lang="en-US" dirty="0"/>
          </a:p>
          <a:p>
            <a:r>
              <a:rPr lang="en-US" dirty="0"/>
              <a:t>Aamodt (2023)</a:t>
            </a:r>
          </a:p>
          <a:p>
            <a:pPr lvl="1"/>
            <a:r>
              <a:rPr lang="en-US" dirty="0"/>
              <a:t>16 hours of prep per training hour</a:t>
            </a:r>
            <a:br>
              <a:rPr lang="en-US" dirty="0"/>
            </a:br>
            <a:endParaRPr lang="en-US" dirty="0"/>
          </a:p>
          <a:p>
            <a:r>
              <a:rPr lang="en-US" dirty="0"/>
              <a:t>Biech (2017)</a:t>
            </a:r>
          </a:p>
          <a:p>
            <a:pPr lvl="1"/>
            <a:r>
              <a:rPr lang="en-US" dirty="0"/>
              <a:t>70-100 hours of prep per training hour</a:t>
            </a:r>
          </a:p>
        </p:txBody>
      </p:sp>
    </p:spTree>
    <p:extLst>
      <p:ext uri="{BB962C8B-B14F-4D97-AF65-F5344CB8AC3E}">
        <p14:creationId xmlns:p14="http://schemas.microsoft.com/office/powerpoint/2010/main" val="1635779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876ECA-450C-43EC-B0D5-F49B360F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Classroom Training Options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8D2F3-5585-4189-87B9-243EC96EC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Lecture to acquire knowledge (live or video)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Case studies to apply knowledge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Simulation exercises to practice new skills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Role play and behavioral modeling to learn interpersonal skills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Behavior modeling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198434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876ECA-450C-43EC-B0D5-F49B360F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Supplementing Lecture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8D2F3-5585-4189-87B9-243EC96EC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037230"/>
            <a:ext cx="10711543" cy="4672016"/>
          </a:xfrm>
        </p:spPr>
        <p:txBody>
          <a:bodyPr/>
          <a:lstStyle/>
          <a:p>
            <a:r>
              <a:rPr lang="en-US" sz="2400" dirty="0"/>
              <a:t>Case studies to apply knowledge</a:t>
            </a:r>
          </a:p>
          <a:p>
            <a:pPr lvl="1"/>
            <a:r>
              <a:rPr lang="en-US" sz="2200" dirty="0"/>
              <a:t>Actual situations</a:t>
            </a:r>
          </a:p>
          <a:p>
            <a:pPr lvl="1"/>
            <a:r>
              <a:rPr lang="en-US" sz="2200" dirty="0"/>
              <a:t>Living cases are best</a:t>
            </a:r>
            <a:br>
              <a:rPr lang="en-US" sz="2200" dirty="0"/>
            </a:br>
            <a:r>
              <a:rPr lang="en-US" sz="2000" dirty="0"/>
              <a:t> </a:t>
            </a:r>
            <a:endParaRPr lang="en-US" sz="2200" dirty="0"/>
          </a:p>
          <a:p>
            <a:r>
              <a:rPr lang="en-US" sz="2400" dirty="0"/>
              <a:t>Simulations to practice new skills</a:t>
            </a:r>
            <a:br>
              <a:rPr lang="en-US" sz="2400" dirty="0"/>
            </a:br>
            <a:r>
              <a:rPr lang="en-US" sz="2000" dirty="0"/>
              <a:t> </a:t>
            </a:r>
            <a:endParaRPr lang="en-US" sz="2400" dirty="0"/>
          </a:p>
          <a:p>
            <a:r>
              <a:rPr lang="en-US" sz="2400" dirty="0"/>
              <a:t>Role play to practice interpersonal skills</a:t>
            </a:r>
          </a:p>
          <a:p>
            <a:pPr lvl="1"/>
            <a:r>
              <a:rPr lang="en-US" sz="2200" dirty="0"/>
              <a:t>Regular role play</a:t>
            </a:r>
          </a:p>
          <a:p>
            <a:pPr lvl="1"/>
            <a:r>
              <a:rPr lang="en-US" sz="2200" dirty="0"/>
              <a:t>Behavior modeling</a:t>
            </a:r>
          </a:p>
          <a:p>
            <a:pPr lvl="2"/>
            <a:r>
              <a:rPr lang="en-US" sz="1800" dirty="0"/>
              <a:t>Teach technique</a:t>
            </a:r>
          </a:p>
          <a:p>
            <a:pPr lvl="2"/>
            <a:r>
              <a:rPr lang="en-US" sz="1800" dirty="0"/>
              <a:t>View videos of good and bad performance</a:t>
            </a:r>
          </a:p>
          <a:p>
            <a:pPr lvl="2"/>
            <a:r>
              <a:rPr lang="en-US" sz="1800" dirty="0"/>
              <a:t>Critique videos</a:t>
            </a:r>
          </a:p>
          <a:p>
            <a:pPr lvl="2"/>
            <a:r>
              <a:rPr lang="en-US" sz="1800" dirty="0"/>
              <a:t>Have audience role play</a:t>
            </a:r>
          </a:p>
          <a:p>
            <a:pPr lvl="2"/>
            <a:r>
              <a:rPr lang="en-US" sz="1800" dirty="0"/>
              <a:t>Provide feedback on role play</a:t>
            </a:r>
          </a:p>
        </p:txBody>
      </p:sp>
    </p:spTree>
    <p:extLst>
      <p:ext uri="{BB962C8B-B14F-4D97-AF65-F5344CB8AC3E}">
        <p14:creationId xmlns:p14="http://schemas.microsoft.com/office/powerpoint/2010/main" val="4255693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876ECA-450C-43EC-B0D5-F49B360F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Employees to Attend Training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8D2F3-5585-4189-87B9-243EC96EC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037230"/>
            <a:ext cx="10711543" cy="4801400"/>
          </a:xfrm>
        </p:spPr>
        <p:txBody>
          <a:bodyPr/>
          <a:lstStyle/>
          <a:p>
            <a:r>
              <a:rPr lang="en-US" sz="2400" dirty="0"/>
              <a:t>Require attendance on the clock</a:t>
            </a:r>
            <a:br>
              <a:rPr lang="en-US" sz="2400" dirty="0"/>
            </a:br>
            <a:r>
              <a:rPr lang="en-US" sz="2000" dirty="0"/>
              <a:t> </a:t>
            </a:r>
            <a:endParaRPr lang="en-US" sz="2400" dirty="0"/>
          </a:p>
          <a:p>
            <a:r>
              <a:rPr lang="en-US" sz="2400" dirty="0"/>
              <a:t>Voluntary</a:t>
            </a:r>
          </a:p>
          <a:p>
            <a:pPr lvl="1"/>
            <a:r>
              <a:rPr lang="en-US" sz="2200" dirty="0"/>
              <a:t>On the clock</a:t>
            </a:r>
          </a:p>
          <a:p>
            <a:pPr lvl="1"/>
            <a:r>
              <a:rPr lang="en-US" sz="2200" dirty="0"/>
              <a:t>Just in time rather than just in case</a:t>
            </a:r>
          </a:p>
          <a:p>
            <a:pPr lvl="1"/>
            <a:r>
              <a:rPr lang="en-US" sz="2200" dirty="0"/>
              <a:t>Make training interesting</a:t>
            </a:r>
          </a:p>
          <a:p>
            <a:pPr lvl="1"/>
            <a:r>
              <a:rPr lang="en-US" sz="2200" dirty="0"/>
              <a:t>Focus on core competencies</a:t>
            </a:r>
          </a:p>
          <a:p>
            <a:pPr lvl="1"/>
            <a:r>
              <a:rPr lang="en-US" sz="2200" dirty="0"/>
              <a:t>Increase employee buy-in</a:t>
            </a:r>
          </a:p>
          <a:p>
            <a:pPr lvl="2"/>
            <a:r>
              <a:rPr lang="en-US" sz="2000" dirty="0"/>
              <a:t>Choice</a:t>
            </a:r>
          </a:p>
          <a:p>
            <a:pPr lvl="2"/>
            <a:r>
              <a:rPr lang="en-US" sz="2000" dirty="0"/>
              <a:t>Help develop</a:t>
            </a:r>
          </a:p>
          <a:p>
            <a:pPr lvl="1"/>
            <a:r>
              <a:rPr lang="en-US" sz="2200" dirty="0"/>
              <a:t>Provide incentives (food, certificates, college credit, pay increase)</a:t>
            </a:r>
          </a:p>
          <a:p>
            <a:pPr lvl="1"/>
            <a:r>
              <a:rPr lang="en-US" sz="2200" dirty="0"/>
              <a:t>Provide food</a:t>
            </a:r>
          </a:p>
          <a:p>
            <a:pPr lvl="1"/>
            <a:r>
              <a:rPr lang="en-US" sz="2200" dirty="0"/>
              <a:t>Reduce stress associated with attending</a:t>
            </a:r>
          </a:p>
        </p:txBody>
      </p:sp>
    </p:spTree>
    <p:extLst>
      <p:ext uri="{BB962C8B-B14F-4D97-AF65-F5344CB8AC3E}">
        <p14:creationId xmlns:p14="http://schemas.microsoft.com/office/powerpoint/2010/main" val="3078834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7C1FC5-005F-404A-941A-D6047B18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Delivering the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290067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876ECA-450C-43EC-B0D5-F49B360F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Delivering the Training Program: </a:t>
            </a:r>
            <a:br>
              <a:rPr lang="en-US" dirty="0"/>
            </a:br>
            <a:r>
              <a:rPr lang="en-US" dirty="0"/>
              <a:t>Initial Decisions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8D2F3-5585-4189-87B9-243EC96EC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Who will conduct the training?</a:t>
            </a:r>
          </a:p>
          <a:p>
            <a:pPr lvl="1"/>
            <a:r>
              <a:rPr lang="en-US" dirty="0"/>
              <a:t>In-house trainers</a:t>
            </a:r>
          </a:p>
          <a:p>
            <a:pPr lvl="1"/>
            <a:r>
              <a:rPr lang="en-US" dirty="0"/>
              <a:t>External trainers</a:t>
            </a:r>
          </a:p>
          <a:p>
            <a:pPr lvl="1"/>
            <a:r>
              <a:rPr lang="en-US" dirty="0"/>
              <a:t>Videos</a:t>
            </a:r>
          </a:p>
          <a:p>
            <a:pPr lvl="1"/>
            <a:r>
              <a:rPr lang="en-US" dirty="0"/>
              <a:t>Local universities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Where will it be held?</a:t>
            </a:r>
          </a:p>
          <a:p>
            <a:pPr lvl="1"/>
            <a:r>
              <a:rPr lang="en-US" dirty="0"/>
              <a:t>On-site</a:t>
            </a:r>
          </a:p>
          <a:p>
            <a:pPr lvl="1"/>
            <a:r>
              <a:rPr lang="en-US" dirty="0"/>
              <a:t>Off-site</a:t>
            </a:r>
          </a:p>
          <a:p>
            <a:pPr lvl="2"/>
            <a:r>
              <a:rPr lang="en-US" dirty="0"/>
              <a:t>Local hotel</a:t>
            </a:r>
          </a:p>
          <a:p>
            <a:pPr lvl="2"/>
            <a:r>
              <a:rPr lang="en-US" dirty="0"/>
              <a:t>Resort area</a:t>
            </a:r>
          </a:p>
        </p:txBody>
      </p:sp>
    </p:spTree>
    <p:extLst>
      <p:ext uri="{BB962C8B-B14F-4D97-AF65-F5344CB8AC3E}">
        <p14:creationId xmlns:p14="http://schemas.microsoft.com/office/powerpoint/2010/main" val="2734784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876ECA-450C-43EC-B0D5-F49B360F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Will It Be? (1 of 2)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8D2F3-5585-4189-87B9-243EC96EC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837508"/>
            <a:ext cx="10711543" cy="4801400"/>
          </a:xfrm>
        </p:spPr>
        <p:txBody>
          <a:bodyPr/>
          <a:lstStyle/>
          <a:p>
            <a:r>
              <a:rPr lang="en-US" dirty="0"/>
              <a:t>Size of room</a:t>
            </a:r>
          </a:p>
          <a:p>
            <a:pPr lvl="1"/>
            <a:r>
              <a:rPr lang="en-US" dirty="0"/>
              <a:t>Comfort</a:t>
            </a:r>
          </a:p>
          <a:p>
            <a:pPr lvl="1"/>
            <a:r>
              <a:rPr lang="en-US" dirty="0"/>
              <a:t>Atmosphere</a:t>
            </a:r>
          </a:p>
          <a:p>
            <a:pPr lvl="1"/>
            <a:r>
              <a:rPr lang="en-US" dirty="0"/>
              <a:t>Need for PA system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Seating Arrangement</a:t>
            </a:r>
          </a:p>
          <a:p>
            <a:pPr lvl="1"/>
            <a:r>
              <a:rPr lang="en-US" dirty="0"/>
              <a:t>Theater style</a:t>
            </a:r>
          </a:p>
          <a:p>
            <a:pPr lvl="2"/>
            <a:r>
              <a:rPr lang="en-US" dirty="0"/>
              <a:t>Rows</a:t>
            </a:r>
          </a:p>
          <a:p>
            <a:pPr lvl="2"/>
            <a:r>
              <a:rPr lang="en-US" dirty="0"/>
              <a:t>Circle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Conference style</a:t>
            </a:r>
          </a:p>
          <a:p>
            <a:pPr lvl="2"/>
            <a:r>
              <a:rPr lang="en-US" dirty="0"/>
              <a:t>Rows</a:t>
            </a:r>
          </a:p>
          <a:p>
            <a:pPr lvl="2"/>
            <a:r>
              <a:rPr lang="en-US" dirty="0"/>
              <a:t>U-shape</a:t>
            </a:r>
          </a:p>
        </p:txBody>
      </p:sp>
    </p:spTree>
    <p:extLst>
      <p:ext uri="{BB962C8B-B14F-4D97-AF65-F5344CB8AC3E}">
        <p14:creationId xmlns:p14="http://schemas.microsoft.com/office/powerpoint/2010/main" val="2061355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876ECA-450C-43EC-B0D5-F49B360F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Will It Be? (2 of 2)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8D2F3-5585-4189-87B9-243EC96EC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Physical Aspects</a:t>
            </a:r>
          </a:p>
          <a:p>
            <a:pPr lvl="1"/>
            <a:r>
              <a:rPr lang="en-US" dirty="0"/>
              <a:t>Lighting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Noise</a:t>
            </a:r>
          </a:p>
          <a:p>
            <a:pPr lvl="1"/>
            <a:r>
              <a:rPr lang="en-US" dirty="0"/>
              <a:t>Distractions</a:t>
            </a:r>
          </a:p>
          <a:p>
            <a:pPr lvl="1"/>
            <a:r>
              <a:rPr lang="en-US" dirty="0"/>
              <a:t>Acoustic quality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Types of chairs and tables</a:t>
            </a:r>
          </a:p>
        </p:txBody>
      </p:sp>
    </p:spTree>
    <p:extLst>
      <p:ext uri="{BB962C8B-B14F-4D97-AF65-F5344CB8AC3E}">
        <p14:creationId xmlns:p14="http://schemas.microsoft.com/office/powerpoint/2010/main" val="3291463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876ECA-450C-43EC-B0D5-F49B360F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Training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8D2F3-5585-4189-87B9-243EC96EC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037230"/>
            <a:ext cx="10711543" cy="5016113"/>
          </a:xfrm>
        </p:spPr>
        <p:txBody>
          <a:bodyPr/>
          <a:lstStyle/>
          <a:p>
            <a:r>
              <a:rPr lang="en-US" dirty="0"/>
              <a:t>How long should the training be?</a:t>
            </a:r>
          </a:p>
          <a:p>
            <a:pPr lvl="1"/>
            <a:r>
              <a:rPr lang="en-US" dirty="0"/>
              <a:t>Considerations</a:t>
            </a:r>
          </a:p>
          <a:p>
            <a:pPr lvl="2"/>
            <a:r>
              <a:rPr lang="en-US" dirty="0"/>
              <a:t>Efficiency</a:t>
            </a:r>
          </a:p>
          <a:p>
            <a:pPr lvl="2"/>
            <a:r>
              <a:rPr lang="en-US" dirty="0"/>
              <a:t>Attention span</a:t>
            </a:r>
          </a:p>
          <a:p>
            <a:pPr lvl="2"/>
            <a:r>
              <a:rPr lang="en-US" dirty="0"/>
              <a:t>Time away from work</a:t>
            </a:r>
          </a:p>
          <a:p>
            <a:pPr lvl="2"/>
            <a:r>
              <a:rPr lang="en-US" dirty="0"/>
              <a:t>Massed vs. distributed practice</a:t>
            </a:r>
          </a:p>
          <a:p>
            <a:pPr lvl="2"/>
            <a:r>
              <a:rPr lang="en-US" dirty="0"/>
              <a:t>Microlearning techniques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Options</a:t>
            </a:r>
          </a:p>
          <a:p>
            <a:pPr lvl="2"/>
            <a:r>
              <a:rPr lang="en-US" dirty="0"/>
              <a:t>1-2 hours</a:t>
            </a:r>
          </a:p>
          <a:p>
            <a:pPr lvl="2"/>
            <a:r>
              <a:rPr lang="en-US" dirty="0"/>
              <a:t>Half day</a:t>
            </a:r>
          </a:p>
          <a:p>
            <a:pPr lvl="2"/>
            <a:r>
              <a:rPr lang="en-US" dirty="0"/>
              <a:t>Full day</a:t>
            </a:r>
          </a:p>
          <a:p>
            <a:pPr lvl="2"/>
            <a:r>
              <a:rPr lang="en-US" dirty="0"/>
              <a:t>Several days</a:t>
            </a:r>
          </a:p>
        </p:txBody>
      </p:sp>
    </p:spTree>
    <p:extLst>
      <p:ext uri="{BB962C8B-B14F-4D97-AF65-F5344CB8AC3E}">
        <p14:creationId xmlns:p14="http://schemas.microsoft.com/office/powerpoint/2010/main" val="55791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Training: Money Spent on Training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According to the American Society for Training and Development (ASTD), in 2020</a:t>
            </a:r>
          </a:p>
          <a:p>
            <a:pPr lvl="1"/>
            <a:r>
              <a:rPr lang="en-US" dirty="0"/>
              <a:t>Organizations spent $1,308 per employee on training efforts</a:t>
            </a:r>
          </a:p>
          <a:p>
            <a:pPr lvl="1"/>
            <a:r>
              <a:rPr lang="en-US" dirty="0"/>
              <a:t>47.6 hours on average</a:t>
            </a:r>
          </a:p>
        </p:txBody>
      </p:sp>
    </p:spTree>
    <p:extLst>
      <p:ext uri="{BB962C8B-B14F-4D97-AF65-F5344CB8AC3E}">
        <p14:creationId xmlns:p14="http://schemas.microsoft.com/office/powerpoint/2010/main" val="3451447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876ECA-450C-43EC-B0D5-F49B360F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Classroom Training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8D2F3-5585-4189-87B9-243EC96EC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Adjusting for the Audience</a:t>
            </a:r>
          </a:p>
          <a:p>
            <a:pPr lvl="1"/>
            <a:r>
              <a:rPr lang="en-US" dirty="0"/>
              <a:t>Considerations</a:t>
            </a:r>
          </a:p>
          <a:p>
            <a:pPr lvl="2"/>
            <a:r>
              <a:rPr lang="en-US" dirty="0"/>
              <a:t>Size</a:t>
            </a:r>
          </a:p>
          <a:p>
            <a:pPr lvl="2"/>
            <a:r>
              <a:rPr lang="en-US" dirty="0"/>
              <a:t>Demographics</a:t>
            </a:r>
          </a:p>
          <a:p>
            <a:pPr lvl="2"/>
            <a:r>
              <a:rPr lang="en-US" dirty="0"/>
              <a:t>Ability</a:t>
            </a:r>
          </a:p>
          <a:p>
            <a:pPr lvl="2"/>
            <a:r>
              <a:rPr lang="en-US" dirty="0"/>
              <a:t>Readiness</a:t>
            </a:r>
          </a:p>
          <a:p>
            <a:pPr lvl="1"/>
            <a:r>
              <a:rPr lang="en-US" dirty="0"/>
              <a:t>Options</a:t>
            </a:r>
          </a:p>
          <a:p>
            <a:pPr lvl="2"/>
            <a:r>
              <a:rPr lang="en-US" dirty="0"/>
              <a:t>Amount of discussion</a:t>
            </a:r>
          </a:p>
          <a:p>
            <a:pPr lvl="2"/>
            <a:r>
              <a:rPr lang="en-US" dirty="0"/>
              <a:t>Types of multi-media</a:t>
            </a:r>
          </a:p>
          <a:p>
            <a:pPr lvl="2"/>
            <a:r>
              <a:rPr lang="en-US" dirty="0"/>
              <a:t>Types of exercises</a:t>
            </a:r>
          </a:p>
        </p:txBody>
      </p:sp>
    </p:spTree>
    <p:extLst>
      <p:ext uri="{BB962C8B-B14F-4D97-AF65-F5344CB8AC3E}">
        <p14:creationId xmlns:p14="http://schemas.microsoft.com/office/powerpoint/2010/main" val="3554731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876ECA-450C-43EC-B0D5-F49B360F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Discussion of Case Studies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8D2F3-5585-4189-87B9-243EC96EC7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Are case studies and scenarios an effective form of training?</a:t>
            </a:r>
          </a:p>
        </p:txBody>
      </p:sp>
      <p:pic>
        <p:nvPicPr>
          <p:cNvPr id="5" name="Picture 5" descr="CASE STUDY TIME! - Happy Homer | Make a Meme">
            <a:extLst>
              <a:ext uri="{FF2B5EF4-FFF2-40B4-BE49-F238E27FC236}">
                <a16:creationId xmlns:a16="http://schemas.microsoft.com/office/drawing/2014/main" id="{3C010F14-F47E-4186-A54A-4CD7B2EAC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50" y="3816507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381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B7506-6325-4B47-B16A-3C7C567D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672105"/>
          </a:xfrm>
        </p:spPr>
        <p:txBody>
          <a:bodyPr/>
          <a:lstStyle/>
          <a:p>
            <a:r>
              <a:rPr lang="en-US" dirty="0"/>
              <a:t>The Introduction (1 of 3)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9E568-C877-45E4-8D40-BCD976501D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What are you trying to establish?</a:t>
            </a:r>
          </a:p>
          <a:p>
            <a:pPr lvl="1"/>
            <a:r>
              <a:rPr lang="en-US" dirty="0"/>
              <a:t>Identity</a:t>
            </a:r>
          </a:p>
          <a:p>
            <a:pPr lvl="1"/>
            <a:r>
              <a:rPr lang="en-US" dirty="0"/>
              <a:t>Credibility</a:t>
            </a:r>
          </a:p>
          <a:p>
            <a:pPr lvl="1"/>
            <a:r>
              <a:rPr lang="en-US" dirty="0"/>
              <a:t>Personality</a:t>
            </a:r>
          </a:p>
          <a:p>
            <a:pPr lvl="1"/>
            <a:r>
              <a:rPr lang="en-US" dirty="0"/>
              <a:t>Atmosphere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Do they already know you?</a:t>
            </a:r>
          </a:p>
          <a:p>
            <a:pPr lvl="1"/>
            <a:r>
              <a:rPr lang="en-US" dirty="0"/>
              <a:t>How long is the presentation?</a:t>
            </a:r>
          </a:p>
        </p:txBody>
      </p:sp>
    </p:spTree>
    <p:extLst>
      <p:ext uri="{BB962C8B-B14F-4D97-AF65-F5344CB8AC3E}">
        <p14:creationId xmlns:p14="http://schemas.microsoft.com/office/powerpoint/2010/main" val="3500309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B7506-6325-4B47-B16A-3C7C567D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672105"/>
          </a:xfrm>
        </p:spPr>
        <p:txBody>
          <a:bodyPr/>
          <a:lstStyle/>
          <a:p>
            <a:r>
              <a:rPr lang="en-US" dirty="0"/>
              <a:t>The Introduction (2 of 3)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9E568-C877-45E4-8D40-BCD976501D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Who will make the introduction?</a:t>
            </a:r>
          </a:p>
          <a:p>
            <a:pPr lvl="1"/>
            <a:r>
              <a:rPr lang="en-US" dirty="0"/>
              <a:t>Other person</a:t>
            </a:r>
          </a:p>
          <a:p>
            <a:pPr lvl="2"/>
            <a:r>
              <a:rPr lang="en-US" dirty="0"/>
              <a:t>Provide an introduction in advance</a:t>
            </a:r>
          </a:p>
          <a:p>
            <a:pPr lvl="2"/>
            <a:r>
              <a:rPr lang="en-US" dirty="0"/>
              <a:t>Do not just give a resume</a:t>
            </a:r>
          </a:p>
          <a:p>
            <a:pPr lvl="2"/>
            <a:r>
              <a:rPr lang="en-US" dirty="0"/>
              <a:t>Bring a copy with you</a:t>
            </a:r>
          </a:p>
          <a:p>
            <a:pPr lvl="1"/>
            <a:r>
              <a:rPr lang="en-US" dirty="0"/>
              <a:t>Self-introduction</a:t>
            </a:r>
          </a:p>
          <a:p>
            <a:pPr lvl="2"/>
            <a:r>
              <a:rPr lang="en-US" dirty="0"/>
              <a:t>Keep short</a:t>
            </a:r>
          </a:p>
          <a:p>
            <a:pPr lvl="2"/>
            <a:r>
              <a:rPr lang="en-US" dirty="0"/>
              <a:t>Rely on speaker info in the handouts</a:t>
            </a:r>
          </a:p>
        </p:txBody>
      </p:sp>
    </p:spTree>
    <p:extLst>
      <p:ext uri="{BB962C8B-B14F-4D97-AF65-F5344CB8AC3E}">
        <p14:creationId xmlns:p14="http://schemas.microsoft.com/office/powerpoint/2010/main" val="3081340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B7506-6325-4B47-B16A-3C7C567D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672105"/>
          </a:xfrm>
        </p:spPr>
        <p:txBody>
          <a:bodyPr/>
          <a:lstStyle/>
          <a:p>
            <a:r>
              <a:rPr lang="en-US" dirty="0"/>
              <a:t>The Introduction (3 of 3)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9E568-C877-45E4-8D40-BCD976501D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Introducing someone</a:t>
            </a:r>
          </a:p>
          <a:p>
            <a:pPr lvl="1"/>
            <a:r>
              <a:rPr lang="en-US" dirty="0"/>
              <a:t>Practice the introduction</a:t>
            </a:r>
          </a:p>
          <a:p>
            <a:pPr lvl="1"/>
            <a:r>
              <a:rPr lang="en-US" dirty="0"/>
              <a:t>Pronounce speaker’s name properly</a:t>
            </a:r>
          </a:p>
          <a:p>
            <a:pPr lvl="1"/>
            <a:r>
              <a:rPr lang="en-US" dirty="0"/>
              <a:t>Repeat the name several times</a:t>
            </a:r>
          </a:p>
          <a:p>
            <a:pPr lvl="1"/>
            <a:r>
              <a:rPr lang="en-US" dirty="0"/>
              <a:t>Greet the speaker on the stage</a:t>
            </a:r>
          </a:p>
          <a:p>
            <a:pPr lvl="2"/>
            <a:r>
              <a:rPr lang="en-US" dirty="0"/>
              <a:t>Don’t leave the stage empty</a:t>
            </a:r>
          </a:p>
          <a:p>
            <a:pPr lvl="2"/>
            <a:r>
              <a:rPr lang="en-US" dirty="0"/>
              <a:t>Shake hands and then leave/sit</a:t>
            </a:r>
          </a:p>
          <a:p>
            <a:pPr lvl="1"/>
            <a:r>
              <a:rPr lang="en-US" dirty="0"/>
              <a:t>Opening should grab the audience’s attention</a:t>
            </a:r>
          </a:p>
          <a:p>
            <a:pPr lvl="1"/>
            <a:r>
              <a:rPr lang="en-US" dirty="0"/>
              <a:t>Body should briefly establish purpose</a:t>
            </a:r>
          </a:p>
          <a:p>
            <a:pPr lvl="1"/>
            <a:r>
              <a:rPr lang="en-US" dirty="0"/>
              <a:t>Closing should lead into the presentation</a:t>
            </a:r>
          </a:p>
          <a:p>
            <a:pPr lvl="1"/>
            <a:r>
              <a:rPr lang="en-US" dirty="0"/>
              <a:t>Get the audience to applaud before and after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638958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B7506-6325-4B47-B16A-3C7C567D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Presentation: </a:t>
            </a:r>
            <a:br>
              <a:rPr lang="en-US" dirty="0"/>
            </a:br>
            <a:r>
              <a:rPr lang="en-US" dirty="0"/>
              <a:t>Icebreakers and Energizers (1 of 2)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9E568-C877-45E4-8D40-BCD976501D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Get people to know one another</a:t>
            </a:r>
          </a:p>
          <a:p>
            <a:pPr lvl="1"/>
            <a:r>
              <a:rPr lang="en-US" dirty="0"/>
              <a:t>Get people talking</a:t>
            </a:r>
          </a:p>
          <a:p>
            <a:pPr lvl="1"/>
            <a:r>
              <a:rPr lang="en-US" dirty="0"/>
              <a:t>Wake up the audience</a:t>
            </a:r>
          </a:p>
          <a:p>
            <a:pPr lvl="1"/>
            <a:r>
              <a:rPr lang="en-US" dirty="0"/>
              <a:t>Get people thinking about the topic</a:t>
            </a:r>
          </a:p>
        </p:txBody>
      </p:sp>
    </p:spTree>
    <p:extLst>
      <p:ext uri="{BB962C8B-B14F-4D97-AF65-F5344CB8AC3E}">
        <p14:creationId xmlns:p14="http://schemas.microsoft.com/office/powerpoint/2010/main" val="31202100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B7506-6325-4B47-B16A-3C7C567D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Presentation: </a:t>
            </a:r>
            <a:br>
              <a:rPr lang="en-US" dirty="0"/>
            </a:br>
            <a:r>
              <a:rPr lang="en-US" dirty="0"/>
              <a:t>Icebreakers and Energizers (2 of 2)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9E568-C877-45E4-8D40-BCD976501D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Introductions</a:t>
            </a:r>
          </a:p>
          <a:p>
            <a:pPr lvl="1"/>
            <a:r>
              <a:rPr lang="en-US" dirty="0"/>
              <a:t>Jokes or stories</a:t>
            </a:r>
          </a:p>
          <a:p>
            <a:pPr lvl="1"/>
            <a:r>
              <a:rPr lang="en-US" dirty="0"/>
              <a:t>Group activities</a:t>
            </a:r>
          </a:p>
          <a:p>
            <a:pPr lvl="1"/>
            <a:r>
              <a:rPr lang="en-US" dirty="0"/>
              <a:t>Open-ended questions to elicit audience response/discussion</a:t>
            </a:r>
          </a:p>
          <a:p>
            <a:pPr lvl="1"/>
            <a:r>
              <a:rPr lang="en-US" dirty="0"/>
              <a:t>Free writes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Considerations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Nature of the audience</a:t>
            </a:r>
          </a:p>
        </p:txBody>
      </p:sp>
    </p:spTree>
    <p:extLst>
      <p:ext uri="{BB962C8B-B14F-4D97-AF65-F5344CB8AC3E}">
        <p14:creationId xmlns:p14="http://schemas.microsoft.com/office/powerpoint/2010/main" val="39267571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B7506-6325-4B47-B16A-3C7C567D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Discussion of Icebreakers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9E568-C877-45E4-8D40-BCD976501D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What icebreakers have you seen that you liked? Disliked?</a:t>
            </a:r>
          </a:p>
        </p:txBody>
      </p:sp>
    </p:spTree>
    <p:extLst>
      <p:ext uri="{BB962C8B-B14F-4D97-AF65-F5344CB8AC3E}">
        <p14:creationId xmlns:p14="http://schemas.microsoft.com/office/powerpoint/2010/main" val="3097504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B7506-6325-4B47-B16A-3C7C567D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Delivering the Presentation: </a:t>
            </a:r>
            <a:br>
              <a:rPr lang="en-US" dirty="0"/>
            </a:br>
            <a:r>
              <a:rPr lang="en-US" dirty="0"/>
              <a:t>Minimal Presentation Skills (1 of 2)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9E568-C877-45E4-8D40-BCD976501D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Making eye contact with the audience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Using effective gestures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 reading your presentation</a:t>
            </a:r>
          </a:p>
          <a:p>
            <a:pPr lvl="1"/>
            <a:r>
              <a:rPr lang="en-US" dirty="0"/>
              <a:t>Use your visuals to guide you</a:t>
            </a:r>
          </a:p>
          <a:p>
            <a:pPr lvl="1"/>
            <a:r>
              <a:rPr lang="en-US" dirty="0"/>
              <a:t>Know your topic</a:t>
            </a:r>
          </a:p>
          <a:p>
            <a:pPr lvl="1"/>
            <a:r>
              <a:rPr lang="en-US" dirty="0"/>
              <a:t>Practice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 hiding behind a podium</a:t>
            </a:r>
          </a:p>
        </p:txBody>
      </p:sp>
      <p:pic>
        <p:nvPicPr>
          <p:cNvPr id="5" name="Picture 5" descr="When people's presentations are... SO BORING - Bored Minions | Meme  Generator">
            <a:extLst>
              <a:ext uri="{FF2B5EF4-FFF2-40B4-BE49-F238E27FC236}">
                <a16:creationId xmlns:a16="http://schemas.microsoft.com/office/drawing/2014/main" id="{B4372AD0-75B6-49B5-AB08-7945E3060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261" y="2289348"/>
            <a:ext cx="2951163" cy="295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913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B7506-6325-4B47-B16A-3C7C567D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Delivering the Presentation: </a:t>
            </a:r>
            <a:br>
              <a:rPr lang="en-US" dirty="0"/>
            </a:br>
            <a:r>
              <a:rPr lang="en-US" dirty="0"/>
              <a:t>Minimal Presentation Skills (2 of 2)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9E568-C877-45E4-8D40-BCD976501D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Using a conversational style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Being confident</a:t>
            </a:r>
          </a:p>
          <a:p>
            <a:pPr lvl="1"/>
            <a:r>
              <a:rPr lang="en-US" dirty="0"/>
              <a:t>Avoid use of fillers</a:t>
            </a:r>
          </a:p>
          <a:p>
            <a:pPr lvl="1"/>
            <a:r>
              <a:rPr lang="en-US" dirty="0"/>
              <a:t>Speak at an appropriate volume</a:t>
            </a:r>
          </a:p>
          <a:p>
            <a:pPr lvl="1"/>
            <a:r>
              <a:rPr lang="en-US" dirty="0"/>
              <a:t>Don’t brag about yourself</a:t>
            </a:r>
            <a:br>
              <a:rPr lang="en-US" dirty="0"/>
            </a:br>
            <a:endParaRPr lang="en-US" dirty="0"/>
          </a:p>
          <a:p>
            <a:r>
              <a:rPr lang="en-US" dirty="0"/>
              <a:t>Speaking at an appropriate pace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 swearing or putting others down</a:t>
            </a:r>
          </a:p>
        </p:txBody>
      </p:sp>
    </p:spTree>
    <p:extLst>
      <p:ext uri="{BB962C8B-B14F-4D97-AF65-F5344CB8AC3E}">
        <p14:creationId xmlns:p14="http://schemas.microsoft.com/office/powerpoint/2010/main" val="228038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Determine training needs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Develop training program</a:t>
            </a:r>
          </a:p>
          <a:p>
            <a:pPr lvl="1"/>
            <a:r>
              <a:rPr lang="en-US" dirty="0"/>
              <a:t>Establish goals and objectives</a:t>
            </a:r>
          </a:p>
          <a:p>
            <a:pPr lvl="1"/>
            <a:r>
              <a:rPr lang="en-US" dirty="0"/>
              <a:t>Choose best training method</a:t>
            </a:r>
          </a:p>
          <a:p>
            <a:pPr lvl="1"/>
            <a:r>
              <a:rPr lang="en-US" dirty="0"/>
              <a:t>Deliver the training program</a:t>
            </a:r>
          </a:p>
          <a:p>
            <a:pPr lvl="1"/>
            <a:r>
              <a:rPr lang="en-US" dirty="0"/>
              <a:t>Motivate employees to learn during training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Evaluate training success</a:t>
            </a:r>
          </a:p>
        </p:txBody>
      </p:sp>
    </p:spTree>
    <p:extLst>
      <p:ext uri="{BB962C8B-B14F-4D97-AF65-F5344CB8AC3E}">
        <p14:creationId xmlns:p14="http://schemas.microsoft.com/office/powerpoint/2010/main" val="16760577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B7506-6325-4B47-B16A-3C7C567D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Delivering the Presentation: </a:t>
            </a:r>
            <a:br>
              <a:rPr lang="en-US" dirty="0"/>
            </a:br>
            <a:r>
              <a:rPr lang="en-US" dirty="0"/>
              <a:t>Answering Questions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9E568-C877-45E4-8D40-BCD976501D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Anticipate questions in advance</a:t>
            </a:r>
          </a:p>
          <a:p>
            <a:r>
              <a:rPr lang="en-US" dirty="0"/>
              <a:t>Repeat the question if the room is large</a:t>
            </a:r>
          </a:p>
          <a:p>
            <a:r>
              <a:rPr lang="en-US" dirty="0"/>
              <a:t>If you are unsure of the question</a:t>
            </a:r>
          </a:p>
          <a:p>
            <a:pPr lvl="1"/>
            <a:r>
              <a:rPr lang="en-US" dirty="0"/>
              <a:t>Ask the person to repeat</a:t>
            </a:r>
          </a:p>
          <a:p>
            <a:pPr lvl="1"/>
            <a:r>
              <a:rPr lang="en-US" dirty="0"/>
              <a:t>“Is what you are asking…”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Ask if you have answered the question sufficiently</a:t>
            </a:r>
          </a:p>
          <a:p>
            <a:r>
              <a:rPr lang="en-US" dirty="0"/>
              <a:t>If you don’t know the answer</a:t>
            </a:r>
          </a:p>
          <a:p>
            <a:pPr lvl="1"/>
            <a:r>
              <a:rPr lang="en-US" dirty="0"/>
              <a:t>Don’t bluff, but you can qualify a guess</a:t>
            </a:r>
          </a:p>
          <a:p>
            <a:pPr lvl="1"/>
            <a:r>
              <a:rPr lang="en-US" dirty="0"/>
              <a:t>Ask if anyone in the audience knows</a:t>
            </a:r>
          </a:p>
          <a:p>
            <a:pPr lvl="1"/>
            <a:r>
              <a:rPr lang="en-US" dirty="0"/>
              <a:t>Tell the person you will get the answer for them</a:t>
            </a:r>
          </a:p>
        </p:txBody>
      </p:sp>
    </p:spTree>
    <p:extLst>
      <p:ext uri="{BB962C8B-B14F-4D97-AF65-F5344CB8AC3E}">
        <p14:creationId xmlns:p14="http://schemas.microsoft.com/office/powerpoint/2010/main" val="42105406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B7506-6325-4B47-B16A-3C7C567D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82" y="365125"/>
            <a:ext cx="9559636" cy="672105"/>
          </a:xfrm>
        </p:spPr>
        <p:txBody>
          <a:bodyPr/>
          <a:lstStyle/>
          <a:p>
            <a:r>
              <a:rPr lang="en-US" dirty="0"/>
              <a:t>Delivering the Presentation: </a:t>
            </a:r>
            <a:br>
              <a:rPr lang="en-US" dirty="0"/>
            </a:br>
            <a:r>
              <a:rPr lang="en-US" dirty="0"/>
              <a:t>Using Humor (1 of 2)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9E568-C877-45E4-8D40-BCD976501D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179152"/>
            <a:ext cx="10711543" cy="4801400"/>
          </a:xfrm>
        </p:spPr>
        <p:txBody>
          <a:bodyPr/>
          <a:lstStyle/>
          <a:p>
            <a:r>
              <a:rPr lang="en-US" sz="2400" dirty="0"/>
              <a:t>Don’t force humor</a:t>
            </a:r>
          </a:p>
          <a:p>
            <a:pPr lvl="1"/>
            <a:r>
              <a:rPr lang="en-US" sz="2200" dirty="0"/>
              <a:t>If you are not a funny person, don’t rely on humor</a:t>
            </a:r>
          </a:p>
          <a:p>
            <a:pPr lvl="1"/>
            <a:r>
              <a:rPr lang="en-US" sz="2200" dirty="0"/>
              <a:t>The humor should meet an objective</a:t>
            </a:r>
          </a:p>
          <a:p>
            <a:pPr lvl="2"/>
            <a:r>
              <a:rPr lang="en-US" sz="2000" dirty="0"/>
              <a:t>Keep the audience interested</a:t>
            </a:r>
          </a:p>
          <a:p>
            <a:pPr lvl="2"/>
            <a:r>
              <a:rPr lang="en-US" sz="2000" dirty="0"/>
              <a:t>Demonstrate a point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Humor can come from</a:t>
            </a:r>
          </a:p>
          <a:p>
            <a:pPr lvl="1"/>
            <a:r>
              <a:rPr lang="en-US" sz="2200" dirty="0"/>
              <a:t>Jokes</a:t>
            </a:r>
          </a:p>
          <a:p>
            <a:pPr lvl="1"/>
            <a:r>
              <a:rPr lang="en-US" sz="2200" dirty="0"/>
              <a:t>Stories</a:t>
            </a:r>
          </a:p>
          <a:p>
            <a:pPr lvl="1"/>
            <a:r>
              <a:rPr lang="en-US" sz="2200" dirty="0"/>
              <a:t>Clip art</a:t>
            </a:r>
          </a:p>
          <a:p>
            <a:pPr lvl="1"/>
            <a:r>
              <a:rPr lang="en-US" sz="2200" dirty="0"/>
              <a:t>Audience members</a:t>
            </a:r>
          </a:p>
          <a:p>
            <a:pPr lvl="1"/>
            <a:r>
              <a:rPr lang="en-US" sz="2200" dirty="0"/>
              <a:t>Video clips</a:t>
            </a:r>
          </a:p>
          <a:p>
            <a:pPr lvl="1"/>
            <a:r>
              <a:rPr lang="en-US" sz="2200" dirty="0"/>
              <a:t>Cartoons</a:t>
            </a:r>
          </a:p>
        </p:txBody>
      </p:sp>
      <p:pic>
        <p:nvPicPr>
          <p:cNvPr id="5" name="Picture 5" descr="Nailed It The Office GIF - Nailed It The Office Andy Bernard - Discover &amp;  Share GIFs">
            <a:extLst>
              <a:ext uri="{FF2B5EF4-FFF2-40B4-BE49-F238E27FC236}">
                <a16:creationId xmlns:a16="http://schemas.microsoft.com/office/drawing/2014/main" id="{7A880C38-C934-41C9-AB85-07A13DDCAB9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024" y="3429000"/>
            <a:ext cx="3713476" cy="211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9463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B7506-6325-4B47-B16A-3C7C567D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82" y="365125"/>
            <a:ext cx="9559636" cy="672105"/>
          </a:xfrm>
        </p:spPr>
        <p:txBody>
          <a:bodyPr/>
          <a:lstStyle/>
          <a:p>
            <a:r>
              <a:rPr lang="en-US" dirty="0"/>
              <a:t>Delivering the Presentation: </a:t>
            </a:r>
            <a:br>
              <a:rPr lang="en-US" dirty="0"/>
            </a:br>
            <a:r>
              <a:rPr lang="en-US" dirty="0"/>
              <a:t>Using Humor (2 of 2)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9E568-C877-45E4-8D40-BCD976501D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Humor should not be at the expense of others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Self-deprecating humor works well in moderation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Avoid jokes that might offend</a:t>
            </a:r>
          </a:p>
        </p:txBody>
      </p:sp>
    </p:spTree>
    <p:extLst>
      <p:ext uri="{BB962C8B-B14F-4D97-AF65-F5344CB8AC3E}">
        <p14:creationId xmlns:p14="http://schemas.microsoft.com/office/powerpoint/2010/main" val="40883825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Categories of Distance Learning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Asynchronous</a:t>
            </a:r>
          </a:p>
          <a:p>
            <a:pPr lvl="1"/>
            <a:r>
              <a:rPr lang="en-US" dirty="0"/>
              <a:t>Employees complete the training at their own pace and at the time and place of their choosing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Synchronous</a:t>
            </a:r>
          </a:p>
          <a:p>
            <a:pPr lvl="1"/>
            <a:r>
              <a:rPr lang="en-US" dirty="0"/>
              <a:t>Employees complete the training at the same time and the same place although they may be in different physical locations</a:t>
            </a:r>
          </a:p>
          <a:p>
            <a:pPr lvl="1"/>
            <a:r>
              <a:rPr lang="en-US" dirty="0"/>
              <a:t>Webinars, webcasts, and teleconferences are common methods</a:t>
            </a:r>
          </a:p>
        </p:txBody>
      </p:sp>
    </p:spTree>
    <p:extLst>
      <p:ext uri="{BB962C8B-B14F-4D97-AF65-F5344CB8AC3E}">
        <p14:creationId xmlns:p14="http://schemas.microsoft.com/office/powerpoint/2010/main" val="39490069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Programmed Instruction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  <a:p>
            <a:pPr lvl="1"/>
            <a:r>
              <a:rPr lang="en-US" dirty="0"/>
              <a:t>Self-paced</a:t>
            </a:r>
          </a:p>
          <a:p>
            <a:pPr lvl="1"/>
            <a:r>
              <a:rPr lang="en-US" dirty="0"/>
              <a:t>Trainee is actively involved in the learning</a:t>
            </a:r>
          </a:p>
          <a:p>
            <a:pPr lvl="1"/>
            <a:r>
              <a:rPr lang="en-US" dirty="0"/>
              <a:t>Material is presented in small units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Formats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Video</a:t>
            </a:r>
          </a:p>
          <a:p>
            <a:pPr lvl="1"/>
            <a:r>
              <a:rPr lang="en-US" dirty="0"/>
              <a:t>Interactive video</a:t>
            </a:r>
          </a:p>
          <a:p>
            <a:pPr lvl="1"/>
            <a:r>
              <a:rPr lang="en-US" dirty="0"/>
              <a:t>Computer based training (CBT)</a:t>
            </a:r>
          </a:p>
          <a:p>
            <a:pPr lvl="1"/>
            <a:r>
              <a:rPr lang="en-US" dirty="0"/>
              <a:t>Web based (e-learning)</a:t>
            </a:r>
          </a:p>
        </p:txBody>
      </p:sp>
    </p:spTree>
    <p:extLst>
      <p:ext uri="{BB962C8B-B14F-4D97-AF65-F5344CB8AC3E}">
        <p14:creationId xmlns:p14="http://schemas.microsoft.com/office/powerpoint/2010/main" val="2102091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Activity: Discussion of Distance Learning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Who has taken a distance learning course? What did you think?</a:t>
            </a:r>
          </a:p>
        </p:txBody>
      </p:sp>
    </p:spTree>
    <p:extLst>
      <p:ext uri="{BB962C8B-B14F-4D97-AF65-F5344CB8AC3E}">
        <p14:creationId xmlns:p14="http://schemas.microsoft.com/office/powerpoint/2010/main" val="24565734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 the Job Training: Learning by Modeling Others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Characteristics of the model</a:t>
            </a:r>
          </a:p>
          <a:p>
            <a:pPr lvl="1"/>
            <a:r>
              <a:rPr lang="en-US" dirty="0"/>
              <a:t>Successful</a:t>
            </a:r>
          </a:p>
          <a:p>
            <a:pPr lvl="1"/>
            <a:r>
              <a:rPr lang="en-US" dirty="0"/>
              <a:t>Status</a:t>
            </a:r>
          </a:p>
          <a:p>
            <a:pPr lvl="1"/>
            <a:r>
              <a:rPr lang="en-US" dirty="0"/>
              <a:t>Similarity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Characteristics of the observer</a:t>
            </a:r>
          </a:p>
          <a:p>
            <a:pPr lvl="1"/>
            <a:r>
              <a:rPr lang="en-US" dirty="0"/>
              <a:t>Attention</a:t>
            </a:r>
          </a:p>
          <a:p>
            <a:pPr lvl="1"/>
            <a:r>
              <a:rPr lang="en-US" dirty="0"/>
              <a:t>Retention</a:t>
            </a:r>
          </a:p>
          <a:p>
            <a:pPr lvl="1"/>
            <a:r>
              <a:rPr lang="en-US" dirty="0"/>
              <a:t>Reproduction skills</a:t>
            </a:r>
          </a:p>
        </p:txBody>
      </p:sp>
    </p:spTree>
    <p:extLst>
      <p:ext uri="{BB962C8B-B14F-4D97-AF65-F5344CB8AC3E}">
        <p14:creationId xmlns:p14="http://schemas.microsoft.com/office/powerpoint/2010/main" val="2515450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through Job Rotation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Learning through Job Rotation</a:t>
            </a:r>
          </a:p>
          <a:p>
            <a:pPr lvl="1"/>
            <a:r>
              <a:rPr lang="en-US" dirty="0"/>
              <a:t>Job rotation</a:t>
            </a:r>
          </a:p>
          <a:p>
            <a:pPr lvl="1"/>
            <a:r>
              <a:rPr lang="en-US" dirty="0"/>
              <a:t>Cross training</a:t>
            </a:r>
          </a:p>
          <a:p>
            <a:pPr lvl="1"/>
            <a:r>
              <a:rPr lang="en-US" dirty="0"/>
              <a:t>Volunteerism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Learning through Apprentice Training</a:t>
            </a:r>
          </a:p>
          <a:p>
            <a:pPr lvl="1"/>
            <a:r>
              <a:rPr lang="en-US" dirty="0"/>
              <a:t>Used in crafts and trades</a:t>
            </a:r>
          </a:p>
          <a:p>
            <a:pPr lvl="1"/>
            <a:r>
              <a:rPr lang="en-US" dirty="0"/>
              <a:t>144 hours of formal class work each year</a:t>
            </a:r>
          </a:p>
          <a:p>
            <a:pPr lvl="1"/>
            <a:r>
              <a:rPr lang="en-US" dirty="0"/>
              <a:t>Work with an expert (usually 4 years)</a:t>
            </a:r>
          </a:p>
        </p:txBody>
      </p:sp>
    </p:spTree>
    <p:extLst>
      <p:ext uri="{BB962C8B-B14F-4D97-AF65-F5344CB8AC3E}">
        <p14:creationId xmlns:p14="http://schemas.microsoft.com/office/powerpoint/2010/main" val="3561709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through Apprentice Training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Learning through Job Rotation</a:t>
            </a:r>
          </a:p>
          <a:p>
            <a:pPr lvl="1"/>
            <a:r>
              <a:rPr lang="en-US" dirty="0"/>
              <a:t>Job rotation</a:t>
            </a:r>
          </a:p>
          <a:p>
            <a:pPr lvl="1"/>
            <a:r>
              <a:rPr lang="en-US" dirty="0"/>
              <a:t>Cross training</a:t>
            </a:r>
          </a:p>
          <a:p>
            <a:pPr lvl="1"/>
            <a:r>
              <a:rPr lang="en-US" dirty="0"/>
              <a:t>Volunteerism</a:t>
            </a:r>
          </a:p>
        </p:txBody>
      </p:sp>
    </p:spTree>
    <p:extLst>
      <p:ext uri="{BB962C8B-B14F-4D97-AF65-F5344CB8AC3E}">
        <p14:creationId xmlns:p14="http://schemas.microsoft.com/office/powerpoint/2010/main" val="39665846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through Coaching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Learning through Coaching</a:t>
            </a:r>
          </a:p>
          <a:p>
            <a:pPr lvl="1"/>
            <a:r>
              <a:rPr lang="en-US" dirty="0"/>
              <a:t>Experienced employee works with new employee</a:t>
            </a:r>
          </a:p>
          <a:p>
            <a:pPr lvl="1"/>
            <a:r>
              <a:rPr lang="en-US" dirty="0"/>
              <a:t>Problems</a:t>
            </a:r>
          </a:p>
          <a:p>
            <a:pPr lvl="2"/>
            <a:r>
              <a:rPr lang="en-US" dirty="0"/>
              <a:t>Not all employees are good coaches</a:t>
            </a:r>
          </a:p>
          <a:p>
            <a:pPr lvl="2"/>
            <a:r>
              <a:rPr lang="en-US" dirty="0"/>
              <a:t>Coaching can lower the coach’s work productivity</a:t>
            </a:r>
          </a:p>
          <a:p>
            <a:pPr lvl="1"/>
            <a:r>
              <a:rPr lang="en-US" dirty="0"/>
              <a:t>Pass-through programs and corporate coaches can alleviate problems</a:t>
            </a:r>
          </a:p>
        </p:txBody>
      </p:sp>
    </p:spTree>
    <p:extLst>
      <p:ext uri="{BB962C8B-B14F-4D97-AF65-F5344CB8AC3E}">
        <p14:creationId xmlns:p14="http://schemas.microsoft.com/office/powerpoint/2010/main" val="387355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194A-8D78-4F51-94E3-10DD87EA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Determining Training Needs</a:t>
            </a:r>
          </a:p>
        </p:txBody>
      </p:sp>
    </p:spTree>
    <p:extLst>
      <p:ext uri="{BB962C8B-B14F-4D97-AF65-F5344CB8AC3E}">
        <p14:creationId xmlns:p14="http://schemas.microsoft.com/office/powerpoint/2010/main" val="26935825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through Mentoring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Learning through Mentoring</a:t>
            </a:r>
          </a:p>
          <a:p>
            <a:pPr lvl="1"/>
            <a:r>
              <a:rPr lang="en-US" dirty="0"/>
              <a:t>Mentoring is less formal than coaching</a:t>
            </a:r>
          </a:p>
          <a:p>
            <a:pPr lvl="1"/>
            <a:r>
              <a:rPr lang="en-US" dirty="0"/>
              <a:t>Good mentors can be difficult to find</a:t>
            </a:r>
          </a:p>
        </p:txBody>
      </p:sp>
    </p:spTree>
    <p:extLst>
      <p:ext uri="{BB962C8B-B14F-4D97-AF65-F5344CB8AC3E}">
        <p14:creationId xmlns:p14="http://schemas.microsoft.com/office/powerpoint/2010/main" val="8881621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through Performance Appraisal</a:t>
            </a:r>
          </a:p>
        </p:txBody>
      </p:sp>
      <p:pic>
        <p:nvPicPr>
          <p:cNvPr id="1026" name="Picture 2" descr="15 Performance Appraisal Memes That Are Basically All Of Us">
            <a:extLst>
              <a:ext uri="{FF2B5EF4-FFF2-40B4-BE49-F238E27FC236}">
                <a16:creationId xmlns:a16="http://schemas.microsoft.com/office/drawing/2014/main" id="{0C2D97B0-C1FE-49F4-8428-53F0F5A50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28" y="1385417"/>
            <a:ext cx="8037219" cy="452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6050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06132-BE55-434A-BC71-59711C6A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11569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Motivating Employees to Learn during Training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2613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Provide Incentives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Basis for the incentive</a:t>
            </a:r>
          </a:p>
          <a:p>
            <a:pPr lvl="1"/>
            <a:r>
              <a:rPr lang="en-US" dirty="0"/>
              <a:t>Completion and degree based</a:t>
            </a:r>
          </a:p>
          <a:p>
            <a:pPr lvl="1"/>
            <a:r>
              <a:rPr lang="en-US" dirty="0"/>
              <a:t>Knowledge based</a:t>
            </a:r>
          </a:p>
          <a:p>
            <a:pPr lvl="1"/>
            <a:r>
              <a:rPr lang="en-US" dirty="0"/>
              <a:t>Skill based</a:t>
            </a:r>
          </a:p>
          <a:p>
            <a:pPr lvl="1"/>
            <a:r>
              <a:rPr lang="en-US" dirty="0"/>
              <a:t>Job performance based</a:t>
            </a:r>
          </a:p>
        </p:txBody>
      </p:sp>
      <p:pic>
        <p:nvPicPr>
          <p:cNvPr id="5" name="Picture 4" descr="Vroom Expectancy Theory of Motivation - Paper Tyari">
            <a:extLst>
              <a:ext uri="{FF2B5EF4-FFF2-40B4-BE49-F238E27FC236}">
                <a16:creationId xmlns:a16="http://schemas.microsoft.com/office/drawing/2014/main" id="{C7740EDE-5D2A-4942-9FB7-42B707111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231" y="3690384"/>
            <a:ext cx="65341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5504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Maintain Interest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Maintain interest</a:t>
            </a:r>
          </a:p>
          <a:p>
            <a:pPr lvl="1"/>
            <a:r>
              <a:rPr lang="en-US" dirty="0"/>
              <a:t>Relevance</a:t>
            </a:r>
          </a:p>
          <a:p>
            <a:pPr lvl="1"/>
            <a:r>
              <a:rPr lang="en-US" dirty="0"/>
              <a:t>Activity</a:t>
            </a:r>
          </a:p>
          <a:p>
            <a:pPr lvl="1"/>
            <a:r>
              <a:rPr lang="en-US" dirty="0"/>
              <a:t>Fun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Interaction</a:t>
            </a:r>
          </a:p>
          <a:p>
            <a:pPr lvl="1"/>
            <a:r>
              <a:rPr lang="en-US" dirty="0"/>
              <a:t>Expertise sharing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Provide feedback</a:t>
            </a:r>
          </a:p>
        </p:txBody>
      </p:sp>
    </p:spTree>
    <p:extLst>
      <p:ext uri="{BB962C8B-B14F-4D97-AF65-F5344CB8AC3E}">
        <p14:creationId xmlns:p14="http://schemas.microsoft.com/office/powerpoint/2010/main" val="35063869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Ensuring Transfer of Training: Five Strategies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Use realistic training programs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Have opportunities to practice work-related behavior during the training</a:t>
            </a:r>
          </a:p>
          <a:p>
            <a:pPr lvl="1"/>
            <a:r>
              <a:rPr lang="en-US" dirty="0"/>
              <a:t>Overlearning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Provide employees with the opportunity to apply their training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Ensure management is supportive of the training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Have employees set goals</a:t>
            </a:r>
          </a:p>
        </p:txBody>
      </p:sp>
    </p:spTree>
    <p:extLst>
      <p:ext uri="{BB962C8B-B14F-4D97-AF65-F5344CB8AC3E}">
        <p14:creationId xmlns:p14="http://schemas.microsoft.com/office/powerpoint/2010/main" val="10124995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06132-BE55-434A-BC71-59711C6A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Training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5751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4DCD90-EFEB-462C-90B3-8AD5E48E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Training Results: Research Designs</a:t>
            </a:r>
            <a:endParaRPr lang="en-IN" dirty="0"/>
          </a:p>
        </p:txBody>
      </p:sp>
      <p:pic>
        <p:nvPicPr>
          <p:cNvPr id="11" name="Picture Placeholder 10" descr="An illustration shows three rows of textboxes with forward arrows between textboxes. In the first row, a forward arrow points from a textbox that reads, Pretest to a textbox that reads, Training. Another forward arrow points from the textbox that reads, Training to a textbox that reads, Posttest. In the second row, a forward arrow points from a textbox that reads, Pretest to a textbox that reads, Training. Another forward arrow points from the textbox that reads, Training to a textbox that reads, Posttest. In the third row, a forward arrow points from the textbox that reads, Pretest to a textbox that reads, Posttest.">
            <a:extLst>
              <a:ext uri="{FF2B5EF4-FFF2-40B4-BE49-F238E27FC236}">
                <a16:creationId xmlns:a16="http://schemas.microsoft.com/office/drawing/2014/main" id="{BD3422AE-8B7C-4E2D-A044-1F647DF246A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2545080" y="1645920"/>
            <a:ext cx="710184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329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4DCD90-EFEB-462C-90B3-8AD5E48E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Solomon Four-Groups Design</a:t>
            </a:r>
            <a:endParaRPr lang="en-IN" dirty="0"/>
          </a:p>
        </p:txBody>
      </p:sp>
      <p:pic>
        <p:nvPicPr>
          <p:cNvPr id="4" name="Picture Placeholder 3" descr="An illustration shows four rows of textboxes with forward arrows between textboxes. In the first row labeled Group 1, a forward arrow points from a textbox that reads, Training to a textbox that reads, Posttest. In the second row labeled Group 2, a forward arrow points from a textbox that reads, Pretest to a textbox that reads, Training. Another forward arrow points from the textbox that reads, Training to a textbox that reads, Posttest. In the third row labeled Group 3, a forward arrow points from a textbox that reads, Pretest to a textbox that reads, Posttest. The fourth row labeled Group 4 shows a textbox that reads, Posttest.">
            <a:extLst>
              <a:ext uri="{FF2B5EF4-FFF2-40B4-BE49-F238E27FC236}">
                <a16:creationId xmlns:a16="http://schemas.microsoft.com/office/drawing/2014/main" id="{87FE0178-B45D-4DA7-8C76-254D33232BD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2251710" y="1760220"/>
            <a:ext cx="7688580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905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D006-8766-426F-B2BA-2BAE4D22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Training Results: Criteria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6EA4-BDAA-45C8-89D5-3F8C7FF91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Content validity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Employee reactions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Employee learning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Application of training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Business impact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Return on investment</a:t>
            </a:r>
          </a:p>
        </p:txBody>
      </p:sp>
    </p:spTree>
    <p:extLst>
      <p:ext uri="{BB962C8B-B14F-4D97-AF65-F5344CB8AC3E}">
        <p14:creationId xmlns:p14="http://schemas.microsoft.com/office/powerpoint/2010/main" val="396515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Training Need?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Types of training needed</a:t>
            </a:r>
          </a:p>
          <a:p>
            <a:pPr lvl="1"/>
            <a:r>
              <a:rPr lang="en-US" dirty="0"/>
              <a:t>Practical means?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Learning objectives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Development of criteria</a:t>
            </a:r>
          </a:p>
        </p:txBody>
      </p:sp>
    </p:spTree>
    <p:extLst>
      <p:ext uri="{BB962C8B-B14F-4D97-AF65-F5344CB8AC3E}">
        <p14:creationId xmlns:p14="http://schemas.microsoft.com/office/powerpoint/2010/main" val="7606848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06132-BE55-434A-BC71-59711C6A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10554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Workbook Exercise 8.3</a:t>
            </a:r>
            <a:br>
              <a:rPr lang="en-US" dirty="0"/>
            </a:br>
            <a:r>
              <a:rPr lang="en-US" dirty="0"/>
              <a:t>Evaluating Training Programs: 1</a:t>
            </a:r>
          </a:p>
        </p:txBody>
      </p:sp>
    </p:spTree>
    <p:extLst>
      <p:ext uri="{BB962C8B-B14F-4D97-AF65-F5344CB8AC3E}">
        <p14:creationId xmlns:p14="http://schemas.microsoft.com/office/powerpoint/2010/main" val="8279605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264378-1024-490B-8D51-09591D48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 to Exercise 8.3</a:t>
            </a:r>
          </a:p>
        </p:txBody>
      </p:sp>
      <p:graphicFrame>
        <p:nvGraphicFramePr>
          <p:cNvPr id="11" name="Group 43">
            <a:extLst>
              <a:ext uri="{FF2B5EF4-FFF2-40B4-BE49-F238E27FC236}">
                <a16:creationId xmlns:a16="http://schemas.microsoft.com/office/drawing/2014/main" id="{0C5BC42E-3A18-4DFC-8971-F39106B47056}"/>
              </a:ext>
            </a:extLst>
          </p:cNvPr>
          <p:cNvGraphicFramePr>
            <a:graphicFrameLocks noGrp="1"/>
          </p:cNvGraphicFramePr>
          <p:nvPr>
            <p:ph type="tbl" sz="quarter" idx="18"/>
          </p:nvPr>
        </p:nvGraphicFramePr>
        <p:xfrm>
          <a:off x="2476500" y="2743200"/>
          <a:ext cx="7239000" cy="1371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Pre-test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Post-test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Difference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training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71.53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77.00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5.47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72.20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77.53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5.33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6479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06132-BE55-434A-BC71-59711C6A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12026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Workbook Exercise 8.4</a:t>
            </a:r>
            <a:br>
              <a:rPr lang="en-US" dirty="0"/>
            </a:br>
            <a:r>
              <a:rPr lang="en-US" dirty="0"/>
              <a:t>Evaluating Training Programs: 2</a:t>
            </a:r>
          </a:p>
        </p:txBody>
      </p:sp>
    </p:spTree>
    <p:extLst>
      <p:ext uri="{BB962C8B-B14F-4D97-AF65-F5344CB8AC3E}">
        <p14:creationId xmlns:p14="http://schemas.microsoft.com/office/powerpoint/2010/main" val="30002362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264378-1024-490B-8D51-09591D48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 to Exercise 8.4</a:t>
            </a:r>
          </a:p>
        </p:txBody>
      </p:sp>
      <p:graphicFrame>
        <p:nvGraphicFramePr>
          <p:cNvPr id="8" name="Group 39">
            <a:extLst>
              <a:ext uri="{FF2B5EF4-FFF2-40B4-BE49-F238E27FC236}">
                <a16:creationId xmlns:a16="http://schemas.microsoft.com/office/drawing/2014/main" id="{98B564C0-61C1-4221-BCEC-CA1A679BD10E}"/>
              </a:ext>
            </a:extLst>
          </p:cNvPr>
          <p:cNvGraphicFramePr>
            <a:graphicFrameLocks noGrp="1"/>
          </p:cNvGraphicFramePr>
          <p:nvPr>
            <p:ph type="tbl" sz="quarter" idx="18"/>
          </p:nvPr>
        </p:nvGraphicFramePr>
        <p:xfrm>
          <a:off x="2476500" y="2331720"/>
          <a:ext cx="7239001" cy="20421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940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1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5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6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Trainer</a:t>
                      </a:r>
                      <a:endParaRPr kumimoji="0" lang="en-US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Instructor Rating</a:t>
                      </a:r>
                      <a:endParaRPr kumimoji="0" lang="en-US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Score</a:t>
                      </a:r>
                      <a:endParaRPr kumimoji="0" lang="en-US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Complaints</a:t>
                      </a:r>
                      <a:endParaRPr kumimoji="0" lang="en-US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Leno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80.6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Carson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85.1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Parr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79.7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4969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C543C4C-1387-48A5-91F7-34267BA4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Activity: Discussion of Case Study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B8028A1-411C-4E8D-A8F6-A5BDEB90D8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Applied Case Study: Pal’s Sudden Service</a:t>
            </a:r>
          </a:p>
        </p:txBody>
      </p:sp>
    </p:spTree>
    <p:extLst>
      <p:ext uri="{BB962C8B-B14F-4D97-AF65-F5344CB8AC3E}">
        <p14:creationId xmlns:p14="http://schemas.microsoft.com/office/powerpoint/2010/main" val="36338869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C543C4C-1387-48A5-91F7-34267BA4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Activity: Discussion: Ethics (1 of 2)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B8028A1-411C-4E8D-A8F6-A5BDEB90D8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Focus on Ethics: Using Role Play in Training</a:t>
            </a:r>
          </a:p>
        </p:txBody>
      </p:sp>
    </p:spTree>
    <p:extLst>
      <p:ext uri="{BB962C8B-B14F-4D97-AF65-F5344CB8AC3E}">
        <p14:creationId xmlns:p14="http://schemas.microsoft.com/office/powerpoint/2010/main" val="2336542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C543C4C-1387-48A5-91F7-34267BA4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Activity: Discussion: Ethics (2 of 2)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B8028A1-411C-4E8D-A8F6-A5BDEB90D8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What are some of the other ethical concerns of using role plays to teach skills?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 you think organizations should implement policies on the type of strategies trainers can use when conducting training?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Should role plays be a mandatory part of training?</a:t>
            </a:r>
          </a:p>
        </p:txBody>
      </p:sp>
    </p:spTree>
    <p:extLst>
      <p:ext uri="{BB962C8B-B14F-4D97-AF65-F5344CB8AC3E}">
        <p14:creationId xmlns:p14="http://schemas.microsoft.com/office/powerpoint/2010/main" val="14514641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C543C4C-1387-48A5-91F7-34267BA4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Self-Assessment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B8028A1-411C-4E8D-A8F6-A5BDEB90D8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080918"/>
            <a:ext cx="10711543" cy="4801400"/>
          </a:xfrm>
        </p:spPr>
        <p:txBody>
          <a:bodyPr/>
          <a:lstStyle/>
          <a:p>
            <a:r>
              <a:rPr lang="en-US" dirty="0"/>
              <a:t>In what type of situations is training most useful? Least useful?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motivates employees to learn during training sessions?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would be the best training technique for teaching computer skills? What would be the best technique for customer service skills?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 all new employees model the behavior of more experienced employees? Why or why not?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Why would measures of employees’ attitudes about a training program and measures of actual learning be different?</a:t>
            </a:r>
          </a:p>
        </p:txBody>
      </p:sp>
    </p:spTree>
    <p:extLst>
      <p:ext uri="{BB962C8B-B14F-4D97-AF65-F5344CB8AC3E}">
        <p14:creationId xmlns:p14="http://schemas.microsoft.com/office/powerpoint/2010/main" val="30292027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23C1-7F6C-4FD6-A889-9675099D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B7801-87CF-4303-8ECF-F731A973D9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24"/>
              </a:spcBef>
              <a:spcAft>
                <a:spcPts val="1800"/>
              </a:spcAft>
              <a:buNone/>
            </a:pPr>
            <a:r>
              <a:rPr lang="en-US" sz="2600" dirty="0"/>
              <a:t>Now that the lesson has ended, you should have learned how to:</a:t>
            </a:r>
          </a:p>
          <a:p>
            <a:pPr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Conduct a training needs analysis</a:t>
            </a:r>
          </a:p>
          <a:p>
            <a:pPr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Explain the various training methods</a:t>
            </a:r>
          </a:p>
          <a:p>
            <a:pPr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Develop a training program</a:t>
            </a:r>
          </a:p>
          <a:p>
            <a:pPr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Apply the psychological theories behind successful training</a:t>
            </a:r>
          </a:p>
          <a:p>
            <a:pPr>
              <a:lnSpc>
                <a:spcPct val="100000"/>
              </a:lnSpc>
              <a:spcBef>
                <a:spcPts val="624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Evaluate the effectiveness of a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369374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758"/>
            <a:ext cx="10515600" cy="672105"/>
          </a:xfrm>
        </p:spPr>
        <p:txBody>
          <a:bodyPr/>
          <a:lstStyle/>
          <a:p>
            <a:r>
              <a:rPr lang="en-US" dirty="0"/>
              <a:t>Types of Needs Analysis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Organizational analysis</a:t>
            </a:r>
          </a:p>
          <a:p>
            <a:pPr lvl="1"/>
            <a:r>
              <a:rPr lang="en-US" altLang="en-US" dirty="0"/>
              <a:t>Culture, funds, time, sentiment (layoffs) </a:t>
            </a:r>
          </a:p>
          <a:p>
            <a:endParaRPr lang="en-US" dirty="0"/>
          </a:p>
          <a:p>
            <a:r>
              <a:rPr lang="en-US" dirty="0"/>
              <a:t>Task analysis</a:t>
            </a:r>
          </a:p>
          <a:p>
            <a:pPr lvl="1"/>
            <a:r>
              <a:rPr lang="en-US" altLang="en-US" dirty="0"/>
              <a:t>Taken from job analysis</a:t>
            </a:r>
          </a:p>
          <a:p>
            <a:pPr lvl="1"/>
            <a:endParaRPr lang="en-US" altLang="en-US" dirty="0"/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24"/>
              </a:spcBef>
              <a:spcAft>
                <a:spcPct val="0"/>
              </a:spcAft>
              <a:buClr>
                <a:srgbClr val="004A7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Person analysis</a:t>
            </a:r>
          </a:p>
          <a:p>
            <a:pPr lvl="1"/>
            <a:r>
              <a:rPr lang="en-US" altLang="en-US" dirty="0"/>
              <a:t>Data from performance appraisals</a:t>
            </a:r>
          </a:p>
          <a:p>
            <a:pPr lvl="1"/>
            <a:r>
              <a:rPr lang="en-US" altLang="en-US" dirty="0"/>
              <a:t>Upskilling </a:t>
            </a:r>
          </a:p>
          <a:p>
            <a:pPr lvl="1"/>
            <a:r>
              <a:rPr lang="en-US" altLang="en-US" dirty="0"/>
              <a:t>Don’t teach a waiter to code </a:t>
            </a:r>
          </a:p>
          <a:p>
            <a:endParaRPr lang="en-US" dirty="0"/>
          </a:p>
        </p:txBody>
      </p:sp>
      <p:pic>
        <p:nvPicPr>
          <p:cNvPr id="4" name="Picture 5" descr="Time to Upskill — Quarantine is the perfect time to learn How to code! | by  Izza Shahid Amin Gilani | Medium">
            <a:extLst>
              <a:ext uri="{FF2B5EF4-FFF2-40B4-BE49-F238E27FC236}">
                <a16:creationId xmlns:a16="http://schemas.microsoft.com/office/drawing/2014/main" id="{7978464F-2AB6-42DA-9E7C-2F9DF060D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35" y="3876642"/>
            <a:ext cx="3431721" cy="207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70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F2785-1559-4837-BB2F-AF903D4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Analysis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475DFD-2D3F-4BAB-88F8-2140F2DA6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Goals and objectives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Economic analysis</a:t>
            </a:r>
            <a:br>
              <a:rPr lang="en-US" dirty="0"/>
            </a:br>
            <a:endParaRPr lang="en-US" dirty="0"/>
          </a:p>
          <a:p>
            <a:r>
              <a:rPr lang="en-US" dirty="0"/>
              <a:t>Organizational climate</a:t>
            </a:r>
          </a:p>
          <a:p>
            <a:pPr lvl="1"/>
            <a:r>
              <a:rPr lang="en-US" dirty="0"/>
              <a:t>Employee readiness</a:t>
            </a:r>
          </a:p>
          <a:p>
            <a:pPr lvl="2"/>
            <a:r>
              <a:rPr lang="en-US" dirty="0"/>
              <a:t>Attitudes</a:t>
            </a:r>
          </a:p>
          <a:p>
            <a:pPr lvl="2"/>
            <a:r>
              <a:rPr lang="en-US" dirty="0"/>
              <a:t>Time</a:t>
            </a:r>
          </a:p>
          <a:p>
            <a:pPr lvl="2"/>
            <a:r>
              <a:rPr lang="en-US" dirty="0"/>
              <a:t>Commitment</a:t>
            </a:r>
          </a:p>
          <a:p>
            <a:pPr lvl="1"/>
            <a:r>
              <a:rPr lang="en-US" dirty="0"/>
              <a:t>Management support</a:t>
            </a:r>
          </a:p>
        </p:txBody>
      </p:sp>
    </p:spTree>
    <p:extLst>
      <p:ext uri="{BB962C8B-B14F-4D97-AF65-F5344CB8AC3E}">
        <p14:creationId xmlns:p14="http://schemas.microsoft.com/office/powerpoint/2010/main" val="38468274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BASF_CONVERTED_TO_TAGS" val="1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cessible_PPT_Cengage.potx" id="{8657E95E-D601-4622-93AD-E122BF442589}" vid="{BBF71559-ED4F-42B5-98FD-480A317797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A683995A7B1D46BAE4BA042997DC16" ma:contentTypeVersion="18" ma:contentTypeDescription="Create a new document." ma:contentTypeScope="" ma:versionID="6b2a7157397caa02a1ce799840706cf4">
  <xsd:schema xmlns:xsd="http://www.w3.org/2001/XMLSchema" xmlns:xs="http://www.w3.org/2001/XMLSchema" xmlns:p="http://schemas.microsoft.com/office/2006/metadata/properties" xmlns:ns2="c8ecdccd-e3b0-4392-94c4-49d90f16d1d5" xmlns:ns3="cc1e726a-7c3b-4654-9122-87de3e28a51c" targetNamespace="http://schemas.microsoft.com/office/2006/metadata/properties" ma:root="true" ma:fieldsID="f7ec463e446db2c0a3b7b3165a862926" ns2:_="" ns3:_="">
    <xsd:import namespace="c8ecdccd-e3b0-4392-94c4-49d90f16d1d5"/>
    <xsd:import namespace="cc1e726a-7c3b-4654-9122-87de3e28a5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Topic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Owner" minOccurs="0"/>
                <xsd:element ref="ns2:Copy" minOccurs="0"/>
                <xsd:element ref="ns2:MasterLocation_x0028_ifCopy_x003d_Yes_x0029_" minOccurs="0"/>
                <xsd:element ref="ns2:Admin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cdccd-e3b0-4392-94c4-49d90f16d1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Topic" ma:index="11" nillable="true" ma:displayName="Topic" ma:default="Unassigned" ma:format="Dropdown" ma:internalName="Topic">
      <xsd:simpleType>
        <xsd:restriction base="dms:Choice">
          <xsd:enumeration value="Accessibility"/>
          <xsd:enumeration value="Archiving"/>
          <xsd:enumeration value="CenDoc"/>
          <xsd:enumeration value="Content Corrections/Reprints"/>
          <xsd:enumeration value="Content Creation"/>
          <xsd:enumeration value="Files to Printer"/>
          <xsd:enumeration value="Invoicing"/>
          <xsd:enumeration value="Partner Programs"/>
          <xsd:enumeration value="Project Management"/>
          <xsd:enumeration value="Other"/>
          <xsd:enumeration value="Unassigned"/>
          <xsd:enumeration value="Source Document Only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Owner" ma:index="17" nillable="true" ma:displayName="Owner" ma:format="Dropdown" ma:internalName="Owner">
      <xsd:simpleType>
        <xsd:restriction base="dms:Choice">
          <xsd:enumeration value="Content Corrections"/>
          <xsd:enumeration value="Content Creation"/>
          <xsd:enumeration value="Content Management Services"/>
          <xsd:enumeration value="Creative Studio"/>
          <xsd:enumeration value="Digital Production"/>
          <xsd:enumeration value="Finance"/>
          <xsd:enumeration value="LCoE"/>
          <xsd:enumeration value="Manufacturing"/>
          <xsd:enumeration value="Strategic Sourcing"/>
        </xsd:restriction>
      </xsd:simpleType>
    </xsd:element>
    <xsd:element name="Copy" ma:index="18" nillable="true" ma:displayName="Copy " ma:default="0" ma:description="This is a VIP copy of a master document that is posted/available internally" ma:format="Dropdown" ma:internalName="Copy">
      <xsd:simpleType>
        <xsd:restriction base="dms:Boolean"/>
      </xsd:simpleType>
    </xsd:element>
    <xsd:element name="MasterLocation_x0028_ifCopy_x003d_Yes_x0029_" ma:index="19" nillable="true" ma:displayName="Master Location (if Copy = Yes)" ma:default="n/a" ma:description="Site/document library where master version is maintained" ma:format="Dropdown" ma:internalName="MasterLocation_x0028_ifCopy_x003d_Yes_x0029_">
      <xsd:simpleType>
        <xsd:restriction base="dms:Choice">
          <xsd:enumeration value="Catalyst / Finance"/>
          <xsd:enumeration value="Content Creation"/>
          <xsd:enumeration value="Content Management Services"/>
          <xsd:enumeration value="GPMOT"/>
          <xsd:enumeration value="LCoE"/>
          <xsd:enumeration value="Strategic Sourcing"/>
          <xsd:enumeration value="VIP Documents"/>
          <xsd:enumeration value="n/a"/>
        </xsd:restriction>
      </xsd:simpleType>
    </xsd:element>
    <xsd:element name="AdminNotes" ma:index="20" nillable="true" ma:displayName="Admin Notes" ma:format="Dropdown" ma:internalName="AdminNotes">
      <xsd:simpleType>
        <xsd:union memberTypes="dms:Text">
          <xsd:simpleType>
            <xsd:restriction base="dms:Choice">
              <xsd:enumeration value="See Source Documents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1e726a-7c3b-4654-9122-87de3e28a51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c1e726a-7c3b-4654-9122-87de3e28a51c">
      <UserInfo>
        <DisplayName/>
        <AccountId xsi:nil="true"/>
        <AccountType/>
      </UserInfo>
    </SharedWithUsers>
    <AdminNotes xmlns="c8ecdccd-e3b0-4392-94c4-49d90f16d1d5" xsi:nil="true"/>
    <Topic xmlns="c8ecdccd-e3b0-4392-94c4-49d90f16d1d5">Accessibility</Topic>
    <Copy xmlns="c8ecdccd-e3b0-4392-94c4-49d90f16d1d5">true</Copy>
    <MasterLocation_x0028_ifCopy_x003d_Yes_x0029_ xmlns="c8ecdccd-e3b0-4392-94c4-49d90f16d1d5">LCoE</MasterLocation_x0028_ifCopy_x003d_Yes_x0029_>
    <Owner xmlns="c8ecdccd-e3b0-4392-94c4-49d90f16d1d5">LCoE</Owner>
  </documentManagement>
</p:properties>
</file>

<file path=customXml/itemProps1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CEB1C7-5C0A-4F1C-B184-5FA4EC6070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ecdccd-e3b0-4392-94c4-49d90f16d1d5"/>
    <ds:schemaRef ds:uri="cc1e726a-7c3b-4654-9122-87de3e28a5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9BA192-EF86-48DF-982C-2C526A268392}">
  <ds:schemaRefs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c8ecdccd-e3b0-4392-94c4-49d90f16d1d5"/>
    <ds:schemaRef ds:uri="http://schemas.microsoft.com/office/infopath/2007/PartnerControls"/>
    <ds:schemaRef ds:uri="http://schemas.openxmlformats.org/package/2006/metadata/core-properties"/>
    <ds:schemaRef ds:uri="cc1e726a-7c3b-4654-9122-87de3e28a51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Accessible_PPT_Template_Cengage</Template>
  <TotalTime>0</TotalTime>
  <Words>2624</Words>
  <Application>Microsoft Office PowerPoint</Application>
  <PresentationFormat>Widescreen</PresentationFormat>
  <Paragraphs>683</Paragraphs>
  <Slides>78</Slides>
  <Notes>3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6" baseType="lpstr">
      <vt:lpstr>Arial</vt:lpstr>
      <vt:lpstr>Arial</vt:lpstr>
      <vt:lpstr>Calibri</vt:lpstr>
      <vt:lpstr>Helvetica</vt:lpstr>
      <vt:lpstr>Open Sans</vt:lpstr>
      <vt:lpstr>Summer Font</vt:lpstr>
      <vt:lpstr>Wingdings 2</vt:lpstr>
      <vt:lpstr>Office Theme</vt:lpstr>
      <vt:lpstr>Industrial/Organizational Psychology: An Applied Approach, 9e</vt:lpstr>
      <vt:lpstr>Icebreaker</vt:lpstr>
      <vt:lpstr>Learning Objectives</vt:lpstr>
      <vt:lpstr>The Role of Training: Money Spent on Training</vt:lpstr>
      <vt:lpstr>Training Steps</vt:lpstr>
      <vt:lpstr>Determining Training Needs</vt:lpstr>
      <vt:lpstr>What Is a Training Need?</vt:lpstr>
      <vt:lpstr>Types of Needs Analysis</vt:lpstr>
      <vt:lpstr>Organizational Analysis</vt:lpstr>
      <vt:lpstr>Analysis of Need: Is the Program Practical?</vt:lpstr>
      <vt:lpstr>Task Analysis</vt:lpstr>
      <vt:lpstr>Example of a Task Analysis</vt:lpstr>
      <vt:lpstr>Workbook Exercise 8.1 Task Analysis</vt:lpstr>
      <vt:lpstr>Person Analysis</vt:lpstr>
      <vt:lpstr>Workbook Exercise 8.2 Person Analysis</vt:lpstr>
      <vt:lpstr>Person Analysis Exercise</vt:lpstr>
      <vt:lpstr>Answers to Exercise 8.2</vt:lpstr>
      <vt:lpstr>Example of Critical Incidents</vt:lpstr>
      <vt:lpstr>Establishing Goals and Objectives</vt:lpstr>
      <vt:lpstr>Setting Goals and Objectives: What is to be Accomplished?</vt:lpstr>
      <vt:lpstr>Setting Goals and Objectives: Goals</vt:lpstr>
      <vt:lpstr>Setting Goals and Objectives: Objectives</vt:lpstr>
      <vt:lpstr>Example (1 of 3)</vt:lpstr>
      <vt:lpstr>Example (2 of 3)</vt:lpstr>
      <vt:lpstr>Example (3 of 3)</vt:lpstr>
      <vt:lpstr>Choosing the Best Training Method</vt:lpstr>
      <vt:lpstr>Using Lectures to Provide Knowledge</vt:lpstr>
      <vt:lpstr>Creating Handouts</vt:lpstr>
      <vt:lpstr>Choosing the Best Training Method (1 of 2)</vt:lpstr>
      <vt:lpstr>Choosing the Best Training Method (2 of 2)</vt:lpstr>
      <vt:lpstr>How Long Does It Take to Prepare?</vt:lpstr>
      <vt:lpstr>Classroom Training Options</vt:lpstr>
      <vt:lpstr>Supplementing Lecture</vt:lpstr>
      <vt:lpstr>Motivating Employees to Attend Training</vt:lpstr>
      <vt:lpstr>Delivering the Training Program</vt:lpstr>
      <vt:lpstr>Delivering the Training Program:  Initial Decisions</vt:lpstr>
      <vt:lpstr>Where Will It Be? (1 of 2)</vt:lpstr>
      <vt:lpstr>Where Will It Be? (2 of 2)</vt:lpstr>
      <vt:lpstr>Length of Training</vt:lpstr>
      <vt:lpstr>Preparing for Classroom Training</vt:lpstr>
      <vt:lpstr>Activity: Discussion of Case Studies</vt:lpstr>
      <vt:lpstr>The Introduction (1 of 3)</vt:lpstr>
      <vt:lpstr>The Introduction (2 of 3)</vt:lpstr>
      <vt:lpstr>The Introduction (3 of 3)</vt:lpstr>
      <vt:lpstr>Making the Presentation:  Icebreakers and Energizers (1 of 2)</vt:lpstr>
      <vt:lpstr>Making the Presentation:  Icebreakers and Energizers (2 of 2)</vt:lpstr>
      <vt:lpstr>Activity: Discussion of Icebreakers</vt:lpstr>
      <vt:lpstr>Delivering the Presentation:  Minimal Presentation Skills (1 of 2)</vt:lpstr>
      <vt:lpstr>Delivering the Presentation:  Minimal Presentation Skills (2 of 2)</vt:lpstr>
      <vt:lpstr>Delivering the Presentation:  Answering Questions</vt:lpstr>
      <vt:lpstr>Delivering the Presentation:  Using Humor (1 of 2)</vt:lpstr>
      <vt:lpstr>Delivering the Presentation:  Using Humor (2 of 2)</vt:lpstr>
      <vt:lpstr>Categories of Distance Learning</vt:lpstr>
      <vt:lpstr>Programmed Instruction</vt:lpstr>
      <vt:lpstr>Activity: Discussion of Distance Learning</vt:lpstr>
      <vt:lpstr>On the Job Training: Learning by Modeling Others</vt:lpstr>
      <vt:lpstr>Learning through Job Rotation</vt:lpstr>
      <vt:lpstr>Learning through Apprentice Training</vt:lpstr>
      <vt:lpstr>Learning through Coaching</vt:lpstr>
      <vt:lpstr>Learning through Mentoring</vt:lpstr>
      <vt:lpstr>Learning through Performance Appraisal</vt:lpstr>
      <vt:lpstr>Motivating Employees to Learn during Training</vt:lpstr>
      <vt:lpstr>Provide Incentives</vt:lpstr>
      <vt:lpstr>Maintain Interest</vt:lpstr>
      <vt:lpstr>Ensuring Transfer of Training: Five Strategies</vt:lpstr>
      <vt:lpstr>Evaluation of Training Results</vt:lpstr>
      <vt:lpstr>Evaluation of Training Results: Research Designs</vt:lpstr>
      <vt:lpstr>Solomon Four-Groups Design</vt:lpstr>
      <vt:lpstr>Evaluation of Training Results: Criteria</vt:lpstr>
      <vt:lpstr>Workbook Exercise 8.3 Evaluating Training Programs: 1</vt:lpstr>
      <vt:lpstr>Answer to Exercise 8.3</vt:lpstr>
      <vt:lpstr>Workbook Exercise 8.4 Evaluating Training Programs: 2</vt:lpstr>
      <vt:lpstr>Answer to Exercise 8.4</vt:lpstr>
      <vt:lpstr>Activity: Discussion of Case Study</vt:lpstr>
      <vt:lpstr>Activity: Discussion: Ethics (1 of 2)</vt:lpstr>
      <vt:lpstr>Activity: Discussion: Ethics (2 of 2)</vt:lpstr>
      <vt:lpstr>Self-Assessment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Kimberley Grove</dc:creator>
  <cp:keywords/>
  <dc:description/>
  <cp:lastModifiedBy>quinn.knudsen@basf.com</cp:lastModifiedBy>
  <cp:revision>225</cp:revision>
  <cp:lastPrinted>2020-10-12T14:10:12Z</cp:lastPrinted>
  <dcterms:created xsi:type="dcterms:W3CDTF">2019-11-14T21:20:16Z</dcterms:created>
  <dcterms:modified xsi:type="dcterms:W3CDTF">2022-10-19T11:55:13Z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0x01010025A683995A7B1D46BAE4BA042997DC16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Audience">
    <vt:lpwstr>Content Developer</vt:lpwstr>
  </property>
  <property fmtid="{D5CDD505-2E9C-101B-9397-08002B2CF9AE}" pid="9" name="Department">
    <vt:lpwstr>GPM Training</vt:lpwstr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SP Reprints">
    <vt:bool>false</vt:bool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SP Production">
    <vt:bool>false</vt:bool>
  </property>
  <property fmtid="{D5CDD505-2E9C-101B-9397-08002B2CF9AE}" pid="16" name="SP Content Authoring/Dev">
    <vt:bool>false</vt:bool>
  </property>
  <property fmtid="{D5CDD505-2E9C-101B-9397-08002B2CF9AE}" pid="17" name="SP E2E">
    <vt:bool>false</vt:bool>
  </property>
  <property fmtid="{D5CDD505-2E9C-101B-9397-08002B2CF9AE}" pid="18" name="Classification_to_AIP">
    <vt:i4>0</vt:i4>
  </property>
  <property fmtid="{D5CDD505-2E9C-101B-9397-08002B2CF9AE}" pid="19" name="MSIP_Label_06530cf4-8573-4c29-a912-bbcdac835909_Enabled">
    <vt:lpwstr>true</vt:lpwstr>
  </property>
  <property fmtid="{D5CDD505-2E9C-101B-9397-08002B2CF9AE}" pid="20" name="MSIP_Label_06530cf4-8573-4c29-a912-bbcdac835909_SetDate">
    <vt:lpwstr>2022-10-19T11:55:13Z</vt:lpwstr>
  </property>
  <property fmtid="{D5CDD505-2E9C-101B-9397-08002B2CF9AE}" pid="21" name="MSIP_Label_06530cf4-8573-4c29-a912-bbcdac835909_Method">
    <vt:lpwstr>Standard</vt:lpwstr>
  </property>
  <property fmtid="{D5CDD505-2E9C-101B-9397-08002B2CF9AE}" pid="22" name="MSIP_Label_06530cf4-8573-4c29-a912-bbcdac835909_Name">
    <vt:lpwstr>06530cf4-8573-4c29-a912-bbcdac835909</vt:lpwstr>
  </property>
  <property fmtid="{D5CDD505-2E9C-101B-9397-08002B2CF9AE}" pid="23" name="MSIP_Label_06530cf4-8573-4c29-a912-bbcdac835909_SiteId">
    <vt:lpwstr>ecaa386b-c8df-4ce0-ad01-740cbdb5ba55</vt:lpwstr>
  </property>
  <property fmtid="{D5CDD505-2E9C-101B-9397-08002B2CF9AE}" pid="24" name="MSIP_Label_06530cf4-8573-4c29-a912-bbcdac835909_ActionId">
    <vt:lpwstr>93fe7ed6-3220-4b51-8c99-b513b26e9d22</vt:lpwstr>
  </property>
  <property fmtid="{D5CDD505-2E9C-101B-9397-08002B2CF9AE}" pid="25" name="MSIP_Label_06530cf4-8573-4c29-a912-bbcdac835909_ContentBits">
    <vt:lpwstr>2</vt:lpwstr>
  </property>
</Properties>
</file>