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416" r:id="rId5"/>
    <p:sldId id="404" r:id="rId6"/>
    <p:sldId id="309" r:id="rId7"/>
    <p:sldId id="312" r:id="rId8"/>
    <p:sldId id="310" r:id="rId9"/>
    <p:sldId id="313" r:id="rId10"/>
    <p:sldId id="415" r:id="rId11"/>
    <p:sldId id="394" r:id="rId12"/>
    <p:sldId id="315" r:id="rId13"/>
    <p:sldId id="317" r:id="rId14"/>
    <p:sldId id="318" r:id="rId15"/>
    <p:sldId id="321" r:id="rId16"/>
    <p:sldId id="395" r:id="rId17"/>
    <p:sldId id="407" r:id="rId18"/>
    <p:sldId id="319" r:id="rId19"/>
    <p:sldId id="320" r:id="rId20"/>
    <p:sldId id="396" r:id="rId21"/>
    <p:sldId id="316" r:id="rId22"/>
    <p:sldId id="408" r:id="rId23"/>
    <p:sldId id="324" r:id="rId24"/>
    <p:sldId id="323" r:id="rId25"/>
    <p:sldId id="409" r:id="rId26"/>
    <p:sldId id="331" r:id="rId27"/>
    <p:sldId id="332" r:id="rId28"/>
    <p:sldId id="398" r:id="rId29"/>
    <p:sldId id="338" r:id="rId30"/>
    <p:sldId id="410" r:id="rId31"/>
    <p:sldId id="399" r:id="rId32"/>
    <p:sldId id="339" r:id="rId33"/>
    <p:sldId id="370" r:id="rId34"/>
    <p:sldId id="411" r:id="rId35"/>
    <p:sldId id="341" r:id="rId36"/>
    <p:sldId id="357" r:id="rId37"/>
    <p:sldId id="358" r:id="rId38"/>
    <p:sldId id="400" r:id="rId39"/>
    <p:sldId id="369" r:id="rId40"/>
    <p:sldId id="412" r:id="rId41"/>
    <p:sldId id="413" r:id="rId42"/>
    <p:sldId id="414" r:id="rId43"/>
    <p:sldId id="397" r:id="rId44"/>
    <p:sldId id="401" r:id="rId45"/>
    <p:sldId id="402" r:id="rId46"/>
    <p:sldId id="374" r:id="rId47"/>
    <p:sldId id="375" r:id="rId48"/>
    <p:sldId id="376" r:id="rId49"/>
    <p:sldId id="403" r:id="rId50"/>
    <p:sldId id="406" r:id="rId51"/>
    <p:sldId id="377" r:id="rId5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EB953-E18D-ACDC-989C-9AD93198CEE1}" name="Colvard, Cameron J." initials="CCJ" userId="Colvard, Cameron J." providerId="None"/>
  <p188:author id="{B69A2562-516C-510E-C020-4846ACD2A66F}" name="William Altman" initials="WA" userId="672c3f7d37cea9f0" providerId="Windows Live"/>
  <p188:author id="{FD4AC6B1-FCE9-6FC9-D83D-ACF3C485511C}" name="Mike Aamodt" initials="MA" userId="S::maamodt@dciconsult.com::fe16b82d-2592-4196-a810-e9a2d16244bf" providerId="AD"/>
  <p188:author id="{9B45DBD3-C8BE-B5F3-A66D-8A4FDE20283D}" name="Copyeditor" initials="HJ" userId="Copyedito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0" autoAdjust="0"/>
    <p:restoredTop sz="86940" autoAdjust="0"/>
  </p:normalViewPr>
  <p:slideViewPr>
    <p:cSldViewPr snapToGrid="0" snapToObjects="1">
      <p:cViewPr varScale="1">
        <p:scale>
          <a:sx n="95" d="100"/>
          <a:sy n="95" d="100"/>
        </p:scale>
        <p:origin x="1080" y="90"/>
      </p:cViewPr>
      <p:guideLst/>
    </p:cSldViewPr>
  </p:slideViewPr>
  <p:outlineViewPr>
    <p:cViewPr>
      <p:scale>
        <a:sx n="33" d="100"/>
        <a:sy n="33" d="100"/>
      </p:scale>
      <p:origin x="0" y="-254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50DE5F19-3A14-4EDC-BDF4-DEFFAB997D2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102" y="3405970"/>
            <a:ext cx="7191504" cy="1343006"/>
          </a:xfrm>
        </p:spPr>
        <p:txBody>
          <a:bodyPr/>
          <a:lstStyle/>
          <a:p>
            <a:pPr algn="ctr"/>
            <a:r>
              <a:rPr lang="en-US" sz="3200" dirty="0"/>
              <a:t>Chapter 9: Employee Motivation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424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Employees Effectively Involved in Self-Regulating Behavior?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Self-regulation process</a:t>
            </a:r>
          </a:p>
          <a:p>
            <a:pPr lvl="1"/>
            <a:r>
              <a:rPr lang="en-US" dirty="0"/>
              <a:t>Choose goals and set levels for each goal</a:t>
            </a:r>
          </a:p>
          <a:p>
            <a:pPr lvl="1"/>
            <a:r>
              <a:rPr lang="en-US" dirty="0"/>
              <a:t>Plan how to accomplish goals</a:t>
            </a:r>
          </a:p>
          <a:p>
            <a:pPr lvl="1"/>
            <a:r>
              <a:rPr lang="en-US" dirty="0"/>
              <a:t>Take action toward accomplishing goals (goal striving)</a:t>
            </a:r>
          </a:p>
          <a:p>
            <a:pPr lvl="1"/>
            <a:r>
              <a:rPr lang="en-US" dirty="0"/>
              <a:t>Evaluate progress toward goal attainment and either maintain, revise, or abandon goal</a:t>
            </a:r>
          </a:p>
        </p:txBody>
      </p:sp>
    </p:spTree>
    <p:extLst>
      <p:ext uri="{BB962C8B-B14F-4D97-AF65-F5344CB8AC3E}">
        <p14:creationId xmlns:p14="http://schemas.microsoft.com/office/powerpoint/2010/main" val="358470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the Employee’s Values and Expectations Been Met?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Have the employee’s expectations been met?</a:t>
            </a:r>
          </a:p>
          <a:p>
            <a:pPr lvl="1"/>
            <a:r>
              <a:rPr lang="en-US" dirty="0"/>
              <a:t>Realistic job previews (RJPs)</a:t>
            </a:r>
          </a:p>
          <a:p>
            <a:pPr lvl="1"/>
            <a:r>
              <a:rPr lang="en-US" dirty="0"/>
              <a:t>Job descriptions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the employee’s needs, values, and wants been met?</a:t>
            </a:r>
          </a:p>
          <a:p>
            <a:pPr lvl="1"/>
            <a:r>
              <a:rPr lang="en-US" dirty="0"/>
              <a:t>Maslow’s Needs Hierarchy</a:t>
            </a:r>
          </a:p>
          <a:p>
            <a:pPr lvl="1"/>
            <a:r>
              <a:rPr lang="en-US" dirty="0"/>
              <a:t>ERG Theory</a:t>
            </a:r>
          </a:p>
          <a:p>
            <a:pPr lvl="1"/>
            <a:r>
              <a:rPr lang="en-US" dirty="0"/>
              <a:t>Two-Factor Theory</a:t>
            </a:r>
          </a:p>
        </p:txBody>
      </p:sp>
    </p:spTree>
    <p:extLst>
      <p:ext uri="{BB962C8B-B14F-4D97-AF65-F5344CB8AC3E}">
        <p14:creationId xmlns:p14="http://schemas.microsoft.com/office/powerpoint/2010/main" val="384682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Characteristics Theory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Employees desire jobs that</a:t>
            </a:r>
          </a:p>
          <a:p>
            <a:pPr lvl="1"/>
            <a:r>
              <a:rPr lang="en-US" dirty="0"/>
              <a:t>Are meaningful</a:t>
            </a:r>
          </a:p>
          <a:p>
            <a:pPr lvl="1"/>
            <a:r>
              <a:rPr lang="en-US" dirty="0"/>
              <a:t>Allow autonomy</a:t>
            </a:r>
          </a:p>
          <a:p>
            <a:pPr lvl="1"/>
            <a:r>
              <a:rPr lang="en-US" dirty="0"/>
              <a:t>Provide them with feedback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Jobs will have motivating potential if they have</a:t>
            </a:r>
          </a:p>
          <a:p>
            <a:pPr lvl="1"/>
            <a:r>
              <a:rPr lang="en-US" dirty="0"/>
              <a:t>Skill variety</a:t>
            </a:r>
          </a:p>
          <a:p>
            <a:pPr lvl="1"/>
            <a:r>
              <a:rPr lang="en-US" dirty="0"/>
              <a:t>Task identification</a:t>
            </a:r>
          </a:p>
          <a:p>
            <a:pPr lvl="1"/>
            <a:r>
              <a:rPr lang="en-US" dirty="0"/>
              <a:t>Task significance</a:t>
            </a:r>
          </a:p>
        </p:txBody>
      </p:sp>
    </p:spTree>
    <p:extLst>
      <p:ext uri="{BB962C8B-B14F-4D97-AF65-F5344CB8AC3E}">
        <p14:creationId xmlns:p14="http://schemas.microsoft.com/office/powerpoint/2010/main" val="30693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5844A-C7D1-47F6-930F-8724996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Maslow’s Needs Hierarchy</a:t>
            </a:r>
          </a:p>
        </p:txBody>
      </p:sp>
      <p:pic>
        <p:nvPicPr>
          <p:cNvPr id="12" name="Picture Placeholder 11" descr="The Maslow’s Needs Hierarchy pyramid reads, as follows, from bottom to the top: Basic biological needs, safety needs, social needs, ego needs, and self-actualization needs.">
            <a:extLst>
              <a:ext uri="{FF2B5EF4-FFF2-40B4-BE49-F238E27FC236}">
                <a16:creationId xmlns:a16="http://schemas.microsoft.com/office/drawing/2014/main" id="{6333B999-9860-4F7F-9CB6-0D642CA1E0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3268980" y="1760220"/>
            <a:ext cx="565404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Maslow’s Needs Hierarchy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Too many levels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People do not progress up hierarchy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Once one level is satisfied, next needs level does not necessarily become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40524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 Theory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Relatedness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Existence</a:t>
            </a:r>
          </a:p>
        </p:txBody>
      </p:sp>
    </p:spTree>
    <p:extLst>
      <p:ext uri="{BB962C8B-B14F-4D97-AF65-F5344CB8AC3E}">
        <p14:creationId xmlns:p14="http://schemas.microsoft.com/office/powerpoint/2010/main" val="3064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Theory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Motivators</a:t>
            </a:r>
          </a:p>
          <a:p>
            <a:pPr lvl="1"/>
            <a:r>
              <a:rPr lang="en-US" dirty="0"/>
              <a:t>Responsibility</a:t>
            </a:r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Challenge</a:t>
            </a:r>
          </a:p>
          <a:p>
            <a:pPr lvl="1"/>
            <a:r>
              <a:rPr lang="en-US" dirty="0"/>
              <a:t>Job control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Hygiene factors</a:t>
            </a:r>
          </a:p>
          <a:p>
            <a:pPr lvl="1"/>
            <a:r>
              <a:rPr lang="en-US" dirty="0"/>
              <a:t>Pay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Coworkers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6837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6167C-81CF-4C44-80A1-641F4FDC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Needs Theories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48FCEE7-F34B-45DC-997A-F6F959C60939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036020803"/>
              </p:ext>
            </p:extLst>
          </p:nvPr>
        </p:nvGraphicFramePr>
        <p:xfrm>
          <a:off x="2616881" y="1617435"/>
          <a:ext cx="7417118" cy="42513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9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Maslow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ERG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Two-Factor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Self-actualization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Motivators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23475"/>
                  </a:ext>
                </a:extLst>
              </a:tr>
              <a:tr h="708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Ego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Motivators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95445"/>
                  </a:ext>
                </a:extLst>
              </a:tr>
              <a:tr h="708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Relatedness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Hygiene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591654"/>
                  </a:ext>
                </a:extLst>
              </a:tr>
              <a:tr h="708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Safety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Existence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Hygiene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4769"/>
                  </a:ext>
                </a:extLst>
              </a:tr>
              <a:tr h="708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Existence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Hygiene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3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0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Achievement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McClelland (1961)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Three needs</a:t>
            </a:r>
          </a:p>
          <a:p>
            <a:pPr lvl="1"/>
            <a:r>
              <a:rPr lang="en-US" dirty="0"/>
              <a:t>Need for achievement</a:t>
            </a:r>
          </a:p>
          <a:p>
            <a:pPr lvl="1"/>
            <a:r>
              <a:rPr lang="en-US" dirty="0"/>
              <a:t>Need for affiliation</a:t>
            </a:r>
          </a:p>
          <a:p>
            <a:pPr lvl="1"/>
            <a:r>
              <a:rPr lang="en-US" dirty="0"/>
              <a:t>Need for power</a:t>
            </a:r>
          </a:p>
        </p:txBody>
      </p:sp>
    </p:spTree>
    <p:extLst>
      <p:ext uri="{BB962C8B-B14F-4D97-AF65-F5344CB8AC3E}">
        <p14:creationId xmlns:p14="http://schemas.microsoft.com/office/powerpoint/2010/main" val="364490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13423"/>
          </a:xfrm>
        </p:spPr>
        <p:txBody>
          <a:bodyPr/>
          <a:lstStyle/>
          <a:p>
            <a:r>
              <a:rPr lang="en-US" dirty="0"/>
              <a:t>Do Employees Have Achievable Goals?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C472-F79A-4DE1-BC7B-98832139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Break into pairs of students.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 any instances in which you experienced a lack of motivation on a job or for a class. What strategies did you use to motivate yourself?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 your discussions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Goals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Specific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but attainable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Relevant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Time bound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28120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Workbook Exercise 9.4 Setting Goals</a:t>
            </a:r>
          </a:p>
        </p:txBody>
      </p:sp>
    </p:spTree>
    <p:extLst>
      <p:ext uri="{BB962C8B-B14F-4D97-AF65-F5344CB8AC3E}">
        <p14:creationId xmlns:p14="http://schemas.microsoft.com/office/powerpoint/2010/main" val="79200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13423"/>
          </a:xfrm>
        </p:spPr>
        <p:txBody>
          <a:bodyPr/>
          <a:lstStyle/>
          <a:p>
            <a:r>
              <a:rPr lang="en-US" dirty="0"/>
              <a:t>Are Employees Receiving Feedback on Their Goal Progress?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0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Rewarding Excellent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80918"/>
            <a:ext cx="10711543" cy="4801400"/>
          </a:xfrm>
        </p:spPr>
        <p:txBody>
          <a:bodyPr/>
          <a:lstStyle/>
          <a:p>
            <a:r>
              <a:rPr lang="en-US" dirty="0"/>
              <a:t>Timing of the incentive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Contingency of the consequences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 of incentive used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of individual-based versus group-based incentives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of positive incentives (rewards) versus negative incentives (punishments)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Fairness of the reward system (equity)</a:t>
            </a:r>
          </a:p>
        </p:txBody>
      </p:sp>
    </p:spTree>
    <p:extLst>
      <p:ext uri="{BB962C8B-B14F-4D97-AF65-F5344CB8AC3E}">
        <p14:creationId xmlns:p14="http://schemas.microsoft.com/office/powerpoint/2010/main" val="164774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Premack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Different things reinforce different people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can get people to engage in behaviors they don’t like (e.g., studying) by reinforcing them with the opportunity to engage in behaviors they like better (e.g., taking out the trash)</a:t>
            </a:r>
          </a:p>
        </p:txBody>
      </p:sp>
    </p:spTree>
    <p:extLst>
      <p:ext uri="{BB962C8B-B14F-4D97-AF65-F5344CB8AC3E}">
        <p14:creationId xmlns:p14="http://schemas.microsoft.com/office/powerpoint/2010/main" val="147796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403F5-77FB-48F6-9582-C0075878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Reinforcement Hierarchy </a:t>
            </a:r>
            <a:br>
              <a:rPr lang="en-IN" dirty="0"/>
            </a:br>
            <a:r>
              <a:rPr lang="en-IN" dirty="0"/>
              <a:t>(Premack Principle)</a:t>
            </a:r>
          </a:p>
        </p:txBody>
      </p:sp>
      <p:pic>
        <p:nvPicPr>
          <p:cNvPr id="12" name="Picture Placeholder 11" descr="A double-headed arrow is shown. Text above the arrow reads, Most desired. Text below the arrow reads, Least desired.">
            <a:extLst>
              <a:ext uri="{FF2B5EF4-FFF2-40B4-BE49-F238E27FC236}">
                <a16:creationId xmlns:a16="http://schemas.microsoft.com/office/drawing/2014/main" id="{87636A52-F6AC-4DB7-824B-A54E01E661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560172" y="1274142"/>
            <a:ext cx="1891145" cy="473825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3D8C2-3F65-4838-9873-8D8675D87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15131" y="1542632"/>
            <a:ext cx="4606346" cy="4469766"/>
          </a:xfrm>
        </p:spPr>
        <p:txBody>
          <a:bodyPr/>
          <a:lstStyle/>
          <a:p>
            <a:r>
              <a:rPr lang="en-US" dirty="0"/>
              <a:t>Money</a:t>
            </a:r>
          </a:p>
          <a:p>
            <a:r>
              <a:rPr lang="en-US" dirty="0"/>
              <a:t>Time off from work</a:t>
            </a:r>
          </a:p>
          <a:p>
            <a:r>
              <a:rPr lang="en-US" dirty="0"/>
              <a:t>Lunch time</a:t>
            </a:r>
          </a:p>
          <a:p>
            <a:r>
              <a:rPr lang="en-US" dirty="0"/>
              <a:t>Supervisor praise</a:t>
            </a:r>
          </a:p>
          <a:p>
            <a:r>
              <a:rPr lang="en-US" dirty="0"/>
              <a:t>Running the press</a:t>
            </a:r>
          </a:p>
          <a:p>
            <a:r>
              <a:rPr lang="en-US" dirty="0"/>
              <a:t>Getting printing plates</a:t>
            </a:r>
          </a:p>
          <a:p>
            <a:r>
              <a:rPr lang="en-US" dirty="0"/>
              <a:t>Throwing out oily rags</a:t>
            </a:r>
          </a:p>
          <a:p>
            <a:r>
              <a:rPr lang="en-US" dirty="0"/>
              <a:t>Typesetting</a:t>
            </a:r>
          </a:p>
          <a:p>
            <a:r>
              <a:rPr lang="en-US" dirty="0"/>
              <a:t>Cleaning the press</a:t>
            </a:r>
          </a:p>
        </p:txBody>
      </p:sp>
    </p:spTree>
    <p:extLst>
      <p:ext uri="{BB962C8B-B14F-4D97-AF65-F5344CB8AC3E}">
        <p14:creationId xmlns:p14="http://schemas.microsoft.com/office/powerpoint/2010/main" val="191909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981892"/>
          </a:xfrm>
        </p:spPr>
        <p:txBody>
          <a:bodyPr/>
          <a:lstStyle/>
          <a:p>
            <a:r>
              <a:rPr lang="en-IN" dirty="0"/>
              <a:t>Workbook Exercise 9.5 Your Own Reinforcement Hierarchy</a:t>
            </a:r>
          </a:p>
        </p:txBody>
      </p:sp>
    </p:spTree>
    <p:extLst>
      <p:ext uri="{BB962C8B-B14F-4D97-AF65-F5344CB8AC3E}">
        <p14:creationId xmlns:p14="http://schemas.microsoft.com/office/powerpoint/2010/main" val="287919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Incentive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Financial incentive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326124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Compensation Plan with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050482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Variable Pay</a:t>
            </a:r>
          </a:p>
          <a:p>
            <a:pPr marL="0" indent="0">
              <a:buNone/>
            </a:pPr>
            <a:r>
              <a:rPr lang="en-US" sz="2000" dirty="0"/>
              <a:t> Individual (tenure, performance, skill, and knowledge)</a:t>
            </a:r>
          </a:p>
          <a:p>
            <a:pPr marL="0" indent="0">
              <a:buNone/>
            </a:pPr>
            <a:r>
              <a:rPr lang="en-US" sz="2000" dirty="0"/>
              <a:t> Organizational (gainsharing, profit sharing, stock options)</a:t>
            </a:r>
          </a:p>
          <a:p>
            <a:pPr marL="0" indent="0">
              <a:buNone/>
            </a:pPr>
            <a:r>
              <a:rPr lang="en-US" sz="2000" dirty="0"/>
              <a:t>____________________________________________</a:t>
            </a:r>
          </a:p>
          <a:p>
            <a:pPr marL="0" indent="0">
              <a:buNone/>
            </a:pPr>
            <a:r>
              <a:rPr lang="en-US" sz="2000" b="1" dirty="0"/>
              <a:t>Adjustments</a:t>
            </a:r>
          </a:p>
          <a:p>
            <a:pPr marL="0" indent="0">
              <a:buNone/>
            </a:pPr>
            <a:r>
              <a:rPr lang="en-US" sz="2000" dirty="0"/>
              <a:t> Location (COLAs)</a:t>
            </a:r>
          </a:p>
          <a:p>
            <a:pPr marL="0" indent="0">
              <a:buNone/>
            </a:pPr>
            <a:r>
              <a:rPr lang="en-US" sz="2000" dirty="0"/>
              <a:t> Shift</a:t>
            </a:r>
          </a:p>
          <a:p>
            <a:pPr marL="0" indent="0">
              <a:buNone/>
            </a:pPr>
            <a:r>
              <a:rPr lang="en-US" sz="2000" dirty="0"/>
              <a:t>______________________________________________</a:t>
            </a:r>
          </a:p>
          <a:p>
            <a:pPr marL="0" indent="0">
              <a:buNone/>
            </a:pPr>
            <a:r>
              <a:rPr lang="en-US" sz="2000" b="1" dirty="0"/>
              <a:t>Base Pay</a:t>
            </a:r>
          </a:p>
          <a:p>
            <a:pPr marL="0" indent="0">
              <a:buNone/>
            </a:pPr>
            <a:r>
              <a:rPr lang="en-US" sz="2000" dirty="0"/>
              <a:t>Market value</a:t>
            </a:r>
          </a:p>
          <a:p>
            <a:pPr marL="0" indent="0">
              <a:buNone/>
            </a:pPr>
            <a:r>
              <a:rPr lang="en-US" sz="2000" dirty="0"/>
              <a:t>Job evaluation</a:t>
            </a:r>
          </a:p>
          <a:p>
            <a:pPr marL="0" indent="0">
              <a:buNone/>
            </a:pPr>
            <a:r>
              <a:rPr lang="en-US" sz="2000" dirty="0"/>
              <a:t>______________________________________________</a:t>
            </a:r>
          </a:p>
          <a:p>
            <a:pPr marL="0" indent="0">
              <a:buNone/>
            </a:pPr>
            <a:r>
              <a:rPr lang="en-US" sz="20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7985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Incentive Plans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Individual incentive plans</a:t>
            </a:r>
          </a:p>
          <a:p>
            <a:pPr lvl="1"/>
            <a:r>
              <a:rPr lang="en-US" dirty="0"/>
              <a:t>Pay for performance</a:t>
            </a:r>
          </a:p>
          <a:p>
            <a:pPr lvl="1"/>
            <a:r>
              <a:rPr lang="en-US" dirty="0"/>
              <a:t>Merit pay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incentive plans</a:t>
            </a:r>
          </a:p>
          <a:p>
            <a:pPr lvl="1"/>
            <a:r>
              <a:rPr lang="en-US" dirty="0"/>
              <a:t>Profit sharing</a:t>
            </a:r>
          </a:p>
          <a:p>
            <a:pPr lvl="1"/>
            <a:r>
              <a:rPr lang="en-US" dirty="0"/>
              <a:t>Gainsharing</a:t>
            </a:r>
          </a:p>
          <a:p>
            <a:pPr lvl="1"/>
            <a:r>
              <a:rPr lang="en-US" dirty="0"/>
              <a:t>Stock options</a:t>
            </a:r>
          </a:p>
        </p:txBody>
      </p:sp>
    </p:spTree>
    <p:extLst>
      <p:ext uri="{BB962C8B-B14F-4D97-AF65-F5344CB8AC3E}">
        <p14:creationId xmlns:p14="http://schemas.microsoft.com/office/powerpoint/2010/main" val="21984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49007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09-01 Identify the types of people who tend to be more motivated than others</a:t>
            </a:r>
            <a:br>
              <a:rPr lang="en-US" dirty="0"/>
            </a:b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09-02 Motivate employees through goal setting</a:t>
            </a:r>
            <a:br>
              <a:rPr lang="en-US" dirty="0"/>
            </a:b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09-03 Realize the importance of providing feedback</a:t>
            </a:r>
            <a:br>
              <a:rPr lang="en-US" dirty="0"/>
            </a:b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09-04 Use operant conditioning principles to motivate employees</a:t>
            </a:r>
            <a:br>
              <a:rPr lang="en-US" dirty="0"/>
            </a:b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09-05 Treat employees fairly</a:t>
            </a:r>
            <a:br>
              <a:rPr lang="en-US" dirty="0"/>
            </a:b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09-06 Choose the types of individual and organizational incentives that best motivate employees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Expectancy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Expectancy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Instrumentality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Motivation = Expectancy (Instrumentality x Valence)</a:t>
            </a:r>
          </a:p>
        </p:txBody>
      </p:sp>
    </p:spTree>
    <p:extLst>
      <p:ext uri="{BB962C8B-B14F-4D97-AF65-F5344CB8AC3E}">
        <p14:creationId xmlns:p14="http://schemas.microsoft.com/office/powerpoint/2010/main" val="394900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Reward Versus Punishment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Positive Feedback</a:t>
            </a:r>
          </a:p>
          <a:p>
            <a:pPr lvl="1"/>
            <a:r>
              <a:rPr lang="en-US" dirty="0"/>
              <a:t>Should be specific</a:t>
            </a:r>
          </a:p>
          <a:p>
            <a:pPr lvl="1"/>
            <a:r>
              <a:rPr lang="en-US" dirty="0"/>
              <a:t>Should be sincere</a:t>
            </a:r>
          </a:p>
          <a:p>
            <a:pPr lvl="1"/>
            <a:r>
              <a:rPr lang="en-US" dirty="0"/>
              <a:t>Should be timely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Negative Feedback</a:t>
            </a:r>
          </a:p>
          <a:p>
            <a:pPr lvl="1"/>
            <a:r>
              <a:rPr lang="en-US" dirty="0"/>
              <a:t>Should be constructive</a:t>
            </a:r>
          </a:p>
          <a:p>
            <a:pPr lvl="1"/>
            <a:r>
              <a:rPr lang="en-US" dirty="0"/>
              <a:t>Should concentrate on behaviors</a:t>
            </a:r>
          </a:p>
          <a:p>
            <a:pPr lvl="1"/>
            <a:r>
              <a:rPr lang="en-US" dirty="0"/>
              <a:t>Should always be given in private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self-worth</a:t>
            </a:r>
          </a:p>
        </p:txBody>
      </p:sp>
    </p:spTree>
    <p:extLst>
      <p:ext uri="{BB962C8B-B14F-4D97-AF65-F5344CB8AC3E}">
        <p14:creationId xmlns:p14="http://schemas.microsoft.com/office/powerpoint/2010/main" val="3888271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are the merits of rewarding good performance versus punishing bad performance?</a:t>
            </a:r>
          </a:p>
        </p:txBody>
      </p:sp>
    </p:spTree>
    <p:extLst>
      <p:ext uri="{BB962C8B-B14F-4D97-AF65-F5344CB8AC3E}">
        <p14:creationId xmlns:p14="http://schemas.microsoft.com/office/powerpoint/2010/main" val="163577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13423"/>
          </a:xfrm>
        </p:spPr>
        <p:txBody>
          <a:bodyPr/>
          <a:lstStyle/>
          <a:p>
            <a:r>
              <a:rPr lang="en-US" dirty="0"/>
              <a:t>Are Rewards and Resources Given Equitably?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6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Equitable Provision of Rewards and Resources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Equity theory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Input/output ratio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Possible situations</a:t>
            </a:r>
          </a:p>
          <a:p>
            <a:pPr lvl="1"/>
            <a:r>
              <a:rPr lang="en-US" dirty="0"/>
              <a:t>Underpayment</a:t>
            </a:r>
          </a:p>
          <a:p>
            <a:pPr lvl="1"/>
            <a:r>
              <a:rPr lang="en-US" dirty="0"/>
              <a:t>Overpayment</a:t>
            </a:r>
          </a:p>
          <a:p>
            <a:pPr lvl="1"/>
            <a:r>
              <a:rPr lang="en-US" dirty="0"/>
              <a:t>Equal payment</a:t>
            </a:r>
          </a:p>
        </p:txBody>
      </p:sp>
    </p:spTree>
    <p:extLst>
      <p:ext uri="{BB962C8B-B14F-4D97-AF65-F5344CB8AC3E}">
        <p14:creationId xmlns:p14="http://schemas.microsoft.com/office/powerpoint/2010/main" val="350030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91493-6994-4126-920F-6773994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Equity Theory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7D1C11-6887-441F-8110-938CBF104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Underpayment</a:t>
            </a:r>
          </a:p>
          <a:p>
            <a:pPr lvl="1"/>
            <a:r>
              <a:rPr lang="en-US" dirty="0"/>
              <a:t>Work less hard</a:t>
            </a:r>
          </a:p>
          <a:p>
            <a:pPr lvl="1"/>
            <a:r>
              <a:rPr lang="en-US" dirty="0"/>
              <a:t>Become more selfish</a:t>
            </a:r>
          </a:p>
          <a:p>
            <a:pPr lvl="1"/>
            <a:r>
              <a:rPr lang="en-US" dirty="0"/>
              <a:t>Lower job satisfaction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259503-EE6A-4715-B15A-1D1E90CCCB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1289684"/>
            <a:ext cx="5540375" cy="4762092"/>
          </a:xfrm>
        </p:spPr>
        <p:txBody>
          <a:bodyPr/>
          <a:lstStyle/>
          <a:p>
            <a:r>
              <a:rPr lang="en-US" dirty="0"/>
              <a:t>Overpayment</a:t>
            </a:r>
          </a:p>
          <a:p>
            <a:pPr lvl="1"/>
            <a:r>
              <a:rPr lang="en-US" dirty="0"/>
              <a:t>No guilt feelings</a:t>
            </a:r>
          </a:p>
          <a:p>
            <a:pPr lvl="1"/>
            <a:r>
              <a:rPr lang="en-US" dirty="0"/>
              <a:t>Work harder</a:t>
            </a:r>
          </a:p>
          <a:p>
            <a:pPr lvl="1"/>
            <a:r>
              <a:rPr lang="en-US" dirty="0"/>
              <a:t>Become more team oriented</a:t>
            </a:r>
          </a:p>
        </p:txBody>
      </p:sp>
    </p:spTree>
    <p:extLst>
      <p:ext uri="{BB962C8B-B14F-4D97-AF65-F5344CB8AC3E}">
        <p14:creationId xmlns:p14="http://schemas.microsoft.com/office/powerpoint/2010/main" val="411700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Exercise 9.6 Using Equity Theory</a:t>
            </a:r>
          </a:p>
        </p:txBody>
      </p:sp>
    </p:spTree>
    <p:extLst>
      <p:ext uri="{BB962C8B-B14F-4D97-AF65-F5344CB8AC3E}">
        <p14:creationId xmlns:p14="http://schemas.microsoft.com/office/powerpoint/2010/main" val="383625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13423"/>
          </a:xfrm>
        </p:spPr>
        <p:txBody>
          <a:bodyPr/>
          <a:lstStyle/>
          <a:p>
            <a:r>
              <a:rPr lang="en-US" dirty="0"/>
              <a:t>Are Other Employees Motivated?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29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Behavior Modeling and Equitable Provision of Rewards and Resources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Behavior modeling (Robinson &amp; O’Leary-Kelly, 1998)</a:t>
            </a:r>
          </a:p>
        </p:txBody>
      </p:sp>
    </p:spTree>
    <p:extLst>
      <p:ext uri="{BB962C8B-B14F-4D97-AF65-F5344CB8AC3E}">
        <p14:creationId xmlns:p14="http://schemas.microsoft.com/office/powerpoint/2010/main" val="3937780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13423"/>
          </a:xfrm>
        </p:spPr>
        <p:txBody>
          <a:bodyPr/>
          <a:lstStyle/>
          <a:p>
            <a:r>
              <a:rPr lang="en-US" dirty="0"/>
              <a:t>Integration of Motivation Theories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7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Will Be Motivated if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28300"/>
            <a:ext cx="10711543" cy="4801400"/>
          </a:xfrm>
        </p:spPr>
        <p:txBody>
          <a:bodyPr/>
          <a:lstStyle/>
          <a:p>
            <a:r>
              <a:rPr lang="en-US" sz="2100" dirty="0"/>
              <a:t>They have a personality that predisposes them to be motivated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Their expectations have been met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 job and organization are consistent with their values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 employees have been given achievable goals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 employees receive feedback on their goal attainment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 organization rewards them for achieving their goals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 employees perceive they are being treated fairly, and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Their coworkers demonstrate a high level of motivation</a:t>
            </a:r>
          </a:p>
        </p:txBody>
      </p:sp>
    </p:spTree>
    <p:extLst>
      <p:ext uri="{BB962C8B-B14F-4D97-AF65-F5344CB8AC3E}">
        <p14:creationId xmlns:p14="http://schemas.microsoft.com/office/powerpoint/2010/main" val="2951539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6167C-81CF-4C44-80A1-641F4FDC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Fried and Ferris (1987) Meta-Analysis</a:t>
            </a:r>
            <a:endParaRPr lang="en-IN" dirty="0"/>
          </a:p>
        </p:txBody>
      </p:sp>
      <p:graphicFrame>
        <p:nvGraphicFramePr>
          <p:cNvPr id="6" name="Group 75">
            <a:extLst>
              <a:ext uri="{FF2B5EF4-FFF2-40B4-BE49-F238E27FC236}">
                <a16:creationId xmlns:a16="http://schemas.microsoft.com/office/drawing/2014/main" id="{48439792-5472-47E7-A002-92072C1568B1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4062380073"/>
              </p:ext>
            </p:extLst>
          </p:nvPr>
        </p:nvGraphicFramePr>
        <p:xfrm>
          <a:off x="771977" y="1753964"/>
          <a:ext cx="10648047" cy="34844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4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Characteristic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with Work Behavior: Satisfaction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with Work Behavior: Performance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with Work Behavior: Absenteeism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 variety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identity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−0.15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significance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Autonomy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feedback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Motivating potential score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−0.32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04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Exercise 9.7 Case Study</a:t>
            </a:r>
          </a:p>
        </p:txBody>
      </p:sp>
    </p:spTree>
    <p:extLst>
      <p:ext uri="{BB962C8B-B14F-4D97-AF65-F5344CB8AC3E}">
        <p14:creationId xmlns:p14="http://schemas.microsoft.com/office/powerpoint/2010/main" val="319665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Exercise 9.8 Your Own Theory</a:t>
            </a:r>
          </a:p>
        </p:txBody>
      </p:sp>
    </p:spTree>
    <p:extLst>
      <p:ext uri="{BB962C8B-B14F-4D97-AF65-F5344CB8AC3E}">
        <p14:creationId xmlns:p14="http://schemas.microsoft.com/office/powerpoint/2010/main" val="128030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Discussion: Activity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Taco Bueno Restaurants</a:t>
            </a:r>
          </a:p>
        </p:txBody>
      </p:sp>
    </p:spTree>
    <p:extLst>
      <p:ext uri="{BB962C8B-B14F-4D97-AF65-F5344CB8AC3E}">
        <p14:creationId xmlns:p14="http://schemas.microsoft.com/office/powerpoint/2010/main" val="251545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Discussion: Activity: Focus on Ethics (1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Motivation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5617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Focus on Ethics (2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Although there were some legal ramifications for what Hooter’s did, do you think what they did to the waitresses was also unethical?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that the waitresses were lied to? If so, do you think lying to employees is unethical?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humiliating employees ever ethical?</a:t>
            </a:r>
          </a:p>
        </p:txBody>
      </p:sp>
    </p:spTree>
    <p:extLst>
      <p:ext uri="{BB962C8B-B14F-4D97-AF65-F5344CB8AC3E}">
        <p14:creationId xmlns:p14="http://schemas.microsoft.com/office/powerpoint/2010/main" val="3873555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Focus on Ethics (3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Is it ethical to promise money or other monetary compensation to students for studying hard?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the fact that these motivation techniques have the desired result by increasing sales or decreasing the use of paper outweigh any negative consequences of such motivators?</a:t>
            </a:r>
          </a:p>
        </p:txBody>
      </p:sp>
    </p:spTree>
    <p:extLst>
      <p:ext uri="{BB962C8B-B14F-4D97-AF65-F5344CB8AC3E}">
        <p14:creationId xmlns:p14="http://schemas.microsoft.com/office/powerpoint/2010/main" val="517568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080918"/>
            <a:ext cx="10711543" cy="4801400"/>
          </a:xfrm>
        </p:spPr>
        <p:txBody>
          <a:bodyPr/>
          <a:lstStyle/>
          <a:p>
            <a:r>
              <a:rPr lang="en-US" dirty="0"/>
              <a:t>Does getting paid for a task that one enjoys performing reduce intrinsic motivation?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right techniques are used, can everyone be motivated to perform well? Why do you think that?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of the individual incentive plans is most effective? Why?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of the theories in the chapter would be most useful for managers? Why?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the threat of punishment an effective motivator?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803955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231900"/>
            <a:ext cx="10882367" cy="4394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Identify the types of people who tend to be more motivated than others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Motivate employees through goal setting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Realize the importance of providing feedback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Use operant conditioning principles to motivate employees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Treat employees fairly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Choose the types of individual and organizational incentives that best motivate employees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23933"/>
          </a:xfrm>
        </p:spPr>
        <p:txBody>
          <a:bodyPr/>
          <a:lstStyle/>
          <a:p>
            <a:r>
              <a:rPr lang="en-US" dirty="0"/>
              <a:t>Is an Employee Predisposed to Being Motivated?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5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an Employee’s Predisposition to Being Motivated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Personality</a:t>
            </a:r>
          </a:p>
          <a:p>
            <a:pPr lvl="1"/>
            <a:r>
              <a:rPr lang="en-US" dirty="0"/>
              <a:t>Conscientiousness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Self-esteem</a:t>
            </a:r>
          </a:p>
          <a:p>
            <a:pPr lvl="1"/>
            <a:r>
              <a:rPr lang="en-US" dirty="0"/>
              <a:t>Chronic</a:t>
            </a:r>
          </a:p>
          <a:p>
            <a:pPr lvl="1"/>
            <a:r>
              <a:rPr lang="en-US" dirty="0"/>
              <a:t>Situational</a:t>
            </a:r>
          </a:p>
          <a:p>
            <a:pPr lvl="1"/>
            <a:r>
              <a:rPr lang="en-US" dirty="0"/>
              <a:t>Socially influenced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Intrinsic motivation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Extrinsic motivation</a:t>
            </a:r>
          </a:p>
        </p:txBody>
      </p:sp>
    </p:spTree>
    <p:extLst>
      <p:ext uri="{BB962C8B-B14F-4D97-AF65-F5344CB8AC3E}">
        <p14:creationId xmlns:p14="http://schemas.microsoft.com/office/powerpoint/2010/main" val="19905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23933"/>
          </a:xfrm>
        </p:spPr>
        <p:txBody>
          <a:bodyPr/>
          <a:lstStyle/>
          <a:p>
            <a:r>
              <a:rPr lang="en-IN" dirty="0"/>
              <a:t>Workbook Exercise 9.2 </a:t>
            </a:r>
            <a:r>
              <a:rPr lang="en-US" dirty="0"/>
              <a:t>What is your Level of Self-esteem?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33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992402"/>
          </a:xfrm>
        </p:spPr>
        <p:txBody>
          <a:bodyPr/>
          <a:lstStyle/>
          <a:p>
            <a:r>
              <a:rPr lang="en-IN" dirty="0"/>
              <a:t>Workbook Exercise 9.3 </a:t>
            </a:r>
            <a:r>
              <a:rPr lang="en-US" dirty="0"/>
              <a:t>What is your Level of Intrinsic Motivation?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2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Self-Esteem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Self-esteem workshops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Experience with success</a:t>
            </a:r>
          </a:p>
          <a:p>
            <a:pPr lvl="1"/>
            <a:r>
              <a:rPr lang="en-US" dirty="0"/>
              <a:t>self-fulfilling prophecy</a:t>
            </a:r>
          </a:p>
          <a:p>
            <a:pPr lvl="1"/>
            <a:r>
              <a:rPr lang="en-US" dirty="0"/>
              <a:t>trying new experiences and taking little steps</a:t>
            </a:r>
          </a:p>
          <a:p>
            <a:pPr lvl="1"/>
            <a:r>
              <a:rPr lang="en-US" dirty="0"/>
              <a:t>Galatea effect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Supervisor behavior</a:t>
            </a:r>
          </a:p>
          <a:p>
            <a:pPr lvl="1"/>
            <a:r>
              <a:rPr lang="en-US" dirty="0"/>
              <a:t>Pygmalion effect</a:t>
            </a:r>
          </a:p>
          <a:p>
            <a:pPr lvl="1"/>
            <a:r>
              <a:rPr lang="en-US" dirty="0"/>
              <a:t>Golem effect</a:t>
            </a:r>
          </a:p>
        </p:txBody>
      </p:sp>
    </p:spTree>
    <p:extLst>
      <p:ext uri="{BB962C8B-B14F-4D97-AF65-F5344CB8AC3E}">
        <p14:creationId xmlns:p14="http://schemas.microsoft.com/office/powerpoint/2010/main" val="76068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purl.org/dc/dcmitype/"/>
    <ds:schemaRef ds:uri="c8ecdccd-e3b0-4392-94c4-49d90f16d1d5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cc1e726a-7c3b-4654-9122-87de3e28a51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1492</TotalTime>
  <Words>1316</Words>
  <Application>Microsoft Office PowerPoint</Application>
  <PresentationFormat>Widescreen</PresentationFormat>
  <Paragraphs>270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</vt:lpstr>
      <vt:lpstr>Calibri</vt:lpstr>
      <vt:lpstr>Helvetica</vt:lpstr>
      <vt:lpstr>Open Sans</vt:lpstr>
      <vt:lpstr>Summer Font</vt:lpstr>
      <vt:lpstr>Office Theme</vt:lpstr>
      <vt:lpstr>Industrial/Organizational Psychology: An Applied Approach, 9e</vt:lpstr>
      <vt:lpstr>Icebreaker</vt:lpstr>
      <vt:lpstr>Learning Objectives</vt:lpstr>
      <vt:lpstr>Employees Will Be Motivated if</vt:lpstr>
      <vt:lpstr>Is an Employee Predisposed to Being Motivated?</vt:lpstr>
      <vt:lpstr>Basis for an Employee’s Predisposition to Being Motivated</vt:lpstr>
      <vt:lpstr>Workbook Exercise 9.2 What is your Level of Self-esteem?</vt:lpstr>
      <vt:lpstr>Workbook Exercise 9.3 What is your Level of Intrinsic Motivation?</vt:lpstr>
      <vt:lpstr>Increasing Self-Esteem</vt:lpstr>
      <vt:lpstr>Are Employees Effectively Involved in Self-Regulating Behavior?</vt:lpstr>
      <vt:lpstr>Have the Employee’s Values and Expectations Been Met?</vt:lpstr>
      <vt:lpstr>Job Characteristics Theory</vt:lpstr>
      <vt:lpstr>Maslow’s Needs Hierarchy</vt:lpstr>
      <vt:lpstr>Evaluation of Maslow’s Needs Hierarchy</vt:lpstr>
      <vt:lpstr>ERG Theory</vt:lpstr>
      <vt:lpstr>Two-Factor Theory</vt:lpstr>
      <vt:lpstr>Comparison of Needs Theories</vt:lpstr>
      <vt:lpstr>Need for Achievement</vt:lpstr>
      <vt:lpstr>Do Employees Have Achievable Goals?</vt:lpstr>
      <vt:lpstr>Setting Goals</vt:lpstr>
      <vt:lpstr>Workbook Exercise 9.4 Setting Goals</vt:lpstr>
      <vt:lpstr>Are Employees Receiving Feedback on Their Goal Progress?</vt:lpstr>
      <vt:lpstr>Rewarding Excellent Performance</vt:lpstr>
      <vt:lpstr>The Premack Principle</vt:lpstr>
      <vt:lpstr>Sample Reinforcement Hierarchy  (Premack Principle)</vt:lpstr>
      <vt:lpstr>Workbook Exercise 9.5 Your Own Reinforcement Hierarchy</vt:lpstr>
      <vt:lpstr>Type of Incentive Used</vt:lpstr>
      <vt:lpstr>Example: Compensation Plan with Incentives</vt:lpstr>
      <vt:lpstr>Financial Incentive Plans</vt:lpstr>
      <vt:lpstr>Expectancy Theory</vt:lpstr>
      <vt:lpstr>Reward Versus Punishment</vt:lpstr>
      <vt:lpstr>Activity: Discussion</vt:lpstr>
      <vt:lpstr>Are Rewards and Resources Given Equitably?</vt:lpstr>
      <vt:lpstr>Equitable Provision of Rewards and Resources</vt:lpstr>
      <vt:lpstr>Equity Theory</vt:lpstr>
      <vt:lpstr>Workbook Exercise 9.6 Using Equity Theory</vt:lpstr>
      <vt:lpstr>Are Other Employees Motivated?</vt:lpstr>
      <vt:lpstr>Behavior Modeling and Equitable Provision of Rewards and Resources</vt:lpstr>
      <vt:lpstr>Integration of Motivation Theories</vt:lpstr>
      <vt:lpstr>Fried and Ferris (1987) Meta-Analysis</vt:lpstr>
      <vt:lpstr>Workbook Exercise 9.7 Case Study</vt:lpstr>
      <vt:lpstr>Workbook Exercise 9.8 Your Own Theory</vt:lpstr>
      <vt:lpstr>Discussion: Activity</vt:lpstr>
      <vt:lpstr>Discussion: Activity: Focus on Ethics (1 of 3)</vt:lpstr>
      <vt:lpstr>Activity: Discussion: Focus on Ethics (2 of 3)</vt:lpstr>
      <vt:lpstr>Activity: Discussion: Focus on Ethics (3 of 3)</vt:lpstr>
      <vt:lpstr>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Reyes, Cazzie</cp:lastModifiedBy>
  <cp:revision>242</cp:revision>
  <cp:lastPrinted>2020-10-12T14:10:12Z</cp:lastPrinted>
  <dcterms:created xsi:type="dcterms:W3CDTF">2019-11-14T21:20:16Z</dcterms:created>
  <dcterms:modified xsi:type="dcterms:W3CDTF">2022-02-02T01:52:46Z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</Properties>
</file>