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488" r:id="rId5"/>
    <p:sldId id="437" r:id="rId6"/>
    <p:sldId id="309" r:id="rId7"/>
    <p:sldId id="438" r:id="rId8"/>
    <p:sldId id="404" r:id="rId9"/>
    <p:sldId id="312" r:id="rId10"/>
    <p:sldId id="439" r:id="rId11"/>
    <p:sldId id="313" r:id="rId12"/>
    <p:sldId id="440" r:id="rId13"/>
    <p:sldId id="405" r:id="rId14"/>
    <p:sldId id="406" r:id="rId15"/>
    <p:sldId id="441" r:id="rId16"/>
    <p:sldId id="407" r:id="rId17"/>
    <p:sldId id="310" r:id="rId18"/>
    <p:sldId id="489" r:id="rId19"/>
    <p:sldId id="490" r:id="rId20"/>
    <p:sldId id="316" r:id="rId21"/>
    <p:sldId id="444" r:id="rId22"/>
    <p:sldId id="408" r:id="rId23"/>
    <p:sldId id="321" r:id="rId24"/>
    <p:sldId id="409" r:id="rId25"/>
    <p:sldId id="410" r:id="rId26"/>
    <p:sldId id="397" r:id="rId27"/>
    <p:sldId id="324" r:id="rId28"/>
    <p:sldId id="445" r:id="rId29"/>
    <p:sldId id="323" r:id="rId30"/>
    <p:sldId id="421" r:id="rId31"/>
    <p:sldId id="422" r:id="rId32"/>
    <p:sldId id="491" r:id="rId33"/>
    <p:sldId id="423" r:id="rId34"/>
    <p:sldId id="331" r:id="rId35"/>
    <p:sldId id="424" r:id="rId36"/>
    <p:sldId id="330" r:id="rId37"/>
    <p:sldId id="332" r:id="rId38"/>
    <p:sldId id="426" r:id="rId39"/>
    <p:sldId id="340" r:id="rId40"/>
    <p:sldId id="400" r:id="rId41"/>
    <p:sldId id="442" r:id="rId42"/>
    <p:sldId id="376" r:id="rId43"/>
    <p:sldId id="446" r:id="rId44"/>
    <p:sldId id="374" r:id="rId45"/>
    <p:sldId id="375" r:id="rId46"/>
    <p:sldId id="429" r:id="rId47"/>
    <p:sldId id="430" r:id="rId48"/>
    <p:sldId id="434" r:id="rId49"/>
    <p:sldId id="435" r:id="rId50"/>
    <p:sldId id="436" r:id="rId51"/>
    <p:sldId id="443" r:id="rId52"/>
    <p:sldId id="377" r:id="rId53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6EB953-E18D-ACDC-989C-9AD93198CEE1}" name="Colvard, Cameron J." initials="CCJ" userId="Colvard, Cameron J." providerId="None"/>
  <p188:author id="{B69A2562-516C-510E-C020-4846ACD2A66F}" name="William Altman" initials="WA" userId="672c3f7d37cea9f0" providerId="Windows Live"/>
  <p188:author id="{FD4AC6B1-FCE9-6FC9-D83D-ACF3C485511C}" name="Mike Aamodt" initials="MA" userId="S::maamodt@dciconsult.com::fe16b82d-2592-4196-a810-e9a2d16244bf" providerId="AD"/>
  <p188:author id="{9B45DBD3-C8BE-B5F3-A66D-8A4FDE20283D}" name="Copyeditor" initials="HJ" userId="Copyeditor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Gabe Jolivet" initials="GJ" lastIdx="1" clrIdx="1">
    <p:extLst>
      <p:ext uri="{19B8F6BF-5375-455C-9EA6-DF929625EA0E}">
        <p15:presenceInfo xmlns:p15="http://schemas.microsoft.com/office/powerpoint/2012/main" userId="a7c296863622742d" providerId="Windows Live"/>
      </p:ext>
    </p:extLst>
  </p:cmAuthor>
  <p:cmAuthor id="3" name="Hickey, Emily G" initials="HEG" lastIdx="11" clrIdx="2">
    <p:extLst>
      <p:ext uri="{19B8F6BF-5375-455C-9EA6-DF929625EA0E}">
        <p15:presenceInfo xmlns:p15="http://schemas.microsoft.com/office/powerpoint/2012/main" userId="S::emily.hickey@cengage.com::cd1d9c19-894b-42fe-a42c-2436a7e88be7" providerId="AD"/>
      </p:ext>
    </p:extLst>
  </p:cmAuthor>
  <p:cmAuthor id="4" name="Hayden, Erika L" initials="HEL" lastIdx="2" clrIdx="3">
    <p:extLst>
      <p:ext uri="{19B8F6BF-5375-455C-9EA6-DF929625EA0E}">
        <p15:presenceInfo xmlns:p15="http://schemas.microsoft.com/office/powerpoint/2012/main" userId="S::erika.hayden@cengage.com::0e8239a3-29a9-4d6f-a02c-e61250c81e7e" providerId="AD"/>
      </p:ext>
    </p:extLst>
  </p:cmAuthor>
  <p:cmAuthor id="5" name="John Osterman" initials="JO" lastIdx="14" clrIdx="4">
    <p:extLst>
      <p:ext uri="{19B8F6BF-5375-455C-9EA6-DF929625EA0E}">
        <p15:presenceInfo xmlns:p15="http://schemas.microsoft.com/office/powerpoint/2012/main" userId="0b3b71ef1729290a" providerId="Windows Live"/>
      </p:ext>
    </p:extLst>
  </p:cmAuthor>
  <p:cmAuthor id="6" name="Tracy Cugini" initials="TC" lastIdx="5" clrIdx="5">
    <p:extLst>
      <p:ext uri="{19B8F6BF-5375-455C-9EA6-DF929625EA0E}">
        <p15:presenceInfo xmlns:p15="http://schemas.microsoft.com/office/powerpoint/2012/main" userId="9c40d86e5463d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0" autoAdjust="0"/>
    <p:restoredTop sz="86940" autoAdjust="0"/>
  </p:normalViewPr>
  <p:slideViewPr>
    <p:cSldViewPr snapToGrid="0" snapToObjects="1">
      <p:cViewPr varScale="1">
        <p:scale>
          <a:sx n="97" d="100"/>
          <a:sy n="97" d="100"/>
        </p:scale>
        <p:origin x="516" y="84"/>
      </p:cViewPr>
      <p:guideLst/>
    </p:cSldViewPr>
  </p:slideViewPr>
  <p:outlineViewPr>
    <p:cViewPr>
      <p:scale>
        <a:sx n="33" d="100"/>
        <a:sy n="33" d="100"/>
      </p:scale>
      <p:origin x="0" y="-2847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1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7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4ABDB890-BCE4-4859-8BA2-B50A6B25F8D7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DDBD60F0-9170-4439-948C-928DCB8B530F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35FF70E7-2C14-48FF-83CC-0D23EEA65C16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None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A039E75-6BB5-4168-970E-C56DF1055ADE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5B67C259-33C9-42AE-A8DC-0AB862B285D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B18C9765-7622-45D3-A627-600EBA9EFCD1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58065" y="3083849"/>
            <a:ext cx="5943392" cy="1343006"/>
          </a:xfrm>
        </p:spPr>
        <p:txBody>
          <a:bodyPr anchor="ctr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8065" y="2006622"/>
            <a:ext cx="5045478" cy="867221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09661" y="6356350"/>
            <a:ext cx="8815898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CA2118CB-3A87-46EE-9BD2-4C83F2648DD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5214"/>
            <a:ext cx="10515600" cy="113984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801400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91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7" y="1289684"/>
            <a:ext cx="4606346" cy="4469766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AC64EA-E45E-46E1-8878-A8090FD2BC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13425" y="1289050"/>
            <a:ext cx="2947988" cy="10445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887FB-11B5-4192-974F-6BDF05B1BC6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2586038"/>
            <a:ext cx="5540375" cy="1466850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/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defRPr sz="2200"/>
            </a:lvl3pPr>
            <a:lvl4pPr>
              <a:lnSpc>
                <a:spcPct val="100000"/>
              </a:lnSpc>
              <a:spcBef>
                <a:spcPts val="624"/>
              </a:spcBef>
              <a:defRPr/>
            </a:lvl4pPr>
            <a:lvl5pPr>
              <a:lnSpc>
                <a:spcPct val="100000"/>
              </a:lnSpc>
              <a:spcBef>
                <a:spcPts val="62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85D68D0F-FEED-448D-92AA-47F2157AC36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9785350" y="4524375"/>
            <a:ext cx="1568450" cy="12350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198C3D-EC18-49DC-8652-F8FF8956B7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13425" y="4421188"/>
            <a:ext cx="2947988" cy="12350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3BF274D-3E01-4493-9732-9D9AFAD99F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27775" y="5427663"/>
            <a:ext cx="1060450" cy="8429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1F6C963-EA46-4D15-BB70-E37D820EE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2575" y="5427663"/>
            <a:ext cx="1211263" cy="9461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0C40D683-DA87-4A87-A5E3-C893E1A200DC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3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0228" y="1737343"/>
            <a:ext cx="10711543" cy="1462674"/>
          </a:xfrm>
        </p:spPr>
        <p:txBody>
          <a:bodyPr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000000"/>
              </a:buCl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D29F75D-E06A-4ECD-9B04-E3B1F031FF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1pPr>
            <a:lvl2pPr marL="45720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6C6B1DF-8458-4908-83A8-6ECD4F32B168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6D3B7EC-68DF-4684-875D-D5BF815387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27" r:id="rId5"/>
    <p:sldLayoutId id="2147483726" r:id="rId6"/>
    <p:sldLayoutId id="2147483718" r:id="rId7"/>
    <p:sldLayoutId id="2147483715" r:id="rId8"/>
    <p:sldLayoutId id="2147483716" r:id="rId9"/>
    <p:sldLayoutId id="2147483719" r:id="rId10"/>
    <p:sldLayoutId id="2147483720" r:id="rId11"/>
    <p:sldLayoutId id="2147483723" r:id="rId12"/>
    <p:sldLayoutId id="2147483724" r:id="rId13"/>
    <p:sldLayoutId id="2147483713" r:id="rId14"/>
    <p:sldLayoutId id="2147483717" r:id="rId15"/>
    <p:sldLayoutId id="2147483725" r:id="rId16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1E9E5-BA88-4775-99CA-2C86A2D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38" y="1533150"/>
            <a:ext cx="7387085" cy="186405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Industrial/Organizational Psychology: An Applied Approach, 9e</a:t>
            </a:r>
            <a:endParaRPr lang="en-IN" dirty="0"/>
          </a:p>
        </p:txBody>
      </p:sp>
      <p:pic>
        <p:nvPicPr>
          <p:cNvPr id="13" name="Picture Placeholder 12" descr="The front cover of the book titled, Industrial?Organizational Psychology; An applied Approach, authored by Michael G.Aamodt.&#10;The book is the 9th edition, published by Cengage. The background on the cover shows silhouettes of a man and a woman. Several lines originate from different points which are interlinked. The watermarks on the cover read,  shutterstock; aplhaspirit.">
            <a:extLst>
              <a:ext uri="{FF2B5EF4-FFF2-40B4-BE49-F238E27FC236}">
                <a16:creationId xmlns:a16="http://schemas.microsoft.com/office/drawing/2014/main" id="{B34B950D-146C-4986-83BF-64460846A79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4858102" cy="614319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026F3-78F8-4659-B83F-76DFE990B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4989" y="3405970"/>
            <a:ext cx="6537731" cy="1343006"/>
          </a:xfrm>
        </p:spPr>
        <p:txBody>
          <a:bodyPr/>
          <a:lstStyle/>
          <a:p>
            <a:pPr algn="ctr"/>
            <a:r>
              <a:rPr lang="en-US" sz="3600" dirty="0"/>
              <a:t>Chapter 10: Employee Satisfaction and Commitment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3EEF4AD-542F-4309-A1E9-2C1642FBC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15881" y="6423442"/>
            <a:ext cx="9456516" cy="365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24"/>
              </a:spcBef>
            </a:pPr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3650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65CB3-DE95-4722-8918-9B97B3C9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 and Bono (2001) Meta-Analysis</a:t>
            </a:r>
            <a:endParaRPr lang="en-IN" dirty="0"/>
          </a:p>
        </p:txBody>
      </p:sp>
      <p:graphicFrame>
        <p:nvGraphicFramePr>
          <p:cNvPr id="6" name="Group 60">
            <a:extLst>
              <a:ext uri="{FF2B5EF4-FFF2-40B4-BE49-F238E27FC236}">
                <a16:creationId xmlns:a16="http://schemas.microsoft.com/office/drawing/2014/main" id="{9ECEA7C3-D695-4D11-AE4F-FCF58386A567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1363831836"/>
              </p:ext>
            </p:extLst>
          </p:nvPr>
        </p:nvGraphicFramePr>
        <p:xfrm>
          <a:off x="823147" y="1947494"/>
          <a:ext cx="10545706" cy="32908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87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9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Core-Evaluation Trait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Corrected Correlations with: Satisfaction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Corrected Correlations with: Performance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Self-esteem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Self-efficacy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locus of control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Emotional stability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54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65CB3-DE95-4722-8918-9B97B3C9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Meta-Analysis Results</a:t>
            </a:r>
            <a:endParaRPr lang="en-IN" dirty="0"/>
          </a:p>
        </p:txBody>
      </p:sp>
      <p:graphicFrame>
        <p:nvGraphicFramePr>
          <p:cNvPr id="7" name="Group 82">
            <a:extLst>
              <a:ext uri="{FF2B5EF4-FFF2-40B4-BE49-F238E27FC236}">
                <a16:creationId xmlns:a16="http://schemas.microsoft.com/office/drawing/2014/main" id="{BE3F3640-98DF-48D2-9F6C-718CB7034B0B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324816827"/>
              </p:ext>
            </p:extLst>
          </p:nvPr>
        </p:nvGraphicFramePr>
        <p:xfrm>
          <a:off x="1276250" y="1440248"/>
          <a:ext cx="9639501" cy="379507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52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Personality Trait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Corrected Correlations with: Satisfaction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Corrected Correlations with: Performance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Corrected Correlations with: Turnover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Openness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Conscientiousness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Extraversion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Agreeableness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Stability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-0.19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2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Employee Lives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Marriage, friends, job, family, geographic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Hobbies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Volunteer work</a:t>
            </a:r>
          </a:p>
        </p:txBody>
      </p:sp>
    </p:spTree>
    <p:extLst>
      <p:ext uri="{BB962C8B-B14F-4D97-AF65-F5344CB8AC3E}">
        <p14:creationId xmlns:p14="http://schemas.microsoft.com/office/powerpoint/2010/main" val="307694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A5F90B-7FA7-4385-BF01-10F98630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International Differences in Percentage of Employees Satisfied with Their Jobs 2019 Randstad Survey</a:t>
            </a:r>
            <a:endParaRPr lang="en-IN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28BB1-2660-4F65-8805-D13D799F8A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7" y="1289683"/>
            <a:ext cx="4606346" cy="4931501"/>
          </a:xfrm>
        </p:spPr>
        <p:txBody>
          <a:bodyPr/>
          <a:lstStyle/>
          <a:p>
            <a:r>
              <a:rPr lang="en-IN" sz="2200" dirty="0"/>
              <a:t>Most Satisfied</a:t>
            </a:r>
          </a:p>
          <a:p>
            <a:pPr lvl="1"/>
            <a:r>
              <a:rPr lang="en-IN" sz="2000" dirty="0"/>
              <a:t>89%  India</a:t>
            </a:r>
          </a:p>
          <a:p>
            <a:pPr lvl="1"/>
            <a:r>
              <a:rPr lang="en-IN" sz="2000" dirty="0"/>
              <a:t>88%  Mexico</a:t>
            </a:r>
          </a:p>
          <a:p>
            <a:pPr lvl="1"/>
            <a:r>
              <a:rPr lang="en-IN" sz="2000" dirty="0"/>
              <a:t>80%  Turkey</a:t>
            </a:r>
          </a:p>
          <a:p>
            <a:pPr lvl="1"/>
            <a:r>
              <a:rPr lang="en-IN" sz="2000" dirty="0"/>
              <a:t>79%  Norway</a:t>
            </a:r>
          </a:p>
          <a:p>
            <a:pPr lvl="1"/>
            <a:r>
              <a:rPr lang="en-IN" sz="2000" dirty="0"/>
              <a:t>78%  U.S.</a:t>
            </a:r>
          </a:p>
          <a:p>
            <a:pPr lvl="1"/>
            <a:r>
              <a:rPr lang="en-IN" sz="2000" dirty="0"/>
              <a:t>78%  Denmark</a:t>
            </a:r>
          </a:p>
          <a:p>
            <a:pPr lvl="1"/>
            <a:r>
              <a:rPr lang="en-IN" sz="2000" dirty="0"/>
              <a:t>77%  Spain</a:t>
            </a:r>
          </a:p>
          <a:p>
            <a:pPr lvl="1"/>
            <a:r>
              <a:rPr lang="en-IN" sz="2000" dirty="0"/>
              <a:t>74%  U.K.</a:t>
            </a:r>
          </a:p>
          <a:p>
            <a:pPr lvl="1"/>
            <a:r>
              <a:rPr lang="en-IN" sz="2000" dirty="0"/>
              <a:t>74%  Canada</a:t>
            </a:r>
          </a:p>
          <a:p>
            <a:pPr lvl="1"/>
            <a:r>
              <a:rPr lang="en-IN" sz="2000" dirty="0"/>
              <a:t>74%  Brazil</a:t>
            </a:r>
          </a:p>
          <a:p>
            <a:pPr lvl="1"/>
            <a:r>
              <a:rPr lang="en-IN" sz="2000" dirty="0"/>
              <a:t>74%  China</a:t>
            </a:r>
          </a:p>
          <a:p>
            <a:pPr lvl="1"/>
            <a:r>
              <a:rPr lang="en-IN" sz="2000" dirty="0"/>
              <a:t>73%  Malaysia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30B4A-E5B9-4B0A-AB60-8AD6464AD6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1289684"/>
            <a:ext cx="5540375" cy="4931502"/>
          </a:xfrm>
        </p:spPr>
        <p:txBody>
          <a:bodyPr/>
          <a:lstStyle/>
          <a:p>
            <a:r>
              <a:rPr lang="en-IN" sz="2200" dirty="0"/>
              <a:t>Least Satisfied</a:t>
            </a:r>
          </a:p>
          <a:p>
            <a:pPr lvl="1"/>
            <a:r>
              <a:rPr lang="en-IN" sz="2000" dirty="0"/>
              <a:t>42%  Japan</a:t>
            </a:r>
          </a:p>
          <a:p>
            <a:pPr lvl="1"/>
            <a:r>
              <a:rPr lang="en-IN" sz="2000" dirty="0"/>
              <a:t>49%  Hong Kong</a:t>
            </a:r>
          </a:p>
          <a:p>
            <a:pPr lvl="1"/>
            <a:r>
              <a:rPr lang="en-IN" sz="2000" dirty="0"/>
              <a:t>61%  Singapore</a:t>
            </a:r>
          </a:p>
          <a:p>
            <a:pPr lvl="1"/>
            <a:r>
              <a:rPr lang="en-IN" sz="2000" dirty="0"/>
              <a:t>64%  Hungary</a:t>
            </a:r>
          </a:p>
          <a:p>
            <a:pPr lvl="1"/>
            <a:r>
              <a:rPr lang="en-IN" sz="2000" dirty="0"/>
              <a:t>64%  Czech Republic (Czechia)</a:t>
            </a:r>
          </a:p>
          <a:p>
            <a:pPr lvl="1"/>
            <a:r>
              <a:rPr lang="en-IN" sz="2000" dirty="0"/>
              <a:t>65%  Greece</a:t>
            </a:r>
          </a:p>
          <a:p>
            <a:pPr lvl="1"/>
            <a:r>
              <a:rPr lang="en-IN" sz="2000" dirty="0"/>
              <a:t>66%  Sweden</a:t>
            </a:r>
          </a:p>
          <a:p>
            <a:pPr lvl="1"/>
            <a:r>
              <a:rPr lang="en-IN" sz="2000" dirty="0"/>
              <a:t>68%  France</a:t>
            </a:r>
          </a:p>
          <a:p>
            <a:pPr lvl="1"/>
            <a:r>
              <a:rPr lang="en-IN" sz="2000" dirty="0"/>
              <a:t>68%  Portugal</a:t>
            </a:r>
          </a:p>
          <a:p>
            <a:pPr lvl="1"/>
            <a:r>
              <a:rPr lang="en-IN" sz="2000" dirty="0"/>
              <a:t>68%  New Zealand</a:t>
            </a:r>
          </a:p>
          <a:p>
            <a:pPr lvl="1"/>
            <a:r>
              <a:rPr lang="en-IN" sz="2000" dirty="0"/>
              <a:t>69%  Italy</a:t>
            </a:r>
          </a:p>
          <a:p>
            <a:pPr lvl="1"/>
            <a:r>
              <a:rPr lang="en-IN" sz="2000" dirty="0"/>
              <a:t>70%  Argentina</a:t>
            </a:r>
          </a:p>
        </p:txBody>
      </p:sp>
    </p:spTree>
    <p:extLst>
      <p:ext uri="{BB962C8B-B14F-4D97-AF65-F5344CB8AC3E}">
        <p14:creationId xmlns:p14="http://schemas.microsoft.com/office/powerpoint/2010/main" val="217077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272"/>
            <a:ext cx="10515600" cy="1255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Workbook Exercises 10.2 Stability of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9358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272"/>
            <a:ext cx="10515600" cy="1255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Workbook Exercises 10.3 Core Self-Evaluation</a:t>
            </a:r>
          </a:p>
        </p:txBody>
      </p:sp>
    </p:spTree>
    <p:extLst>
      <p:ext uri="{BB962C8B-B14F-4D97-AF65-F5344CB8AC3E}">
        <p14:creationId xmlns:p14="http://schemas.microsoft.com/office/powerpoint/2010/main" val="255201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272"/>
            <a:ext cx="10515600" cy="1255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Workbook Exercises 10.4</a:t>
            </a:r>
            <a:br>
              <a:rPr lang="en-US" sz="3600" dirty="0"/>
            </a:br>
            <a:r>
              <a:rPr lang="en-US" sz="3600" dirty="0"/>
              <a:t>Your Level of Life Satisfaction</a:t>
            </a:r>
          </a:p>
        </p:txBody>
      </p:sp>
    </p:spTree>
    <p:extLst>
      <p:ext uri="{BB962C8B-B14F-4D97-AF65-F5344CB8AC3E}">
        <p14:creationId xmlns:p14="http://schemas.microsoft.com/office/powerpoint/2010/main" val="42091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Are you surprised by the differences between satisfaction levels of the countries in the study?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Which country would you have expected to be most satisfied or least satisfied that you did not see in the list?  </a:t>
            </a:r>
          </a:p>
        </p:txBody>
      </p:sp>
    </p:spTree>
    <p:extLst>
      <p:ext uri="{BB962C8B-B14F-4D97-AF65-F5344CB8AC3E}">
        <p14:creationId xmlns:p14="http://schemas.microsoft.com/office/powerpoint/2010/main" val="364490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Discrepancy Theories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080918"/>
            <a:ext cx="10711543" cy="4801400"/>
          </a:xfrm>
        </p:spPr>
        <p:txBody>
          <a:bodyPr/>
          <a:lstStyle/>
          <a:p>
            <a:r>
              <a:rPr lang="en-US" sz="2200" dirty="0"/>
              <a:t>Have the employee’s expectations been met?</a:t>
            </a:r>
          </a:p>
          <a:p>
            <a:pPr lvl="1"/>
            <a:r>
              <a:rPr lang="en-US" sz="2200" dirty="0"/>
              <a:t>Realistic job previews (RJPs)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Is the employee a good fit?</a:t>
            </a:r>
          </a:p>
          <a:p>
            <a:pPr lvl="1"/>
            <a:r>
              <a:rPr lang="en-US" sz="2200" dirty="0"/>
              <a:t>Vocation</a:t>
            </a:r>
          </a:p>
          <a:p>
            <a:pPr lvl="1"/>
            <a:r>
              <a:rPr lang="en-US" sz="2200" dirty="0"/>
              <a:t>Job</a:t>
            </a:r>
          </a:p>
          <a:p>
            <a:pPr lvl="1"/>
            <a:r>
              <a:rPr lang="en-US" sz="2200" dirty="0"/>
              <a:t>Organization</a:t>
            </a:r>
          </a:p>
          <a:p>
            <a:pPr lvl="1"/>
            <a:r>
              <a:rPr lang="en-US" sz="2200" dirty="0"/>
              <a:t>Coworkers and supervisor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Have the employee’s needs, values, and wants been met?</a:t>
            </a:r>
          </a:p>
          <a:p>
            <a:pPr lvl="1"/>
            <a:r>
              <a:rPr lang="en-US" sz="2200" dirty="0"/>
              <a:t>Maslow’s Needs Hierarchy</a:t>
            </a:r>
          </a:p>
          <a:p>
            <a:pPr lvl="1"/>
            <a:r>
              <a:rPr lang="en-US" sz="2200" dirty="0"/>
              <a:t>ERG Theory</a:t>
            </a:r>
          </a:p>
          <a:p>
            <a:pPr lvl="1"/>
            <a:r>
              <a:rPr lang="en-US" sz="2200" dirty="0"/>
              <a:t>Two-Factor Theory</a:t>
            </a:r>
          </a:p>
        </p:txBody>
      </p:sp>
    </p:spTree>
    <p:extLst>
      <p:ext uri="{BB962C8B-B14F-4D97-AF65-F5344CB8AC3E}">
        <p14:creationId xmlns:p14="http://schemas.microsoft.com/office/powerpoint/2010/main" val="140804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05E611-E9E9-4203-B5D3-B3917A61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Person-Organization Fit Kristof-Brown et al. (2005) Meta-Analysis</a:t>
            </a:r>
          </a:p>
        </p:txBody>
      </p:sp>
      <p:graphicFrame>
        <p:nvGraphicFramePr>
          <p:cNvPr id="12" name="Group 124">
            <a:extLst>
              <a:ext uri="{FF2B5EF4-FFF2-40B4-BE49-F238E27FC236}">
                <a16:creationId xmlns:a16="http://schemas.microsoft.com/office/drawing/2014/main" id="{97D04D02-B838-42DF-8EF5-FE262F103F7D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900609755"/>
              </p:ext>
            </p:extLst>
          </p:nvPr>
        </p:nvGraphicFramePr>
        <p:xfrm>
          <a:off x="765708" y="1976665"/>
          <a:ext cx="10776342" cy="3097683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435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6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Attitude or Behavior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 Fit with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Organization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 Fit with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 Fit with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Supervisor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 Fit with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Satisfaction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0.44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0.56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Commitment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0.51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0.47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0.07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Turnover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−0.14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−0.08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Turnover intent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−0.35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−0.46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Absenteeism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−0.05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6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2FB2-6187-4FF4-AC9B-976F22F1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Icebreaker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C472-F79A-4DE1-BC7B-98832139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The class will be broken into pairs of students.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Each pair will discuss any instances in which they experienced a lack of satisfaction on a job or for a class. </a:t>
            </a:r>
          </a:p>
          <a:p>
            <a:pPr>
              <a:spcAft>
                <a:spcPts val="1800"/>
              </a:spcAft>
            </a:pPr>
            <a:r>
              <a:rPr lang="en-US" dirty="0"/>
              <a:t>What reasons contributed to this lack of satisfaction? </a:t>
            </a:r>
          </a:p>
          <a:p>
            <a:pPr>
              <a:spcAft>
                <a:spcPts val="1800"/>
              </a:spcAft>
            </a:pPr>
            <a:r>
              <a:rPr lang="en-US" dirty="0"/>
              <a:t>Are there any remediations that your employer or instructor could have made to increase your satisfaction?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/>
              <a:t>Then, each pair will present their discussions to the class.</a:t>
            </a:r>
          </a:p>
        </p:txBody>
      </p:sp>
    </p:spTree>
    <p:extLst>
      <p:ext uri="{BB962C8B-B14F-4D97-AF65-F5344CB8AC3E}">
        <p14:creationId xmlns:p14="http://schemas.microsoft.com/office/powerpoint/2010/main" val="67025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Facets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Are the tasks enjoyable?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the employees enjoy working with their supervisors and coworkers?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coworkers outwardly unhappy</a:t>
            </a:r>
          </a:p>
        </p:txBody>
      </p:sp>
    </p:spTree>
    <p:extLst>
      <p:ext uri="{BB962C8B-B14F-4D97-AF65-F5344CB8AC3E}">
        <p14:creationId xmlns:p14="http://schemas.microsoft.com/office/powerpoint/2010/main" val="3069323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Rewards and Resources Given Equitably?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Equity Theory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Input/output ratio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Possible Situations</a:t>
            </a:r>
          </a:p>
          <a:p>
            <a:pPr lvl="1"/>
            <a:r>
              <a:rPr lang="en-US" dirty="0"/>
              <a:t>Underpayment</a:t>
            </a:r>
          </a:p>
          <a:p>
            <a:pPr lvl="1"/>
            <a:r>
              <a:rPr lang="en-US" dirty="0"/>
              <a:t>Overpayment</a:t>
            </a:r>
          </a:p>
          <a:p>
            <a:pPr lvl="1"/>
            <a:r>
              <a:rPr lang="en-US" dirty="0"/>
              <a:t>Equal payment</a:t>
            </a:r>
          </a:p>
        </p:txBody>
      </p:sp>
    </p:spTree>
    <p:extLst>
      <p:ext uri="{BB962C8B-B14F-4D97-AF65-F5344CB8AC3E}">
        <p14:creationId xmlns:p14="http://schemas.microsoft.com/office/powerpoint/2010/main" val="145730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Justice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Distributive justice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Procedural justice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Interactional justice</a:t>
            </a:r>
          </a:p>
          <a:p>
            <a:pPr lvl="1"/>
            <a:r>
              <a:rPr lang="en-US" dirty="0"/>
              <a:t>Informational justice</a:t>
            </a:r>
          </a:p>
          <a:p>
            <a:pPr lvl="1"/>
            <a:r>
              <a:rPr lang="en-US" dirty="0"/>
              <a:t>Interpersonal justice</a:t>
            </a:r>
          </a:p>
        </p:txBody>
      </p:sp>
    </p:spTree>
    <p:extLst>
      <p:ext uri="{BB962C8B-B14F-4D97-AF65-F5344CB8AC3E}">
        <p14:creationId xmlns:p14="http://schemas.microsoft.com/office/powerpoint/2010/main" val="1968813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56167C-81CF-4C44-80A1-641F4FDC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Justice Meta-Analysis Results</a:t>
            </a:r>
            <a:endParaRPr lang="en-IN" dirty="0"/>
          </a:p>
        </p:txBody>
      </p:sp>
      <p:graphicFrame>
        <p:nvGraphicFramePr>
          <p:cNvPr id="7" name="Group 53">
            <a:extLst>
              <a:ext uri="{FF2B5EF4-FFF2-40B4-BE49-F238E27FC236}">
                <a16:creationId xmlns:a16="http://schemas.microsoft.com/office/drawing/2014/main" id="{02D4B2A7-37E7-48F4-B740-C8749FD926FA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1144734013"/>
              </p:ext>
            </p:extLst>
          </p:nvPr>
        </p:nvGraphicFramePr>
        <p:xfrm>
          <a:off x="2476500" y="1836738"/>
          <a:ext cx="7239000" cy="3048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79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Procedural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Justice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Distributive Justice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satisfaction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0.62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0.56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Organizational commitment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0.57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0.51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Absenteeism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−0.46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−0.50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– employee level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0.24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0.26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Counterproductive work behaviors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−0.28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−0.28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904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Chance for Growth and Challenge?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Enriched jobs</a:t>
            </a:r>
          </a:p>
          <a:p>
            <a:pPr lvl="1"/>
            <a:r>
              <a:rPr lang="en-US" dirty="0"/>
              <a:t>Variety of skills needed</a:t>
            </a:r>
          </a:p>
          <a:p>
            <a:pPr lvl="1"/>
            <a:r>
              <a:rPr lang="en-US" dirty="0"/>
              <a:t>Employee completes entire task</a:t>
            </a:r>
          </a:p>
          <a:p>
            <a:pPr lvl="1"/>
            <a:r>
              <a:rPr lang="en-US" dirty="0"/>
              <a:t>Tasks have meaning</a:t>
            </a:r>
          </a:p>
          <a:p>
            <a:pPr lvl="1"/>
            <a:r>
              <a:rPr lang="en-US" dirty="0"/>
              <a:t>Employee has input/control</a:t>
            </a:r>
          </a:p>
          <a:p>
            <a:pPr lvl="1"/>
            <a:r>
              <a:rPr lang="en-US" dirty="0"/>
              <a:t>Employee receives feedback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Job rotation</a:t>
            </a:r>
          </a:p>
          <a:p>
            <a:pPr lvl="1"/>
            <a:r>
              <a:rPr lang="en-US" dirty="0"/>
              <a:t>Job enlargement</a:t>
            </a:r>
          </a:p>
          <a:p>
            <a:pPr lvl="1"/>
            <a:r>
              <a:rPr lang="en-US" dirty="0"/>
              <a:t>Job enrichment</a:t>
            </a:r>
          </a:p>
        </p:txBody>
      </p:sp>
    </p:spTree>
    <p:extLst>
      <p:ext uri="{BB962C8B-B14F-4D97-AF65-F5344CB8AC3E}">
        <p14:creationId xmlns:p14="http://schemas.microsoft.com/office/powerpoint/2010/main" val="1281203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 of Job Changes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experienced job rotation, job enlargement, or job enrichment on a job before, did you feel more challenged or that you were given an opportunity for growth?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Would you look forward to the implementation of these methods in your future careers? </a:t>
            </a:r>
          </a:p>
        </p:txBody>
      </p:sp>
    </p:spTree>
    <p:extLst>
      <p:ext uri="{BB962C8B-B14F-4D97-AF65-F5344CB8AC3E}">
        <p14:creationId xmlns:p14="http://schemas.microsoft.com/office/powerpoint/2010/main" val="181331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Measuring Job Satisfaction and Commitment</a:t>
            </a:r>
          </a:p>
        </p:txBody>
      </p:sp>
    </p:spTree>
    <p:extLst>
      <p:ext uri="{BB962C8B-B14F-4D97-AF65-F5344CB8AC3E}">
        <p14:creationId xmlns:p14="http://schemas.microsoft.com/office/powerpoint/2010/main" val="792004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Job Satisfaction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Faces Scale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Job Descriptive Index (JDI)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Minnesota Satisfaction Questionnaire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Job in General (JIG) Scale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Nagy Job Satisfaction Scale</a:t>
            </a:r>
          </a:p>
        </p:txBody>
      </p:sp>
    </p:spTree>
    <p:extLst>
      <p:ext uri="{BB962C8B-B14F-4D97-AF65-F5344CB8AC3E}">
        <p14:creationId xmlns:p14="http://schemas.microsoft.com/office/powerpoint/2010/main" val="3898393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Commitment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Allen and Meyer survey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Organizational Commitment Questionnaire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Organizational Commitment Scale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Custom-designed inventories</a:t>
            </a:r>
          </a:p>
        </p:txBody>
      </p:sp>
    </p:spTree>
    <p:extLst>
      <p:ext uri="{BB962C8B-B14F-4D97-AF65-F5344CB8AC3E}">
        <p14:creationId xmlns:p14="http://schemas.microsoft.com/office/powerpoint/2010/main" val="3954934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Workbook Exercise 10.5 Case Study</a:t>
            </a:r>
          </a:p>
        </p:txBody>
      </p:sp>
    </p:spTree>
    <p:extLst>
      <p:ext uri="{BB962C8B-B14F-4D97-AF65-F5344CB8AC3E}">
        <p14:creationId xmlns:p14="http://schemas.microsoft.com/office/powerpoint/2010/main" val="212334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10-01 Explain the importance of job satisfaction and organizational commitment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10-02 Identify the individual differences in the predisposition to be satisfied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10-03 Increase employee satisfaction and commitment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10-04 Measure an employee’s job satisfaction level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10-05 Reduce employee absenteeism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10-06 Understand why employees quit their jobs and what can be done to reduce turnover</a:t>
            </a:r>
          </a:p>
        </p:txBody>
      </p:sp>
    </p:spTree>
    <p:extLst>
      <p:ext uri="{BB962C8B-B14F-4D97-AF65-F5344CB8AC3E}">
        <p14:creationId xmlns:p14="http://schemas.microsoft.com/office/powerpoint/2010/main" val="15914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Consequences of Dissatisfaction and Other Negative Work Attitudes</a:t>
            </a:r>
          </a:p>
        </p:txBody>
      </p:sp>
    </p:spTree>
    <p:extLst>
      <p:ext uri="{BB962C8B-B14F-4D97-AF65-F5344CB8AC3E}">
        <p14:creationId xmlns:p14="http://schemas.microsoft.com/office/powerpoint/2010/main" val="535251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Absenteeism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U.S. workers missed 3% of work (Bureau of Labor Statistics, 2020)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Holidays, sickness, parental leave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Moderately correlated with turnover</a:t>
            </a:r>
          </a:p>
        </p:txBody>
      </p:sp>
    </p:spTree>
    <p:extLst>
      <p:ext uri="{BB962C8B-B14F-4D97-AF65-F5344CB8AC3E}">
        <p14:creationId xmlns:p14="http://schemas.microsoft.com/office/powerpoint/2010/main" val="1647741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6DD203-51DA-4CBE-BC88-646F49E7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International Differences</a:t>
            </a:r>
          </a:p>
        </p:txBody>
      </p:sp>
      <p:graphicFrame>
        <p:nvGraphicFramePr>
          <p:cNvPr id="11" name="Group 53">
            <a:extLst>
              <a:ext uri="{FF2B5EF4-FFF2-40B4-BE49-F238E27FC236}">
                <a16:creationId xmlns:a16="http://schemas.microsoft.com/office/drawing/2014/main" id="{032B88E1-1A1F-4516-8052-7D0092780EC0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1635413687"/>
              </p:ext>
            </p:extLst>
          </p:nvPr>
        </p:nvGraphicFramePr>
        <p:xfrm>
          <a:off x="2781300" y="1439335"/>
          <a:ext cx="6629400" cy="452596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Absenteeism Days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Australia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Bulgaria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Germany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Czech Republic (Czechia)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Norway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Switzerland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Ukraine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Malta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United Kingdom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Canada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028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Employee Excuses for Missing Work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7" y="1289684"/>
            <a:ext cx="5144758" cy="4801400"/>
          </a:xfrm>
        </p:spPr>
        <p:txBody>
          <a:bodyPr/>
          <a:lstStyle/>
          <a:p>
            <a:pPr marL="361950" indent="-361950"/>
            <a:r>
              <a:rPr lang="en-US" sz="1800" dirty="0"/>
              <a:t>I was sprayed by a skunk. </a:t>
            </a:r>
          </a:p>
          <a:p>
            <a:pPr marL="361950" indent="-361950"/>
            <a:r>
              <a:rPr lang="en-US" sz="1800" dirty="0"/>
              <a:t>I tripped over my dog and was knocked unconscious. </a:t>
            </a:r>
          </a:p>
          <a:p>
            <a:pPr marL="361950" indent="-361950"/>
            <a:r>
              <a:rPr lang="en-US" sz="1800" dirty="0"/>
              <a:t>My bus broke down and was held up by robbers. </a:t>
            </a:r>
          </a:p>
          <a:p>
            <a:pPr marL="361950" indent="-361950"/>
            <a:r>
              <a:rPr lang="en-US" sz="1800" dirty="0"/>
              <a:t>I was arrested as a result of mistaken identity. </a:t>
            </a:r>
          </a:p>
          <a:p>
            <a:pPr marL="361950" indent="-361950"/>
            <a:r>
              <a:rPr lang="en-US" sz="1800" dirty="0"/>
              <a:t>I forgot to come back to work after lunch. </a:t>
            </a:r>
          </a:p>
          <a:p>
            <a:pPr marL="361950" indent="-361950"/>
            <a:r>
              <a:rPr lang="en-US" sz="1800" dirty="0"/>
              <a:t>I couldn’t find my shoes. </a:t>
            </a:r>
          </a:p>
          <a:p>
            <a:pPr marL="361950" indent="-361950"/>
            <a:r>
              <a:rPr lang="en-US" sz="1800" dirty="0"/>
              <a:t>I hurt myself bowling. </a:t>
            </a:r>
          </a:p>
          <a:p>
            <a:pPr marL="361950" indent="-361950"/>
            <a:r>
              <a:rPr lang="en-US" sz="1800" dirty="0"/>
              <a:t>I was spit on by a venomous snake. </a:t>
            </a:r>
          </a:p>
          <a:p>
            <a:pPr marL="361950" indent="-361950"/>
            <a:r>
              <a:rPr lang="en-US" sz="1800" dirty="0"/>
              <a:t>I totaled my wife’s jeep in a collision with a cow.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1EAE6B7-9331-43FB-94A9-2E6618F814CC}"/>
              </a:ext>
            </a:extLst>
          </p:cNvPr>
          <p:cNvSpPr txBox="1">
            <a:spLocks/>
          </p:cNvSpPr>
          <p:nvPr/>
        </p:nvSpPr>
        <p:spPr bwMode="auto">
          <a:xfrm>
            <a:off x="6303667" y="1284805"/>
            <a:ext cx="5303852" cy="480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 typeface="Arial" panose="020B0604020202020204" pitchFamily="34" charset="0"/>
              <a:buChar char="•"/>
              <a:defRPr sz="2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FontTx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 algn="l" rtl="0" eaLnBrk="1" fontAlgn="base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/>
            <a:r>
              <a:rPr lang="en-US" sz="1800" dirty="0"/>
              <a:t>A hitman was looking for me. </a:t>
            </a:r>
          </a:p>
          <a:p>
            <a:pPr marL="361950" indent="-361950"/>
            <a:r>
              <a:rPr lang="en-US" sz="1800" dirty="0"/>
              <a:t>My curlers burned my hair and I had to go to the hairdresser. </a:t>
            </a:r>
          </a:p>
          <a:p>
            <a:pPr marL="361950" indent="-361950"/>
            <a:r>
              <a:rPr lang="en-US" sz="1800" dirty="0"/>
              <a:t>I eloped. </a:t>
            </a:r>
          </a:p>
          <a:p>
            <a:pPr marL="361950" indent="-361950"/>
            <a:r>
              <a:rPr lang="en-US" sz="1800" dirty="0"/>
              <a:t>My cat unplugged my alarm clock. </a:t>
            </a:r>
          </a:p>
          <a:p>
            <a:pPr marL="361950" indent="-361950"/>
            <a:r>
              <a:rPr lang="en-US" sz="1800" dirty="0"/>
              <a:t>I had to be there for my husband’s grand jury trial. </a:t>
            </a:r>
          </a:p>
          <a:p>
            <a:pPr marL="361950" indent="-361950"/>
            <a:r>
              <a:rPr lang="en-US" sz="1800" dirty="0"/>
              <a:t>I had to ship my grandmother’s bones overseas. (Note: she had passed away 20 years ago)</a:t>
            </a:r>
            <a:br>
              <a:rPr lang="en-US" sz="1800" dirty="0"/>
            </a:br>
            <a:endParaRPr lang="en-US" sz="1800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1800" dirty="0"/>
              <a:t>Source: 2004 CareerBuilder.com Survey</a:t>
            </a:r>
          </a:p>
        </p:txBody>
      </p:sp>
    </p:spTree>
    <p:extLst>
      <p:ext uri="{BB962C8B-B14F-4D97-AF65-F5344CB8AC3E}">
        <p14:creationId xmlns:p14="http://schemas.microsoft.com/office/powerpoint/2010/main" val="83176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Attendance by Having Consequences for Missing Work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Rewards for Attending</a:t>
            </a:r>
          </a:p>
          <a:p>
            <a:pPr lvl="1"/>
            <a:r>
              <a:rPr lang="en-US" dirty="0"/>
              <a:t>Financial incentives</a:t>
            </a:r>
          </a:p>
          <a:p>
            <a:pPr lvl="2"/>
            <a:r>
              <a:rPr lang="en-US" dirty="0"/>
              <a:t>Well pay</a:t>
            </a:r>
          </a:p>
          <a:p>
            <a:pPr lvl="2"/>
            <a:r>
              <a:rPr lang="en-US" dirty="0"/>
              <a:t>Financial bonuses</a:t>
            </a:r>
          </a:p>
          <a:p>
            <a:pPr lvl="2"/>
            <a:r>
              <a:rPr lang="en-US" dirty="0"/>
              <a:t>Games</a:t>
            </a:r>
          </a:p>
          <a:p>
            <a:pPr lvl="1"/>
            <a:r>
              <a:rPr lang="en-US" dirty="0"/>
              <a:t>Paid time-off programs</a:t>
            </a:r>
          </a:p>
          <a:p>
            <a:pPr lvl="1"/>
            <a:r>
              <a:rPr lang="en-US" dirty="0"/>
              <a:t>Recognition programs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Discipline for Not Attending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Clear Policy and Record Keeping</a:t>
            </a:r>
          </a:p>
        </p:txBody>
      </p:sp>
    </p:spTree>
    <p:extLst>
      <p:ext uri="{BB962C8B-B14F-4D97-AF65-F5344CB8AC3E}">
        <p14:creationId xmlns:p14="http://schemas.microsoft.com/office/powerpoint/2010/main" val="1477960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Attendance by Reducing Employee Stress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Reducing illness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hiring “absence-prone” employees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Uncontrollable absenteeism</a:t>
            </a:r>
          </a:p>
          <a:p>
            <a:pPr lvl="1"/>
            <a:r>
              <a:rPr lang="en-US" dirty="0"/>
              <a:t>Bad weather</a:t>
            </a:r>
          </a:p>
        </p:txBody>
      </p:sp>
    </p:spTree>
    <p:extLst>
      <p:ext uri="{BB962C8B-B14F-4D97-AF65-F5344CB8AC3E}">
        <p14:creationId xmlns:p14="http://schemas.microsoft.com/office/powerpoint/2010/main" val="3298922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F4DEDB-3030-4EE9-B678-E8B44F39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/>
              <a:t>Workbook Exercise 10.6 Case Study</a:t>
            </a:r>
          </a:p>
        </p:txBody>
      </p:sp>
    </p:spTree>
    <p:extLst>
      <p:ext uri="{BB962C8B-B14F-4D97-AF65-F5344CB8AC3E}">
        <p14:creationId xmlns:p14="http://schemas.microsoft.com/office/powerpoint/2010/main" val="1291942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E91493-6994-4126-920F-67739940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Turnover: Why Do Employees Leave?</a:t>
            </a:r>
            <a:br>
              <a:rPr lang="en-IN" dirty="0"/>
            </a:br>
            <a:r>
              <a:rPr lang="en-IN" dirty="0"/>
              <a:t>Unavoidable Reasons and Needs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7D1C11-6887-441F-8110-938CBF1048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Unavoidable Reasons</a:t>
            </a:r>
          </a:p>
          <a:p>
            <a:pPr lvl="1"/>
            <a:r>
              <a:rPr lang="en-US" dirty="0"/>
              <a:t>School starts</a:t>
            </a:r>
          </a:p>
          <a:p>
            <a:pPr lvl="1"/>
            <a:r>
              <a:rPr lang="en-US" dirty="0"/>
              <a:t>Job transfer</a:t>
            </a:r>
          </a:p>
          <a:p>
            <a:pPr lvl="1"/>
            <a:r>
              <a:rPr lang="en-US" dirty="0"/>
              <a:t>Illness</a:t>
            </a:r>
          </a:p>
          <a:p>
            <a:pPr lvl="1"/>
            <a:r>
              <a:rPr lang="en-US" dirty="0"/>
              <a:t>Family issues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Advancement</a:t>
            </a:r>
          </a:p>
          <a:p>
            <a:pPr lvl="1"/>
            <a:r>
              <a:rPr lang="en-US" dirty="0"/>
              <a:t>More responsibility</a:t>
            </a:r>
          </a:p>
          <a:p>
            <a:pPr lvl="1"/>
            <a:r>
              <a:rPr lang="en-US" dirty="0"/>
              <a:t>Better pay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Unmet Needs</a:t>
            </a:r>
          </a:p>
        </p:txBody>
      </p:sp>
    </p:spTree>
    <p:extLst>
      <p:ext uri="{BB962C8B-B14F-4D97-AF65-F5344CB8AC3E}">
        <p14:creationId xmlns:p14="http://schemas.microsoft.com/office/powerpoint/2010/main" val="4117003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E91493-6994-4126-920F-67739940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Turnover: Why Do Employees Leave?</a:t>
            </a:r>
            <a:br>
              <a:rPr lang="en-IN" dirty="0"/>
            </a:br>
            <a:r>
              <a:rPr lang="en-IN" dirty="0"/>
              <a:t>Escape or Unmet Expectations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259503-EE6A-4715-B15A-1D1E90CCCB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169104"/>
            <a:ext cx="10711543" cy="4801400"/>
          </a:xfrm>
        </p:spPr>
        <p:txBody>
          <a:bodyPr/>
          <a:lstStyle/>
          <a:p>
            <a:r>
              <a:rPr lang="en-US" dirty="0"/>
              <a:t>Escape From</a:t>
            </a:r>
          </a:p>
          <a:p>
            <a:pPr lvl="1"/>
            <a:r>
              <a:rPr lang="en-US" dirty="0"/>
              <a:t>People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Management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Coworkers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Customers</a:t>
            </a:r>
          </a:p>
          <a:p>
            <a:pPr lvl="1"/>
            <a:r>
              <a:rPr lang="en-US" dirty="0"/>
              <a:t>Working conditions</a:t>
            </a:r>
          </a:p>
          <a:p>
            <a:pPr lvl="1"/>
            <a:r>
              <a:rPr lang="en-US" dirty="0"/>
              <a:t>Stress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Unmet Expectations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Job</a:t>
            </a:r>
          </a:p>
          <a:p>
            <a:pPr lvl="1"/>
            <a:r>
              <a:rPr lang="en-US" dirty="0"/>
              <a:t>Career</a:t>
            </a:r>
          </a:p>
        </p:txBody>
      </p:sp>
    </p:spTree>
    <p:extLst>
      <p:ext uri="{BB962C8B-B14F-4D97-AF65-F5344CB8AC3E}">
        <p14:creationId xmlns:p14="http://schemas.microsoft.com/office/powerpoint/2010/main" val="2081181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 of Leaving a Job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you left a job because of any of the previous reasons mentioned? </a:t>
            </a:r>
          </a:p>
        </p:txBody>
      </p:sp>
    </p:spTree>
    <p:extLst>
      <p:ext uri="{BB962C8B-B14F-4D97-AF65-F5344CB8AC3E}">
        <p14:creationId xmlns:p14="http://schemas.microsoft.com/office/powerpoint/2010/main" val="387355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272"/>
            <a:ext cx="10515600" cy="1255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Why Should We Care About Employee Attitudes?</a:t>
            </a:r>
          </a:p>
        </p:txBody>
      </p:sp>
    </p:spTree>
    <p:extLst>
      <p:ext uri="{BB962C8B-B14F-4D97-AF65-F5344CB8AC3E}">
        <p14:creationId xmlns:p14="http://schemas.microsoft.com/office/powerpoint/2010/main" val="1812121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Reducing Turnover Selection Issues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Conduct realistic job previews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Look for person-organization fit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Study predictors of people who leave</a:t>
            </a:r>
          </a:p>
        </p:txBody>
      </p:sp>
    </p:spTree>
    <p:extLst>
      <p:ext uri="{BB962C8B-B14F-4D97-AF65-F5344CB8AC3E}">
        <p14:creationId xmlns:p14="http://schemas.microsoft.com/office/powerpoint/2010/main" val="3764427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Reducing Turnover Compensation Issues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Match the market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job evaluation to ensure internal equity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Offer retention/tenure bonuses (stay for pay)</a:t>
            </a:r>
          </a:p>
        </p:txBody>
      </p:sp>
    </p:spTree>
    <p:extLst>
      <p:ext uri="{BB962C8B-B14F-4D97-AF65-F5344CB8AC3E}">
        <p14:creationId xmlns:p14="http://schemas.microsoft.com/office/powerpoint/2010/main" val="251545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88" y="368509"/>
            <a:ext cx="10610224" cy="672105"/>
          </a:xfrm>
        </p:spPr>
        <p:txBody>
          <a:bodyPr/>
          <a:lstStyle/>
          <a:p>
            <a:r>
              <a:rPr lang="en-US" dirty="0"/>
              <a:t>Increasing Salary and Benefits Will Only Work If: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Employees are leaving due to low compensation or benefits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turnover rate is high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salary increase will be a meaningful amount</a:t>
            </a:r>
          </a:p>
        </p:txBody>
      </p:sp>
    </p:spTree>
    <p:extLst>
      <p:ext uri="{BB962C8B-B14F-4D97-AF65-F5344CB8AC3E}">
        <p14:creationId xmlns:p14="http://schemas.microsoft.com/office/powerpoint/2010/main" val="356170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E91493-6994-4126-920F-67739940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Counterproductive Behaviors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259503-EE6A-4715-B15A-1D1E90CCCB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37230"/>
            <a:ext cx="10711543" cy="4801400"/>
          </a:xfrm>
        </p:spPr>
        <p:txBody>
          <a:bodyPr/>
          <a:lstStyle/>
          <a:p>
            <a:r>
              <a:rPr lang="en-US" dirty="0"/>
              <a:t>Individuals</a:t>
            </a:r>
          </a:p>
          <a:p>
            <a:pPr lvl="1"/>
            <a:r>
              <a:rPr lang="en-US" dirty="0"/>
              <a:t>Gossip</a:t>
            </a:r>
          </a:p>
          <a:p>
            <a:pPr lvl="1"/>
            <a:r>
              <a:rPr lang="en-US" dirty="0"/>
              <a:t>Negative politics</a:t>
            </a:r>
          </a:p>
          <a:p>
            <a:pPr lvl="1"/>
            <a:r>
              <a:rPr lang="en-US" dirty="0"/>
              <a:t>Harassment</a:t>
            </a:r>
          </a:p>
          <a:p>
            <a:pPr lvl="1"/>
            <a:r>
              <a:rPr lang="en-US" dirty="0"/>
              <a:t>Workplace violence</a:t>
            </a:r>
          </a:p>
          <a:p>
            <a:pPr lvl="1"/>
            <a:r>
              <a:rPr lang="en-US" dirty="0"/>
              <a:t>Bullying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Theft</a:t>
            </a:r>
          </a:p>
          <a:p>
            <a:pPr lvl="1"/>
            <a:r>
              <a:rPr lang="en-US" dirty="0"/>
              <a:t>Sabotage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Personality Types</a:t>
            </a:r>
          </a:p>
        </p:txBody>
      </p:sp>
    </p:spTree>
    <p:extLst>
      <p:ext uri="{BB962C8B-B14F-4D97-AF65-F5344CB8AC3E}">
        <p14:creationId xmlns:p14="http://schemas.microsoft.com/office/powerpoint/2010/main" val="3285551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Citizenship Behaviors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“Little things” not required of an employee</a:t>
            </a:r>
          </a:p>
          <a:p>
            <a:pPr lvl="1"/>
            <a:r>
              <a:rPr lang="en-US" dirty="0"/>
              <a:t>Staying late to finish a project</a:t>
            </a:r>
          </a:p>
          <a:p>
            <a:pPr lvl="1"/>
            <a:r>
              <a:rPr lang="en-US" dirty="0"/>
              <a:t>Mentoring an employee</a:t>
            </a:r>
          </a:p>
          <a:p>
            <a:pPr lvl="1"/>
            <a:r>
              <a:rPr lang="en-US" dirty="0"/>
              <a:t>Volunteering for committees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Negative correlation between OCBs and employee counterproductive behavior</a:t>
            </a:r>
          </a:p>
        </p:txBody>
      </p:sp>
    </p:spTree>
    <p:extLst>
      <p:ext uri="{BB962C8B-B14F-4D97-AF65-F5344CB8AC3E}">
        <p14:creationId xmlns:p14="http://schemas.microsoft.com/office/powerpoint/2010/main" val="640074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Putting It All Together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Applied Case Study: Reducing Turnover at Bubba Gump Shrimp</a:t>
            </a:r>
          </a:p>
        </p:txBody>
      </p:sp>
    </p:spTree>
    <p:extLst>
      <p:ext uri="{BB962C8B-B14F-4D97-AF65-F5344CB8AC3E}">
        <p14:creationId xmlns:p14="http://schemas.microsoft.com/office/powerpoint/2010/main" val="2805650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 of Ethics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Focus on Ethics: Organizational Commitment</a:t>
            </a:r>
          </a:p>
        </p:txBody>
      </p:sp>
    </p:spTree>
    <p:extLst>
      <p:ext uri="{BB962C8B-B14F-4D97-AF65-F5344CB8AC3E}">
        <p14:creationId xmlns:p14="http://schemas.microsoft.com/office/powerpoint/2010/main" val="2944640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 of Incentives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 you think that incentives are a form of bribery? If so, do you think it’s unethical for companies to do this?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would keep you at a company for a longer period? Would incentives such as an Attendance Reward Program or end of the year bonuses make a difference in whether you left a job?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you think that using such incentives is a way for leaders to ignore what they should be doing to make things better for the employees?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are some other ethical dilemmas that might occur by offering incentives to increase commitment or job satisfaction?</a:t>
            </a:r>
          </a:p>
        </p:txBody>
      </p:sp>
    </p:spTree>
    <p:extLst>
      <p:ext uri="{BB962C8B-B14F-4D97-AF65-F5344CB8AC3E}">
        <p14:creationId xmlns:p14="http://schemas.microsoft.com/office/powerpoint/2010/main" val="3525391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Self-Assessment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Are some employees “destined” to always be dissatisfied with their job? Why or why not?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do most employees value and need in a job?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it possible to treat all employees equitably? Why or why not?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is the best way to improve employee attendance?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Which measure of job satisfaction is best? Why?</a:t>
            </a:r>
          </a:p>
        </p:txBody>
      </p:sp>
    </p:spTree>
    <p:extLst>
      <p:ext uri="{BB962C8B-B14F-4D97-AF65-F5344CB8AC3E}">
        <p14:creationId xmlns:p14="http://schemas.microsoft.com/office/powerpoint/2010/main" val="2459800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23C1-7F6C-4FD6-A889-9675099D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7801-87CF-4303-8ECF-F731A973D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sz="2600" dirty="0"/>
              <a:t>Now that the lesson has ended, you should have learned how to:</a:t>
            </a:r>
          </a:p>
          <a:p>
            <a:r>
              <a:rPr lang="en-US" sz="2600" dirty="0"/>
              <a:t>Explain the importance of job satisfaction and organizational commitment</a:t>
            </a:r>
          </a:p>
          <a:p>
            <a:r>
              <a:rPr lang="en-US" sz="2600" dirty="0"/>
              <a:t>Identify the individual differences in the predisposition to be satisfied</a:t>
            </a:r>
          </a:p>
          <a:p>
            <a:r>
              <a:rPr lang="en-US" sz="2600" dirty="0"/>
              <a:t>Increase employee satisfaction and commitment</a:t>
            </a:r>
          </a:p>
          <a:p>
            <a:r>
              <a:rPr lang="en-US" sz="2600" dirty="0"/>
              <a:t>Measure an employee’s job satisfaction level</a:t>
            </a:r>
          </a:p>
          <a:p>
            <a:r>
              <a:rPr lang="en-US" sz="2600" dirty="0"/>
              <a:t>Reduce employee absenteeism</a:t>
            </a:r>
          </a:p>
          <a:p>
            <a:r>
              <a:rPr lang="en-US" sz="2600" dirty="0"/>
              <a:t>Understand why employees quit their jobs and what can be done to reduce turnover</a:t>
            </a:r>
          </a:p>
        </p:txBody>
      </p:sp>
    </p:spTree>
    <p:extLst>
      <p:ext uri="{BB962C8B-B14F-4D97-AF65-F5344CB8AC3E}">
        <p14:creationId xmlns:p14="http://schemas.microsoft.com/office/powerpoint/2010/main" val="369374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65CB3-DE95-4722-8918-9B97B3C9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Worry About Employee Attitudes?</a:t>
            </a:r>
            <a:endParaRPr lang="en-IN" dirty="0"/>
          </a:p>
        </p:txBody>
      </p:sp>
      <p:graphicFrame>
        <p:nvGraphicFramePr>
          <p:cNvPr id="13" name="Group 69">
            <a:extLst>
              <a:ext uri="{FF2B5EF4-FFF2-40B4-BE49-F238E27FC236}">
                <a16:creationId xmlns:a16="http://schemas.microsoft.com/office/drawing/2014/main" id="{ACB5B015-E8B5-45F6-916F-B7D56E29252A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1971666458"/>
              </p:ext>
            </p:extLst>
          </p:nvPr>
        </p:nvGraphicFramePr>
        <p:xfrm>
          <a:off x="2364711" y="1734343"/>
          <a:ext cx="7239001" cy="31702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473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Satisfaction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Commitment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Absenteeism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−0.23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−0.23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Turnover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−0.22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−0.23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Lateness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−0.11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−0.29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Organizational citizenship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0.24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0.25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Counterproductive behavior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−0.37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−0.36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0.30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0.17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Commitment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0.59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61BF27-9ADC-41BB-A726-6135E30E9C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47835" y="5282887"/>
            <a:ext cx="5036705" cy="35853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Note: Numbers in table are corrected correlations</a:t>
            </a:r>
          </a:p>
        </p:txBody>
      </p:sp>
    </p:spTree>
    <p:extLst>
      <p:ext uri="{BB962C8B-B14F-4D97-AF65-F5344CB8AC3E}">
        <p14:creationId xmlns:p14="http://schemas.microsoft.com/office/powerpoint/2010/main" val="73226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Differences in Employee Satisfaction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Important Findings</a:t>
            </a:r>
          </a:p>
          <a:p>
            <a:pPr lvl="1"/>
            <a:r>
              <a:rPr lang="en-US" dirty="0"/>
              <a:t>Consistency across jobs</a:t>
            </a:r>
          </a:p>
          <a:p>
            <a:pPr lvl="1"/>
            <a:r>
              <a:rPr lang="en-US" dirty="0"/>
              <a:t>Consistency across time</a:t>
            </a:r>
          </a:p>
          <a:p>
            <a:pPr lvl="1"/>
            <a:r>
              <a:rPr lang="en-US" dirty="0"/>
              <a:t>Relationship between life satisfaction and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295153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272"/>
            <a:ext cx="10515600" cy="1255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What Causes Employees to Be Satisfied with and Committed to Their Jobs?</a:t>
            </a:r>
          </a:p>
        </p:txBody>
      </p:sp>
    </p:spTree>
    <p:extLst>
      <p:ext uri="{BB962C8B-B14F-4D97-AF65-F5344CB8AC3E}">
        <p14:creationId xmlns:p14="http://schemas.microsoft.com/office/powerpoint/2010/main" val="64827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Organizational Commitment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Affective commitment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Continuance commitment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Normative commitment</a:t>
            </a:r>
          </a:p>
        </p:txBody>
      </p:sp>
    </p:spTree>
    <p:extLst>
      <p:ext uri="{BB962C8B-B14F-4D97-AF65-F5344CB8AC3E}">
        <p14:creationId xmlns:p14="http://schemas.microsoft.com/office/powerpoint/2010/main" val="19905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Individual Differences Affect Job Satisfaction?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Individual difference theory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Genetic predispositions</a:t>
            </a:r>
          </a:p>
          <a:p>
            <a:pPr lvl="1"/>
            <a:r>
              <a:rPr lang="en-US" dirty="0"/>
              <a:t>Core self-evaluations</a:t>
            </a:r>
          </a:p>
          <a:p>
            <a:pPr lvl="2"/>
            <a:r>
              <a:rPr lang="en-US" dirty="0"/>
              <a:t>Self-esteem</a:t>
            </a:r>
          </a:p>
          <a:p>
            <a:pPr lvl="2"/>
            <a:r>
              <a:rPr lang="en-US" dirty="0"/>
              <a:t>Self-efficacy</a:t>
            </a:r>
          </a:p>
          <a:p>
            <a:pPr lvl="2"/>
            <a:r>
              <a:rPr lang="en-US" dirty="0"/>
              <a:t>Internal locus of control</a:t>
            </a:r>
          </a:p>
          <a:p>
            <a:pPr lvl="2"/>
            <a:r>
              <a:rPr lang="en-US" dirty="0"/>
              <a:t>Optimism/positive affectivity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Intelligence</a:t>
            </a:r>
          </a:p>
        </p:txBody>
      </p:sp>
    </p:spTree>
    <p:extLst>
      <p:ext uri="{BB962C8B-B14F-4D97-AF65-F5344CB8AC3E}">
        <p14:creationId xmlns:p14="http://schemas.microsoft.com/office/powerpoint/2010/main" val="3371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Cengage.potx" id="{8657E95E-D601-4622-93AD-E122BF442589}" vid="{BBF71559-ED4F-42B5-98FD-480A31779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 xsi:nil="true"/>
    <Topic xmlns="c8ecdccd-e3b0-4392-94c4-49d90f16d1d5">Accessibility</Topic>
    <Copy xmlns="c8ecdccd-e3b0-4392-94c4-49d90f16d1d5">true</Copy>
    <MasterLocation_x0028_ifCopy_x003d_Yes_x0029_ xmlns="c8ecdccd-e3b0-4392-94c4-49d90f16d1d5">LCoE</MasterLocation_x0028_ifCopy_x003d_Yes_x0029_>
    <Owner xmlns="c8ecdccd-e3b0-4392-94c4-49d90f16d1d5">LCoE</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18" ma:contentTypeDescription="Create a new document." ma:contentTypeScope="" ma:versionID="6b2a7157397caa02a1ce799840706cf4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f7ec463e446db2c0a3b7b3165a862926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Topic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Owner" minOccurs="0"/>
                <xsd:element ref="ns2:Copy" minOccurs="0"/>
                <xsd:element ref="ns2:MasterLocation_x0028_ifCopy_x003d_Yes_x0029_" minOccurs="0"/>
                <xsd:element ref="ns2:Admin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Topic" ma:index="11" nillable="true" ma:displayName="Topic" ma:default="Unassigned" ma:format="Dropdown" ma:internalName="Topic">
      <xsd:simpleType>
        <xsd:restriction base="dms:Choice">
          <xsd:enumeration value="Accessibility"/>
          <xsd:enumeration value="Archiving"/>
          <xsd:enumeration value="CenDoc"/>
          <xsd:enumeration value="Content Corrections/Reprints"/>
          <xsd:enumeration value="Content Creation"/>
          <xsd:enumeration value="Files to Printer"/>
          <xsd:enumeration value="Invoicing"/>
          <xsd:enumeration value="Partner Programs"/>
          <xsd:enumeration value="Project Management"/>
          <xsd:enumeration value="Other"/>
          <xsd:enumeration value="Unassigned"/>
          <xsd:enumeration value="Source Document Only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Owner" ma:index="17" nillable="true" ma:displayName="Owner" ma:format="Dropdown" ma:internalName="Owner">
      <xsd:simpleType>
        <xsd:restriction base="dms:Choice">
          <xsd:enumeration value="Content Corrections"/>
          <xsd:enumeration value="Content Creation"/>
          <xsd:enumeration value="Content Management Services"/>
          <xsd:enumeration value="Creative Studio"/>
          <xsd:enumeration value="Digital Production"/>
          <xsd:enumeration value="Finance"/>
          <xsd:enumeration value="LCoE"/>
          <xsd:enumeration value="Manufacturing"/>
          <xsd:enumeration value="Strategic Sourcing"/>
        </xsd:restriction>
      </xsd:simpleType>
    </xsd:element>
    <xsd:element name="Copy" ma:index="18" nillable="true" ma:displayName="Copy 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19" nillable="true" ma:displayName="Master Location (if Copy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Catalyst / Finance"/>
          <xsd:enumeration value="Content Creation"/>
          <xsd:enumeration value="Content Management Services"/>
          <xsd:enumeration value="GPMOT"/>
          <xsd:enumeration value="LCoE"/>
          <xsd:enumeration value="Strategic Sourcing"/>
          <xsd:enumeration value="VIP Documents"/>
          <xsd:enumeration value="n/a"/>
        </xsd:restriction>
      </xsd:simpleType>
    </xsd:element>
    <xsd:element name="AdminNotes" ma:index="20" nillable="true" ma:displayName="Admin Notes" ma:format="Dropdown" ma:internalName="AdminNotes">
      <xsd:simpleType>
        <xsd:union memberTypes="dms:Text">
          <xsd:simpleType>
            <xsd:restriction base="dms:Choice">
              <xsd:enumeration value="See Source Documents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BA192-EF86-48DF-982C-2C526A268392}">
  <ds:schemaRefs>
    <ds:schemaRef ds:uri="http://schemas.microsoft.com/office/2006/metadata/properties"/>
    <ds:schemaRef ds:uri="http://schemas.microsoft.com/office/2006/documentManagement/types"/>
    <ds:schemaRef ds:uri="c8ecdccd-e3b0-4392-94c4-49d90f16d1d5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c1e726a-7c3b-4654-9122-87de3e28a51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CEB1C7-5C0A-4F1C-B184-5FA4EC607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cdccd-e3b0-4392-94c4-49d90f16d1d5"/>
    <ds:schemaRef ds:uri="cc1e726a-7c3b-4654-9122-87de3e28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1403</TotalTime>
  <Words>1726</Words>
  <Application>Microsoft Office PowerPoint</Application>
  <PresentationFormat>Widescreen</PresentationFormat>
  <Paragraphs>390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Arial</vt:lpstr>
      <vt:lpstr>Calibri</vt:lpstr>
      <vt:lpstr>Helvetica</vt:lpstr>
      <vt:lpstr>Open Sans</vt:lpstr>
      <vt:lpstr>Summer Font</vt:lpstr>
      <vt:lpstr>Office Theme</vt:lpstr>
      <vt:lpstr>Industrial/Organizational Psychology: An Applied Approach, 9e</vt:lpstr>
      <vt:lpstr>Icebreaker</vt:lpstr>
      <vt:lpstr>Learning Objectives</vt:lpstr>
      <vt:lpstr>Why Should We Care About Employee Attitudes?</vt:lpstr>
      <vt:lpstr>Why Worry About Employee Attitudes?</vt:lpstr>
      <vt:lpstr>Individual Differences in Employee Satisfaction</vt:lpstr>
      <vt:lpstr>What Causes Employees to Be Satisfied with and Committed to Their Jobs?</vt:lpstr>
      <vt:lpstr>Types of Organizational Commitment</vt:lpstr>
      <vt:lpstr>What Individual Differences Affect Job Satisfaction?</vt:lpstr>
      <vt:lpstr>Judge and Bono (2001) Meta-Analysis</vt:lpstr>
      <vt:lpstr>Personality Meta-Analysis Results</vt:lpstr>
      <vt:lpstr>Other Aspects of Employee Lives</vt:lpstr>
      <vt:lpstr>International Differences in Percentage of Employees Satisfied with Their Jobs 2019 Randstad Survey</vt:lpstr>
      <vt:lpstr>Workbook Exercises 10.2 Stability of Job Satisfaction</vt:lpstr>
      <vt:lpstr>Workbook Exercises 10.3 Core Self-Evaluation</vt:lpstr>
      <vt:lpstr>Workbook Exercises 10.4 Your Level of Life Satisfaction</vt:lpstr>
      <vt:lpstr>Activity: Discussion</vt:lpstr>
      <vt:lpstr>Discrepancy Theories</vt:lpstr>
      <vt:lpstr>Person-Organization Fit Kristof-Brown et al. (2005) Meta-Analysis</vt:lpstr>
      <vt:lpstr>Job Facets</vt:lpstr>
      <vt:lpstr>Are Rewards and Resources Given Equitably?</vt:lpstr>
      <vt:lpstr>Organizational Justice</vt:lpstr>
      <vt:lpstr>Organizational Justice Meta-Analysis Results</vt:lpstr>
      <vt:lpstr>Is There a Chance for Growth and Challenge?</vt:lpstr>
      <vt:lpstr>Activity: Discussion of Job Changes</vt:lpstr>
      <vt:lpstr>Measuring Job Satisfaction and Commitment</vt:lpstr>
      <vt:lpstr>Measuring Job Satisfaction</vt:lpstr>
      <vt:lpstr>Measuring Commitment</vt:lpstr>
      <vt:lpstr>Workbook Exercise 10.5 Case Study</vt:lpstr>
      <vt:lpstr>Consequences of Dissatisfaction and Other Negative Work Attitudes</vt:lpstr>
      <vt:lpstr>Absenteeism</vt:lpstr>
      <vt:lpstr>International Differences</vt:lpstr>
      <vt:lpstr>Actual Employee Excuses for Missing Work </vt:lpstr>
      <vt:lpstr>Increasing Attendance by Having Consequences for Missing Work</vt:lpstr>
      <vt:lpstr>Increasing Attendance by Reducing Employee Stress</vt:lpstr>
      <vt:lpstr>Workbook Exercise 10.6 Case Study</vt:lpstr>
      <vt:lpstr>Turnover: Why Do Employees Leave? Unavoidable Reasons and Needs</vt:lpstr>
      <vt:lpstr>Turnover: Why Do Employees Leave? Escape or Unmet Expectations</vt:lpstr>
      <vt:lpstr>Activity: Discussion of Leaving a Job</vt:lpstr>
      <vt:lpstr>Reducing Turnover Selection Issues</vt:lpstr>
      <vt:lpstr>Reducing Turnover Compensation Issues</vt:lpstr>
      <vt:lpstr>Increasing Salary and Benefits Will Only Work If:</vt:lpstr>
      <vt:lpstr>Counterproductive Behaviors</vt:lpstr>
      <vt:lpstr>Organizational Citizenship Behaviors</vt:lpstr>
      <vt:lpstr>Putting It All Together</vt:lpstr>
      <vt:lpstr>Activity: Discussion of Ethics</vt:lpstr>
      <vt:lpstr>Activity: Discussion of Incentives</vt:lpstr>
      <vt:lpstr>Activity: Self-Assessment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Kimberley Grove</dc:creator>
  <cp:keywords/>
  <dc:description/>
  <cp:lastModifiedBy>Colvard, Cameron J.</cp:lastModifiedBy>
  <cp:revision>289</cp:revision>
  <cp:lastPrinted>2020-10-12T14:10:12Z</cp:lastPrinted>
  <dcterms:created xsi:type="dcterms:W3CDTF">2019-11-14T21:20:16Z</dcterms:created>
  <dcterms:modified xsi:type="dcterms:W3CDTF">2022-02-09T19:16:22Z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SP Reprints">
    <vt:bool>false</vt:bool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SP Production">
    <vt:bool>false</vt:bool>
  </property>
  <property fmtid="{D5CDD505-2E9C-101B-9397-08002B2CF9AE}" pid="16" name="SP Content Authoring/Dev">
    <vt:bool>false</vt:bool>
  </property>
  <property fmtid="{D5CDD505-2E9C-101B-9397-08002B2CF9AE}" pid="17" name="SP E2E">
    <vt:bool>false</vt:bool>
  </property>
</Properties>
</file>