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3"/>
  </p:sldMasterIdLst>
  <p:notesMasterIdLst>
    <p:notesMasterId r:id="rId61"/>
  </p:notesMasterIdLst>
  <p:handoutMasterIdLst>
    <p:handoutMasterId r:id="rId62"/>
  </p:handoutMasterIdLst>
  <p:sldIdLst>
    <p:sldId id="488" r:id="rId4"/>
    <p:sldId id="375" r:id="rId5"/>
    <p:sldId id="309" r:id="rId6"/>
    <p:sldId id="311" r:id="rId7"/>
    <p:sldId id="448" r:id="rId8"/>
    <p:sldId id="437" r:id="rId9"/>
    <p:sldId id="438" r:id="rId10"/>
    <p:sldId id="439" r:id="rId11"/>
    <p:sldId id="440" r:id="rId12"/>
    <p:sldId id="470" r:id="rId13"/>
    <p:sldId id="442" r:id="rId14"/>
    <p:sldId id="441" r:id="rId15"/>
    <p:sldId id="443" r:id="rId16"/>
    <p:sldId id="445" r:id="rId17"/>
    <p:sldId id="446" r:id="rId18"/>
    <p:sldId id="447" r:id="rId19"/>
    <p:sldId id="489" r:id="rId20"/>
    <p:sldId id="471" r:id="rId21"/>
    <p:sldId id="312" r:id="rId22"/>
    <p:sldId id="449" r:id="rId23"/>
    <p:sldId id="313" r:id="rId24"/>
    <p:sldId id="450" r:id="rId25"/>
    <p:sldId id="451" r:id="rId26"/>
    <p:sldId id="315" r:id="rId27"/>
    <p:sldId id="407" r:id="rId28"/>
    <p:sldId id="316" r:id="rId29"/>
    <p:sldId id="452" r:id="rId30"/>
    <p:sldId id="453" r:id="rId31"/>
    <p:sldId id="319" r:id="rId32"/>
    <p:sldId id="323" r:id="rId33"/>
    <p:sldId id="330" r:id="rId34"/>
    <p:sldId id="331" r:id="rId35"/>
    <p:sldId id="332" r:id="rId36"/>
    <p:sldId id="426" r:id="rId37"/>
    <p:sldId id="454" r:id="rId38"/>
    <p:sldId id="455" r:id="rId39"/>
    <p:sldId id="370" r:id="rId40"/>
    <p:sldId id="456" r:id="rId41"/>
    <p:sldId id="430" r:id="rId42"/>
    <p:sldId id="434" r:id="rId43"/>
    <p:sldId id="457" r:id="rId44"/>
    <p:sldId id="435" r:id="rId45"/>
    <p:sldId id="458" r:id="rId46"/>
    <p:sldId id="459" r:id="rId47"/>
    <p:sldId id="460" r:id="rId48"/>
    <p:sldId id="461" r:id="rId49"/>
    <p:sldId id="462" r:id="rId50"/>
    <p:sldId id="472" r:id="rId51"/>
    <p:sldId id="473" r:id="rId52"/>
    <p:sldId id="464" r:id="rId53"/>
    <p:sldId id="465" r:id="rId54"/>
    <p:sldId id="466" r:id="rId55"/>
    <p:sldId id="467" r:id="rId56"/>
    <p:sldId id="468" r:id="rId57"/>
    <p:sldId id="436" r:id="rId58"/>
    <p:sldId id="474" r:id="rId59"/>
    <p:sldId id="377" r:id="rId60"/>
  </p:sldIdLst>
  <p:sldSz cx="12192000" cy="6858000"/>
  <p:notesSz cx="7010400" cy="92964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56EB953-E18D-ACDC-989C-9AD93198CEE1}" name="Colvard, Cameron J." initials="CCJ" userId="Colvard, Cameron J." providerId="None"/>
  <p188:author id="{B69A2562-516C-510E-C020-4846ACD2A66F}" name="William Altman" initials="WA" userId="672c3f7d37cea9f0" providerId="Windows Live"/>
  <p188:author id="{FD4AC6B1-FCE9-6FC9-D83D-ACF3C485511C}" name="Mike Aamodt" initials="MA" userId="S::maamodt@dciconsult.com::fe16b82d-2592-4196-a810-e9a2d16244bf" providerId="AD"/>
  <p188:author id="{9B45DBD3-C8BE-B5F3-A66D-8A4FDE20283D}" name="Copyeditor" initials="HJ" userId="Copyeditor"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Gabe Jolivet" initials="GJ" lastIdx="1" clrIdx="1">
    <p:extLst>
      <p:ext uri="{19B8F6BF-5375-455C-9EA6-DF929625EA0E}">
        <p15:presenceInfo xmlns:p15="http://schemas.microsoft.com/office/powerpoint/2012/main" userId="a7c296863622742d" providerId="Windows Live"/>
      </p:ext>
    </p:extLst>
  </p:cmAuthor>
  <p:cmAuthor id="3" name="Hickey, Emily G" initials="HEG" lastIdx="11" clrIdx="2">
    <p:extLst>
      <p:ext uri="{19B8F6BF-5375-455C-9EA6-DF929625EA0E}">
        <p15:presenceInfo xmlns:p15="http://schemas.microsoft.com/office/powerpoint/2012/main" userId="S::emily.hickey@cengage.com::cd1d9c19-894b-42fe-a42c-2436a7e88be7" providerId="AD"/>
      </p:ext>
    </p:extLst>
  </p:cmAuthor>
  <p:cmAuthor id="4" name="Hayden, Erika L" initials="HEL" lastIdx="2" clrIdx="3">
    <p:extLst>
      <p:ext uri="{19B8F6BF-5375-455C-9EA6-DF929625EA0E}">
        <p15:presenceInfo xmlns:p15="http://schemas.microsoft.com/office/powerpoint/2012/main" userId="S::erika.hayden@cengage.com::0e8239a3-29a9-4d6f-a02c-e61250c81e7e" providerId="AD"/>
      </p:ext>
    </p:extLst>
  </p:cmAuthor>
  <p:cmAuthor id="5" name="John Osterman" initials="JO" lastIdx="14" clrIdx="4">
    <p:extLst>
      <p:ext uri="{19B8F6BF-5375-455C-9EA6-DF929625EA0E}">
        <p15:presenceInfo xmlns:p15="http://schemas.microsoft.com/office/powerpoint/2012/main" userId="0b3b71ef1729290a" providerId="Windows Live"/>
      </p:ext>
    </p:extLst>
  </p:cmAuthor>
  <p:cmAuthor id="6" name="Tracy Cugini" initials="TC" lastIdx="5" clrIdx="5">
    <p:extLst>
      <p:ext uri="{19B8F6BF-5375-455C-9EA6-DF929625EA0E}">
        <p15:presenceInfo xmlns:p15="http://schemas.microsoft.com/office/powerpoint/2012/main" userId="9c40d86e5463d8b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A78"/>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064" autoAdjust="0"/>
    <p:restoredTop sz="86940" autoAdjust="0"/>
  </p:normalViewPr>
  <p:slideViewPr>
    <p:cSldViewPr snapToGrid="0" snapToObjects="1">
      <p:cViewPr varScale="1">
        <p:scale>
          <a:sx n="97" d="100"/>
          <a:sy n="97" d="100"/>
        </p:scale>
        <p:origin x="420" y="84"/>
      </p:cViewPr>
      <p:guideLst/>
    </p:cSldViewPr>
  </p:slideViewPr>
  <p:outlineViewPr>
    <p:cViewPr>
      <p:scale>
        <a:sx n="33" d="100"/>
        <a:sy n="33" d="100"/>
      </p:scale>
      <p:origin x="0" y="-33528"/>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commentAuthors" Target="commentAuthors.xml"/><Relationship Id="rId68" Type="http://schemas.microsoft.com/office/2018/10/relationships/authors" Target="author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5E8AA413-85C6-40F2-B867-268CAAA7E377}" type="datetimeFigureOut">
              <a:rPr lang="en-US" smtClean="0"/>
              <a:t>2/9/2022</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2/9/2022</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1592419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Review objectives.</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57</a:t>
            </a:fld>
            <a:endParaRPr lang="en-US" dirty="0"/>
          </a:p>
        </p:txBody>
      </p:sp>
    </p:spTree>
    <p:extLst>
      <p:ext uri="{BB962C8B-B14F-4D97-AF65-F5344CB8AC3E}">
        <p14:creationId xmlns:p14="http://schemas.microsoft.com/office/powerpoint/2010/main" val="13438769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7" name="Footer">
            <a:extLst>
              <a:ext uri="{FF2B5EF4-FFF2-40B4-BE49-F238E27FC236}">
                <a16:creationId xmlns:a16="http://schemas.microsoft.com/office/drawing/2014/main" id="{4ABDB890-BCE4-4859-8BA2-B50A6B25F8D7}"/>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sz="3600"/>
            </a:lvl1p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DDBD60F0-9170-4439-948C-928DCB8B530F}"/>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Footer">
            <a:extLst>
              <a:ext uri="{FF2B5EF4-FFF2-40B4-BE49-F238E27FC236}">
                <a16:creationId xmlns:a16="http://schemas.microsoft.com/office/drawing/2014/main" id="{35FF70E7-2C14-48FF-83CC-0D23EEA65C16}"/>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6" name="Footer">
            <a:extLst>
              <a:ext uri="{FF2B5EF4-FFF2-40B4-BE49-F238E27FC236}">
                <a16:creationId xmlns:a16="http://schemas.microsoft.com/office/drawing/2014/main" id="{2A039E75-6BB5-4168-970E-C56DF1055ADE}"/>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a:extLst>
              <a:ext uri="{FF2B5EF4-FFF2-40B4-BE49-F238E27FC236}">
                <a16:creationId xmlns:a16="http://schemas.microsoft.com/office/drawing/2014/main" id="{5B67C259-33C9-42AE-A8DC-0AB862B285D0}"/>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a:extLst>
              <a:ext uri="{FF2B5EF4-FFF2-40B4-BE49-F238E27FC236}">
                <a16:creationId xmlns:a16="http://schemas.microsoft.com/office/drawing/2014/main" id="{B18C9765-7622-45D3-A627-600EBA9EFCD1}"/>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p:nvPr>
        </p:nvSpPr>
        <p:spPr>
          <a:xfrm>
            <a:off x="5158065" y="3083849"/>
            <a:ext cx="5943392" cy="1343006"/>
          </a:xfrm>
        </p:spPr>
        <p:txBody>
          <a:bodyPr anchor="ctr">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endParaRPr lang="en-US" dirty="0"/>
          </a:p>
        </p:txBody>
      </p:sp>
      <p:sp>
        <p:nvSpPr>
          <p:cNvPr id="5" name="Title 4"/>
          <p:cNvSpPr>
            <a:spLocks noGrp="1"/>
          </p:cNvSpPr>
          <p:nvPr>
            <p:ph type="title"/>
          </p:nvPr>
        </p:nvSpPr>
        <p:spPr>
          <a:xfrm>
            <a:off x="5158065" y="2006622"/>
            <a:ext cx="5045478" cy="867221"/>
          </a:xfrm>
        </p:spPr>
        <p:txBody>
          <a:bodyPr/>
          <a:lstStyle>
            <a:lvl1pPr algn="l">
              <a:defRPr sz="4000">
                <a:solidFill>
                  <a:schemeClr val="bg1"/>
                </a:solidFill>
              </a:defRPr>
            </a:lvl1pPr>
          </a:lstStyle>
          <a:p>
            <a:r>
              <a:rPr lang="en-US" dirty="0"/>
              <a:t>Click to edit Master title style</a:t>
            </a:r>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
        <p:nvSpPr>
          <p:cNvPr id="4" name="Content Placeholder 3"/>
          <p:cNvSpPr>
            <a:spLocks noGrp="1"/>
          </p:cNvSpPr>
          <p:nvPr>
            <p:ph sz="quarter" idx="13"/>
          </p:nvPr>
        </p:nvSpPr>
        <p:spPr>
          <a:xfrm>
            <a:off x="2909661" y="6356350"/>
            <a:ext cx="8815898" cy="365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0278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3096122"/>
            <a:ext cx="10515600" cy="672105"/>
          </a:xfrm>
        </p:spPr>
        <p:txBody>
          <a:bodyPr/>
          <a:lstStyle>
            <a:lvl1pPr>
              <a:lnSpc>
                <a:spcPct val="100000"/>
              </a:lnSpc>
              <a:defRPr sz="3600">
                <a:solidFill>
                  <a:schemeClr val="bg1"/>
                </a:solidFill>
              </a:defRPr>
            </a:lvl1pPr>
          </a:lstStyle>
          <a:p>
            <a:r>
              <a:rPr lang="en-US" dirty="0"/>
              <a:t>Click to edit Master title style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a:extLst>
              <a:ext uri="{FF2B5EF4-FFF2-40B4-BE49-F238E27FC236}">
                <a16:creationId xmlns:a16="http://schemas.microsoft.com/office/drawing/2014/main" id="{CE3A9093-D869-484E-953D-87EB3585543E}"/>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625214"/>
            <a:ext cx="10515600" cy="1139840"/>
          </a:xfrm>
        </p:spPr>
        <p:txBody>
          <a:bodyPr anchor="ctr"/>
          <a:lstStyle>
            <a:lvl1pPr>
              <a:defRPr sz="3600"/>
            </a:lvl1pPr>
          </a:lstStyle>
          <a:p>
            <a:r>
              <a:rPr lang="en-US" dirty="0"/>
              <a:t>Click to edit Master title style</a:t>
            </a:r>
          </a:p>
        </p:txBody>
      </p:sp>
      <p:sp>
        <p:nvSpPr>
          <p:cNvPr id="5" name="Foote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dirty="0"/>
              <a:t>Click to edit Master title style</a:t>
            </a:r>
          </a:p>
        </p:txBody>
      </p:sp>
      <p:sp>
        <p:nvSpPr>
          <p:cNvPr id="6" name="Text Placeholder 5"/>
          <p:cNvSpPr>
            <a:spLocks noGrp="1"/>
          </p:cNvSpPr>
          <p:nvPr>
            <p:ph type="body" sz="quarter" idx="15" hasCustomPrompt="1"/>
          </p:nvPr>
        </p:nvSpPr>
        <p:spPr>
          <a:xfrm>
            <a:off x="743576" y="1289684"/>
            <a:ext cx="10711543" cy="4801400"/>
          </a:xfrm>
        </p:spPr>
        <p:txBody>
          <a:bodyPr>
            <a:noAutofit/>
          </a:bodyPr>
          <a:lstStyle>
            <a:lvl1pPr marL="457200" indent="-457200" algn="l">
              <a:lnSpc>
                <a:spcPct val="100000"/>
              </a:lnSpc>
              <a:spcBef>
                <a:spcPts val="624"/>
              </a:spcBef>
              <a:buClr>
                <a:srgbClr val="004A78"/>
              </a:buClr>
              <a:buFont typeface="Arial" panose="020B0604020202020204" pitchFamily="34" charset="0"/>
              <a:buChar char="•"/>
              <a:defRPr sz="2600" b="0" i="0" baseline="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900113" indent="-442913">
              <a:lnSpc>
                <a:spcPct val="100000"/>
              </a:lnSpc>
              <a:spcBef>
                <a:spcPts val="624"/>
              </a:spcBef>
              <a:buClr>
                <a:srgbClr val="004A78"/>
              </a:buClr>
              <a:buFontTx/>
              <a:buChar char="–"/>
              <a:defRPr>
                <a:solidFill>
                  <a:srgbClr val="000000"/>
                </a:solidFill>
                <a:latin typeface="Arial" panose="020B0604020202020204" pitchFamily="34" charset="0"/>
                <a:ea typeface="Arial" panose="020B0604020202020204" pitchFamily="34" charset="0"/>
                <a:cs typeface="Arial" panose="020B0604020202020204" pitchFamily="34" charset="0"/>
              </a:defRPr>
            </a:lvl2pPr>
            <a:lvl3pPr marL="1350963" indent="-436563">
              <a:lnSpc>
                <a:spcPct val="100000"/>
              </a:lnSpc>
              <a:spcBef>
                <a:spcPts val="624"/>
              </a:spcBef>
              <a:buFont typeface="Arial" panose="020B0604020202020204" pitchFamily="34" charset="0"/>
              <a:buChar char="•"/>
              <a:defRPr sz="2200">
                <a:solidFill>
                  <a:srgbClr val="000000"/>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 </a:t>
            </a:r>
          </a:p>
          <a:p>
            <a:pPr lvl="1"/>
            <a:r>
              <a:rPr lang="en-US" dirty="0"/>
              <a:t> </a:t>
            </a:r>
          </a:p>
          <a:p>
            <a:pPr lvl="2"/>
            <a:r>
              <a:rPr lang="en-US" dirty="0"/>
              <a:t> </a:t>
            </a:r>
          </a:p>
        </p:txBody>
      </p:sp>
      <p:sp>
        <p:nvSpPr>
          <p:cNvPr id="5" name="Foote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391904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dirty="0"/>
              <a:t>Click to edit Master title style</a:t>
            </a:r>
          </a:p>
        </p:txBody>
      </p:sp>
      <p:sp>
        <p:nvSpPr>
          <p:cNvPr id="6" name="Text Placeholder 5"/>
          <p:cNvSpPr>
            <a:spLocks noGrp="1"/>
          </p:cNvSpPr>
          <p:nvPr>
            <p:ph type="body" sz="quarter" idx="15" hasCustomPrompt="1"/>
          </p:nvPr>
        </p:nvSpPr>
        <p:spPr>
          <a:xfrm>
            <a:off x="743577" y="1289684"/>
            <a:ext cx="4606346" cy="4469766"/>
          </a:xfrm>
        </p:spPr>
        <p:txBody>
          <a:bodyPr>
            <a:noAutofit/>
          </a:bodyPr>
          <a:lstStyle>
            <a:lvl1pPr marL="457200" indent="-457200" algn="l">
              <a:lnSpc>
                <a:spcPct val="100000"/>
              </a:lnSpc>
              <a:spcBef>
                <a:spcPts val="624"/>
              </a:spcBef>
              <a:buClr>
                <a:srgbClr val="004A78"/>
              </a:buClr>
              <a:buFont typeface="Arial" panose="020B0604020202020204" pitchFamily="34" charset="0"/>
              <a:buChar char="•"/>
              <a:defRPr sz="2600" b="0" i="0" baseline="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900113" indent="-442913">
              <a:lnSpc>
                <a:spcPct val="100000"/>
              </a:lnSpc>
              <a:spcBef>
                <a:spcPts val="624"/>
              </a:spcBef>
              <a:buClr>
                <a:srgbClr val="004A78"/>
              </a:buClr>
              <a:buFontTx/>
              <a:buChar char="–"/>
              <a:defRPr>
                <a:solidFill>
                  <a:srgbClr val="000000"/>
                </a:solidFill>
                <a:latin typeface="Arial" panose="020B0604020202020204" pitchFamily="34" charset="0"/>
                <a:ea typeface="Arial" panose="020B0604020202020204" pitchFamily="34" charset="0"/>
                <a:cs typeface="Arial" panose="020B0604020202020204" pitchFamily="34" charset="0"/>
              </a:defRPr>
            </a:lvl2pPr>
            <a:lvl3pPr marL="1350963" indent="-436563">
              <a:lnSpc>
                <a:spcPct val="100000"/>
              </a:lnSpc>
              <a:spcBef>
                <a:spcPts val="624"/>
              </a:spcBef>
              <a:buFont typeface="Arial" panose="020B0604020202020204" pitchFamily="34" charset="0"/>
              <a:buChar char="•"/>
              <a:defRPr sz="2200">
                <a:solidFill>
                  <a:srgbClr val="000000"/>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 </a:t>
            </a:r>
          </a:p>
          <a:p>
            <a:pPr lvl="1"/>
            <a:r>
              <a:rPr lang="en-US" dirty="0"/>
              <a:t> </a:t>
            </a:r>
          </a:p>
          <a:p>
            <a:pPr lvl="2"/>
            <a:r>
              <a:rPr lang="en-US" dirty="0"/>
              <a:t> </a:t>
            </a:r>
          </a:p>
        </p:txBody>
      </p:sp>
      <p:sp>
        <p:nvSpPr>
          <p:cNvPr id="4" name="Picture Placeholder 3">
            <a:extLst>
              <a:ext uri="{FF2B5EF4-FFF2-40B4-BE49-F238E27FC236}">
                <a16:creationId xmlns:a16="http://schemas.microsoft.com/office/drawing/2014/main" id="{54AC64EA-E45E-46E1-8878-A8090FD2BC0F}"/>
              </a:ext>
            </a:extLst>
          </p:cNvPr>
          <p:cNvSpPr>
            <a:spLocks noGrp="1"/>
          </p:cNvSpPr>
          <p:nvPr>
            <p:ph type="pic" sz="quarter" idx="16"/>
          </p:nvPr>
        </p:nvSpPr>
        <p:spPr>
          <a:xfrm>
            <a:off x="5813425" y="1289050"/>
            <a:ext cx="2947988" cy="1044575"/>
          </a:xfrm>
        </p:spPr>
        <p:txBody>
          <a:bodyPr/>
          <a:lstStyle/>
          <a:p>
            <a:endParaRPr lang="en-IN" dirty="0"/>
          </a:p>
        </p:txBody>
      </p:sp>
      <p:sp>
        <p:nvSpPr>
          <p:cNvPr id="8" name="Content Placeholder 7">
            <a:extLst>
              <a:ext uri="{FF2B5EF4-FFF2-40B4-BE49-F238E27FC236}">
                <a16:creationId xmlns:a16="http://schemas.microsoft.com/office/drawing/2014/main" id="{D06887FB-11B5-4192-974F-6BDF05B1BC6B}"/>
              </a:ext>
            </a:extLst>
          </p:cNvPr>
          <p:cNvSpPr>
            <a:spLocks noGrp="1"/>
          </p:cNvSpPr>
          <p:nvPr>
            <p:ph sz="quarter" idx="17"/>
          </p:nvPr>
        </p:nvSpPr>
        <p:spPr>
          <a:xfrm>
            <a:off x="5813425" y="2586038"/>
            <a:ext cx="5540375" cy="1466850"/>
          </a:xfrm>
        </p:spPr>
        <p:txBody>
          <a:bodyPr/>
          <a:lstStyle>
            <a:lvl1pPr marL="457200" indent="-457200">
              <a:lnSpc>
                <a:spcPct val="100000"/>
              </a:lnSpc>
              <a:spcBef>
                <a:spcPts val="624"/>
              </a:spcBef>
              <a:buClr>
                <a:srgbClr val="004A78"/>
              </a:buClr>
              <a:buFont typeface="Arial" panose="020B0604020202020204" pitchFamily="34" charset="0"/>
              <a:buChar char="•"/>
              <a:defRPr sz="2600"/>
            </a:lvl1pPr>
            <a:lvl2pPr marL="900113" indent="-442913">
              <a:lnSpc>
                <a:spcPct val="100000"/>
              </a:lnSpc>
              <a:spcBef>
                <a:spcPts val="624"/>
              </a:spcBef>
              <a:buFont typeface="Arial" panose="020B0604020202020204" pitchFamily="34" charset="0"/>
              <a:buChar char="–"/>
              <a:defRPr>
                <a:solidFill>
                  <a:srgbClr val="000000"/>
                </a:solidFill>
              </a:defRPr>
            </a:lvl2pPr>
            <a:lvl3pPr marL="1350963" indent="-436563">
              <a:lnSpc>
                <a:spcPct val="100000"/>
              </a:lnSpc>
              <a:spcBef>
                <a:spcPts val="624"/>
              </a:spcBef>
              <a:buClr>
                <a:srgbClr val="000000"/>
              </a:buClr>
              <a:defRPr sz="2200"/>
            </a:lvl3pPr>
            <a:lvl4pPr>
              <a:lnSpc>
                <a:spcPct val="100000"/>
              </a:lnSpc>
              <a:spcBef>
                <a:spcPts val="624"/>
              </a:spcBef>
              <a:defRPr/>
            </a:lvl4pPr>
            <a:lvl5pPr>
              <a:lnSpc>
                <a:spcPct val="100000"/>
              </a:lnSpc>
              <a:spcBef>
                <a:spcPts val="624"/>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able Placeholder 9">
            <a:extLst>
              <a:ext uri="{FF2B5EF4-FFF2-40B4-BE49-F238E27FC236}">
                <a16:creationId xmlns:a16="http://schemas.microsoft.com/office/drawing/2014/main" id="{85D68D0F-FEED-448D-92AA-47F2157AC366}"/>
              </a:ext>
            </a:extLst>
          </p:cNvPr>
          <p:cNvSpPr>
            <a:spLocks noGrp="1"/>
          </p:cNvSpPr>
          <p:nvPr>
            <p:ph type="tbl" sz="quarter" idx="18"/>
          </p:nvPr>
        </p:nvSpPr>
        <p:spPr>
          <a:xfrm>
            <a:off x="9785350" y="4524375"/>
            <a:ext cx="1568450" cy="1235075"/>
          </a:xfrm>
        </p:spPr>
        <p:txBody>
          <a:bodyPr/>
          <a:lstStyle/>
          <a:p>
            <a:endParaRPr lang="en-IN" dirty="0"/>
          </a:p>
        </p:txBody>
      </p:sp>
      <p:sp>
        <p:nvSpPr>
          <p:cNvPr id="12" name="Picture Placeholder 11">
            <a:extLst>
              <a:ext uri="{FF2B5EF4-FFF2-40B4-BE49-F238E27FC236}">
                <a16:creationId xmlns:a16="http://schemas.microsoft.com/office/drawing/2014/main" id="{B1198C3D-EC18-49DC-8652-F8FF8956B73F}"/>
              </a:ext>
            </a:extLst>
          </p:cNvPr>
          <p:cNvSpPr>
            <a:spLocks noGrp="1"/>
          </p:cNvSpPr>
          <p:nvPr>
            <p:ph type="pic" sz="quarter" idx="19"/>
          </p:nvPr>
        </p:nvSpPr>
        <p:spPr>
          <a:xfrm>
            <a:off x="5813425" y="4421188"/>
            <a:ext cx="2947988" cy="1235075"/>
          </a:xfrm>
        </p:spPr>
        <p:txBody>
          <a:bodyPr/>
          <a:lstStyle/>
          <a:p>
            <a:endParaRPr lang="en-IN" dirty="0"/>
          </a:p>
        </p:txBody>
      </p:sp>
      <p:sp>
        <p:nvSpPr>
          <p:cNvPr id="14" name="Picture Placeholder 13">
            <a:extLst>
              <a:ext uri="{FF2B5EF4-FFF2-40B4-BE49-F238E27FC236}">
                <a16:creationId xmlns:a16="http://schemas.microsoft.com/office/drawing/2014/main" id="{73BF274D-3E01-4493-9732-9D9AFAD99F5D}"/>
              </a:ext>
            </a:extLst>
          </p:cNvPr>
          <p:cNvSpPr>
            <a:spLocks noGrp="1"/>
          </p:cNvSpPr>
          <p:nvPr>
            <p:ph type="pic" sz="quarter" idx="20"/>
          </p:nvPr>
        </p:nvSpPr>
        <p:spPr>
          <a:xfrm>
            <a:off x="6327775" y="5427663"/>
            <a:ext cx="1060450" cy="842962"/>
          </a:xfrm>
        </p:spPr>
        <p:txBody>
          <a:bodyPr/>
          <a:lstStyle/>
          <a:p>
            <a:endParaRPr lang="en-IN" dirty="0"/>
          </a:p>
        </p:txBody>
      </p:sp>
      <p:sp>
        <p:nvSpPr>
          <p:cNvPr id="16" name="Picture Placeholder 15">
            <a:extLst>
              <a:ext uri="{FF2B5EF4-FFF2-40B4-BE49-F238E27FC236}">
                <a16:creationId xmlns:a16="http://schemas.microsoft.com/office/drawing/2014/main" id="{C1F6C963-EA46-4D15-BB70-E37D820EE55D}"/>
              </a:ext>
            </a:extLst>
          </p:cNvPr>
          <p:cNvSpPr>
            <a:spLocks noGrp="1"/>
          </p:cNvSpPr>
          <p:nvPr>
            <p:ph type="pic" sz="quarter" idx="21"/>
          </p:nvPr>
        </p:nvSpPr>
        <p:spPr>
          <a:xfrm>
            <a:off x="7902575" y="5427663"/>
            <a:ext cx="1211263" cy="946150"/>
          </a:xfrm>
        </p:spPr>
        <p:txBody>
          <a:bodyPr/>
          <a:lstStyle/>
          <a:p>
            <a:endParaRPr lang="en-IN" dirty="0"/>
          </a:p>
        </p:txBody>
      </p:sp>
      <p:sp>
        <p:nvSpPr>
          <p:cNvPr id="11" name="Footer">
            <a:extLst>
              <a:ext uri="{FF2B5EF4-FFF2-40B4-BE49-F238E27FC236}">
                <a16:creationId xmlns:a16="http://schemas.microsoft.com/office/drawing/2014/main" id="{0C40D683-DA87-4A87-A5E3-C893E1A200DC}"/>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1383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a:extLst>
              <a:ext uri="{FF2B5EF4-FFF2-40B4-BE49-F238E27FC236}">
                <a16:creationId xmlns:a16="http://schemas.microsoft.com/office/drawing/2014/main" id="{CD29F75D-E06A-4ECD-9B04-E3B1F031FF30}"/>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9" name="Footer">
            <a:extLst>
              <a:ext uri="{FF2B5EF4-FFF2-40B4-BE49-F238E27FC236}">
                <a16:creationId xmlns:a16="http://schemas.microsoft.com/office/drawing/2014/main" id="{06C6B1DF-8458-4908-83A8-6ECD4F32B168}"/>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1" name="Footer">
            <a:extLst>
              <a:ext uri="{FF2B5EF4-FFF2-40B4-BE49-F238E27FC236}">
                <a16:creationId xmlns:a16="http://schemas.microsoft.com/office/drawing/2014/main" id="{36D3B7EC-68DF-4684-875D-D5BF81538730}"/>
              </a:ext>
            </a:extLst>
          </p:cNvPr>
          <p:cNvSpPr txBox="1"/>
          <p:nvPr userDrawn="1"/>
        </p:nvSpPr>
        <p:spPr>
          <a:xfrm>
            <a:off x="2615881" y="6403846"/>
            <a:ext cx="9456516" cy="384721"/>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4A78"/>
                </a:solidFill>
                <a:effectLst/>
                <a:uLnTx/>
                <a:uFillTx/>
                <a:latin typeface="arial" charset="0"/>
                <a:ea typeface="+mn-ea"/>
                <a:cs typeface="+mn-cs"/>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27" r:id="rId5"/>
    <p:sldLayoutId id="2147483726" r:id="rId6"/>
    <p:sldLayoutId id="2147483718" r:id="rId7"/>
    <p:sldLayoutId id="2147483715" r:id="rId8"/>
    <p:sldLayoutId id="2147483716" r:id="rId9"/>
    <p:sldLayoutId id="2147483719" r:id="rId10"/>
    <p:sldLayoutId id="2147483720" r:id="rId11"/>
    <p:sldLayoutId id="2147483723" r:id="rId12"/>
    <p:sldLayoutId id="2147483724" r:id="rId13"/>
    <p:sldLayoutId id="2147483713" r:id="rId14"/>
    <p:sldLayoutId id="2147483717" r:id="rId15"/>
    <p:sldLayoutId id="2147483725" r:id="rId16"/>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B1E9E5-BA88-4775-99CA-2C86A2D53A73}"/>
              </a:ext>
            </a:extLst>
          </p:cNvPr>
          <p:cNvSpPr>
            <a:spLocks noGrp="1"/>
          </p:cNvSpPr>
          <p:nvPr>
            <p:ph type="title"/>
          </p:nvPr>
        </p:nvSpPr>
        <p:spPr>
          <a:xfrm>
            <a:off x="4656138" y="1533150"/>
            <a:ext cx="7387085" cy="1864052"/>
          </a:xfrm>
        </p:spPr>
        <p:txBody>
          <a:bodyPr anchor="ctr"/>
          <a:lstStyle/>
          <a:p>
            <a:pPr algn="ctr"/>
            <a:r>
              <a:rPr lang="en-US" sz="4000" dirty="0">
                <a:solidFill>
                  <a:schemeClr val="bg1"/>
                </a:solidFill>
                <a:latin typeface="Arial" pitchFamily="34" charset="0"/>
                <a:cs typeface="Arial" pitchFamily="34" charset="0"/>
              </a:rPr>
              <a:t>Industrial/Organizational Psychology: An Applied Approach, 9e</a:t>
            </a:r>
            <a:endParaRPr lang="en-IN" dirty="0"/>
          </a:p>
        </p:txBody>
      </p:sp>
      <p:pic>
        <p:nvPicPr>
          <p:cNvPr id="13" name="Picture Placeholder 12" descr="The front cover of the book titled, Industrial?Organizational Psychology; An applied Approach, authored by Michael G.Aamodt.&#10;The book is the 9th edition, published by Cengage. The background on the cover shows silhouettes of a man and a woman. Several lines originate from different points which are interlinked. The watermarks on the cover read,  shutterstock; aplhaspirit.">
            <a:extLst>
              <a:ext uri="{FF2B5EF4-FFF2-40B4-BE49-F238E27FC236}">
                <a16:creationId xmlns:a16="http://schemas.microsoft.com/office/drawing/2014/main" id="{B34B950D-146C-4986-83BF-64460846A79D}"/>
              </a:ext>
            </a:extLst>
          </p:cNvPr>
          <p:cNvPicPr>
            <a:picLocks noGrp="1" noChangeAspect="1"/>
          </p:cNvPicPr>
          <p:nvPr>
            <p:ph type="pic" sz="quarter" idx="12"/>
          </p:nvPr>
        </p:nvPicPr>
        <p:blipFill>
          <a:blip r:embed="rId3"/>
          <a:stretch>
            <a:fillRect/>
          </a:stretch>
        </p:blipFill>
        <p:spPr>
          <a:xfrm>
            <a:off x="0" y="1"/>
            <a:ext cx="4858102" cy="6143196"/>
          </a:xfrm>
          <a:prstGeom prst="rect">
            <a:avLst/>
          </a:prstGeom>
        </p:spPr>
      </p:pic>
      <p:sp>
        <p:nvSpPr>
          <p:cNvPr id="2" name="Text Placeholder 1">
            <a:extLst>
              <a:ext uri="{FF2B5EF4-FFF2-40B4-BE49-F238E27FC236}">
                <a16:creationId xmlns:a16="http://schemas.microsoft.com/office/drawing/2014/main" id="{E89026F3-78F8-4659-B83F-76DFE990B1F0}"/>
              </a:ext>
            </a:extLst>
          </p:cNvPr>
          <p:cNvSpPr>
            <a:spLocks noGrp="1"/>
          </p:cNvSpPr>
          <p:nvPr>
            <p:ph type="body" sz="quarter" idx="11"/>
          </p:nvPr>
        </p:nvSpPr>
        <p:spPr>
          <a:xfrm>
            <a:off x="4858102" y="3405970"/>
            <a:ext cx="7191504" cy="1343006"/>
          </a:xfrm>
        </p:spPr>
        <p:txBody>
          <a:bodyPr/>
          <a:lstStyle/>
          <a:p>
            <a:pPr algn="ctr"/>
            <a:r>
              <a:rPr lang="en-US" sz="3600" dirty="0"/>
              <a:t>Chapter 11: Organizational Communication</a:t>
            </a:r>
          </a:p>
        </p:txBody>
      </p:sp>
      <p:sp>
        <p:nvSpPr>
          <p:cNvPr id="7" name="Content Placeholder 4">
            <a:extLst>
              <a:ext uri="{FF2B5EF4-FFF2-40B4-BE49-F238E27FC236}">
                <a16:creationId xmlns:a16="http://schemas.microsoft.com/office/drawing/2014/main" id="{D3EEF4AD-542F-4309-A1E9-2C1642FBCCB2}"/>
              </a:ext>
            </a:extLst>
          </p:cNvPr>
          <p:cNvSpPr>
            <a:spLocks noGrp="1"/>
          </p:cNvSpPr>
          <p:nvPr>
            <p:ph sz="quarter" idx="13"/>
          </p:nvPr>
        </p:nvSpPr>
        <p:spPr>
          <a:xfrm>
            <a:off x="2615881" y="6423442"/>
            <a:ext cx="9456516" cy="365125"/>
          </a:xfrm>
        </p:spPr>
        <p:txBody>
          <a:bodyPr/>
          <a:lstStyle/>
          <a:p>
            <a:pPr>
              <a:lnSpc>
                <a:spcPct val="100000"/>
              </a:lnSpc>
              <a:spcBef>
                <a:spcPts val="624"/>
              </a:spcBef>
            </a:pPr>
            <a:r>
              <a:rPr lang="en-US" sz="1100" dirty="0">
                <a:solidFill>
                  <a:schemeClr val="bg1"/>
                </a:solidFill>
                <a:latin typeface="Arial" pitchFamily="34" charset="0"/>
                <a:cs typeface="Arial" pitchFamily="34" charset="0"/>
              </a:rPr>
              <a:t>Michael G. Aamodt, Industrial/Organizational Psychology: An Applied Approach, 9th Edition. © 2023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536507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Email Etiquette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6" y="1289684"/>
            <a:ext cx="5114613" cy="4801400"/>
          </a:xfrm>
        </p:spPr>
        <p:txBody>
          <a:bodyPr/>
          <a:lstStyle/>
          <a:p>
            <a:r>
              <a:rPr lang="en-US" dirty="0"/>
              <a:t>Include a greeting</a:t>
            </a:r>
            <a:br>
              <a:rPr lang="en-US" dirty="0"/>
            </a:br>
            <a:endParaRPr lang="en-US" dirty="0"/>
          </a:p>
          <a:p>
            <a:r>
              <a:rPr lang="en-US" dirty="0"/>
              <a:t>Include a detailed subject line</a:t>
            </a:r>
            <a:br>
              <a:rPr lang="en-US" dirty="0"/>
            </a:br>
            <a:endParaRPr lang="en-US" dirty="0"/>
          </a:p>
          <a:p>
            <a:r>
              <a:rPr lang="en-US" dirty="0"/>
              <a:t>Don’t write in all caps</a:t>
            </a:r>
            <a:br>
              <a:rPr lang="en-US" dirty="0"/>
            </a:br>
            <a:endParaRPr lang="en-US" dirty="0"/>
          </a:p>
          <a:p>
            <a:r>
              <a:rPr lang="en-US" dirty="0"/>
              <a:t>Delete unnecessary information when forwarding email</a:t>
            </a:r>
            <a:br>
              <a:rPr lang="en-US" dirty="0"/>
            </a:br>
            <a:endParaRPr lang="en-US" dirty="0"/>
          </a:p>
        </p:txBody>
      </p:sp>
      <p:sp>
        <p:nvSpPr>
          <p:cNvPr id="4" name="Text Placeholder 6">
            <a:extLst>
              <a:ext uri="{FF2B5EF4-FFF2-40B4-BE49-F238E27FC236}">
                <a16:creationId xmlns:a16="http://schemas.microsoft.com/office/drawing/2014/main" id="{610192E8-1C22-4C23-B30F-3C751CAB53E9}"/>
              </a:ext>
            </a:extLst>
          </p:cNvPr>
          <p:cNvSpPr txBox="1">
            <a:spLocks/>
          </p:cNvSpPr>
          <p:nvPr/>
        </p:nvSpPr>
        <p:spPr bwMode="auto">
          <a:xfrm>
            <a:off x="6333811" y="1289684"/>
            <a:ext cx="5114613" cy="480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lvl1pPr marL="457200" indent="-457200" algn="l" rtl="0" eaLnBrk="1" fontAlgn="base" hangingPunct="1">
              <a:lnSpc>
                <a:spcPct val="100000"/>
              </a:lnSpc>
              <a:spcBef>
                <a:spcPts val="624"/>
              </a:spcBef>
              <a:spcAft>
                <a:spcPct val="0"/>
              </a:spcAft>
              <a:buClr>
                <a:srgbClr val="004A78"/>
              </a:buClr>
              <a:buFont typeface="Arial" panose="020B0604020202020204" pitchFamily="34" charset="0"/>
              <a:buChar char="•"/>
              <a:defRPr sz="2600" b="0" i="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900113" indent="-442913" algn="l" rtl="0" eaLnBrk="1" fontAlgn="base" hangingPunct="1">
              <a:lnSpc>
                <a:spcPct val="100000"/>
              </a:lnSpc>
              <a:spcBef>
                <a:spcPts val="624"/>
              </a:spcBef>
              <a:spcAft>
                <a:spcPct val="0"/>
              </a:spcAft>
              <a:buClr>
                <a:srgbClr val="004A78"/>
              </a:buClr>
              <a:buFontTx/>
              <a:buChar char="–"/>
              <a:defRPr sz="240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2pPr>
            <a:lvl3pPr marL="1350963" indent="-436563" algn="l" rtl="0" eaLnBrk="1" fontAlgn="base" hangingPunct="1">
              <a:lnSpc>
                <a:spcPct val="100000"/>
              </a:lnSpc>
              <a:spcBef>
                <a:spcPts val="624"/>
              </a:spcBef>
              <a:spcAft>
                <a:spcPct val="0"/>
              </a:spcAft>
              <a:buFont typeface="Arial" panose="020B0604020202020204" pitchFamily="34" charset="0"/>
              <a:buChar char="•"/>
              <a:defRPr sz="220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chemeClr val="bg1"/>
                </a:solidFill>
                <a:latin typeface="Summer Font" charset="0"/>
                <a:ea typeface="Summer Font" charset="0"/>
                <a:cs typeface="Summer Font"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chemeClr val="bg1"/>
                </a:solidFill>
                <a:latin typeface="Summer Font" charset="0"/>
                <a:ea typeface="Summer Font" charset="0"/>
                <a:cs typeface="Summer Fon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Avoid grammar and spelling mistakes</a:t>
            </a:r>
            <a:br>
              <a:rPr lang="en-US" dirty="0"/>
            </a:br>
            <a:endParaRPr lang="en-US" dirty="0"/>
          </a:p>
          <a:p>
            <a:r>
              <a:rPr lang="en-US" dirty="0"/>
              <a:t>Don’t spend company time on personal email</a:t>
            </a:r>
            <a:br>
              <a:rPr lang="en-US" dirty="0"/>
            </a:br>
            <a:endParaRPr lang="en-US" dirty="0"/>
          </a:p>
          <a:p>
            <a:r>
              <a:rPr lang="en-US" dirty="0"/>
              <a:t>Allow ample time for a person to respond</a:t>
            </a:r>
          </a:p>
        </p:txBody>
      </p:sp>
    </p:spTree>
    <p:extLst>
      <p:ext uri="{BB962C8B-B14F-4D97-AF65-F5344CB8AC3E}">
        <p14:creationId xmlns:p14="http://schemas.microsoft.com/office/powerpoint/2010/main" val="412614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Voice Mail Etiquette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7" y="1289684"/>
            <a:ext cx="5094516" cy="4801400"/>
          </a:xfrm>
        </p:spPr>
        <p:txBody>
          <a:bodyPr/>
          <a:lstStyle/>
          <a:p>
            <a:r>
              <a:rPr lang="en-US" dirty="0"/>
              <a:t>Speak slowly</a:t>
            </a:r>
            <a:br>
              <a:rPr lang="en-US" dirty="0"/>
            </a:br>
            <a:endParaRPr lang="en-US" dirty="0"/>
          </a:p>
          <a:p>
            <a:r>
              <a:rPr lang="en-US" dirty="0"/>
              <a:t>Give your name at the beginning of the message and then repeat it at the end</a:t>
            </a:r>
            <a:br>
              <a:rPr lang="en-US" dirty="0"/>
            </a:br>
            <a:endParaRPr lang="en-US" dirty="0"/>
          </a:p>
          <a:p>
            <a:r>
              <a:rPr lang="en-US" dirty="0"/>
              <a:t>Spell your name</a:t>
            </a:r>
            <a:br>
              <a:rPr lang="en-US" dirty="0"/>
            </a:br>
            <a:endParaRPr lang="en-US" dirty="0"/>
          </a:p>
          <a:p>
            <a:r>
              <a:rPr lang="en-US" dirty="0"/>
              <a:t>Leave your phone number</a:t>
            </a:r>
            <a:br>
              <a:rPr lang="en-US" dirty="0"/>
            </a:br>
            <a:endParaRPr lang="en-US" dirty="0"/>
          </a:p>
        </p:txBody>
      </p:sp>
      <p:sp>
        <p:nvSpPr>
          <p:cNvPr id="4" name="Text Placeholder 6">
            <a:extLst>
              <a:ext uri="{FF2B5EF4-FFF2-40B4-BE49-F238E27FC236}">
                <a16:creationId xmlns:a16="http://schemas.microsoft.com/office/drawing/2014/main" id="{97AB261D-1440-40A6-832F-7933DDB3E20F}"/>
              </a:ext>
            </a:extLst>
          </p:cNvPr>
          <p:cNvSpPr txBox="1">
            <a:spLocks/>
          </p:cNvSpPr>
          <p:nvPr/>
        </p:nvSpPr>
        <p:spPr bwMode="auto">
          <a:xfrm>
            <a:off x="6353909" y="1289684"/>
            <a:ext cx="5094516" cy="480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lvl1pPr marL="457200" indent="-457200" algn="l" rtl="0" eaLnBrk="1" fontAlgn="base" hangingPunct="1">
              <a:lnSpc>
                <a:spcPct val="100000"/>
              </a:lnSpc>
              <a:spcBef>
                <a:spcPts val="624"/>
              </a:spcBef>
              <a:spcAft>
                <a:spcPct val="0"/>
              </a:spcAft>
              <a:buClr>
                <a:srgbClr val="004A78"/>
              </a:buClr>
              <a:buFont typeface="Arial" panose="020B0604020202020204" pitchFamily="34" charset="0"/>
              <a:buChar char="•"/>
              <a:defRPr sz="2600" b="0" i="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900113" indent="-442913" algn="l" rtl="0" eaLnBrk="1" fontAlgn="base" hangingPunct="1">
              <a:lnSpc>
                <a:spcPct val="100000"/>
              </a:lnSpc>
              <a:spcBef>
                <a:spcPts val="624"/>
              </a:spcBef>
              <a:spcAft>
                <a:spcPct val="0"/>
              </a:spcAft>
              <a:buClr>
                <a:srgbClr val="004A78"/>
              </a:buClr>
              <a:buFontTx/>
              <a:buChar char="–"/>
              <a:defRPr sz="240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2pPr>
            <a:lvl3pPr marL="1350963" indent="-436563" algn="l" rtl="0" eaLnBrk="1" fontAlgn="base" hangingPunct="1">
              <a:lnSpc>
                <a:spcPct val="100000"/>
              </a:lnSpc>
              <a:spcBef>
                <a:spcPts val="624"/>
              </a:spcBef>
              <a:spcAft>
                <a:spcPct val="0"/>
              </a:spcAft>
              <a:buFont typeface="Arial" panose="020B0604020202020204" pitchFamily="34" charset="0"/>
              <a:buChar char="•"/>
              <a:defRPr sz="220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chemeClr val="bg1"/>
                </a:solidFill>
                <a:latin typeface="Summer Font" charset="0"/>
                <a:ea typeface="Summer Font" charset="0"/>
                <a:cs typeface="Summer Font"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chemeClr val="bg1"/>
                </a:solidFill>
                <a:latin typeface="Summer Font" charset="0"/>
                <a:ea typeface="Summer Font" charset="0"/>
                <a:cs typeface="Summer Fon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Indicate good times for the person to return your call</a:t>
            </a:r>
            <a:br>
              <a:rPr lang="en-US" dirty="0"/>
            </a:br>
            <a:endParaRPr lang="en-US" dirty="0"/>
          </a:p>
          <a:p>
            <a:r>
              <a:rPr lang="en-US" dirty="0"/>
              <a:t>Don’t ramble</a:t>
            </a:r>
            <a:br>
              <a:rPr lang="en-US" dirty="0"/>
            </a:br>
            <a:endParaRPr lang="en-US" dirty="0"/>
          </a:p>
          <a:p>
            <a:r>
              <a:rPr lang="en-US" dirty="0"/>
              <a:t>Don’t include information you don’t want others to hear</a:t>
            </a:r>
          </a:p>
        </p:txBody>
      </p:sp>
    </p:spTree>
    <p:extLst>
      <p:ext uri="{BB962C8B-B14F-4D97-AF65-F5344CB8AC3E}">
        <p14:creationId xmlns:p14="http://schemas.microsoft.com/office/powerpoint/2010/main" val="1740455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Videoconferencing Etiquette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dirty="0"/>
              <a:t>Wear appropriate clothing for your audience</a:t>
            </a:r>
            <a:br>
              <a:rPr lang="en-US" dirty="0"/>
            </a:br>
            <a:endParaRPr lang="en-US" dirty="0"/>
          </a:p>
          <a:p>
            <a:r>
              <a:rPr lang="en-US" dirty="0"/>
              <a:t>Start the call on time and end early</a:t>
            </a:r>
            <a:br>
              <a:rPr lang="en-US" dirty="0"/>
            </a:br>
            <a:endParaRPr lang="en-US" dirty="0"/>
          </a:p>
          <a:p>
            <a:r>
              <a:rPr lang="en-US" dirty="0"/>
              <a:t>Be aware of your background</a:t>
            </a:r>
            <a:br>
              <a:rPr lang="en-US" dirty="0"/>
            </a:br>
            <a:endParaRPr lang="en-US" dirty="0"/>
          </a:p>
          <a:p>
            <a:r>
              <a:rPr lang="en-US" dirty="0"/>
              <a:t>Mute yourself when not speaking</a:t>
            </a:r>
            <a:br>
              <a:rPr lang="en-US" dirty="0"/>
            </a:br>
            <a:endParaRPr lang="en-US" dirty="0"/>
          </a:p>
          <a:p>
            <a:r>
              <a:rPr lang="en-US" dirty="0"/>
              <a:t>Do not multitask during the meeting</a:t>
            </a:r>
            <a:br>
              <a:rPr lang="en-US" dirty="0"/>
            </a:br>
            <a:endParaRPr lang="en-US" dirty="0"/>
          </a:p>
          <a:p>
            <a:r>
              <a:rPr lang="en-US" dirty="0"/>
              <a:t>Be careful about your nonverbal communications</a:t>
            </a:r>
          </a:p>
        </p:txBody>
      </p:sp>
    </p:spTree>
    <p:extLst>
      <p:ext uri="{BB962C8B-B14F-4D97-AF65-F5344CB8AC3E}">
        <p14:creationId xmlns:p14="http://schemas.microsoft.com/office/powerpoint/2010/main" val="2958738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Office Design</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0228" y="1060822"/>
            <a:ext cx="10711543" cy="4801400"/>
          </a:xfrm>
        </p:spPr>
        <p:txBody>
          <a:bodyPr/>
          <a:lstStyle/>
          <a:p>
            <a:r>
              <a:rPr lang="en-US" dirty="0"/>
              <a:t>Designs</a:t>
            </a:r>
          </a:p>
          <a:p>
            <a:pPr lvl="1"/>
            <a:r>
              <a:rPr lang="en-US" dirty="0"/>
              <a:t>Open (landscaped) offices</a:t>
            </a:r>
          </a:p>
          <a:p>
            <a:pPr lvl="2"/>
            <a:r>
              <a:rPr lang="en-US" dirty="0"/>
              <a:t>Bullpen design</a:t>
            </a:r>
          </a:p>
          <a:p>
            <a:pPr lvl="2"/>
            <a:r>
              <a:rPr lang="en-US" dirty="0"/>
              <a:t>Uniform design</a:t>
            </a:r>
          </a:p>
          <a:p>
            <a:pPr lvl="2"/>
            <a:r>
              <a:rPr lang="en-US" dirty="0"/>
              <a:t>Free-form workstations</a:t>
            </a:r>
          </a:p>
          <a:p>
            <a:pPr lvl="1"/>
            <a:r>
              <a:rPr lang="en-US" dirty="0"/>
              <a:t>Boulevards</a:t>
            </a:r>
          </a:p>
          <a:p>
            <a:pPr lvl="1"/>
            <a:r>
              <a:rPr lang="en-US" dirty="0"/>
              <a:t>Portable offices</a:t>
            </a:r>
            <a:br>
              <a:rPr lang="en-US" dirty="0"/>
            </a:br>
            <a:endParaRPr lang="en-US" dirty="0"/>
          </a:p>
          <a:p>
            <a:r>
              <a:rPr lang="en-US" dirty="0"/>
              <a:t>Research on open designs</a:t>
            </a:r>
          </a:p>
          <a:p>
            <a:pPr lvl="1"/>
            <a:r>
              <a:rPr lang="en-US" dirty="0"/>
              <a:t>Decreased satisfaction</a:t>
            </a:r>
          </a:p>
          <a:p>
            <a:pPr lvl="1"/>
            <a:r>
              <a:rPr lang="en-US" dirty="0"/>
              <a:t>Increased socialization</a:t>
            </a:r>
          </a:p>
          <a:p>
            <a:pPr lvl="1"/>
            <a:r>
              <a:rPr lang="en-US" dirty="0"/>
              <a:t>Decreased costs</a:t>
            </a:r>
          </a:p>
        </p:txBody>
      </p:sp>
    </p:spTree>
    <p:extLst>
      <p:ext uri="{BB962C8B-B14F-4D97-AF65-F5344CB8AC3E}">
        <p14:creationId xmlns:p14="http://schemas.microsoft.com/office/powerpoint/2010/main" val="2895494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Organizational Communication: </a:t>
            </a:r>
            <a:br>
              <a:rPr lang="en-US" dirty="0"/>
            </a:br>
            <a:r>
              <a:rPr lang="en-US" dirty="0"/>
              <a:t>Informal Communication</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6" y="1289684"/>
            <a:ext cx="5124661" cy="4801400"/>
          </a:xfrm>
        </p:spPr>
        <p:txBody>
          <a:bodyPr/>
          <a:lstStyle/>
          <a:p>
            <a:r>
              <a:rPr lang="en-US" dirty="0"/>
              <a:t>Grapevine</a:t>
            </a:r>
          </a:p>
          <a:p>
            <a:pPr lvl="1"/>
            <a:r>
              <a:rPr lang="en-US" dirty="0"/>
              <a:t>Single-strand grapevine</a:t>
            </a:r>
          </a:p>
          <a:p>
            <a:pPr lvl="1"/>
            <a:r>
              <a:rPr lang="en-US" dirty="0"/>
              <a:t>Gossip grapevine</a:t>
            </a:r>
          </a:p>
          <a:p>
            <a:pPr lvl="1"/>
            <a:r>
              <a:rPr lang="en-US" dirty="0"/>
              <a:t>Probability grapevine</a:t>
            </a:r>
          </a:p>
          <a:p>
            <a:pPr lvl="1"/>
            <a:r>
              <a:rPr lang="en-US" dirty="0"/>
              <a:t>Cluster grapevine</a:t>
            </a:r>
            <a:br>
              <a:rPr lang="en-US" dirty="0"/>
            </a:br>
            <a:endParaRPr lang="en-US" dirty="0"/>
          </a:p>
          <a:p>
            <a:pPr marL="0" indent="0">
              <a:buNone/>
            </a:pPr>
            <a:endParaRPr lang="en-US" dirty="0"/>
          </a:p>
        </p:txBody>
      </p:sp>
      <p:sp>
        <p:nvSpPr>
          <p:cNvPr id="4" name="Text Placeholder 6">
            <a:extLst>
              <a:ext uri="{FF2B5EF4-FFF2-40B4-BE49-F238E27FC236}">
                <a16:creationId xmlns:a16="http://schemas.microsoft.com/office/drawing/2014/main" id="{7D01ED4B-2277-4B53-80A1-7D74D135E6D2}"/>
              </a:ext>
            </a:extLst>
          </p:cNvPr>
          <p:cNvSpPr txBox="1">
            <a:spLocks/>
          </p:cNvSpPr>
          <p:nvPr/>
        </p:nvSpPr>
        <p:spPr bwMode="auto">
          <a:xfrm>
            <a:off x="6323763" y="1289684"/>
            <a:ext cx="5124661" cy="480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lvl1pPr marL="457200" indent="-457200" algn="l" rtl="0" eaLnBrk="1" fontAlgn="base" hangingPunct="1">
              <a:lnSpc>
                <a:spcPct val="100000"/>
              </a:lnSpc>
              <a:spcBef>
                <a:spcPts val="624"/>
              </a:spcBef>
              <a:spcAft>
                <a:spcPct val="0"/>
              </a:spcAft>
              <a:buClr>
                <a:srgbClr val="004A78"/>
              </a:buClr>
              <a:buFont typeface="Arial" panose="020B0604020202020204" pitchFamily="34" charset="0"/>
              <a:buChar char="•"/>
              <a:defRPr sz="2600" b="0" i="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900113" indent="-442913" algn="l" rtl="0" eaLnBrk="1" fontAlgn="base" hangingPunct="1">
              <a:lnSpc>
                <a:spcPct val="100000"/>
              </a:lnSpc>
              <a:spcBef>
                <a:spcPts val="624"/>
              </a:spcBef>
              <a:spcAft>
                <a:spcPct val="0"/>
              </a:spcAft>
              <a:buClr>
                <a:srgbClr val="004A78"/>
              </a:buClr>
              <a:buFontTx/>
              <a:buChar char="–"/>
              <a:defRPr sz="240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2pPr>
            <a:lvl3pPr marL="1350963" indent="-436563" algn="l" rtl="0" eaLnBrk="1" fontAlgn="base" hangingPunct="1">
              <a:lnSpc>
                <a:spcPct val="100000"/>
              </a:lnSpc>
              <a:spcBef>
                <a:spcPts val="624"/>
              </a:spcBef>
              <a:spcAft>
                <a:spcPct val="0"/>
              </a:spcAft>
              <a:buFont typeface="Arial" panose="020B0604020202020204" pitchFamily="34" charset="0"/>
              <a:buChar char="•"/>
              <a:defRPr sz="220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chemeClr val="bg1"/>
                </a:solidFill>
                <a:latin typeface="Summer Font" charset="0"/>
                <a:ea typeface="Summer Font" charset="0"/>
                <a:cs typeface="Summer Font"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chemeClr val="bg1"/>
                </a:solidFill>
                <a:latin typeface="Summer Font" charset="0"/>
                <a:ea typeface="Summer Font" charset="0"/>
                <a:cs typeface="Summer Fon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Isolates</a:t>
            </a:r>
            <a:br>
              <a:rPr lang="en-US" dirty="0"/>
            </a:br>
            <a:endParaRPr lang="en-US" dirty="0"/>
          </a:p>
          <a:p>
            <a:r>
              <a:rPr lang="en-US" dirty="0"/>
              <a:t>Dead-enders</a:t>
            </a:r>
            <a:br>
              <a:rPr lang="en-US" dirty="0"/>
            </a:br>
            <a:endParaRPr lang="en-US" dirty="0"/>
          </a:p>
          <a:p>
            <a:r>
              <a:rPr lang="en-US" dirty="0"/>
              <a:t>Gossip</a:t>
            </a:r>
            <a:br>
              <a:rPr lang="en-US" dirty="0"/>
            </a:br>
            <a:endParaRPr lang="en-US" dirty="0"/>
          </a:p>
          <a:p>
            <a:r>
              <a:rPr lang="en-US" dirty="0"/>
              <a:t>Rumor</a:t>
            </a:r>
          </a:p>
        </p:txBody>
      </p:sp>
    </p:spTree>
    <p:extLst>
      <p:ext uri="{BB962C8B-B14F-4D97-AF65-F5344CB8AC3E}">
        <p14:creationId xmlns:p14="http://schemas.microsoft.com/office/powerpoint/2010/main" val="2173753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EAE8A-50D6-4751-BE25-F71FD340BF01}"/>
              </a:ext>
            </a:extLst>
          </p:cNvPr>
          <p:cNvSpPr>
            <a:spLocks noGrp="1"/>
          </p:cNvSpPr>
          <p:nvPr>
            <p:ph type="title"/>
          </p:nvPr>
        </p:nvSpPr>
        <p:spPr/>
        <p:txBody>
          <a:bodyPr/>
          <a:lstStyle/>
          <a:p>
            <a:r>
              <a:rPr lang="en-IN" dirty="0"/>
              <a:t>Grapevine Patterns: Single Strand and Gossip</a:t>
            </a:r>
          </a:p>
        </p:txBody>
      </p:sp>
      <p:pic>
        <p:nvPicPr>
          <p:cNvPr id="11" name="Picture Placeholder 10" descr="A flow diagram illustrates the Single Strand grapevine, where information is passed from one person to another in a series. An arrow from Jones points to Smith, followed by Brown, Tinker, and Evers respectively. All names are arranged in a row. ">
            <a:extLst>
              <a:ext uri="{FF2B5EF4-FFF2-40B4-BE49-F238E27FC236}">
                <a16:creationId xmlns:a16="http://schemas.microsoft.com/office/drawing/2014/main" id="{D73D68E8-823A-4D29-B800-8ED80D505FBD}"/>
              </a:ext>
            </a:extLst>
          </p:cNvPr>
          <p:cNvPicPr>
            <a:picLocks noGrp="1" noChangeAspect="1"/>
          </p:cNvPicPr>
          <p:nvPr>
            <p:ph type="pic" sz="quarter" idx="16"/>
          </p:nvPr>
        </p:nvPicPr>
        <p:blipFill>
          <a:blip r:embed="rId2"/>
          <a:stretch>
            <a:fillRect/>
          </a:stretch>
        </p:blipFill>
        <p:spPr>
          <a:xfrm>
            <a:off x="2018642" y="1511406"/>
            <a:ext cx="8154717" cy="1106520"/>
          </a:xfrm>
          <a:prstGeom prst="rect">
            <a:avLst/>
          </a:prstGeom>
        </p:spPr>
      </p:pic>
      <p:pic>
        <p:nvPicPr>
          <p:cNvPr id="12" name="Picture Placeholder 11" descr="A flow diagram illustrates the Gossip grapevine pattern of communication. It is a cluster pattern where a message is conveyed only to a selected group. Jones passes the information to Smith, Brown, Tinker, Evers, and Chance. Frey, Martin, and Alston are left out.">
            <a:extLst>
              <a:ext uri="{FF2B5EF4-FFF2-40B4-BE49-F238E27FC236}">
                <a16:creationId xmlns:a16="http://schemas.microsoft.com/office/drawing/2014/main" id="{A9E42077-9E6A-4F8B-9F51-E0B615A99409}"/>
              </a:ext>
            </a:extLst>
          </p:cNvPr>
          <p:cNvPicPr>
            <a:picLocks noGrp="1" noChangeAspect="1"/>
          </p:cNvPicPr>
          <p:nvPr>
            <p:ph type="pic" sz="quarter" idx="19"/>
          </p:nvPr>
        </p:nvPicPr>
        <p:blipFill>
          <a:blip r:embed="rId3"/>
          <a:stretch>
            <a:fillRect/>
          </a:stretch>
        </p:blipFill>
        <p:spPr>
          <a:xfrm>
            <a:off x="2018642" y="2725982"/>
            <a:ext cx="7343269" cy="3071431"/>
          </a:xfrm>
          <a:prstGeom prst="rect">
            <a:avLst/>
          </a:prstGeom>
        </p:spPr>
      </p:pic>
    </p:spTree>
    <p:extLst>
      <p:ext uri="{BB962C8B-B14F-4D97-AF65-F5344CB8AC3E}">
        <p14:creationId xmlns:p14="http://schemas.microsoft.com/office/powerpoint/2010/main" val="2674725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0DEAE1-5035-4DAB-AA9A-F64C93B19AFB}"/>
              </a:ext>
            </a:extLst>
          </p:cNvPr>
          <p:cNvSpPr>
            <a:spLocks noGrp="1"/>
          </p:cNvSpPr>
          <p:nvPr>
            <p:ph type="title"/>
          </p:nvPr>
        </p:nvSpPr>
        <p:spPr/>
        <p:txBody>
          <a:bodyPr/>
          <a:lstStyle/>
          <a:p>
            <a:r>
              <a:rPr lang="en-IN" dirty="0"/>
              <a:t>Grapevine Patterns: Probability and Cluster</a:t>
            </a:r>
          </a:p>
        </p:txBody>
      </p:sp>
      <p:pic>
        <p:nvPicPr>
          <p:cNvPr id="12" name="Picture Placeholder 11" descr="A flow diagram illustrates the Probability grapevine pattern of communication. Here, a message is conveyed to a couple of people, who randomly pass the message along to other employees. Jones passes the message to Smith and Tinker; Smith passes the message to Brown and Alston. Tinker passes the message to Evers and Chance. Frey and Martin are left out. ">
            <a:extLst>
              <a:ext uri="{FF2B5EF4-FFF2-40B4-BE49-F238E27FC236}">
                <a16:creationId xmlns:a16="http://schemas.microsoft.com/office/drawing/2014/main" id="{DB358868-37ED-4FAE-BBDD-3766DA0FBD00}"/>
              </a:ext>
            </a:extLst>
          </p:cNvPr>
          <p:cNvPicPr>
            <a:picLocks noGrp="1" noChangeAspect="1"/>
          </p:cNvPicPr>
          <p:nvPr>
            <p:ph type="pic" sz="quarter" idx="16"/>
          </p:nvPr>
        </p:nvPicPr>
        <p:blipFill>
          <a:blip r:embed="rId2"/>
          <a:stretch>
            <a:fillRect/>
          </a:stretch>
        </p:blipFill>
        <p:spPr>
          <a:xfrm>
            <a:off x="2230801" y="1234539"/>
            <a:ext cx="7730398" cy="2109399"/>
          </a:xfrm>
          <a:prstGeom prst="rect">
            <a:avLst/>
          </a:prstGeom>
        </p:spPr>
      </p:pic>
      <p:pic>
        <p:nvPicPr>
          <p:cNvPr id="13" name="Picture Placeholder 12" descr="A flow diagram illustrates the Cluster grapevine pattern of communication, where a person passes a message to a selected few people who pass the message to another few selected people. Jones passes the message to Tinker, Evers, and Chance; Chance passes it on to Alston and Martin. Alston tells Brown. Evers, Martin, Brown, and Tinker don't pass the message to anyone. Smith and Frey are left out. ">
            <a:extLst>
              <a:ext uri="{FF2B5EF4-FFF2-40B4-BE49-F238E27FC236}">
                <a16:creationId xmlns:a16="http://schemas.microsoft.com/office/drawing/2014/main" id="{272B59D4-0098-48D7-9038-AE38A21631B9}"/>
              </a:ext>
            </a:extLst>
          </p:cNvPr>
          <p:cNvPicPr>
            <a:picLocks noGrp="1" noChangeAspect="1"/>
          </p:cNvPicPr>
          <p:nvPr>
            <p:ph type="pic" sz="quarter" idx="19"/>
          </p:nvPr>
        </p:nvPicPr>
        <p:blipFill>
          <a:blip r:embed="rId3"/>
          <a:stretch>
            <a:fillRect/>
          </a:stretch>
        </p:blipFill>
        <p:spPr>
          <a:xfrm>
            <a:off x="2230801" y="3392391"/>
            <a:ext cx="7718205" cy="2840982"/>
          </a:xfrm>
          <a:prstGeom prst="rect">
            <a:avLst/>
          </a:prstGeom>
        </p:spPr>
      </p:pic>
    </p:spTree>
    <p:extLst>
      <p:ext uri="{BB962C8B-B14F-4D97-AF65-F5344CB8AC3E}">
        <p14:creationId xmlns:p14="http://schemas.microsoft.com/office/powerpoint/2010/main" val="2264062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4F5CC9-7A58-45FA-92BB-22CEBC799A7D}"/>
              </a:ext>
            </a:extLst>
          </p:cNvPr>
          <p:cNvSpPr>
            <a:spLocks noGrp="1"/>
          </p:cNvSpPr>
          <p:nvPr>
            <p:ph type="title"/>
          </p:nvPr>
        </p:nvSpPr>
        <p:spPr>
          <a:xfrm>
            <a:off x="838200" y="3096122"/>
            <a:ext cx="10515600" cy="1013423"/>
          </a:xfrm>
        </p:spPr>
        <p:txBody>
          <a:bodyPr/>
          <a:lstStyle/>
          <a:p>
            <a:pPr>
              <a:lnSpc>
                <a:spcPct val="100000"/>
              </a:lnSpc>
            </a:pPr>
            <a:r>
              <a:rPr lang="en-IN" sz="3600" dirty="0"/>
              <a:t>Workbook Exercise 11.2</a:t>
            </a:r>
            <a:br>
              <a:rPr lang="en-IN" sz="3600" dirty="0"/>
            </a:br>
            <a:r>
              <a:rPr lang="en-IN" sz="3600" dirty="0"/>
              <a:t>Informal Communication</a:t>
            </a:r>
          </a:p>
        </p:txBody>
      </p:sp>
    </p:spTree>
    <p:extLst>
      <p:ext uri="{BB962C8B-B14F-4D97-AF65-F5344CB8AC3E}">
        <p14:creationId xmlns:p14="http://schemas.microsoft.com/office/powerpoint/2010/main" val="633920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4F5CC9-7A58-45FA-92BB-22CEBC799A7D}"/>
              </a:ext>
            </a:extLst>
          </p:cNvPr>
          <p:cNvSpPr>
            <a:spLocks noGrp="1"/>
          </p:cNvSpPr>
          <p:nvPr>
            <p:ph type="title"/>
          </p:nvPr>
        </p:nvSpPr>
        <p:spPr>
          <a:xfrm>
            <a:off x="838200" y="3096122"/>
            <a:ext cx="10515600" cy="1013423"/>
          </a:xfrm>
        </p:spPr>
        <p:txBody>
          <a:bodyPr/>
          <a:lstStyle/>
          <a:p>
            <a:pPr>
              <a:lnSpc>
                <a:spcPct val="100000"/>
              </a:lnSpc>
            </a:pPr>
            <a:r>
              <a:rPr lang="en-IN" sz="3600" dirty="0"/>
              <a:t>Interpersonal Communication</a:t>
            </a:r>
          </a:p>
        </p:txBody>
      </p:sp>
    </p:spTree>
    <p:extLst>
      <p:ext uri="{BB962C8B-B14F-4D97-AF65-F5344CB8AC3E}">
        <p14:creationId xmlns:p14="http://schemas.microsoft.com/office/powerpoint/2010/main" val="2723554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Interpersonal Communication Problems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dirty="0"/>
              <a:t>The exchange of a message across a communication channel from one person to another</a:t>
            </a:r>
            <a:br>
              <a:rPr lang="en-US" dirty="0"/>
            </a:br>
            <a:endParaRPr lang="en-US" dirty="0"/>
          </a:p>
          <a:p>
            <a:r>
              <a:rPr lang="en-US" dirty="0"/>
              <a:t>Three problem areas</a:t>
            </a:r>
          </a:p>
          <a:p>
            <a:pPr lvl="1"/>
            <a:r>
              <a:rPr lang="en-US" dirty="0"/>
              <a:t>Intended message versus message sent</a:t>
            </a:r>
          </a:p>
          <a:p>
            <a:pPr lvl="1"/>
            <a:r>
              <a:rPr lang="en-US" dirty="0"/>
              <a:t>Message sent versus message received</a:t>
            </a:r>
          </a:p>
          <a:p>
            <a:pPr lvl="1"/>
            <a:r>
              <a:rPr lang="en-US" dirty="0"/>
              <a:t>Message received versus message interpreted</a:t>
            </a:r>
          </a:p>
        </p:txBody>
      </p:sp>
    </p:spTree>
    <p:extLst>
      <p:ext uri="{BB962C8B-B14F-4D97-AF65-F5344CB8AC3E}">
        <p14:creationId xmlns:p14="http://schemas.microsoft.com/office/powerpoint/2010/main" val="2951539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A2FB2-6187-4FF4-AC9B-976F22F1BDC7}"/>
              </a:ext>
            </a:extLst>
          </p:cNvPr>
          <p:cNvSpPr>
            <a:spLocks noGrp="1"/>
          </p:cNvSpPr>
          <p:nvPr>
            <p:ph type="title"/>
          </p:nvPr>
        </p:nvSpPr>
        <p:spPr/>
        <p:txBody>
          <a:bodyPr/>
          <a:lstStyle/>
          <a:p>
            <a:r>
              <a:rPr lang="en-US" dirty="0"/>
              <a:t>Icebreaker</a:t>
            </a:r>
          </a:p>
        </p:txBody>
      </p:sp>
      <p:sp>
        <p:nvSpPr>
          <p:cNvPr id="3" name="Text Placeholder 2">
            <a:extLst>
              <a:ext uri="{FF2B5EF4-FFF2-40B4-BE49-F238E27FC236}">
                <a16:creationId xmlns:a16="http://schemas.microsoft.com/office/drawing/2014/main" id="{3C60C472-F79A-4DE1-BC7B-9883213924A7}"/>
              </a:ext>
            </a:extLst>
          </p:cNvPr>
          <p:cNvSpPr>
            <a:spLocks noGrp="1"/>
          </p:cNvSpPr>
          <p:nvPr>
            <p:ph type="body" sz="quarter" idx="15"/>
          </p:nvPr>
        </p:nvSpPr>
        <p:spPr/>
        <p:txBody>
          <a:bodyPr/>
          <a:lstStyle/>
          <a:p>
            <a:r>
              <a:rPr lang="en-US" dirty="0"/>
              <a:t>Break into pairs of students. </a:t>
            </a:r>
            <a:br>
              <a:rPr lang="en-US" dirty="0"/>
            </a:br>
            <a:endParaRPr lang="en-US" dirty="0"/>
          </a:p>
          <a:p>
            <a:r>
              <a:rPr lang="en-US" dirty="0"/>
              <a:t>With your partner, list as many methods as possible for an organization to recruit potential employees (e.g., social media ads). </a:t>
            </a:r>
            <a:br>
              <a:rPr lang="en-US" dirty="0"/>
            </a:br>
            <a:endParaRPr lang="en-US" dirty="0"/>
          </a:p>
          <a:p>
            <a:r>
              <a:rPr lang="en-US" dirty="0"/>
              <a:t>Present your listed methods to the class.</a:t>
            </a:r>
          </a:p>
        </p:txBody>
      </p:sp>
    </p:spTree>
    <p:extLst>
      <p:ext uri="{BB962C8B-B14F-4D97-AF65-F5344CB8AC3E}">
        <p14:creationId xmlns:p14="http://schemas.microsoft.com/office/powerpoint/2010/main" val="670252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0C2A99-BC99-41A4-BA5E-03CBB7802C03}"/>
              </a:ext>
            </a:extLst>
          </p:cNvPr>
          <p:cNvSpPr>
            <a:spLocks noGrp="1"/>
          </p:cNvSpPr>
          <p:nvPr>
            <p:ph type="title"/>
          </p:nvPr>
        </p:nvSpPr>
        <p:spPr/>
        <p:txBody>
          <a:bodyPr/>
          <a:lstStyle/>
          <a:p>
            <a:r>
              <a:rPr lang="en-IN" dirty="0"/>
              <a:t>The Interpersonal Communication Process</a:t>
            </a:r>
          </a:p>
        </p:txBody>
      </p:sp>
      <p:pic>
        <p:nvPicPr>
          <p:cNvPr id="12" name="Picture Placeholder 11" descr="A flow diagram shows the interpersonal communication process. The flow diagram is as follows. The component, &quot;Encodes Message (what I want to say)&quot; leads to the component, &quot;Sends message (what I say)&quot; which further leads to the component, &quot;Receives Message (I hear her say).&quot; The component, &quot;Receives Message&quot; further leads to &quot;Decodes Message (I think she means).&quot; The components, &quot;Encodes Message&quot; and &quot;Sends Message&quot; fall under &quot;Sender&quot;. The components, &quot;Receives Message&quot; and &quot;Decodes Message&quot; fall under &quot;Receiver.&quot;">
            <a:extLst>
              <a:ext uri="{FF2B5EF4-FFF2-40B4-BE49-F238E27FC236}">
                <a16:creationId xmlns:a16="http://schemas.microsoft.com/office/drawing/2014/main" id="{DB845802-272B-4884-902C-B948770F8163}"/>
              </a:ext>
            </a:extLst>
          </p:cNvPr>
          <p:cNvPicPr>
            <a:picLocks noGrp="1" noChangeAspect="1"/>
          </p:cNvPicPr>
          <p:nvPr>
            <p:ph type="pic" sz="quarter" idx="16"/>
          </p:nvPr>
        </p:nvPicPr>
        <p:blipFill>
          <a:blip r:embed="rId2"/>
          <a:stretch>
            <a:fillRect/>
          </a:stretch>
        </p:blipFill>
        <p:spPr>
          <a:xfrm>
            <a:off x="2190750" y="1611630"/>
            <a:ext cx="7810500" cy="3634740"/>
          </a:xfrm>
          <a:prstGeom prst="rect">
            <a:avLst/>
          </a:prstGeom>
        </p:spPr>
      </p:pic>
    </p:spTree>
    <p:extLst>
      <p:ext uri="{BB962C8B-B14F-4D97-AF65-F5344CB8AC3E}">
        <p14:creationId xmlns:p14="http://schemas.microsoft.com/office/powerpoint/2010/main" val="3087456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Problem Area I: </a:t>
            </a:r>
            <a:br>
              <a:rPr lang="en-US" dirty="0"/>
            </a:br>
            <a:r>
              <a:rPr lang="en-US" dirty="0"/>
              <a:t>Intended Message Versus Message Sent</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dirty="0"/>
              <a:t>Think about what you want to communicate</a:t>
            </a:r>
            <a:br>
              <a:rPr lang="en-US" dirty="0"/>
            </a:br>
            <a:endParaRPr lang="en-US" dirty="0"/>
          </a:p>
          <a:p>
            <a:r>
              <a:rPr lang="en-US" dirty="0"/>
              <a:t>Practice what you want to communicate</a:t>
            </a:r>
            <a:br>
              <a:rPr lang="en-US" dirty="0"/>
            </a:br>
            <a:endParaRPr lang="en-US" dirty="0"/>
          </a:p>
          <a:p>
            <a:r>
              <a:rPr lang="en-US" dirty="0"/>
              <a:t>Learn better communication skills</a:t>
            </a:r>
          </a:p>
        </p:txBody>
      </p:sp>
    </p:spTree>
    <p:extLst>
      <p:ext uri="{BB962C8B-B14F-4D97-AF65-F5344CB8AC3E}">
        <p14:creationId xmlns:p14="http://schemas.microsoft.com/office/powerpoint/2010/main" val="199053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Problem Area II: </a:t>
            </a:r>
            <a:br>
              <a:rPr lang="en-US" dirty="0"/>
            </a:br>
            <a:r>
              <a:rPr lang="en-US" dirty="0"/>
              <a:t>Message Sent Versus Message Received</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7" y="1289684"/>
            <a:ext cx="5134710" cy="4801400"/>
          </a:xfrm>
        </p:spPr>
        <p:txBody>
          <a:bodyPr/>
          <a:lstStyle/>
          <a:p>
            <a:r>
              <a:rPr lang="en-US" dirty="0"/>
              <a:t>Actual words used</a:t>
            </a:r>
            <a:br>
              <a:rPr lang="en-US" dirty="0"/>
            </a:br>
            <a:endParaRPr lang="en-US" dirty="0"/>
          </a:p>
          <a:p>
            <a:r>
              <a:rPr lang="en-US" dirty="0"/>
              <a:t>Communication channel</a:t>
            </a:r>
            <a:br>
              <a:rPr lang="en-US" dirty="0"/>
            </a:br>
            <a:endParaRPr lang="en-US" dirty="0"/>
          </a:p>
          <a:p>
            <a:r>
              <a:rPr lang="en-US" dirty="0"/>
              <a:t>Noise</a:t>
            </a:r>
            <a:br>
              <a:rPr lang="en-US" dirty="0"/>
            </a:br>
            <a:endParaRPr lang="en-US" dirty="0"/>
          </a:p>
          <a:p>
            <a:r>
              <a:rPr lang="en-US" dirty="0"/>
              <a:t>Nonverbal cues</a:t>
            </a:r>
          </a:p>
          <a:p>
            <a:pPr lvl="1"/>
            <a:r>
              <a:rPr lang="en-US" dirty="0"/>
              <a:t>Body language</a:t>
            </a:r>
          </a:p>
          <a:p>
            <a:pPr lvl="1"/>
            <a:r>
              <a:rPr lang="en-US" dirty="0"/>
              <a:t>Use of space</a:t>
            </a:r>
          </a:p>
          <a:p>
            <a:pPr lvl="1"/>
            <a:r>
              <a:rPr lang="en-US" dirty="0"/>
              <a:t>Use of time</a:t>
            </a:r>
          </a:p>
        </p:txBody>
      </p:sp>
      <p:sp>
        <p:nvSpPr>
          <p:cNvPr id="4" name="Text Placeholder 6">
            <a:extLst>
              <a:ext uri="{FF2B5EF4-FFF2-40B4-BE49-F238E27FC236}">
                <a16:creationId xmlns:a16="http://schemas.microsoft.com/office/drawing/2014/main" id="{374F6BD9-1DCE-41C9-B0ED-EB5F034E811B}"/>
              </a:ext>
            </a:extLst>
          </p:cNvPr>
          <p:cNvSpPr txBox="1">
            <a:spLocks/>
          </p:cNvSpPr>
          <p:nvPr/>
        </p:nvSpPr>
        <p:spPr bwMode="auto">
          <a:xfrm>
            <a:off x="6313715" y="1294854"/>
            <a:ext cx="5134710" cy="480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lvl1pPr marL="457200" indent="-457200" algn="l" rtl="0" eaLnBrk="1" fontAlgn="base" hangingPunct="1">
              <a:lnSpc>
                <a:spcPct val="100000"/>
              </a:lnSpc>
              <a:spcBef>
                <a:spcPts val="624"/>
              </a:spcBef>
              <a:spcAft>
                <a:spcPct val="0"/>
              </a:spcAft>
              <a:buClr>
                <a:srgbClr val="004A78"/>
              </a:buClr>
              <a:buFont typeface="Arial" panose="020B0604020202020204" pitchFamily="34" charset="0"/>
              <a:buChar char="•"/>
              <a:defRPr sz="2600" b="0" i="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900113" indent="-442913" algn="l" rtl="0" eaLnBrk="1" fontAlgn="base" hangingPunct="1">
              <a:lnSpc>
                <a:spcPct val="100000"/>
              </a:lnSpc>
              <a:spcBef>
                <a:spcPts val="624"/>
              </a:spcBef>
              <a:spcAft>
                <a:spcPct val="0"/>
              </a:spcAft>
              <a:buClr>
                <a:srgbClr val="004A78"/>
              </a:buClr>
              <a:buFontTx/>
              <a:buChar char="–"/>
              <a:defRPr sz="240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2pPr>
            <a:lvl3pPr marL="1350963" indent="-436563" algn="l" rtl="0" eaLnBrk="1" fontAlgn="base" hangingPunct="1">
              <a:lnSpc>
                <a:spcPct val="100000"/>
              </a:lnSpc>
              <a:spcBef>
                <a:spcPts val="624"/>
              </a:spcBef>
              <a:spcAft>
                <a:spcPct val="0"/>
              </a:spcAft>
              <a:buFont typeface="Arial" panose="020B0604020202020204" pitchFamily="34" charset="0"/>
              <a:buChar char="•"/>
              <a:defRPr sz="220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chemeClr val="bg1"/>
                </a:solidFill>
                <a:latin typeface="Summer Font" charset="0"/>
                <a:ea typeface="Summer Font" charset="0"/>
                <a:cs typeface="Summer Font"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chemeClr val="bg1"/>
                </a:solidFill>
                <a:latin typeface="Summer Font" charset="0"/>
                <a:ea typeface="Summer Font" charset="0"/>
                <a:cs typeface="Summer Fon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Paralanguage</a:t>
            </a:r>
            <a:br>
              <a:rPr lang="en-US" dirty="0"/>
            </a:br>
            <a:endParaRPr lang="en-US" dirty="0"/>
          </a:p>
          <a:p>
            <a:r>
              <a:rPr lang="en-US" dirty="0"/>
              <a:t>Artifacts</a:t>
            </a:r>
            <a:br>
              <a:rPr lang="en-US" dirty="0"/>
            </a:br>
            <a:endParaRPr lang="en-US" dirty="0"/>
          </a:p>
          <a:p>
            <a:r>
              <a:rPr lang="en-US" dirty="0"/>
              <a:t>Amount of information</a:t>
            </a:r>
          </a:p>
        </p:txBody>
      </p:sp>
    </p:spTree>
    <p:extLst>
      <p:ext uri="{BB962C8B-B14F-4D97-AF65-F5344CB8AC3E}">
        <p14:creationId xmlns:p14="http://schemas.microsoft.com/office/powerpoint/2010/main" val="2306543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Actual Words Used</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dirty="0"/>
              <a:t>The word “fine”:</a:t>
            </a:r>
          </a:p>
          <a:p>
            <a:pPr lvl="1"/>
            <a:r>
              <a:rPr lang="en-US" dirty="0"/>
              <a:t>to describe jewelry</a:t>
            </a:r>
          </a:p>
          <a:p>
            <a:pPr lvl="1"/>
            <a:r>
              <a:rPr lang="en-US" dirty="0"/>
              <a:t>to describe the weather</a:t>
            </a:r>
          </a:p>
          <a:p>
            <a:pPr lvl="1"/>
            <a:r>
              <a:rPr lang="en-US" dirty="0"/>
              <a:t>to describe food </a:t>
            </a:r>
            <a:br>
              <a:rPr lang="en-US" dirty="0"/>
            </a:br>
            <a:endParaRPr lang="en-US" dirty="0"/>
          </a:p>
          <a:p>
            <a:r>
              <a:rPr lang="en-US" dirty="0"/>
              <a:t>The applicant was a:</a:t>
            </a:r>
          </a:p>
          <a:p>
            <a:pPr lvl="1"/>
            <a:r>
              <a:rPr lang="en-US" dirty="0"/>
              <a:t>woman</a:t>
            </a:r>
          </a:p>
          <a:p>
            <a:pPr lvl="1"/>
            <a:r>
              <a:rPr lang="en-US" dirty="0"/>
              <a:t>girl</a:t>
            </a:r>
          </a:p>
        </p:txBody>
      </p:sp>
    </p:spTree>
    <p:extLst>
      <p:ext uri="{BB962C8B-B14F-4D97-AF65-F5344CB8AC3E}">
        <p14:creationId xmlns:p14="http://schemas.microsoft.com/office/powerpoint/2010/main" val="3711719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Use Concrete Words and Ask How the Other Person Might Interpret Your Message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dirty="0"/>
              <a:t>Avoid such words as:</a:t>
            </a:r>
          </a:p>
          <a:p>
            <a:pPr lvl="1"/>
            <a:r>
              <a:rPr lang="en-US" dirty="0"/>
              <a:t>as soon as possible</a:t>
            </a:r>
          </a:p>
          <a:p>
            <a:pPr lvl="1"/>
            <a:r>
              <a:rPr lang="en-US" dirty="0"/>
              <a:t>I’ll be back soon</a:t>
            </a:r>
          </a:p>
          <a:p>
            <a:pPr lvl="1"/>
            <a:r>
              <a:rPr lang="en-US" dirty="0"/>
              <a:t>I’ll be out for a while</a:t>
            </a:r>
            <a:br>
              <a:rPr lang="en-US" dirty="0"/>
            </a:br>
            <a:endParaRPr lang="en-US" dirty="0"/>
          </a:p>
          <a:p>
            <a:r>
              <a:rPr lang="en-US" dirty="0"/>
              <a:t>Why not be specific?</a:t>
            </a:r>
          </a:p>
          <a:p>
            <a:pPr lvl="1"/>
            <a:r>
              <a:rPr lang="en-US" dirty="0"/>
              <a:t>Avoid confrontation</a:t>
            </a:r>
          </a:p>
          <a:p>
            <a:pPr lvl="1"/>
            <a:r>
              <a:rPr lang="en-US" dirty="0"/>
              <a:t>“Test the water”</a:t>
            </a:r>
          </a:p>
          <a:p>
            <a:pPr lvl="1"/>
            <a:r>
              <a:rPr lang="en-US" dirty="0"/>
              <a:t>Avoid being the bad person (MUM effect)</a:t>
            </a:r>
          </a:p>
        </p:txBody>
      </p:sp>
    </p:spTree>
    <p:extLst>
      <p:ext uri="{BB962C8B-B14F-4D97-AF65-F5344CB8AC3E}">
        <p14:creationId xmlns:p14="http://schemas.microsoft.com/office/powerpoint/2010/main" val="760684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A5F90B-7FA7-4385-BF01-10F986307B6F}"/>
              </a:ext>
            </a:extLst>
          </p:cNvPr>
          <p:cNvSpPr>
            <a:spLocks noGrp="1"/>
          </p:cNvSpPr>
          <p:nvPr>
            <p:ph type="title"/>
          </p:nvPr>
        </p:nvSpPr>
        <p:spPr/>
        <p:txBody>
          <a:bodyPr/>
          <a:lstStyle/>
          <a:p>
            <a:r>
              <a:rPr lang="en-US" dirty="0"/>
              <a:t>Gender Differences in Communication </a:t>
            </a:r>
            <a:br>
              <a:rPr lang="en-US" dirty="0"/>
            </a:br>
            <a:r>
              <a:rPr lang="en-US" dirty="0"/>
              <a:t>(Tannen, 1995, 2001)</a:t>
            </a:r>
            <a:endParaRPr lang="en-IN" dirty="0"/>
          </a:p>
        </p:txBody>
      </p:sp>
      <p:sp>
        <p:nvSpPr>
          <p:cNvPr id="5" name="Text Placeholder 4">
            <a:extLst>
              <a:ext uri="{FF2B5EF4-FFF2-40B4-BE49-F238E27FC236}">
                <a16:creationId xmlns:a16="http://schemas.microsoft.com/office/drawing/2014/main" id="{82328BB1-2660-4F65-8805-D13D799F8AF3}"/>
              </a:ext>
            </a:extLst>
          </p:cNvPr>
          <p:cNvSpPr>
            <a:spLocks noGrp="1"/>
          </p:cNvSpPr>
          <p:nvPr>
            <p:ph type="body" sz="quarter" idx="15"/>
          </p:nvPr>
        </p:nvSpPr>
        <p:spPr>
          <a:xfrm>
            <a:off x="743576" y="1289683"/>
            <a:ext cx="4843031" cy="4931501"/>
          </a:xfrm>
        </p:spPr>
        <p:txBody>
          <a:bodyPr/>
          <a:lstStyle/>
          <a:p>
            <a:r>
              <a:rPr lang="en-US" dirty="0"/>
              <a:t>Men</a:t>
            </a:r>
          </a:p>
          <a:p>
            <a:pPr lvl="1"/>
            <a:r>
              <a:rPr lang="en-US" dirty="0"/>
              <a:t>Talk about major events</a:t>
            </a:r>
          </a:p>
          <a:p>
            <a:pPr lvl="1"/>
            <a:r>
              <a:rPr lang="en-US" dirty="0"/>
              <a:t>Tell the main point</a:t>
            </a:r>
          </a:p>
          <a:p>
            <a:pPr lvl="1"/>
            <a:r>
              <a:rPr lang="en-US" dirty="0"/>
              <a:t>Are more direct</a:t>
            </a:r>
          </a:p>
          <a:p>
            <a:pPr lvl="1"/>
            <a:r>
              <a:rPr lang="en-US" dirty="0"/>
              <a:t>Use “uh-huh” to agree</a:t>
            </a:r>
          </a:p>
          <a:p>
            <a:pPr lvl="1"/>
            <a:r>
              <a:rPr lang="en-US" dirty="0"/>
              <a:t>Are comfortable with silence</a:t>
            </a:r>
          </a:p>
          <a:p>
            <a:pPr lvl="1"/>
            <a:r>
              <a:rPr lang="en-US" dirty="0"/>
              <a:t>Concentrate on the words spoken</a:t>
            </a:r>
          </a:p>
          <a:p>
            <a:pPr lvl="1"/>
            <a:r>
              <a:rPr lang="en-US" dirty="0"/>
              <a:t>Sidetrack unpleasant topics</a:t>
            </a:r>
            <a:endParaRPr lang="en-US" sz="2600" dirty="0"/>
          </a:p>
        </p:txBody>
      </p:sp>
      <p:sp>
        <p:nvSpPr>
          <p:cNvPr id="7" name="Content Placeholder 6">
            <a:extLst>
              <a:ext uri="{FF2B5EF4-FFF2-40B4-BE49-F238E27FC236}">
                <a16:creationId xmlns:a16="http://schemas.microsoft.com/office/drawing/2014/main" id="{37730B4A-E5B9-4B0A-AB60-8AD6464AD642}"/>
              </a:ext>
            </a:extLst>
          </p:cNvPr>
          <p:cNvSpPr>
            <a:spLocks noGrp="1"/>
          </p:cNvSpPr>
          <p:nvPr>
            <p:ph sz="quarter" idx="17"/>
          </p:nvPr>
        </p:nvSpPr>
        <p:spPr>
          <a:xfrm>
            <a:off x="5813425" y="1289684"/>
            <a:ext cx="5540375" cy="4931502"/>
          </a:xfrm>
        </p:spPr>
        <p:txBody>
          <a:bodyPr/>
          <a:lstStyle/>
          <a:p>
            <a:r>
              <a:rPr lang="en-US" dirty="0"/>
              <a:t>Women</a:t>
            </a:r>
          </a:p>
          <a:p>
            <a:pPr lvl="1"/>
            <a:r>
              <a:rPr lang="en-US" dirty="0"/>
              <a:t>Talk about daily life</a:t>
            </a:r>
          </a:p>
          <a:p>
            <a:pPr lvl="1"/>
            <a:r>
              <a:rPr lang="en-US" dirty="0"/>
              <a:t>Provide details</a:t>
            </a:r>
          </a:p>
          <a:p>
            <a:pPr lvl="1"/>
            <a:r>
              <a:rPr lang="en-US" dirty="0"/>
              <a:t>Are more indirect</a:t>
            </a:r>
          </a:p>
          <a:p>
            <a:pPr lvl="1"/>
            <a:r>
              <a:rPr lang="en-US" dirty="0"/>
              <a:t>Use “uh-huh” to listen</a:t>
            </a:r>
          </a:p>
          <a:p>
            <a:pPr lvl="1"/>
            <a:r>
              <a:rPr lang="en-US" dirty="0"/>
              <a:t>Are less comfortable with silence</a:t>
            </a:r>
          </a:p>
          <a:p>
            <a:pPr lvl="1"/>
            <a:r>
              <a:rPr lang="en-US" dirty="0"/>
              <a:t>Concentrate on nonverbal cues and paralanguage</a:t>
            </a:r>
          </a:p>
          <a:p>
            <a:pPr lvl="1"/>
            <a:r>
              <a:rPr lang="en-US" dirty="0"/>
              <a:t>Focus on unpleasant topics</a:t>
            </a:r>
          </a:p>
        </p:txBody>
      </p:sp>
    </p:spTree>
    <p:extLst>
      <p:ext uri="{BB962C8B-B14F-4D97-AF65-F5344CB8AC3E}">
        <p14:creationId xmlns:p14="http://schemas.microsoft.com/office/powerpoint/2010/main" val="2170778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Communication Channels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dirty="0"/>
              <a:t>Oral</a:t>
            </a:r>
          </a:p>
          <a:p>
            <a:pPr lvl="1"/>
            <a:r>
              <a:rPr lang="en-US" dirty="0"/>
              <a:t>In-person</a:t>
            </a:r>
          </a:p>
          <a:p>
            <a:pPr lvl="1"/>
            <a:r>
              <a:rPr lang="en-US" dirty="0"/>
              <a:t>Word-of-mouth</a:t>
            </a:r>
          </a:p>
          <a:p>
            <a:pPr lvl="1"/>
            <a:r>
              <a:rPr lang="en-US" dirty="0"/>
              <a:t>Answering machine</a:t>
            </a:r>
            <a:br>
              <a:rPr lang="en-US" dirty="0"/>
            </a:br>
            <a:endParaRPr lang="en-US" dirty="0"/>
          </a:p>
          <a:p>
            <a:r>
              <a:rPr lang="en-US" dirty="0"/>
              <a:t>Nonverbal</a:t>
            </a:r>
            <a:br>
              <a:rPr lang="en-US" dirty="0"/>
            </a:br>
            <a:endParaRPr lang="en-US" dirty="0"/>
          </a:p>
          <a:p>
            <a:r>
              <a:rPr lang="en-US" dirty="0"/>
              <a:t>Written</a:t>
            </a:r>
          </a:p>
          <a:p>
            <a:pPr lvl="1"/>
            <a:r>
              <a:rPr lang="en-US" dirty="0"/>
              <a:t>Personal letter/memo</a:t>
            </a:r>
          </a:p>
          <a:p>
            <a:pPr lvl="1"/>
            <a:r>
              <a:rPr lang="en-US" dirty="0"/>
              <a:t>General letter/memo</a:t>
            </a:r>
          </a:p>
          <a:p>
            <a:pPr lvl="1"/>
            <a:r>
              <a:rPr lang="en-US" dirty="0"/>
              <a:t>Email</a:t>
            </a:r>
          </a:p>
        </p:txBody>
      </p:sp>
    </p:spTree>
    <p:extLst>
      <p:ext uri="{BB962C8B-B14F-4D97-AF65-F5344CB8AC3E}">
        <p14:creationId xmlns:p14="http://schemas.microsoft.com/office/powerpoint/2010/main" val="3644907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Noise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dirty="0"/>
              <a:t>Actual noise</a:t>
            </a:r>
            <a:br>
              <a:rPr lang="en-US" dirty="0"/>
            </a:br>
            <a:endParaRPr lang="en-US" dirty="0"/>
          </a:p>
          <a:p>
            <a:r>
              <a:rPr lang="en-US" dirty="0"/>
              <a:t>Appropriateness of the channel</a:t>
            </a:r>
            <a:br>
              <a:rPr lang="en-US" dirty="0"/>
            </a:br>
            <a:endParaRPr lang="en-US" dirty="0"/>
          </a:p>
          <a:p>
            <a:r>
              <a:rPr lang="en-US" dirty="0"/>
              <a:t>Bias</a:t>
            </a:r>
            <a:br>
              <a:rPr lang="en-US" dirty="0"/>
            </a:br>
            <a:endParaRPr lang="en-US" dirty="0"/>
          </a:p>
          <a:p>
            <a:r>
              <a:rPr lang="en-US" dirty="0"/>
              <a:t>Feelings about the person communicating</a:t>
            </a:r>
            <a:br>
              <a:rPr lang="en-US" dirty="0"/>
            </a:br>
            <a:endParaRPr lang="en-US" dirty="0"/>
          </a:p>
          <a:p>
            <a:r>
              <a:rPr lang="en-US" dirty="0"/>
              <a:t>Mood</a:t>
            </a:r>
            <a:br>
              <a:rPr lang="en-US" dirty="0"/>
            </a:br>
            <a:endParaRPr lang="en-US" dirty="0"/>
          </a:p>
          <a:p>
            <a:r>
              <a:rPr lang="en-US" dirty="0"/>
              <a:t>Perceived motives</a:t>
            </a:r>
          </a:p>
        </p:txBody>
      </p:sp>
    </p:spTree>
    <p:extLst>
      <p:ext uri="{BB962C8B-B14F-4D97-AF65-F5344CB8AC3E}">
        <p14:creationId xmlns:p14="http://schemas.microsoft.com/office/powerpoint/2010/main" val="6574072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Nonverbal Cues</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dirty="0"/>
              <a:t>Are ambiguous</a:t>
            </a:r>
            <a:br>
              <a:rPr lang="en-US" dirty="0"/>
            </a:br>
            <a:endParaRPr lang="en-US" dirty="0"/>
          </a:p>
          <a:p>
            <a:r>
              <a:rPr lang="en-US" dirty="0"/>
              <a:t>Those that aren’t, are called emblems</a:t>
            </a:r>
            <a:br>
              <a:rPr lang="en-US" dirty="0"/>
            </a:br>
            <a:endParaRPr lang="en-US" dirty="0"/>
          </a:p>
          <a:p>
            <a:r>
              <a:rPr lang="en-US" dirty="0"/>
              <a:t>Gender and cultural differences are common</a:t>
            </a:r>
            <a:br>
              <a:rPr lang="en-US" dirty="0"/>
            </a:br>
            <a:endParaRPr lang="en-US" dirty="0"/>
          </a:p>
          <a:p>
            <a:r>
              <a:rPr lang="en-US" dirty="0"/>
              <a:t>Nonverbal cues are thought to be a high percentage of the message received</a:t>
            </a:r>
          </a:p>
        </p:txBody>
      </p:sp>
    </p:spTree>
    <p:extLst>
      <p:ext uri="{BB962C8B-B14F-4D97-AF65-F5344CB8AC3E}">
        <p14:creationId xmlns:p14="http://schemas.microsoft.com/office/powerpoint/2010/main" val="16454438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Body Language</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dirty="0"/>
              <a:t>How one’s body faces another person</a:t>
            </a:r>
            <a:br>
              <a:rPr lang="en-US" dirty="0"/>
            </a:br>
            <a:endParaRPr lang="en-US" dirty="0"/>
          </a:p>
          <a:p>
            <a:r>
              <a:rPr lang="en-US" dirty="0"/>
              <a:t>Interrupting others, leaning back in a chair</a:t>
            </a:r>
            <a:br>
              <a:rPr lang="en-US" dirty="0"/>
            </a:br>
            <a:endParaRPr lang="en-US" dirty="0"/>
          </a:p>
          <a:p>
            <a:r>
              <a:rPr lang="en-US" dirty="0"/>
              <a:t>Eye contact</a:t>
            </a:r>
            <a:br>
              <a:rPr lang="en-US" dirty="0"/>
            </a:br>
            <a:endParaRPr lang="en-US" dirty="0"/>
          </a:p>
          <a:p>
            <a:r>
              <a:rPr lang="en-US" dirty="0"/>
              <a:t>Raising or lowering head or shoulders</a:t>
            </a:r>
            <a:br>
              <a:rPr lang="en-US" dirty="0"/>
            </a:br>
            <a:endParaRPr lang="en-US" dirty="0"/>
          </a:p>
          <a:p>
            <a:r>
              <a:rPr lang="en-US" dirty="0"/>
              <a:t>Touching someone</a:t>
            </a:r>
            <a:br>
              <a:rPr lang="en-US" dirty="0"/>
            </a:br>
            <a:endParaRPr lang="en-US" dirty="0"/>
          </a:p>
          <a:p>
            <a:r>
              <a:rPr lang="en-US" dirty="0"/>
              <a:t>Fidget, raise their chin when lying (DePaulo et al., 2003)</a:t>
            </a:r>
          </a:p>
        </p:txBody>
      </p:sp>
    </p:spTree>
    <p:extLst>
      <p:ext uri="{BB962C8B-B14F-4D97-AF65-F5344CB8AC3E}">
        <p14:creationId xmlns:p14="http://schemas.microsoft.com/office/powerpoint/2010/main" val="306490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IN" dirty="0"/>
              <a:t>Learning Objectives</a:t>
            </a:r>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pPr marL="0" indent="0">
              <a:buNone/>
            </a:pPr>
            <a:r>
              <a:rPr lang="en-US" dirty="0"/>
              <a:t>11-01 Recognize the types of organizational communication</a:t>
            </a:r>
            <a:br>
              <a:rPr lang="en-US" dirty="0"/>
            </a:br>
            <a:endParaRPr lang="en-US" dirty="0"/>
          </a:p>
          <a:p>
            <a:pPr marL="0" indent="0">
              <a:buNone/>
            </a:pPr>
            <a:r>
              <a:rPr lang="en-US" dirty="0"/>
              <a:t>11-02 Explain why interpersonal communication often is not effective</a:t>
            </a:r>
            <a:br>
              <a:rPr lang="en-US" dirty="0"/>
            </a:br>
            <a:endParaRPr lang="en-US" dirty="0"/>
          </a:p>
          <a:p>
            <a:pPr marL="0" indent="0">
              <a:buNone/>
            </a:pPr>
            <a:r>
              <a:rPr lang="en-US" dirty="0"/>
              <a:t>11-03 Increase your listening effectiveness</a:t>
            </a:r>
            <a:br>
              <a:rPr lang="en-US" dirty="0"/>
            </a:br>
            <a:endParaRPr lang="en-US" dirty="0"/>
          </a:p>
          <a:p>
            <a:pPr marL="0" indent="0">
              <a:buNone/>
            </a:pPr>
            <a:r>
              <a:rPr lang="en-US" dirty="0"/>
              <a:t>11-04 Improve your communication skills</a:t>
            </a:r>
          </a:p>
        </p:txBody>
      </p:sp>
    </p:spTree>
    <p:extLst>
      <p:ext uri="{BB962C8B-B14F-4D97-AF65-F5344CB8AC3E}">
        <p14:creationId xmlns:p14="http://schemas.microsoft.com/office/powerpoint/2010/main" val="159142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D1805FF-6030-467C-ABA1-C6DCD02FC244}"/>
              </a:ext>
            </a:extLst>
          </p:cNvPr>
          <p:cNvSpPr>
            <a:spLocks noGrp="1"/>
          </p:cNvSpPr>
          <p:nvPr>
            <p:ph type="title"/>
          </p:nvPr>
        </p:nvSpPr>
        <p:spPr/>
        <p:txBody>
          <a:bodyPr/>
          <a:lstStyle/>
          <a:p>
            <a:r>
              <a:rPr lang="en-IN" dirty="0"/>
              <a:t>Workbook Exercise 11.3</a:t>
            </a:r>
            <a:br>
              <a:rPr lang="en-IN" dirty="0"/>
            </a:br>
            <a:r>
              <a:rPr lang="en-IN" dirty="0"/>
              <a:t>Nonverbal Cues</a:t>
            </a:r>
          </a:p>
        </p:txBody>
      </p:sp>
    </p:spTree>
    <p:extLst>
      <p:ext uri="{BB962C8B-B14F-4D97-AF65-F5344CB8AC3E}">
        <p14:creationId xmlns:p14="http://schemas.microsoft.com/office/powerpoint/2010/main" val="7920040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E2043D-4BA9-4970-895A-559F7DFE1321}"/>
              </a:ext>
            </a:extLst>
          </p:cNvPr>
          <p:cNvSpPr>
            <a:spLocks noGrp="1"/>
          </p:cNvSpPr>
          <p:nvPr>
            <p:ph type="title"/>
          </p:nvPr>
        </p:nvSpPr>
        <p:spPr/>
        <p:txBody>
          <a:bodyPr/>
          <a:lstStyle/>
          <a:p>
            <a:r>
              <a:rPr lang="en-US" dirty="0"/>
              <a:t>Use of Space</a:t>
            </a:r>
            <a:endParaRPr lang="en-IN" dirty="0"/>
          </a:p>
        </p:txBody>
      </p:sp>
      <p:sp>
        <p:nvSpPr>
          <p:cNvPr id="4" name="Text Placeholder 3">
            <a:extLst>
              <a:ext uri="{FF2B5EF4-FFF2-40B4-BE49-F238E27FC236}">
                <a16:creationId xmlns:a16="http://schemas.microsoft.com/office/drawing/2014/main" id="{6C97CC06-E928-429B-B371-5D6119215248}"/>
              </a:ext>
            </a:extLst>
          </p:cNvPr>
          <p:cNvSpPr>
            <a:spLocks noGrp="1"/>
          </p:cNvSpPr>
          <p:nvPr>
            <p:ph type="body" sz="quarter" idx="15"/>
          </p:nvPr>
        </p:nvSpPr>
        <p:spPr>
          <a:xfrm>
            <a:off x="743577" y="1289684"/>
            <a:ext cx="5034226" cy="4801400"/>
          </a:xfrm>
        </p:spPr>
        <p:txBody>
          <a:bodyPr/>
          <a:lstStyle/>
          <a:p>
            <a:r>
              <a:rPr lang="en-US" dirty="0"/>
              <a:t>Intimacy zone</a:t>
            </a:r>
          </a:p>
          <a:p>
            <a:pPr lvl="1"/>
            <a:r>
              <a:rPr lang="en-US" dirty="0"/>
              <a:t>0 to 18 inches</a:t>
            </a:r>
          </a:p>
          <a:p>
            <a:pPr lvl="1"/>
            <a:r>
              <a:rPr lang="en-US" dirty="0"/>
              <a:t>Close relationships</a:t>
            </a:r>
            <a:br>
              <a:rPr lang="en-US" dirty="0"/>
            </a:br>
            <a:endParaRPr lang="en-US" dirty="0"/>
          </a:p>
          <a:p>
            <a:r>
              <a:rPr lang="en-US" dirty="0"/>
              <a:t>Personal distance zone</a:t>
            </a:r>
          </a:p>
          <a:p>
            <a:pPr lvl="1"/>
            <a:r>
              <a:rPr lang="en-US" dirty="0"/>
              <a:t>18 inches to 4 feet</a:t>
            </a:r>
          </a:p>
          <a:p>
            <a:pPr lvl="1"/>
            <a:r>
              <a:rPr lang="en-US" dirty="0"/>
              <a:t>Friends and acquaintances</a:t>
            </a:r>
          </a:p>
        </p:txBody>
      </p:sp>
      <p:sp>
        <p:nvSpPr>
          <p:cNvPr id="5" name="Text Placeholder 3">
            <a:extLst>
              <a:ext uri="{FF2B5EF4-FFF2-40B4-BE49-F238E27FC236}">
                <a16:creationId xmlns:a16="http://schemas.microsoft.com/office/drawing/2014/main" id="{FDB4EF5F-B70A-4604-B779-6B13E4483FF2}"/>
              </a:ext>
            </a:extLst>
          </p:cNvPr>
          <p:cNvSpPr txBox="1">
            <a:spLocks/>
          </p:cNvSpPr>
          <p:nvPr/>
        </p:nvSpPr>
        <p:spPr bwMode="auto">
          <a:xfrm>
            <a:off x="6414199" y="1284805"/>
            <a:ext cx="5034226" cy="480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lvl1pPr marL="457200" indent="-457200" algn="l" rtl="0" eaLnBrk="1" fontAlgn="base" hangingPunct="1">
              <a:lnSpc>
                <a:spcPct val="100000"/>
              </a:lnSpc>
              <a:spcBef>
                <a:spcPts val="624"/>
              </a:spcBef>
              <a:spcAft>
                <a:spcPct val="0"/>
              </a:spcAft>
              <a:buClr>
                <a:srgbClr val="004A78"/>
              </a:buClr>
              <a:buFont typeface="Arial" panose="020B0604020202020204" pitchFamily="34" charset="0"/>
              <a:buChar char="•"/>
              <a:defRPr sz="2600" b="0" i="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900113" indent="-442913" algn="l" rtl="0" eaLnBrk="1" fontAlgn="base" hangingPunct="1">
              <a:lnSpc>
                <a:spcPct val="100000"/>
              </a:lnSpc>
              <a:spcBef>
                <a:spcPts val="624"/>
              </a:spcBef>
              <a:spcAft>
                <a:spcPct val="0"/>
              </a:spcAft>
              <a:buClr>
                <a:srgbClr val="004A78"/>
              </a:buClr>
              <a:buFontTx/>
              <a:buChar char="–"/>
              <a:defRPr sz="240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2pPr>
            <a:lvl3pPr marL="1350963" indent="-436563" algn="l" rtl="0" eaLnBrk="1" fontAlgn="base" hangingPunct="1">
              <a:lnSpc>
                <a:spcPct val="100000"/>
              </a:lnSpc>
              <a:spcBef>
                <a:spcPts val="624"/>
              </a:spcBef>
              <a:spcAft>
                <a:spcPct val="0"/>
              </a:spcAft>
              <a:buFont typeface="Arial" panose="020B0604020202020204" pitchFamily="34" charset="0"/>
              <a:buChar char="•"/>
              <a:defRPr sz="220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chemeClr val="bg1"/>
                </a:solidFill>
                <a:latin typeface="Summer Font" charset="0"/>
                <a:ea typeface="Summer Font" charset="0"/>
                <a:cs typeface="Summer Font"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chemeClr val="bg1"/>
                </a:solidFill>
                <a:latin typeface="Summer Font" charset="0"/>
                <a:ea typeface="Summer Font" charset="0"/>
                <a:cs typeface="Summer Fon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Social distance zone</a:t>
            </a:r>
          </a:p>
          <a:p>
            <a:pPr lvl="1"/>
            <a:r>
              <a:rPr lang="en-US" dirty="0"/>
              <a:t>4 to 12 feet</a:t>
            </a:r>
          </a:p>
          <a:p>
            <a:pPr lvl="1"/>
            <a:r>
              <a:rPr lang="en-US" dirty="0"/>
              <a:t>Business contacts and strangers</a:t>
            </a:r>
            <a:br>
              <a:rPr lang="en-US" dirty="0"/>
            </a:br>
            <a:endParaRPr lang="en-US" dirty="0"/>
          </a:p>
          <a:p>
            <a:r>
              <a:rPr lang="en-US" dirty="0"/>
              <a:t>Public distance zone</a:t>
            </a:r>
          </a:p>
          <a:p>
            <a:pPr lvl="1"/>
            <a:r>
              <a:rPr lang="en-US" dirty="0"/>
              <a:t>12 to 25 feet</a:t>
            </a:r>
          </a:p>
        </p:txBody>
      </p:sp>
    </p:spTree>
    <p:extLst>
      <p:ext uri="{BB962C8B-B14F-4D97-AF65-F5344CB8AC3E}">
        <p14:creationId xmlns:p14="http://schemas.microsoft.com/office/powerpoint/2010/main" val="8317649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E2043D-4BA9-4970-895A-559F7DFE1321}"/>
              </a:ext>
            </a:extLst>
          </p:cNvPr>
          <p:cNvSpPr>
            <a:spLocks noGrp="1"/>
          </p:cNvSpPr>
          <p:nvPr>
            <p:ph type="title"/>
          </p:nvPr>
        </p:nvSpPr>
        <p:spPr/>
        <p:txBody>
          <a:bodyPr/>
          <a:lstStyle/>
          <a:p>
            <a:r>
              <a:rPr lang="en-IN" dirty="0"/>
              <a:t>Use of Time</a:t>
            </a:r>
          </a:p>
        </p:txBody>
      </p:sp>
      <p:sp>
        <p:nvSpPr>
          <p:cNvPr id="4" name="Text Placeholder 3">
            <a:extLst>
              <a:ext uri="{FF2B5EF4-FFF2-40B4-BE49-F238E27FC236}">
                <a16:creationId xmlns:a16="http://schemas.microsoft.com/office/drawing/2014/main" id="{6C97CC06-E928-429B-B371-5D6119215248}"/>
              </a:ext>
            </a:extLst>
          </p:cNvPr>
          <p:cNvSpPr>
            <a:spLocks noGrp="1"/>
          </p:cNvSpPr>
          <p:nvPr>
            <p:ph type="body" sz="quarter" idx="15"/>
          </p:nvPr>
        </p:nvSpPr>
        <p:spPr/>
        <p:txBody>
          <a:bodyPr/>
          <a:lstStyle/>
          <a:p>
            <a:r>
              <a:rPr lang="en-US" dirty="0"/>
              <a:t>Being late</a:t>
            </a:r>
            <a:br>
              <a:rPr lang="en-US" dirty="0"/>
            </a:br>
            <a:endParaRPr lang="en-US" dirty="0"/>
          </a:p>
          <a:p>
            <a:r>
              <a:rPr lang="en-US" dirty="0"/>
              <a:t>Leaving a meeting early</a:t>
            </a:r>
            <a:br>
              <a:rPr lang="en-US" dirty="0"/>
            </a:br>
            <a:endParaRPr lang="en-US" dirty="0"/>
          </a:p>
          <a:p>
            <a:r>
              <a:rPr lang="en-US" dirty="0"/>
              <a:t>Setting aside time for a meeting</a:t>
            </a:r>
            <a:br>
              <a:rPr lang="en-US" dirty="0"/>
            </a:br>
            <a:endParaRPr lang="en-US" dirty="0"/>
          </a:p>
          <a:p>
            <a:r>
              <a:rPr lang="en-US" dirty="0"/>
              <a:t>Multitasking (working while talking)</a:t>
            </a:r>
          </a:p>
        </p:txBody>
      </p:sp>
    </p:spTree>
    <p:extLst>
      <p:ext uri="{BB962C8B-B14F-4D97-AF65-F5344CB8AC3E}">
        <p14:creationId xmlns:p14="http://schemas.microsoft.com/office/powerpoint/2010/main" val="16477418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E2043D-4BA9-4970-895A-559F7DFE1321}"/>
              </a:ext>
            </a:extLst>
          </p:cNvPr>
          <p:cNvSpPr>
            <a:spLocks noGrp="1"/>
          </p:cNvSpPr>
          <p:nvPr>
            <p:ph type="title"/>
          </p:nvPr>
        </p:nvSpPr>
        <p:spPr/>
        <p:txBody>
          <a:bodyPr/>
          <a:lstStyle/>
          <a:p>
            <a:r>
              <a:rPr lang="en-US" dirty="0"/>
              <a:t>Basic Assumptions About Nonverbal Cues &amp; Paralanguage</a:t>
            </a:r>
            <a:endParaRPr lang="en-IN" dirty="0"/>
          </a:p>
        </p:txBody>
      </p:sp>
      <p:sp>
        <p:nvSpPr>
          <p:cNvPr id="4" name="Text Placeholder 3">
            <a:extLst>
              <a:ext uri="{FF2B5EF4-FFF2-40B4-BE49-F238E27FC236}">
                <a16:creationId xmlns:a16="http://schemas.microsoft.com/office/drawing/2014/main" id="{6C97CC06-E928-429B-B371-5D6119215248}"/>
              </a:ext>
            </a:extLst>
          </p:cNvPr>
          <p:cNvSpPr>
            <a:spLocks noGrp="1"/>
          </p:cNvSpPr>
          <p:nvPr>
            <p:ph type="body" sz="quarter" idx="15"/>
          </p:nvPr>
        </p:nvSpPr>
        <p:spPr/>
        <p:txBody>
          <a:bodyPr/>
          <a:lstStyle/>
          <a:p>
            <a:r>
              <a:rPr lang="en-US" dirty="0"/>
              <a:t>People are different in their use of nonverbal cues and paralanguage</a:t>
            </a:r>
            <a:br>
              <a:rPr lang="en-US" dirty="0"/>
            </a:br>
            <a:endParaRPr lang="en-US" dirty="0"/>
          </a:p>
          <a:p>
            <a:r>
              <a:rPr lang="en-US" dirty="0"/>
              <a:t>Standard differences among people reveal information about the person</a:t>
            </a:r>
            <a:br>
              <a:rPr lang="en-US" dirty="0"/>
            </a:br>
            <a:endParaRPr lang="en-US" dirty="0"/>
          </a:p>
          <a:p>
            <a:r>
              <a:rPr lang="en-US" dirty="0"/>
              <a:t>Changes in a person’s style reveal new messages</a:t>
            </a:r>
          </a:p>
        </p:txBody>
      </p:sp>
    </p:spTree>
    <p:extLst>
      <p:ext uri="{BB962C8B-B14F-4D97-AF65-F5344CB8AC3E}">
        <p14:creationId xmlns:p14="http://schemas.microsoft.com/office/powerpoint/2010/main" val="14779600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E2043D-4BA9-4970-895A-559F7DFE1321}"/>
              </a:ext>
            </a:extLst>
          </p:cNvPr>
          <p:cNvSpPr>
            <a:spLocks noGrp="1"/>
          </p:cNvSpPr>
          <p:nvPr>
            <p:ph type="title"/>
          </p:nvPr>
        </p:nvSpPr>
        <p:spPr/>
        <p:txBody>
          <a:bodyPr/>
          <a:lstStyle/>
          <a:p>
            <a:r>
              <a:rPr lang="en-US" dirty="0"/>
              <a:t>Paralanguage</a:t>
            </a:r>
            <a:endParaRPr lang="en-IN" dirty="0"/>
          </a:p>
        </p:txBody>
      </p:sp>
      <p:sp>
        <p:nvSpPr>
          <p:cNvPr id="4" name="Text Placeholder 3">
            <a:extLst>
              <a:ext uri="{FF2B5EF4-FFF2-40B4-BE49-F238E27FC236}">
                <a16:creationId xmlns:a16="http://schemas.microsoft.com/office/drawing/2014/main" id="{6C97CC06-E928-429B-B371-5D6119215248}"/>
              </a:ext>
            </a:extLst>
          </p:cNvPr>
          <p:cNvSpPr>
            <a:spLocks noGrp="1"/>
          </p:cNvSpPr>
          <p:nvPr>
            <p:ph type="body" sz="quarter" idx="15"/>
          </p:nvPr>
        </p:nvSpPr>
        <p:spPr/>
        <p:txBody>
          <a:bodyPr/>
          <a:lstStyle/>
          <a:p>
            <a:r>
              <a:rPr lang="en-US" dirty="0"/>
              <a:t>Rate of speech</a:t>
            </a:r>
            <a:br>
              <a:rPr lang="en-US" dirty="0"/>
            </a:br>
            <a:endParaRPr lang="en-US" dirty="0"/>
          </a:p>
          <a:p>
            <a:r>
              <a:rPr lang="en-US" dirty="0"/>
              <a:t>Loudness</a:t>
            </a:r>
            <a:br>
              <a:rPr lang="en-US" dirty="0"/>
            </a:br>
            <a:endParaRPr lang="en-US" dirty="0"/>
          </a:p>
          <a:p>
            <a:r>
              <a:rPr lang="en-US" dirty="0"/>
              <a:t>Intonation</a:t>
            </a:r>
            <a:br>
              <a:rPr lang="en-US" dirty="0"/>
            </a:br>
            <a:endParaRPr lang="en-US" dirty="0"/>
          </a:p>
          <a:p>
            <a:r>
              <a:rPr lang="en-US" dirty="0"/>
              <a:t>Amount of talking</a:t>
            </a:r>
            <a:br>
              <a:rPr lang="en-US" dirty="0"/>
            </a:br>
            <a:endParaRPr lang="en-US" dirty="0"/>
          </a:p>
          <a:p>
            <a:r>
              <a:rPr lang="en-US" dirty="0"/>
              <a:t>Voice pitch</a:t>
            </a:r>
            <a:br>
              <a:rPr lang="en-US" dirty="0"/>
            </a:br>
            <a:endParaRPr lang="en-US" dirty="0"/>
          </a:p>
          <a:p>
            <a:r>
              <a:rPr lang="en-US" dirty="0"/>
              <a:t>Pauses</a:t>
            </a:r>
          </a:p>
        </p:txBody>
      </p:sp>
    </p:spTree>
    <p:extLst>
      <p:ext uri="{BB962C8B-B14F-4D97-AF65-F5344CB8AC3E}">
        <p14:creationId xmlns:p14="http://schemas.microsoft.com/office/powerpoint/2010/main" val="32989221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E2043D-4BA9-4970-895A-559F7DFE1321}"/>
              </a:ext>
            </a:extLst>
          </p:cNvPr>
          <p:cNvSpPr>
            <a:spLocks noGrp="1"/>
          </p:cNvSpPr>
          <p:nvPr>
            <p:ph type="title"/>
          </p:nvPr>
        </p:nvSpPr>
        <p:spPr/>
        <p:txBody>
          <a:bodyPr/>
          <a:lstStyle/>
          <a:p>
            <a:r>
              <a:rPr lang="en-US" dirty="0"/>
              <a:t>The Importance of Inflection</a:t>
            </a:r>
            <a:endParaRPr lang="en-IN" dirty="0"/>
          </a:p>
        </p:txBody>
      </p:sp>
      <p:sp>
        <p:nvSpPr>
          <p:cNvPr id="4" name="Text Placeholder 3">
            <a:extLst>
              <a:ext uri="{FF2B5EF4-FFF2-40B4-BE49-F238E27FC236}">
                <a16:creationId xmlns:a16="http://schemas.microsoft.com/office/drawing/2014/main" id="{6C97CC06-E928-429B-B371-5D6119215248}"/>
              </a:ext>
            </a:extLst>
          </p:cNvPr>
          <p:cNvSpPr>
            <a:spLocks noGrp="1"/>
          </p:cNvSpPr>
          <p:nvPr>
            <p:ph type="body" sz="quarter" idx="15"/>
          </p:nvPr>
        </p:nvSpPr>
        <p:spPr/>
        <p:txBody>
          <a:bodyPr/>
          <a:lstStyle/>
          <a:p>
            <a:r>
              <a:rPr lang="en-US" dirty="0"/>
              <a:t> </a:t>
            </a:r>
            <a:r>
              <a:rPr lang="en-US" b="1" dirty="0"/>
              <a:t>I</a:t>
            </a:r>
            <a:r>
              <a:rPr lang="en-US" dirty="0"/>
              <a:t> did not say Bill stole your car.</a:t>
            </a:r>
          </a:p>
          <a:p>
            <a:r>
              <a:rPr lang="en-US" dirty="0"/>
              <a:t> I </a:t>
            </a:r>
            <a:r>
              <a:rPr lang="en-US" b="1" dirty="0"/>
              <a:t>did not</a:t>
            </a:r>
            <a:r>
              <a:rPr lang="en-US" dirty="0"/>
              <a:t> say Bill store your car.</a:t>
            </a:r>
          </a:p>
          <a:p>
            <a:r>
              <a:rPr lang="en-US" dirty="0"/>
              <a:t> I did not </a:t>
            </a:r>
            <a:r>
              <a:rPr lang="en-US" b="1" dirty="0"/>
              <a:t>say</a:t>
            </a:r>
            <a:r>
              <a:rPr lang="en-US" dirty="0"/>
              <a:t> Bill stole your car.</a:t>
            </a:r>
          </a:p>
          <a:p>
            <a:r>
              <a:rPr lang="en-US" dirty="0"/>
              <a:t> I did not say </a:t>
            </a:r>
            <a:r>
              <a:rPr lang="en-US" b="1" dirty="0"/>
              <a:t>Bill</a:t>
            </a:r>
            <a:r>
              <a:rPr lang="en-US" dirty="0"/>
              <a:t> stole your car.</a:t>
            </a:r>
          </a:p>
          <a:p>
            <a:r>
              <a:rPr lang="en-US" dirty="0"/>
              <a:t> I did not say Bill </a:t>
            </a:r>
            <a:r>
              <a:rPr lang="en-US" b="1" dirty="0"/>
              <a:t>stole</a:t>
            </a:r>
            <a:r>
              <a:rPr lang="en-US" dirty="0"/>
              <a:t> your car.</a:t>
            </a:r>
          </a:p>
          <a:p>
            <a:r>
              <a:rPr lang="en-US" dirty="0"/>
              <a:t> I did not say Bill stole </a:t>
            </a:r>
            <a:r>
              <a:rPr lang="en-US" b="1" dirty="0"/>
              <a:t>your</a:t>
            </a:r>
            <a:r>
              <a:rPr lang="en-US" dirty="0"/>
              <a:t> car.</a:t>
            </a:r>
          </a:p>
          <a:p>
            <a:r>
              <a:rPr lang="en-US" dirty="0"/>
              <a:t> I did not say Bill stole your </a:t>
            </a:r>
            <a:r>
              <a:rPr lang="en-US" b="1" dirty="0"/>
              <a:t>car</a:t>
            </a:r>
            <a:r>
              <a:rPr lang="en-US" dirty="0"/>
              <a:t>.</a:t>
            </a:r>
          </a:p>
        </p:txBody>
      </p:sp>
    </p:spTree>
    <p:extLst>
      <p:ext uri="{BB962C8B-B14F-4D97-AF65-F5344CB8AC3E}">
        <p14:creationId xmlns:p14="http://schemas.microsoft.com/office/powerpoint/2010/main" val="3852683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E2043D-4BA9-4970-895A-559F7DFE1321}"/>
              </a:ext>
            </a:extLst>
          </p:cNvPr>
          <p:cNvSpPr>
            <a:spLocks noGrp="1"/>
          </p:cNvSpPr>
          <p:nvPr>
            <p:ph type="title"/>
          </p:nvPr>
        </p:nvSpPr>
        <p:spPr/>
        <p:txBody>
          <a:bodyPr/>
          <a:lstStyle/>
          <a:p>
            <a:r>
              <a:rPr lang="en-US" dirty="0"/>
              <a:t>Artifacts</a:t>
            </a:r>
            <a:endParaRPr lang="en-IN" dirty="0"/>
          </a:p>
        </p:txBody>
      </p:sp>
      <p:sp>
        <p:nvSpPr>
          <p:cNvPr id="4" name="Text Placeholder 3">
            <a:extLst>
              <a:ext uri="{FF2B5EF4-FFF2-40B4-BE49-F238E27FC236}">
                <a16:creationId xmlns:a16="http://schemas.microsoft.com/office/drawing/2014/main" id="{6C97CC06-E928-429B-B371-5D6119215248}"/>
              </a:ext>
            </a:extLst>
          </p:cNvPr>
          <p:cNvSpPr>
            <a:spLocks noGrp="1"/>
          </p:cNvSpPr>
          <p:nvPr>
            <p:ph type="body" sz="quarter" idx="15"/>
          </p:nvPr>
        </p:nvSpPr>
        <p:spPr>
          <a:xfrm>
            <a:off x="740228" y="807363"/>
            <a:ext cx="10711543" cy="4801400"/>
          </a:xfrm>
        </p:spPr>
        <p:txBody>
          <a:bodyPr/>
          <a:lstStyle/>
          <a:p>
            <a:r>
              <a:rPr lang="en-US" dirty="0"/>
              <a:t>Our office</a:t>
            </a:r>
          </a:p>
          <a:p>
            <a:pPr lvl="1"/>
            <a:r>
              <a:rPr lang="en-US" dirty="0"/>
              <a:t>Décor</a:t>
            </a:r>
          </a:p>
          <a:p>
            <a:pPr lvl="1"/>
            <a:r>
              <a:rPr lang="en-US" dirty="0"/>
              <a:t>Desk placement (open or closed)</a:t>
            </a:r>
            <a:br>
              <a:rPr lang="en-US" dirty="0"/>
            </a:br>
            <a:r>
              <a:rPr lang="en-US" sz="2000" dirty="0"/>
              <a:t> </a:t>
            </a:r>
            <a:endParaRPr lang="en-US" dirty="0"/>
          </a:p>
          <a:p>
            <a:r>
              <a:rPr lang="en-US" dirty="0"/>
              <a:t>What we wear</a:t>
            </a:r>
          </a:p>
          <a:p>
            <a:pPr lvl="1"/>
            <a:r>
              <a:rPr lang="en-US" dirty="0"/>
              <a:t>Clothing</a:t>
            </a:r>
          </a:p>
          <a:p>
            <a:pPr lvl="1"/>
            <a:r>
              <a:rPr lang="en-US" dirty="0"/>
              <a:t>Accessories</a:t>
            </a:r>
          </a:p>
          <a:p>
            <a:pPr lvl="1"/>
            <a:r>
              <a:rPr lang="en-US" dirty="0"/>
              <a:t>Hair styles</a:t>
            </a:r>
          </a:p>
          <a:p>
            <a:pPr lvl="1"/>
            <a:r>
              <a:rPr lang="en-US" dirty="0"/>
              <a:t>Tattoos</a:t>
            </a:r>
            <a:br>
              <a:rPr lang="en-US" dirty="0"/>
            </a:br>
            <a:r>
              <a:rPr lang="en-US" sz="2000" dirty="0"/>
              <a:t> </a:t>
            </a:r>
            <a:endParaRPr lang="en-US" dirty="0"/>
          </a:p>
          <a:p>
            <a:r>
              <a:rPr lang="en-US" dirty="0"/>
              <a:t>The car we drive</a:t>
            </a:r>
            <a:br>
              <a:rPr lang="en-US" dirty="0"/>
            </a:br>
            <a:r>
              <a:rPr lang="en-US" sz="2000" dirty="0"/>
              <a:t> </a:t>
            </a:r>
            <a:endParaRPr lang="en-US" dirty="0"/>
          </a:p>
          <a:p>
            <a:r>
              <a:rPr lang="en-US" dirty="0"/>
              <a:t>The house we live in</a:t>
            </a:r>
          </a:p>
        </p:txBody>
      </p:sp>
    </p:spTree>
    <p:extLst>
      <p:ext uri="{BB962C8B-B14F-4D97-AF65-F5344CB8AC3E}">
        <p14:creationId xmlns:p14="http://schemas.microsoft.com/office/powerpoint/2010/main" val="4778729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97D006-8766-426F-B2BA-2BAE4D22A914}"/>
              </a:ext>
            </a:extLst>
          </p:cNvPr>
          <p:cNvSpPr>
            <a:spLocks noGrp="1"/>
          </p:cNvSpPr>
          <p:nvPr>
            <p:ph type="title"/>
          </p:nvPr>
        </p:nvSpPr>
        <p:spPr/>
        <p:txBody>
          <a:bodyPr/>
          <a:lstStyle/>
          <a:p>
            <a:r>
              <a:rPr lang="en-US" dirty="0"/>
              <a:t>The Amount of Information</a:t>
            </a:r>
            <a:endParaRPr lang="en-IN" dirty="0"/>
          </a:p>
        </p:txBody>
      </p:sp>
      <p:sp>
        <p:nvSpPr>
          <p:cNvPr id="4" name="Text Placeholder 3">
            <a:extLst>
              <a:ext uri="{FF2B5EF4-FFF2-40B4-BE49-F238E27FC236}">
                <a16:creationId xmlns:a16="http://schemas.microsoft.com/office/drawing/2014/main" id="{1B5C6EA4-BDAA-45C8-89D5-3F8C7FF91C5E}"/>
              </a:ext>
            </a:extLst>
          </p:cNvPr>
          <p:cNvSpPr>
            <a:spLocks noGrp="1"/>
          </p:cNvSpPr>
          <p:nvPr>
            <p:ph type="body" sz="quarter" idx="15"/>
          </p:nvPr>
        </p:nvSpPr>
        <p:spPr/>
        <p:txBody>
          <a:bodyPr/>
          <a:lstStyle/>
          <a:p>
            <a:pPr marL="0" indent="0">
              <a:buNone/>
            </a:pPr>
            <a:r>
              <a:rPr lang="en-US" dirty="0"/>
              <a:t>When we have too much information, we tend to:</a:t>
            </a:r>
          </a:p>
          <a:p>
            <a:r>
              <a:rPr lang="en-US" dirty="0"/>
              <a:t>Assimilate</a:t>
            </a:r>
          </a:p>
          <a:p>
            <a:r>
              <a:rPr lang="en-US" dirty="0"/>
              <a:t>Sharpen</a:t>
            </a:r>
          </a:p>
          <a:p>
            <a:r>
              <a:rPr lang="en-US" dirty="0"/>
              <a:t>Level</a:t>
            </a:r>
          </a:p>
        </p:txBody>
      </p:sp>
    </p:spTree>
    <p:extLst>
      <p:ext uri="{BB962C8B-B14F-4D97-AF65-F5344CB8AC3E}">
        <p14:creationId xmlns:p14="http://schemas.microsoft.com/office/powerpoint/2010/main" val="39490069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F4DEDB-3030-4EE9-B678-E8B44F396EBE}"/>
              </a:ext>
            </a:extLst>
          </p:cNvPr>
          <p:cNvSpPr>
            <a:spLocks noGrp="1"/>
          </p:cNvSpPr>
          <p:nvPr>
            <p:ph type="title"/>
          </p:nvPr>
        </p:nvSpPr>
        <p:spPr>
          <a:xfrm>
            <a:off x="838200" y="3096122"/>
            <a:ext cx="10515600" cy="981892"/>
          </a:xfrm>
        </p:spPr>
        <p:txBody>
          <a:bodyPr/>
          <a:lstStyle/>
          <a:p>
            <a:r>
              <a:rPr lang="en-US" dirty="0"/>
              <a:t>Workbook Exercise 11.4</a:t>
            </a:r>
            <a:br>
              <a:rPr lang="en-US" dirty="0"/>
            </a:br>
            <a:r>
              <a:rPr lang="en-US" dirty="0"/>
              <a:t>Communication Overload</a:t>
            </a:r>
          </a:p>
        </p:txBody>
      </p:sp>
    </p:spTree>
    <p:extLst>
      <p:ext uri="{BB962C8B-B14F-4D97-AF65-F5344CB8AC3E}">
        <p14:creationId xmlns:p14="http://schemas.microsoft.com/office/powerpoint/2010/main" val="18197453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97D006-8766-426F-B2BA-2BAE4D22A914}"/>
              </a:ext>
            </a:extLst>
          </p:cNvPr>
          <p:cNvSpPr>
            <a:spLocks noGrp="1"/>
          </p:cNvSpPr>
          <p:nvPr>
            <p:ph type="title"/>
          </p:nvPr>
        </p:nvSpPr>
        <p:spPr/>
        <p:txBody>
          <a:bodyPr/>
          <a:lstStyle/>
          <a:p>
            <a:r>
              <a:rPr lang="en-US" dirty="0"/>
              <a:t>Reactions to Information Overload</a:t>
            </a:r>
            <a:endParaRPr lang="en-IN" dirty="0"/>
          </a:p>
        </p:txBody>
      </p:sp>
      <p:sp>
        <p:nvSpPr>
          <p:cNvPr id="4" name="Text Placeholder 3">
            <a:extLst>
              <a:ext uri="{FF2B5EF4-FFF2-40B4-BE49-F238E27FC236}">
                <a16:creationId xmlns:a16="http://schemas.microsoft.com/office/drawing/2014/main" id="{1B5C6EA4-BDAA-45C8-89D5-3F8C7FF91C5E}"/>
              </a:ext>
            </a:extLst>
          </p:cNvPr>
          <p:cNvSpPr>
            <a:spLocks noGrp="1"/>
          </p:cNvSpPr>
          <p:nvPr>
            <p:ph type="body" sz="quarter" idx="15"/>
          </p:nvPr>
        </p:nvSpPr>
        <p:spPr/>
        <p:txBody>
          <a:bodyPr/>
          <a:lstStyle/>
          <a:p>
            <a:r>
              <a:rPr lang="en-US" dirty="0"/>
              <a:t>Omission</a:t>
            </a:r>
            <a:br>
              <a:rPr lang="en-US" dirty="0"/>
            </a:br>
            <a:endParaRPr lang="en-US" dirty="0"/>
          </a:p>
          <a:p>
            <a:r>
              <a:rPr lang="en-US" dirty="0"/>
              <a:t>Error</a:t>
            </a:r>
            <a:br>
              <a:rPr lang="en-US" dirty="0"/>
            </a:br>
            <a:endParaRPr lang="en-US" dirty="0"/>
          </a:p>
          <a:p>
            <a:r>
              <a:rPr lang="en-US" dirty="0"/>
              <a:t>Queuing</a:t>
            </a:r>
            <a:br>
              <a:rPr lang="en-US" dirty="0"/>
            </a:br>
            <a:endParaRPr lang="en-US" dirty="0"/>
          </a:p>
          <a:p>
            <a:r>
              <a:rPr lang="en-US" dirty="0"/>
              <a:t>Escape</a:t>
            </a:r>
            <a:br>
              <a:rPr lang="en-US" dirty="0"/>
            </a:br>
            <a:endParaRPr lang="en-US" dirty="0"/>
          </a:p>
          <a:p>
            <a:r>
              <a:rPr lang="en-US" dirty="0"/>
              <a:t>Use of a gatekeeper</a:t>
            </a:r>
            <a:br>
              <a:rPr lang="en-US" dirty="0"/>
            </a:br>
            <a:endParaRPr lang="en-US" dirty="0"/>
          </a:p>
          <a:p>
            <a:r>
              <a:rPr lang="en-US" dirty="0"/>
              <a:t>Use of multiple channels</a:t>
            </a:r>
          </a:p>
        </p:txBody>
      </p:sp>
    </p:spTree>
    <p:extLst>
      <p:ext uri="{BB962C8B-B14F-4D97-AF65-F5344CB8AC3E}">
        <p14:creationId xmlns:p14="http://schemas.microsoft.com/office/powerpoint/2010/main" val="640074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Activity: Discussion</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pPr marL="0" indent="0">
              <a:buNone/>
            </a:pPr>
            <a:r>
              <a:rPr lang="en-US" dirty="0"/>
              <a:t>Think of a situation in which you and another person did not communicate effectively. Describe what happened. Why do you think the miscommunication took place?</a:t>
            </a:r>
          </a:p>
        </p:txBody>
      </p:sp>
    </p:spTree>
    <p:extLst>
      <p:ext uri="{BB962C8B-B14F-4D97-AF65-F5344CB8AC3E}">
        <p14:creationId xmlns:p14="http://schemas.microsoft.com/office/powerpoint/2010/main" val="34514477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97D006-8766-426F-B2BA-2BAE4D22A914}"/>
              </a:ext>
            </a:extLst>
          </p:cNvPr>
          <p:cNvSpPr>
            <a:spLocks noGrp="1"/>
          </p:cNvSpPr>
          <p:nvPr>
            <p:ph type="title"/>
          </p:nvPr>
        </p:nvSpPr>
        <p:spPr/>
        <p:txBody>
          <a:bodyPr/>
          <a:lstStyle/>
          <a:p>
            <a:r>
              <a:rPr lang="en-US" dirty="0"/>
              <a:t>Problem Area III: Message Received Versus Message Interpreted</a:t>
            </a:r>
            <a:endParaRPr lang="en-IN" dirty="0"/>
          </a:p>
        </p:txBody>
      </p:sp>
      <p:sp>
        <p:nvSpPr>
          <p:cNvPr id="4" name="Text Placeholder 3">
            <a:extLst>
              <a:ext uri="{FF2B5EF4-FFF2-40B4-BE49-F238E27FC236}">
                <a16:creationId xmlns:a16="http://schemas.microsoft.com/office/drawing/2014/main" id="{1B5C6EA4-BDAA-45C8-89D5-3F8C7FF91C5E}"/>
              </a:ext>
            </a:extLst>
          </p:cNvPr>
          <p:cNvSpPr>
            <a:spLocks noGrp="1"/>
          </p:cNvSpPr>
          <p:nvPr>
            <p:ph type="body" sz="quarter" idx="15"/>
          </p:nvPr>
        </p:nvSpPr>
        <p:spPr/>
        <p:txBody>
          <a:bodyPr/>
          <a:lstStyle/>
          <a:p>
            <a:r>
              <a:rPr lang="en-US" dirty="0"/>
              <a:t>Listening Skills</a:t>
            </a:r>
            <a:br>
              <a:rPr lang="en-US" dirty="0"/>
            </a:br>
            <a:endParaRPr lang="en-US" dirty="0"/>
          </a:p>
          <a:p>
            <a:r>
              <a:rPr lang="en-US" dirty="0"/>
              <a:t>Listening Style</a:t>
            </a:r>
            <a:br>
              <a:rPr lang="en-US" dirty="0"/>
            </a:br>
            <a:endParaRPr lang="en-US" dirty="0"/>
          </a:p>
          <a:p>
            <a:r>
              <a:rPr lang="en-US" dirty="0"/>
              <a:t>Emotional State</a:t>
            </a:r>
            <a:br>
              <a:rPr lang="en-US" dirty="0"/>
            </a:br>
            <a:endParaRPr lang="en-US" dirty="0"/>
          </a:p>
          <a:p>
            <a:r>
              <a:rPr lang="en-US" dirty="0"/>
              <a:t>Bias</a:t>
            </a:r>
          </a:p>
        </p:txBody>
      </p:sp>
    </p:spTree>
    <p:extLst>
      <p:ext uri="{BB962C8B-B14F-4D97-AF65-F5344CB8AC3E}">
        <p14:creationId xmlns:p14="http://schemas.microsoft.com/office/powerpoint/2010/main" val="28056502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97D006-8766-426F-B2BA-2BAE4D22A914}"/>
              </a:ext>
            </a:extLst>
          </p:cNvPr>
          <p:cNvSpPr>
            <a:spLocks noGrp="1"/>
          </p:cNvSpPr>
          <p:nvPr>
            <p:ph type="title"/>
          </p:nvPr>
        </p:nvSpPr>
        <p:spPr/>
        <p:txBody>
          <a:bodyPr/>
          <a:lstStyle/>
          <a:p>
            <a:r>
              <a:rPr lang="en-US" dirty="0"/>
              <a:t>The Importance of Listening</a:t>
            </a:r>
            <a:endParaRPr lang="en-IN" dirty="0"/>
          </a:p>
        </p:txBody>
      </p:sp>
      <p:sp>
        <p:nvSpPr>
          <p:cNvPr id="4" name="Text Placeholder 3">
            <a:extLst>
              <a:ext uri="{FF2B5EF4-FFF2-40B4-BE49-F238E27FC236}">
                <a16:creationId xmlns:a16="http://schemas.microsoft.com/office/drawing/2014/main" id="{1B5C6EA4-BDAA-45C8-89D5-3F8C7FF91C5E}"/>
              </a:ext>
            </a:extLst>
          </p:cNvPr>
          <p:cNvSpPr>
            <a:spLocks noGrp="1"/>
          </p:cNvSpPr>
          <p:nvPr>
            <p:ph type="body" sz="quarter" idx="15"/>
          </p:nvPr>
        </p:nvSpPr>
        <p:spPr/>
        <p:txBody>
          <a:bodyPr/>
          <a:lstStyle/>
          <a:p>
            <a:r>
              <a:rPr lang="en-US" dirty="0"/>
              <a:t>70% of the white-collar workday is spent communicating</a:t>
            </a:r>
            <a:br>
              <a:rPr lang="en-US" dirty="0"/>
            </a:br>
            <a:endParaRPr lang="en-US" dirty="0"/>
          </a:p>
          <a:p>
            <a:r>
              <a:rPr lang="en-US" dirty="0"/>
              <a:t>Of that time:</a:t>
            </a:r>
          </a:p>
          <a:p>
            <a:pPr lvl="1"/>
            <a:r>
              <a:rPr lang="en-US" dirty="0"/>
              <a:t>9% is spent writing</a:t>
            </a:r>
          </a:p>
          <a:p>
            <a:pPr lvl="1"/>
            <a:r>
              <a:rPr lang="en-US" dirty="0"/>
              <a:t>16% is spent reading</a:t>
            </a:r>
          </a:p>
          <a:p>
            <a:pPr lvl="1"/>
            <a:r>
              <a:rPr lang="en-US" dirty="0"/>
              <a:t>30% is spent speaking</a:t>
            </a:r>
          </a:p>
          <a:p>
            <a:pPr lvl="1"/>
            <a:r>
              <a:rPr lang="en-US" dirty="0"/>
              <a:t>45% is spent listening</a:t>
            </a:r>
          </a:p>
        </p:txBody>
      </p:sp>
    </p:spTree>
    <p:extLst>
      <p:ext uri="{BB962C8B-B14F-4D97-AF65-F5344CB8AC3E}">
        <p14:creationId xmlns:p14="http://schemas.microsoft.com/office/powerpoint/2010/main" val="4771727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97D006-8766-426F-B2BA-2BAE4D22A914}"/>
              </a:ext>
            </a:extLst>
          </p:cNvPr>
          <p:cNvSpPr>
            <a:spLocks noGrp="1"/>
          </p:cNvSpPr>
          <p:nvPr>
            <p:ph type="title"/>
          </p:nvPr>
        </p:nvSpPr>
        <p:spPr/>
        <p:txBody>
          <a:bodyPr/>
          <a:lstStyle/>
          <a:p>
            <a:r>
              <a:rPr lang="en-IN" dirty="0"/>
              <a:t>Listening Styles (Geier &amp; Downey, 1980)</a:t>
            </a:r>
          </a:p>
        </p:txBody>
      </p:sp>
      <p:sp>
        <p:nvSpPr>
          <p:cNvPr id="4" name="Text Placeholder 3">
            <a:extLst>
              <a:ext uri="{FF2B5EF4-FFF2-40B4-BE49-F238E27FC236}">
                <a16:creationId xmlns:a16="http://schemas.microsoft.com/office/drawing/2014/main" id="{1B5C6EA4-BDAA-45C8-89D5-3F8C7FF91C5E}"/>
              </a:ext>
            </a:extLst>
          </p:cNvPr>
          <p:cNvSpPr>
            <a:spLocks noGrp="1"/>
          </p:cNvSpPr>
          <p:nvPr>
            <p:ph type="body" sz="quarter" idx="15"/>
          </p:nvPr>
        </p:nvSpPr>
        <p:spPr/>
        <p:txBody>
          <a:bodyPr/>
          <a:lstStyle/>
          <a:p>
            <a:r>
              <a:rPr lang="en-US" dirty="0"/>
              <a:t>Leisure </a:t>
            </a:r>
            <a:br>
              <a:rPr lang="en-US" dirty="0"/>
            </a:br>
            <a:endParaRPr lang="en-US" dirty="0"/>
          </a:p>
          <a:p>
            <a:r>
              <a:rPr lang="en-US" dirty="0"/>
              <a:t>Inclusive </a:t>
            </a:r>
            <a:br>
              <a:rPr lang="en-US" dirty="0"/>
            </a:br>
            <a:endParaRPr lang="en-US" dirty="0"/>
          </a:p>
          <a:p>
            <a:r>
              <a:rPr lang="en-US" dirty="0"/>
              <a:t>Stylistic </a:t>
            </a:r>
            <a:br>
              <a:rPr lang="en-US" dirty="0"/>
            </a:br>
            <a:endParaRPr lang="en-US" dirty="0"/>
          </a:p>
          <a:p>
            <a:r>
              <a:rPr lang="en-US" dirty="0"/>
              <a:t>Technical </a:t>
            </a:r>
            <a:br>
              <a:rPr lang="en-US" dirty="0"/>
            </a:br>
            <a:endParaRPr lang="en-US" dirty="0"/>
          </a:p>
          <a:p>
            <a:r>
              <a:rPr lang="en-US" dirty="0"/>
              <a:t>Empathic </a:t>
            </a:r>
            <a:br>
              <a:rPr lang="en-US" dirty="0"/>
            </a:br>
            <a:endParaRPr lang="en-US" dirty="0"/>
          </a:p>
          <a:p>
            <a:r>
              <a:rPr lang="en-US" dirty="0"/>
              <a:t>Nonconforming</a:t>
            </a:r>
          </a:p>
        </p:txBody>
      </p:sp>
    </p:spTree>
    <p:extLst>
      <p:ext uri="{BB962C8B-B14F-4D97-AF65-F5344CB8AC3E}">
        <p14:creationId xmlns:p14="http://schemas.microsoft.com/office/powerpoint/2010/main" val="29446404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A5F90B-7FA7-4385-BF01-10F986307B6F}"/>
              </a:ext>
            </a:extLst>
          </p:cNvPr>
          <p:cNvSpPr>
            <a:spLocks noGrp="1"/>
          </p:cNvSpPr>
          <p:nvPr>
            <p:ph type="title"/>
          </p:nvPr>
        </p:nvSpPr>
        <p:spPr/>
        <p:txBody>
          <a:bodyPr/>
          <a:lstStyle/>
          <a:p>
            <a:r>
              <a:rPr lang="en-US" dirty="0"/>
              <a:t>Listening Skills</a:t>
            </a:r>
            <a:endParaRPr lang="en-IN" dirty="0"/>
          </a:p>
        </p:txBody>
      </p:sp>
      <p:sp>
        <p:nvSpPr>
          <p:cNvPr id="5" name="Text Placeholder 4">
            <a:extLst>
              <a:ext uri="{FF2B5EF4-FFF2-40B4-BE49-F238E27FC236}">
                <a16:creationId xmlns:a16="http://schemas.microsoft.com/office/drawing/2014/main" id="{82328BB1-2660-4F65-8805-D13D799F8AF3}"/>
              </a:ext>
            </a:extLst>
          </p:cNvPr>
          <p:cNvSpPr>
            <a:spLocks noGrp="1"/>
          </p:cNvSpPr>
          <p:nvPr>
            <p:ph type="body" sz="quarter" idx="15"/>
          </p:nvPr>
        </p:nvSpPr>
        <p:spPr>
          <a:xfrm>
            <a:off x="743577" y="1289683"/>
            <a:ext cx="4606346" cy="4931501"/>
          </a:xfrm>
        </p:spPr>
        <p:txBody>
          <a:bodyPr/>
          <a:lstStyle/>
          <a:p>
            <a:r>
              <a:rPr lang="en-US" dirty="0"/>
              <a:t>Stop talking and listen</a:t>
            </a:r>
            <a:br>
              <a:rPr lang="en-US" dirty="0"/>
            </a:br>
            <a:endParaRPr lang="en-US" dirty="0"/>
          </a:p>
          <a:p>
            <a:r>
              <a:rPr lang="en-US" dirty="0"/>
              <a:t>Show the speaker you want to listen</a:t>
            </a:r>
            <a:br>
              <a:rPr lang="en-US" dirty="0"/>
            </a:br>
            <a:endParaRPr lang="en-US" dirty="0"/>
          </a:p>
          <a:p>
            <a:r>
              <a:rPr lang="en-US" dirty="0"/>
              <a:t>Empathize with the speaker</a:t>
            </a:r>
            <a:br>
              <a:rPr lang="en-US" dirty="0"/>
            </a:br>
            <a:endParaRPr lang="en-US" dirty="0"/>
          </a:p>
          <a:p>
            <a:r>
              <a:rPr lang="en-US" dirty="0"/>
              <a:t>Don’t ask excessive questions</a:t>
            </a:r>
            <a:br>
              <a:rPr lang="en-US" dirty="0"/>
            </a:br>
            <a:endParaRPr lang="en-US" dirty="0"/>
          </a:p>
          <a:p>
            <a:r>
              <a:rPr lang="en-US" dirty="0"/>
              <a:t>Remove distractions</a:t>
            </a:r>
          </a:p>
        </p:txBody>
      </p:sp>
      <p:sp>
        <p:nvSpPr>
          <p:cNvPr id="7" name="Content Placeholder 6">
            <a:extLst>
              <a:ext uri="{FF2B5EF4-FFF2-40B4-BE49-F238E27FC236}">
                <a16:creationId xmlns:a16="http://schemas.microsoft.com/office/drawing/2014/main" id="{37730B4A-E5B9-4B0A-AB60-8AD6464AD642}"/>
              </a:ext>
            </a:extLst>
          </p:cNvPr>
          <p:cNvSpPr>
            <a:spLocks noGrp="1"/>
          </p:cNvSpPr>
          <p:nvPr>
            <p:ph sz="quarter" idx="17"/>
          </p:nvPr>
        </p:nvSpPr>
        <p:spPr>
          <a:xfrm>
            <a:off x="5813425" y="1289684"/>
            <a:ext cx="5540375" cy="4931502"/>
          </a:xfrm>
        </p:spPr>
        <p:txBody>
          <a:bodyPr/>
          <a:lstStyle/>
          <a:p>
            <a:r>
              <a:rPr lang="en-US" dirty="0"/>
              <a:t>Keep an open mind</a:t>
            </a:r>
            <a:br>
              <a:rPr lang="en-US" dirty="0"/>
            </a:br>
            <a:endParaRPr lang="en-US" dirty="0"/>
          </a:p>
          <a:p>
            <a:r>
              <a:rPr lang="en-US" dirty="0"/>
              <a:t>Use appropriate nonverbal cues</a:t>
            </a:r>
            <a:br>
              <a:rPr lang="en-US" dirty="0"/>
            </a:br>
            <a:endParaRPr lang="en-US" dirty="0"/>
          </a:p>
          <a:p>
            <a:r>
              <a:rPr lang="en-US" dirty="0"/>
              <a:t>Let the other person finish speaking</a:t>
            </a:r>
            <a:br>
              <a:rPr lang="en-US" dirty="0"/>
            </a:br>
            <a:endParaRPr lang="en-US" dirty="0"/>
          </a:p>
          <a:p>
            <a:r>
              <a:rPr lang="en-US" dirty="0"/>
              <a:t>Try to understand what the other person means</a:t>
            </a:r>
          </a:p>
        </p:txBody>
      </p:sp>
    </p:spTree>
    <p:extLst>
      <p:ext uri="{BB962C8B-B14F-4D97-AF65-F5344CB8AC3E}">
        <p14:creationId xmlns:p14="http://schemas.microsoft.com/office/powerpoint/2010/main" val="25635420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3F1AC3-3C2F-4752-A499-11A8C595B877}"/>
              </a:ext>
            </a:extLst>
          </p:cNvPr>
          <p:cNvSpPr>
            <a:spLocks noGrp="1"/>
          </p:cNvSpPr>
          <p:nvPr>
            <p:ph type="title"/>
          </p:nvPr>
        </p:nvSpPr>
        <p:spPr>
          <a:xfrm>
            <a:off x="838200" y="3096122"/>
            <a:ext cx="10515600" cy="1065975"/>
          </a:xfrm>
        </p:spPr>
        <p:txBody>
          <a:bodyPr/>
          <a:lstStyle/>
          <a:p>
            <a:r>
              <a:rPr lang="en-IN" dirty="0"/>
              <a:t>Workbook Exercise 11.5</a:t>
            </a:r>
            <a:br>
              <a:rPr lang="en-IN" dirty="0"/>
            </a:br>
            <a:r>
              <a:rPr lang="en-US" dirty="0"/>
              <a:t>What is your Listening Style?</a:t>
            </a:r>
            <a:endParaRPr lang="en-IN" dirty="0"/>
          </a:p>
        </p:txBody>
      </p:sp>
    </p:spTree>
    <p:extLst>
      <p:ext uri="{BB962C8B-B14F-4D97-AF65-F5344CB8AC3E}">
        <p14:creationId xmlns:p14="http://schemas.microsoft.com/office/powerpoint/2010/main" val="33988378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3F1AC3-3C2F-4752-A499-11A8C595B877}"/>
              </a:ext>
            </a:extLst>
          </p:cNvPr>
          <p:cNvSpPr>
            <a:spLocks noGrp="1"/>
          </p:cNvSpPr>
          <p:nvPr>
            <p:ph type="title"/>
          </p:nvPr>
        </p:nvSpPr>
        <p:spPr>
          <a:xfrm>
            <a:off x="838200" y="3096122"/>
            <a:ext cx="10515600" cy="1002912"/>
          </a:xfrm>
        </p:spPr>
        <p:txBody>
          <a:bodyPr/>
          <a:lstStyle/>
          <a:p>
            <a:r>
              <a:rPr lang="en-IN" dirty="0"/>
              <a:t>Workbook Exercise 11.6</a:t>
            </a:r>
            <a:br>
              <a:rPr lang="en-IN" dirty="0"/>
            </a:br>
            <a:r>
              <a:rPr lang="en-US" dirty="0"/>
              <a:t>Dealing with Different Listening Styles</a:t>
            </a:r>
            <a:endParaRPr lang="en-IN" dirty="0"/>
          </a:p>
        </p:txBody>
      </p:sp>
    </p:spTree>
    <p:extLst>
      <p:ext uri="{BB962C8B-B14F-4D97-AF65-F5344CB8AC3E}">
        <p14:creationId xmlns:p14="http://schemas.microsoft.com/office/powerpoint/2010/main" val="12747214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3F1AC3-3C2F-4752-A499-11A8C595B877}"/>
              </a:ext>
            </a:extLst>
          </p:cNvPr>
          <p:cNvSpPr>
            <a:spLocks noGrp="1"/>
          </p:cNvSpPr>
          <p:nvPr>
            <p:ph type="title"/>
          </p:nvPr>
        </p:nvSpPr>
        <p:spPr>
          <a:xfrm>
            <a:off x="838200" y="3096122"/>
            <a:ext cx="10515600" cy="992402"/>
          </a:xfrm>
        </p:spPr>
        <p:txBody>
          <a:bodyPr/>
          <a:lstStyle/>
          <a:p>
            <a:r>
              <a:rPr lang="en-IN" dirty="0"/>
              <a:t>Workbook Exercise 11.7</a:t>
            </a:r>
            <a:br>
              <a:rPr lang="en-IN" dirty="0"/>
            </a:br>
            <a:r>
              <a:rPr lang="en-US" dirty="0"/>
              <a:t>How Good are your Listening Skills?</a:t>
            </a:r>
            <a:endParaRPr lang="en-IN" dirty="0"/>
          </a:p>
        </p:txBody>
      </p:sp>
    </p:spTree>
    <p:extLst>
      <p:ext uri="{BB962C8B-B14F-4D97-AF65-F5344CB8AC3E}">
        <p14:creationId xmlns:p14="http://schemas.microsoft.com/office/powerpoint/2010/main" val="15943442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F30868-323E-437C-94B2-E5474B92042D}"/>
              </a:ext>
            </a:extLst>
          </p:cNvPr>
          <p:cNvSpPr>
            <a:spLocks noGrp="1"/>
          </p:cNvSpPr>
          <p:nvPr>
            <p:ph type="title"/>
          </p:nvPr>
        </p:nvSpPr>
        <p:spPr/>
        <p:txBody>
          <a:bodyPr/>
          <a:lstStyle/>
          <a:p>
            <a:r>
              <a:rPr lang="en-IN" dirty="0"/>
              <a:t>Other Factors</a:t>
            </a:r>
          </a:p>
        </p:txBody>
      </p:sp>
      <p:sp>
        <p:nvSpPr>
          <p:cNvPr id="4" name="Text Placeholder 3">
            <a:extLst>
              <a:ext uri="{FF2B5EF4-FFF2-40B4-BE49-F238E27FC236}">
                <a16:creationId xmlns:a16="http://schemas.microsoft.com/office/drawing/2014/main" id="{A5B85804-0A1E-4D3F-9BF8-664FAC3A7C72}"/>
              </a:ext>
            </a:extLst>
          </p:cNvPr>
          <p:cNvSpPr>
            <a:spLocks noGrp="1"/>
          </p:cNvSpPr>
          <p:nvPr>
            <p:ph type="body" sz="quarter" idx="15"/>
          </p:nvPr>
        </p:nvSpPr>
        <p:spPr/>
        <p:txBody>
          <a:bodyPr/>
          <a:lstStyle/>
          <a:p>
            <a:r>
              <a:rPr lang="en-US" dirty="0"/>
              <a:t>Emotional State</a:t>
            </a:r>
          </a:p>
          <a:p>
            <a:pPr lvl="1"/>
            <a:r>
              <a:rPr lang="en-US" dirty="0"/>
              <a:t>Anger</a:t>
            </a:r>
          </a:p>
          <a:p>
            <a:pPr lvl="1"/>
            <a:r>
              <a:rPr lang="en-US" dirty="0"/>
              <a:t>Fear</a:t>
            </a:r>
          </a:p>
          <a:p>
            <a:pPr lvl="1"/>
            <a:r>
              <a:rPr lang="en-US" dirty="0"/>
              <a:t>Anxiety</a:t>
            </a:r>
          </a:p>
          <a:p>
            <a:pPr lvl="1"/>
            <a:r>
              <a:rPr lang="en-US" dirty="0"/>
              <a:t>Excitement</a:t>
            </a:r>
          </a:p>
          <a:p>
            <a:pPr lvl="1"/>
            <a:r>
              <a:rPr lang="en-US" dirty="0"/>
              <a:t>Love</a:t>
            </a:r>
            <a:br>
              <a:rPr lang="en-US" dirty="0"/>
            </a:br>
            <a:endParaRPr lang="en-US" dirty="0"/>
          </a:p>
          <a:p>
            <a:r>
              <a:rPr lang="en-US" dirty="0"/>
              <a:t>Bias</a:t>
            </a:r>
          </a:p>
        </p:txBody>
      </p:sp>
    </p:spTree>
    <p:extLst>
      <p:ext uri="{BB962C8B-B14F-4D97-AF65-F5344CB8AC3E}">
        <p14:creationId xmlns:p14="http://schemas.microsoft.com/office/powerpoint/2010/main" val="13513774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4F5CC9-7A58-45FA-92BB-22CEBC799A7D}"/>
              </a:ext>
            </a:extLst>
          </p:cNvPr>
          <p:cNvSpPr>
            <a:spLocks noGrp="1"/>
          </p:cNvSpPr>
          <p:nvPr>
            <p:ph type="title"/>
          </p:nvPr>
        </p:nvSpPr>
        <p:spPr>
          <a:xfrm>
            <a:off x="838200" y="3096122"/>
            <a:ext cx="10515600" cy="1013423"/>
          </a:xfrm>
        </p:spPr>
        <p:txBody>
          <a:bodyPr/>
          <a:lstStyle/>
          <a:p>
            <a:pPr>
              <a:lnSpc>
                <a:spcPct val="100000"/>
              </a:lnSpc>
            </a:pPr>
            <a:r>
              <a:rPr lang="en-IN" sz="3600" dirty="0"/>
              <a:t>Improving Employee Communication Skills</a:t>
            </a:r>
          </a:p>
        </p:txBody>
      </p:sp>
    </p:spTree>
    <p:extLst>
      <p:ext uri="{BB962C8B-B14F-4D97-AF65-F5344CB8AC3E}">
        <p14:creationId xmlns:p14="http://schemas.microsoft.com/office/powerpoint/2010/main" val="1764413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F30868-323E-437C-94B2-E5474B92042D}"/>
              </a:ext>
            </a:extLst>
          </p:cNvPr>
          <p:cNvSpPr>
            <a:spLocks noGrp="1"/>
          </p:cNvSpPr>
          <p:nvPr>
            <p:ph type="title"/>
          </p:nvPr>
        </p:nvSpPr>
        <p:spPr/>
        <p:txBody>
          <a:bodyPr/>
          <a:lstStyle/>
          <a:p>
            <a:r>
              <a:rPr lang="en-IN" dirty="0"/>
              <a:t>Employee Communication Skills</a:t>
            </a:r>
          </a:p>
        </p:txBody>
      </p:sp>
      <p:sp>
        <p:nvSpPr>
          <p:cNvPr id="4" name="Text Placeholder 3">
            <a:extLst>
              <a:ext uri="{FF2B5EF4-FFF2-40B4-BE49-F238E27FC236}">
                <a16:creationId xmlns:a16="http://schemas.microsoft.com/office/drawing/2014/main" id="{A5B85804-0A1E-4D3F-9BF8-664FAC3A7C72}"/>
              </a:ext>
            </a:extLst>
          </p:cNvPr>
          <p:cNvSpPr>
            <a:spLocks noGrp="1"/>
          </p:cNvSpPr>
          <p:nvPr>
            <p:ph type="body" sz="quarter" idx="15"/>
          </p:nvPr>
        </p:nvSpPr>
        <p:spPr/>
        <p:txBody>
          <a:bodyPr/>
          <a:lstStyle/>
          <a:p>
            <a:r>
              <a:rPr lang="en-US" dirty="0"/>
              <a:t>Interpersonal communication skills</a:t>
            </a:r>
            <a:br>
              <a:rPr lang="en-US" dirty="0"/>
            </a:br>
            <a:endParaRPr lang="en-US" dirty="0"/>
          </a:p>
          <a:p>
            <a:r>
              <a:rPr lang="en-US" dirty="0"/>
              <a:t>Written communication skills</a:t>
            </a:r>
          </a:p>
          <a:p>
            <a:pPr lvl="1"/>
            <a:r>
              <a:rPr lang="en-US" dirty="0"/>
              <a:t>Improving writing</a:t>
            </a:r>
          </a:p>
          <a:p>
            <a:pPr lvl="1"/>
            <a:r>
              <a:rPr lang="en-US" dirty="0"/>
              <a:t>Readability</a:t>
            </a:r>
          </a:p>
          <a:p>
            <a:pPr lvl="2"/>
            <a:r>
              <a:rPr lang="en-US" dirty="0"/>
              <a:t>Fry Readability Graph</a:t>
            </a:r>
          </a:p>
          <a:p>
            <a:pPr lvl="2"/>
            <a:r>
              <a:rPr lang="en-US" dirty="0"/>
              <a:t>Flesch Index</a:t>
            </a:r>
          </a:p>
          <a:p>
            <a:pPr lvl="2"/>
            <a:r>
              <a:rPr lang="en-US" dirty="0"/>
              <a:t>FOG Index</a:t>
            </a:r>
          </a:p>
          <a:p>
            <a:pPr lvl="2"/>
            <a:r>
              <a:rPr lang="en-US" dirty="0"/>
              <a:t>Dale-Chall Index</a:t>
            </a:r>
          </a:p>
        </p:txBody>
      </p:sp>
    </p:spTree>
    <p:extLst>
      <p:ext uri="{BB962C8B-B14F-4D97-AF65-F5344CB8AC3E}">
        <p14:creationId xmlns:p14="http://schemas.microsoft.com/office/powerpoint/2010/main" val="3365009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4F5CC9-7A58-45FA-92BB-22CEBC799A7D}"/>
              </a:ext>
            </a:extLst>
          </p:cNvPr>
          <p:cNvSpPr>
            <a:spLocks noGrp="1"/>
          </p:cNvSpPr>
          <p:nvPr>
            <p:ph type="title"/>
          </p:nvPr>
        </p:nvSpPr>
        <p:spPr>
          <a:xfrm>
            <a:off x="838200" y="3096122"/>
            <a:ext cx="10515600" cy="1013423"/>
          </a:xfrm>
        </p:spPr>
        <p:txBody>
          <a:bodyPr/>
          <a:lstStyle/>
          <a:p>
            <a:pPr>
              <a:lnSpc>
                <a:spcPct val="100000"/>
              </a:lnSpc>
            </a:pPr>
            <a:r>
              <a:rPr lang="en-IN" sz="3600" dirty="0"/>
              <a:t>Types of Organizational Communication</a:t>
            </a:r>
          </a:p>
        </p:txBody>
      </p:sp>
    </p:spTree>
    <p:extLst>
      <p:ext uri="{BB962C8B-B14F-4D97-AF65-F5344CB8AC3E}">
        <p14:creationId xmlns:p14="http://schemas.microsoft.com/office/powerpoint/2010/main" val="30027074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24C50D-7D78-482B-972B-842EFFE6B439}"/>
              </a:ext>
            </a:extLst>
          </p:cNvPr>
          <p:cNvSpPr>
            <a:spLocks noGrp="1"/>
          </p:cNvSpPr>
          <p:nvPr>
            <p:ph type="title"/>
          </p:nvPr>
        </p:nvSpPr>
        <p:spPr/>
        <p:txBody>
          <a:bodyPr/>
          <a:lstStyle/>
          <a:p>
            <a:r>
              <a:rPr lang="en-IN" dirty="0"/>
              <a:t>Comparison of Readability Scales</a:t>
            </a:r>
          </a:p>
        </p:txBody>
      </p:sp>
      <p:graphicFrame>
        <p:nvGraphicFramePr>
          <p:cNvPr id="12" name="Group 92">
            <a:extLst>
              <a:ext uri="{FF2B5EF4-FFF2-40B4-BE49-F238E27FC236}">
                <a16:creationId xmlns:a16="http://schemas.microsoft.com/office/drawing/2014/main" id="{C01C9F61-8F06-4BF3-8E6F-1A0509C7D43C}"/>
              </a:ext>
            </a:extLst>
          </p:cNvPr>
          <p:cNvGraphicFramePr>
            <a:graphicFrameLocks noGrp="1"/>
          </p:cNvGraphicFramePr>
          <p:nvPr>
            <p:ph type="tbl" sz="quarter" idx="18"/>
            <p:extLst>
              <p:ext uri="{D42A27DB-BD31-4B8C-83A1-F6EECF244321}">
                <p14:modId xmlns:p14="http://schemas.microsoft.com/office/powerpoint/2010/main" val="2102702589"/>
              </p:ext>
            </p:extLst>
          </p:nvPr>
        </p:nvGraphicFramePr>
        <p:xfrm>
          <a:off x="716830" y="1850721"/>
          <a:ext cx="10758340" cy="3631567"/>
        </p:xfrm>
        <a:graphic>
          <a:graphicData uri="http://schemas.openxmlformats.org/drawingml/2006/table">
            <a:tbl>
              <a:tblPr firstRow="1">
                <a:tableStyleId>{5940675A-B579-460E-94D1-54222C63F5DA}</a:tableStyleId>
              </a:tblPr>
              <a:tblGrid>
                <a:gridCol w="3315003">
                  <a:extLst>
                    <a:ext uri="{9D8B030D-6E8A-4147-A177-3AD203B41FA5}">
                      <a16:colId xmlns:a16="http://schemas.microsoft.com/office/drawing/2014/main" val="20000"/>
                    </a:ext>
                  </a:extLst>
                </a:gridCol>
                <a:gridCol w="1797448">
                  <a:extLst>
                    <a:ext uri="{9D8B030D-6E8A-4147-A177-3AD203B41FA5}">
                      <a16:colId xmlns:a16="http://schemas.microsoft.com/office/drawing/2014/main" val="20001"/>
                    </a:ext>
                  </a:extLst>
                </a:gridCol>
                <a:gridCol w="1945759">
                  <a:extLst>
                    <a:ext uri="{9D8B030D-6E8A-4147-A177-3AD203B41FA5}">
                      <a16:colId xmlns:a16="http://schemas.microsoft.com/office/drawing/2014/main" val="20002"/>
                    </a:ext>
                  </a:extLst>
                </a:gridCol>
                <a:gridCol w="1839432">
                  <a:extLst>
                    <a:ext uri="{9D8B030D-6E8A-4147-A177-3AD203B41FA5}">
                      <a16:colId xmlns:a16="http://schemas.microsoft.com/office/drawing/2014/main" val="20003"/>
                    </a:ext>
                  </a:extLst>
                </a:gridCol>
                <a:gridCol w="1860698">
                  <a:extLst>
                    <a:ext uri="{9D8B030D-6E8A-4147-A177-3AD203B41FA5}">
                      <a16:colId xmlns:a16="http://schemas.microsoft.com/office/drawing/2014/main" val="20004"/>
                    </a:ext>
                  </a:extLst>
                </a:gridCol>
              </a:tblGrid>
              <a:tr h="376566">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Method</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3527" marR="83527" marT="46008" marB="46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Readability Index: Fry</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3527" marR="83527" marT="46008" marB="46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Readability Index: Flesch</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3527" marR="83527" marT="46008" marB="46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Readability Index: FOG</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3527" marR="83527" marT="46008" marB="46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b="1" u="none" strike="noStrike" cap="none" normalizeH="0" baseline="0" dirty="0">
                          <a:ln>
                            <a:noFill/>
                          </a:ln>
                          <a:solidFill>
                            <a:srgbClr val="000000"/>
                          </a:solidFill>
                          <a:effectLst/>
                          <a:latin typeface="Arial" panose="020B0604020202020204" pitchFamily="34" charset="0"/>
                          <a:cs typeface="Arial" panose="020B0604020202020204" pitchFamily="34" charset="0"/>
                        </a:rPr>
                        <a:t>Readability Index: Dale-Chall</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3527" marR="83527" marT="46008" marB="46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Average number of syllables per word</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3527" marR="83527" marT="46008" marB="46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X</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3527" marR="83527" marT="46008" marB="46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X</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3527" marR="83527" marT="46008" marB="46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3527" marR="83527" marT="46008" marB="46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3527" marR="83527" marT="46008" marB="46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Average sentence length</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3527" marR="83527" marT="46008" marB="46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X</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3527" marR="83527" marT="46008" marB="46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X</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3527" marR="83527" marT="46008" marB="46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3527" marR="83527" marT="46008" marB="46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3527" marR="83527" marT="46008" marB="46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3780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Average number of words per sentence</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3527" marR="83527" marT="46008" marB="46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3527" marR="83527" marT="46008" marB="46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3527" marR="83527" marT="46008" marB="46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X</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3527" marR="83527" marT="46008" marB="46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3527" marR="83527" marT="46008" marB="46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3780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Average number of 3-syllable words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3527" marR="83527" marT="46008" marB="46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3527" marR="83527" marT="46008" marB="46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3527" marR="83527" marT="46008" marB="46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X</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3527" marR="83527" marT="46008" marB="46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3527" marR="83527" marT="46008" marB="46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28287">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Number of unusual words</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3527" marR="83527" marT="46008" marB="46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3527" marR="83527" marT="46008" marB="46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3527" marR="83527" marT="46008" marB="46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3527" marR="83527" marT="46008" marB="46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eaLnBrk="0" fontAlgn="base" hangingPunct="0">
                        <a:spcBef>
                          <a:spcPct val="20000"/>
                        </a:spcBef>
                        <a:spcAft>
                          <a:spcPct val="0"/>
                        </a:spcAft>
                        <a:defRPr>
                          <a:solidFill>
                            <a:schemeClr val="tx1"/>
                          </a:solidFill>
                          <a:latin typeface="Times New Roman" panose="02020603050405020304" pitchFamily="18" charset="0"/>
                        </a:defRPr>
                      </a:lvl6pPr>
                      <a:lvl7pPr eaLnBrk="0" fontAlgn="base" hangingPunct="0">
                        <a:spcBef>
                          <a:spcPct val="20000"/>
                        </a:spcBef>
                        <a:spcAft>
                          <a:spcPct val="0"/>
                        </a:spcAft>
                        <a:defRPr>
                          <a:solidFill>
                            <a:schemeClr val="tx1"/>
                          </a:solidFill>
                          <a:latin typeface="Times New Roman" panose="02020603050405020304" pitchFamily="18" charset="0"/>
                        </a:defRPr>
                      </a:lvl7pPr>
                      <a:lvl8pPr eaLnBrk="0" fontAlgn="base" hangingPunct="0">
                        <a:spcBef>
                          <a:spcPct val="20000"/>
                        </a:spcBef>
                        <a:spcAft>
                          <a:spcPct val="0"/>
                        </a:spcAft>
                        <a:defRPr>
                          <a:solidFill>
                            <a:schemeClr val="tx1"/>
                          </a:solidFill>
                          <a:latin typeface="Times New Roman" panose="02020603050405020304" pitchFamily="18" charset="0"/>
                        </a:defRPr>
                      </a:lvl8pPr>
                      <a:lvl9pPr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en-US" sz="1800" u="none" strike="noStrike" cap="none" normalizeH="0" baseline="0" dirty="0">
                          <a:ln>
                            <a:noFill/>
                          </a:ln>
                          <a:solidFill>
                            <a:srgbClr val="000000"/>
                          </a:solidFill>
                          <a:effectLst/>
                          <a:latin typeface="Arial" panose="020B0604020202020204" pitchFamily="34" charset="0"/>
                          <a:cs typeface="Arial" panose="020B0604020202020204" pitchFamily="34" charset="0"/>
                        </a:rPr>
                        <a:t>X</a:t>
                      </a:r>
                      <a:endParaRPr kumimoji="0" lang="en-US" altLang="en-US" sz="1800" b="1"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txBody>
                  <a:tcPr marL="83527" marR="83527" marT="46008" marB="4600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539016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3F1AC3-3C2F-4752-A499-11A8C595B877}"/>
              </a:ext>
            </a:extLst>
          </p:cNvPr>
          <p:cNvSpPr>
            <a:spLocks noGrp="1"/>
          </p:cNvSpPr>
          <p:nvPr>
            <p:ph type="title"/>
          </p:nvPr>
        </p:nvSpPr>
        <p:spPr>
          <a:xfrm>
            <a:off x="838200" y="3096122"/>
            <a:ext cx="10515600" cy="992402"/>
          </a:xfrm>
        </p:spPr>
        <p:txBody>
          <a:bodyPr/>
          <a:lstStyle/>
          <a:p>
            <a:r>
              <a:rPr lang="en-IN" dirty="0"/>
              <a:t>Workbook Exercise 11.8</a:t>
            </a:r>
            <a:br>
              <a:rPr lang="en-IN" dirty="0"/>
            </a:br>
            <a:r>
              <a:rPr lang="en-IN" dirty="0"/>
              <a:t>Determining Readability</a:t>
            </a:r>
          </a:p>
        </p:txBody>
      </p:sp>
    </p:spTree>
    <p:extLst>
      <p:ext uri="{BB962C8B-B14F-4D97-AF65-F5344CB8AC3E}">
        <p14:creationId xmlns:p14="http://schemas.microsoft.com/office/powerpoint/2010/main" val="31799947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24C50D-7D78-482B-972B-842EFFE6B439}"/>
              </a:ext>
            </a:extLst>
          </p:cNvPr>
          <p:cNvSpPr>
            <a:spLocks noGrp="1"/>
          </p:cNvSpPr>
          <p:nvPr>
            <p:ph type="title"/>
          </p:nvPr>
        </p:nvSpPr>
        <p:spPr/>
        <p:txBody>
          <a:bodyPr/>
          <a:lstStyle/>
          <a:p>
            <a:r>
              <a:rPr lang="en-IN" dirty="0"/>
              <a:t>Answer to Exercise 11.8</a:t>
            </a:r>
          </a:p>
        </p:txBody>
      </p:sp>
      <p:graphicFrame>
        <p:nvGraphicFramePr>
          <p:cNvPr id="6" name="Group 34">
            <a:extLst>
              <a:ext uri="{FF2B5EF4-FFF2-40B4-BE49-F238E27FC236}">
                <a16:creationId xmlns:a16="http://schemas.microsoft.com/office/drawing/2014/main" id="{E7F14A82-D551-4BAE-BB5D-12DDA9E133DF}"/>
              </a:ext>
            </a:extLst>
          </p:cNvPr>
          <p:cNvGraphicFramePr>
            <a:graphicFrameLocks noGrp="1"/>
          </p:cNvGraphicFramePr>
          <p:nvPr>
            <p:ph type="tbl" sz="quarter" idx="18"/>
          </p:nvPr>
        </p:nvGraphicFramePr>
        <p:xfrm>
          <a:off x="2476500" y="2052638"/>
          <a:ext cx="7239000" cy="2752725"/>
        </p:xfrm>
        <a:graphic>
          <a:graphicData uri="http://schemas.openxmlformats.org/drawingml/2006/table">
            <a:tbl>
              <a:tblPr firstRow="1"/>
              <a:tblGrid>
                <a:gridCol w="3619500">
                  <a:extLst>
                    <a:ext uri="{9D8B030D-6E8A-4147-A177-3AD203B41FA5}">
                      <a16:colId xmlns:a16="http://schemas.microsoft.com/office/drawing/2014/main" val="2555776865"/>
                    </a:ext>
                  </a:extLst>
                </a:gridCol>
                <a:gridCol w="3619500">
                  <a:extLst>
                    <a:ext uri="{9D8B030D-6E8A-4147-A177-3AD203B41FA5}">
                      <a16:colId xmlns:a16="http://schemas.microsoft.com/office/drawing/2014/main" val="898556804"/>
                    </a:ext>
                  </a:extLst>
                </a:gridCol>
              </a:tblGrid>
              <a:tr h="392943">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Factor</a:t>
                      </a:r>
                    </a:p>
                  </a:txBody>
                  <a:tcPr marL="85165" marR="85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Answer</a:t>
                      </a:r>
                    </a:p>
                  </a:txBody>
                  <a:tcPr marL="85165" marR="85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96863519"/>
                  </a:ext>
                </a:extLst>
              </a:tr>
              <a:tr h="394005">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Number of total words</a:t>
                      </a:r>
                    </a:p>
                  </a:txBody>
                  <a:tcPr marL="85165" marR="85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124</a:t>
                      </a:r>
                    </a:p>
                  </a:txBody>
                  <a:tcPr marL="85165" marR="85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83496964"/>
                  </a:ext>
                </a:extLst>
              </a:tr>
              <a:tr h="392943">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Number of sentences</a:t>
                      </a:r>
                    </a:p>
                  </a:txBody>
                  <a:tcPr marL="85165" marR="85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7</a:t>
                      </a:r>
                    </a:p>
                  </a:txBody>
                  <a:tcPr marL="85165" marR="85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33773063"/>
                  </a:ext>
                </a:extLst>
              </a:tr>
              <a:tr h="392943">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Number of syllables</a:t>
                      </a:r>
                    </a:p>
                  </a:txBody>
                  <a:tcPr marL="85165" marR="85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208</a:t>
                      </a:r>
                    </a:p>
                  </a:txBody>
                  <a:tcPr marL="85165" marR="85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40713134"/>
                  </a:ext>
                </a:extLst>
              </a:tr>
              <a:tr h="392943">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Sentences per 100 words</a:t>
                      </a:r>
                    </a:p>
                  </a:txBody>
                  <a:tcPr marL="85165" marR="85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5.65 = (7 ÷ 124) * 100</a:t>
                      </a:r>
                    </a:p>
                  </a:txBody>
                  <a:tcPr marL="85165" marR="85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48170726"/>
                  </a:ext>
                </a:extLst>
              </a:tr>
              <a:tr h="394005">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Syllables per 100 words</a:t>
                      </a:r>
                    </a:p>
                  </a:txBody>
                  <a:tcPr marL="85165" marR="85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167.74 = (208 ÷ 124) * 100</a:t>
                      </a:r>
                    </a:p>
                  </a:txBody>
                  <a:tcPr marL="85165" marR="85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35449880"/>
                  </a:ext>
                </a:extLst>
              </a:tr>
              <a:tr h="392943">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Readability level</a:t>
                      </a:r>
                    </a:p>
                  </a:txBody>
                  <a:tcPr marL="85165" marR="85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ts val="600"/>
                        </a:spcBef>
                        <a:buClr>
                          <a:schemeClr val="tx2"/>
                        </a:buClr>
                        <a:buSzPct val="73000"/>
                        <a:buFont typeface="Wingdings 2" panose="05020102010507070707" pitchFamily="18" charset="2"/>
                        <a:defRPr sz="2200">
                          <a:solidFill>
                            <a:schemeClr val="tx1"/>
                          </a:solidFill>
                          <a:latin typeface="Trebuchet MS" panose="020B0603020202020204" pitchFamily="34" charset="0"/>
                          <a:ea typeface="MS PGothic" panose="020B0600070205080204" pitchFamily="34" charset="-128"/>
                        </a:defRPr>
                      </a:lvl1pPr>
                      <a:lvl2pPr marL="742950" indent="-285750">
                        <a:spcBef>
                          <a:spcPts val="500"/>
                        </a:spcBef>
                        <a:buClr>
                          <a:srgbClr val="5DCEAF"/>
                        </a:buClr>
                        <a:buSzPct val="80000"/>
                        <a:buFont typeface="Wingdings 2" panose="05020102010507070707" pitchFamily="18" charset="2"/>
                        <a:defRPr sz="2100">
                          <a:solidFill>
                            <a:srgbClr val="6C6C6C"/>
                          </a:solidFill>
                          <a:latin typeface="Trebuchet MS" panose="020B0603020202020204" pitchFamily="34" charset="0"/>
                          <a:ea typeface="MS PGothic" panose="020B0600070205080204" pitchFamily="34" charset="-128"/>
                        </a:defRPr>
                      </a:lvl2pPr>
                      <a:lvl3pPr marL="1143000" indent="-228600">
                        <a:spcBef>
                          <a:spcPts val="400"/>
                        </a:spcBef>
                        <a:buClr>
                          <a:srgbClr val="5DCEAF"/>
                        </a:buClr>
                        <a:buSzPct val="60000"/>
                        <a:buFont typeface="Wingdings" panose="05000000000000000000" pitchFamily="2" charset="2"/>
                        <a:defRPr>
                          <a:solidFill>
                            <a:schemeClr val="tx1"/>
                          </a:solidFill>
                          <a:latin typeface="Trebuchet MS" panose="020B0603020202020204" pitchFamily="34" charset="0"/>
                          <a:ea typeface="MS PGothic" panose="020B0600070205080204" pitchFamily="34" charset="-128"/>
                        </a:defRPr>
                      </a:lvl3pPr>
                      <a:lvl4pPr marL="1600200" indent="-228600">
                        <a:spcBef>
                          <a:spcPct val="20000"/>
                        </a:spcBef>
                        <a:buClr>
                          <a:srgbClr val="5DCEAF"/>
                        </a:buClr>
                        <a:buSzPct val="80000"/>
                        <a:buFont typeface="Wingdings 2" panose="05020102010507070707" pitchFamily="18" charset="2"/>
                        <a:defRPr>
                          <a:solidFill>
                            <a:srgbClr val="6C6C6C"/>
                          </a:solidFill>
                          <a:latin typeface="Trebuchet MS" panose="020B0603020202020204" pitchFamily="34" charset="0"/>
                          <a:ea typeface="MS PGothic" panose="020B0600070205080204" pitchFamily="34" charset="-128"/>
                        </a:defRPr>
                      </a:lvl4pPr>
                      <a:lvl5pPr marL="2057400" indent="-228600">
                        <a:spcBef>
                          <a:spcPts val="400"/>
                        </a:spcBef>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5pPr>
                      <a:lvl6pPr marL="25146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6pPr>
                      <a:lvl7pPr marL="29718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7pPr>
                      <a:lvl8pPr marL="34290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8pPr>
                      <a:lvl9pPr marL="3886200" indent="-228600" eaLnBrk="0" fontAlgn="base" hangingPunct="0">
                        <a:spcBef>
                          <a:spcPts val="400"/>
                        </a:spcBef>
                        <a:spcAft>
                          <a:spcPct val="0"/>
                        </a:spcAft>
                        <a:buClr>
                          <a:srgbClr val="5DCEAF"/>
                        </a:buClr>
                        <a:buSzPct val="70000"/>
                        <a:buFont typeface="Wingdings" panose="05000000000000000000" pitchFamily="2" charset="2"/>
                        <a:defRPr sz="1600">
                          <a:solidFill>
                            <a:schemeClr val="tx1"/>
                          </a:solidFill>
                          <a:latin typeface="Trebuchet MS" panose="020B0603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11</a:t>
                      </a:r>
                      <a:r>
                        <a:rPr kumimoji="0" lang="en-US" altLang="en-US" sz="1800" b="0" i="0" u="none" strike="noStrike" cap="none" normalizeH="0" baseline="3000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th</a:t>
                      </a:r>
                      <a:r>
                        <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or 12</a:t>
                      </a:r>
                      <a:r>
                        <a:rPr kumimoji="0" lang="en-US" altLang="en-US" sz="1800" b="0" i="0" u="none" strike="noStrike" cap="none" normalizeH="0" baseline="3000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th</a:t>
                      </a:r>
                      <a:r>
                        <a:rPr kumimoji="0" lang="en-US" altLang="en-US" sz="18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(borderline)</a:t>
                      </a:r>
                    </a:p>
                  </a:txBody>
                  <a:tcPr marL="85165" marR="8516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50740897"/>
                  </a:ext>
                </a:extLst>
              </a:tr>
            </a:tbl>
          </a:graphicData>
        </a:graphic>
      </p:graphicFrame>
    </p:spTree>
    <p:extLst>
      <p:ext uri="{BB962C8B-B14F-4D97-AF65-F5344CB8AC3E}">
        <p14:creationId xmlns:p14="http://schemas.microsoft.com/office/powerpoint/2010/main" val="19305811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F30868-323E-437C-94B2-E5474B92042D}"/>
              </a:ext>
            </a:extLst>
          </p:cNvPr>
          <p:cNvSpPr>
            <a:spLocks noGrp="1"/>
          </p:cNvSpPr>
          <p:nvPr>
            <p:ph type="title"/>
          </p:nvPr>
        </p:nvSpPr>
        <p:spPr/>
        <p:txBody>
          <a:bodyPr/>
          <a:lstStyle/>
          <a:p>
            <a:r>
              <a:rPr lang="en-US" dirty="0"/>
              <a:t>Putting It All Together</a:t>
            </a:r>
            <a:endParaRPr lang="en-IN" dirty="0"/>
          </a:p>
        </p:txBody>
      </p:sp>
      <p:sp>
        <p:nvSpPr>
          <p:cNvPr id="4" name="Text Placeholder 3">
            <a:extLst>
              <a:ext uri="{FF2B5EF4-FFF2-40B4-BE49-F238E27FC236}">
                <a16:creationId xmlns:a16="http://schemas.microsoft.com/office/drawing/2014/main" id="{A5B85804-0A1E-4D3F-9BF8-664FAC3A7C72}"/>
              </a:ext>
            </a:extLst>
          </p:cNvPr>
          <p:cNvSpPr>
            <a:spLocks noGrp="1"/>
          </p:cNvSpPr>
          <p:nvPr>
            <p:ph type="body" sz="quarter" idx="15"/>
          </p:nvPr>
        </p:nvSpPr>
        <p:spPr/>
        <p:txBody>
          <a:bodyPr/>
          <a:lstStyle/>
          <a:p>
            <a:r>
              <a:rPr lang="en-US" dirty="0"/>
              <a:t>Applied Case Study: Reducing Order Errors at Hardee’s and McDonald’s</a:t>
            </a:r>
          </a:p>
        </p:txBody>
      </p:sp>
    </p:spTree>
    <p:extLst>
      <p:ext uri="{BB962C8B-B14F-4D97-AF65-F5344CB8AC3E}">
        <p14:creationId xmlns:p14="http://schemas.microsoft.com/office/powerpoint/2010/main" val="4657691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F30868-323E-437C-94B2-E5474B92042D}"/>
              </a:ext>
            </a:extLst>
          </p:cNvPr>
          <p:cNvSpPr>
            <a:spLocks noGrp="1"/>
          </p:cNvSpPr>
          <p:nvPr>
            <p:ph type="title"/>
          </p:nvPr>
        </p:nvSpPr>
        <p:spPr/>
        <p:txBody>
          <a:bodyPr/>
          <a:lstStyle/>
          <a:p>
            <a:r>
              <a:rPr lang="en-US" dirty="0"/>
              <a:t>Let’s Talk</a:t>
            </a:r>
            <a:endParaRPr lang="en-IN" dirty="0"/>
          </a:p>
        </p:txBody>
      </p:sp>
      <p:sp>
        <p:nvSpPr>
          <p:cNvPr id="4" name="Text Placeholder 3">
            <a:extLst>
              <a:ext uri="{FF2B5EF4-FFF2-40B4-BE49-F238E27FC236}">
                <a16:creationId xmlns:a16="http://schemas.microsoft.com/office/drawing/2014/main" id="{A5B85804-0A1E-4D3F-9BF8-664FAC3A7C72}"/>
              </a:ext>
            </a:extLst>
          </p:cNvPr>
          <p:cNvSpPr>
            <a:spLocks noGrp="1"/>
          </p:cNvSpPr>
          <p:nvPr>
            <p:ph type="body" sz="quarter" idx="15"/>
          </p:nvPr>
        </p:nvSpPr>
        <p:spPr/>
        <p:txBody>
          <a:bodyPr/>
          <a:lstStyle/>
          <a:p>
            <a:r>
              <a:rPr lang="en-US" dirty="0"/>
              <a:t>Focus on Ethics: Ethical Communication</a:t>
            </a:r>
          </a:p>
        </p:txBody>
      </p:sp>
    </p:spTree>
    <p:extLst>
      <p:ext uri="{BB962C8B-B14F-4D97-AF65-F5344CB8AC3E}">
        <p14:creationId xmlns:p14="http://schemas.microsoft.com/office/powerpoint/2010/main" val="25658097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97D006-8766-426F-B2BA-2BAE4D22A914}"/>
              </a:ext>
            </a:extLst>
          </p:cNvPr>
          <p:cNvSpPr>
            <a:spLocks noGrp="1"/>
          </p:cNvSpPr>
          <p:nvPr>
            <p:ph type="title"/>
          </p:nvPr>
        </p:nvSpPr>
        <p:spPr/>
        <p:txBody>
          <a:bodyPr/>
          <a:lstStyle/>
          <a:p>
            <a:r>
              <a:rPr lang="en-IN" dirty="0"/>
              <a:t>What Do You Think?</a:t>
            </a:r>
          </a:p>
        </p:txBody>
      </p:sp>
      <p:sp>
        <p:nvSpPr>
          <p:cNvPr id="4" name="Text Placeholder 3">
            <a:extLst>
              <a:ext uri="{FF2B5EF4-FFF2-40B4-BE49-F238E27FC236}">
                <a16:creationId xmlns:a16="http://schemas.microsoft.com/office/drawing/2014/main" id="{1B5C6EA4-BDAA-45C8-89D5-3F8C7FF91C5E}"/>
              </a:ext>
            </a:extLst>
          </p:cNvPr>
          <p:cNvSpPr>
            <a:spLocks noGrp="1"/>
          </p:cNvSpPr>
          <p:nvPr>
            <p:ph type="body" sz="quarter" idx="15"/>
          </p:nvPr>
        </p:nvSpPr>
        <p:spPr>
          <a:xfrm>
            <a:off x="743576" y="1214528"/>
            <a:ext cx="10711543" cy="4801400"/>
          </a:xfrm>
        </p:spPr>
        <p:txBody>
          <a:bodyPr/>
          <a:lstStyle/>
          <a:p>
            <a:r>
              <a:rPr lang="en-US" sz="2400" dirty="0"/>
              <a:t>Should companies communicate any and all information that may pertain to employees?</a:t>
            </a:r>
          </a:p>
          <a:p>
            <a:r>
              <a:rPr lang="en-US" sz="2400" dirty="0"/>
              <a:t>Would there ever be a time where it would be more ethical to hold back information from employees?</a:t>
            </a:r>
          </a:p>
          <a:p>
            <a:r>
              <a:rPr lang="en-US" sz="2400" dirty="0"/>
              <a:t>What would you consider to be the ethical step to take: inform employees of the possibilities of layoffs or keep that information confidential until the company is absolutely sure layoffs might happen?</a:t>
            </a:r>
          </a:p>
          <a:p>
            <a:r>
              <a:rPr lang="en-US" sz="2400" dirty="0"/>
              <a:t>What would be the best, most ethical channel to use when communicating bad news such as layoffs?</a:t>
            </a:r>
          </a:p>
          <a:p>
            <a:r>
              <a:rPr lang="en-US" sz="2400" dirty="0"/>
              <a:t>Do you think it is unethical not to tell your boss that you are looking for another job? What are the situations in which employees have an ethical obligation to provide this information to their managers or supervisors?</a:t>
            </a:r>
          </a:p>
        </p:txBody>
      </p:sp>
    </p:spTree>
    <p:extLst>
      <p:ext uri="{BB962C8B-B14F-4D97-AF65-F5344CB8AC3E}">
        <p14:creationId xmlns:p14="http://schemas.microsoft.com/office/powerpoint/2010/main" val="35253916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F30868-323E-437C-94B2-E5474B92042D}"/>
              </a:ext>
            </a:extLst>
          </p:cNvPr>
          <p:cNvSpPr>
            <a:spLocks noGrp="1"/>
          </p:cNvSpPr>
          <p:nvPr>
            <p:ph type="title"/>
          </p:nvPr>
        </p:nvSpPr>
        <p:spPr/>
        <p:txBody>
          <a:bodyPr/>
          <a:lstStyle/>
          <a:p>
            <a:r>
              <a:rPr lang="en-IN" dirty="0"/>
              <a:t>Self-Assessment</a:t>
            </a:r>
          </a:p>
        </p:txBody>
      </p:sp>
      <p:sp>
        <p:nvSpPr>
          <p:cNvPr id="4" name="Text Placeholder 3">
            <a:extLst>
              <a:ext uri="{FF2B5EF4-FFF2-40B4-BE49-F238E27FC236}">
                <a16:creationId xmlns:a16="http://schemas.microsoft.com/office/drawing/2014/main" id="{A5B85804-0A1E-4D3F-9BF8-664FAC3A7C72}"/>
              </a:ext>
            </a:extLst>
          </p:cNvPr>
          <p:cNvSpPr>
            <a:spLocks noGrp="1"/>
          </p:cNvSpPr>
          <p:nvPr>
            <p:ph type="body" sz="quarter" idx="15"/>
          </p:nvPr>
        </p:nvSpPr>
        <p:spPr/>
        <p:txBody>
          <a:bodyPr/>
          <a:lstStyle/>
          <a:p>
            <a:r>
              <a:rPr lang="en-US" dirty="0"/>
              <a:t>Why do people hate to communicate bad news?</a:t>
            </a:r>
            <a:br>
              <a:rPr lang="en-US" dirty="0"/>
            </a:br>
            <a:endParaRPr lang="en-US" dirty="0"/>
          </a:p>
          <a:p>
            <a:r>
              <a:rPr lang="en-US" dirty="0"/>
              <a:t>When is email an inappropriate method of communication?</a:t>
            </a:r>
            <a:br>
              <a:rPr lang="en-US" dirty="0"/>
            </a:br>
            <a:endParaRPr lang="en-US" dirty="0"/>
          </a:p>
          <a:p>
            <a:r>
              <a:rPr lang="en-US" dirty="0"/>
              <a:t>What is the best way to stop a rumor?</a:t>
            </a:r>
            <a:br>
              <a:rPr lang="en-US" dirty="0"/>
            </a:br>
            <a:endParaRPr lang="en-US" dirty="0"/>
          </a:p>
          <a:p>
            <a:r>
              <a:rPr lang="en-US" dirty="0"/>
              <a:t>Which is most important: nonverbal cues, paralanguage, or the actual words chosen to communicate? Why?</a:t>
            </a:r>
            <a:br>
              <a:rPr lang="en-US" dirty="0"/>
            </a:br>
            <a:endParaRPr lang="en-US" dirty="0"/>
          </a:p>
          <a:p>
            <a:r>
              <a:rPr lang="en-US" dirty="0"/>
              <a:t>Can people be taught to be effective listeners? Explain your answer. </a:t>
            </a:r>
          </a:p>
        </p:txBody>
      </p:sp>
    </p:spTree>
    <p:extLst>
      <p:ext uri="{BB962C8B-B14F-4D97-AF65-F5344CB8AC3E}">
        <p14:creationId xmlns:p14="http://schemas.microsoft.com/office/powerpoint/2010/main" val="7656331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23C1-7F6C-4FD6-A889-9675099D2B75}"/>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B61B7801-87CF-4303-8ECF-F731A973D912}"/>
              </a:ext>
            </a:extLst>
          </p:cNvPr>
          <p:cNvSpPr>
            <a:spLocks noGrp="1"/>
          </p:cNvSpPr>
          <p:nvPr>
            <p:ph type="body" sz="quarter" idx="15"/>
          </p:nvPr>
        </p:nvSpPr>
        <p:spPr/>
        <p:txBody>
          <a:bodyPr>
            <a:normAutofit/>
          </a:bodyPr>
          <a:lstStyle/>
          <a:p>
            <a:pPr marL="0" indent="0">
              <a:spcAft>
                <a:spcPts val="1800"/>
              </a:spcAft>
              <a:buNone/>
            </a:pPr>
            <a:r>
              <a:rPr lang="en-US" dirty="0"/>
              <a:t>Now that the lesson has ended, you should have learned how to:</a:t>
            </a:r>
          </a:p>
          <a:p>
            <a:r>
              <a:rPr lang="en-US" dirty="0"/>
              <a:t>Recognize the types of organizational communication</a:t>
            </a:r>
          </a:p>
          <a:p>
            <a:r>
              <a:rPr lang="en-US" dirty="0"/>
              <a:t>Explain why interpersonal communication often is not effective</a:t>
            </a:r>
          </a:p>
          <a:p>
            <a:r>
              <a:rPr lang="en-US" dirty="0"/>
              <a:t>Increase your listening effectiveness</a:t>
            </a:r>
          </a:p>
          <a:p>
            <a:r>
              <a:rPr lang="en-US" dirty="0"/>
              <a:t>Improve your communication skills</a:t>
            </a:r>
          </a:p>
        </p:txBody>
      </p:sp>
    </p:spTree>
    <p:extLst>
      <p:ext uri="{BB962C8B-B14F-4D97-AF65-F5344CB8AC3E}">
        <p14:creationId xmlns:p14="http://schemas.microsoft.com/office/powerpoint/2010/main" val="3693740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The Forms of Organizational Communication</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dirty="0"/>
              <a:t>Upward</a:t>
            </a:r>
            <a:br>
              <a:rPr lang="en-US" dirty="0"/>
            </a:br>
            <a:endParaRPr lang="en-US" dirty="0"/>
          </a:p>
          <a:p>
            <a:r>
              <a:rPr lang="en-US" dirty="0"/>
              <a:t>Downward</a:t>
            </a:r>
            <a:br>
              <a:rPr lang="en-US" dirty="0"/>
            </a:br>
            <a:endParaRPr lang="en-US" dirty="0"/>
          </a:p>
          <a:p>
            <a:r>
              <a:rPr lang="en-US" dirty="0"/>
              <a:t>Business</a:t>
            </a:r>
            <a:br>
              <a:rPr lang="en-US" dirty="0"/>
            </a:br>
            <a:endParaRPr lang="en-US" dirty="0"/>
          </a:p>
          <a:p>
            <a:r>
              <a:rPr lang="en-US" dirty="0"/>
              <a:t>Informal</a:t>
            </a:r>
            <a:br>
              <a:rPr lang="en-US" dirty="0"/>
            </a:br>
            <a:endParaRPr lang="en-US" dirty="0"/>
          </a:p>
          <a:p>
            <a:r>
              <a:rPr lang="en-US" dirty="0"/>
              <a:t>Interpersonal</a:t>
            </a:r>
          </a:p>
        </p:txBody>
      </p:sp>
    </p:spTree>
    <p:extLst>
      <p:ext uri="{BB962C8B-B14F-4D97-AF65-F5344CB8AC3E}">
        <p14:creationId xmlns:p14="http://schemas.microsoft.com/office/powerpoint/2010/main" val="3035720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Organizational Communication: </a:t>
            </a:r>
            <a:br>
              <a:rPr lang="en-US" dirty="0"/>
            </a:br>
            <a:r>
              <a:rPr lang="en-US" dirty="0"/>
              <a:t>Upward Communication</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a:xfrm>
            <a:off x="743576" y="1289684"/>
            <a:ext cx="5124661" cy="4801400"/>
          </a:xfrm>
        </p:spPr>
        <p:txBody>
          <a:bodyPr/>
          <a:lstStyle/>
          <a:p>
            <a:r>
              <a:rPr lang="en-US" dirty="0"/>
              <a:t>Serial communication</a:t>
            </a:r>
          </a:p>
          <a:p>
            <a:pPr lvl="1"/>
            <a:r>
              <a:rPr lang="en-US" dirty="0"/>
              <a:t>MUM effect</a:t>
            </a:r>
            <a:br>
              <a:rPr lang="en-US" dirty="0"/>
            </a:br>
            <a:endParaRPr lang="en-US" dirty="0"/>
          </a:p>
          <a:p>
            <a:r>
              <a:rPr lang="en-US" dirty="0"/>
              <a:t>Attitude surveys</a:t>
            </a:r>
            <a:br>
              <a:rPr lang="en-US" dirty="0"/>
            </a:br>
            <a:endParaRPr lang="en-US" dirty="0"/>
          </a:p>
          <a:p>
            <a:r>
              <a:rPr lang="en-US" dirty="0"/>
              <a:t>Focus groups</a:t>
            </a:r>
            <a:br>
              <a:rPr lang="en-US" dirty="0"/>
            </a:br>
            <a:endParaRPr lang="en-US" dirty="0"/>
          </a:p>
          <a:p>
            <a:r>
              <a:rPr lang="en-US" dirty="0"/>
              <a:t>Exit interviews</a:t>
            </a:r>
            <a:br>
              <a:rPr lang="en-US" dirty="0"/>
            </a:br>
            <a:endParaRPr lang="en-US" dirty="0"/>
          </a:p>
          <a:p>
            <a:pPr marL="0" indent="0">
              <a:buNone/>
            </a:pPr>
            <a:endParaRPr lang="en-US" dirty="0"/>
          </a:p>
        </p:txBody>
      </p:sp>
      <p:sp>
        <p:nvSpPr>
          <p:cNvPr id="4" name="Text Placeholder 6">
            <a:extLst>
              <a:ext uri="{FF2B5EF4-FFF2-40B4-BE49-F238E27FC236}">
                <a16:creationId xmlns:a16="http://schemas.microsoft.com/office/drawing/2014/main" id="{29C456AA-BECC-4B3A-BFED-AB9EADF34C1D}"/>
              </a:ext>
            </a:extLst>
          </p:cNvPr>
          <p:cNvSpPr txBox="1">
            <a:spLocks/>
          </p:cNvSpPr>
          <p:nvPr/>
        </p:nvSpPr>
        <p:spPr bwMode="auto">
          <a:xfrm>
            <a:off x="6323763" y="1294854"/>
            <a:ext cx="5124661" cy="480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lvl1pPr marL="457200" indent="-457200" algn="l" rtl="0" eaLnBrk="1" fontAlgn="base" hangingPunct="1">
              <a:lnSpc>
                <a:spcPct val="100000"/>
              </a:lnSpc>
              <a:spcBef>
                <a:spcPts val="624"/>
              </a:spcBef>
              <a:spcAft>
                <a:spcPct val="0"/>
              </a:spcAft>
              <a:buClr>
                <a:srgbClr val="004A78"/>
              </a:buClr>
              <a:buFont typeface="Arial" panose="020B0604020202020204" pitchFamily="34" charset="0"/>
              <a:buChar char="•"/>
              <a:defRPr sz="2600" b="0" i="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1pPr>
            <a:lvl2pPr marL="900113" indent="-442913" algn="l" rtl="0" eaLnBrk="1" fontAlgn="base" hangingPunct="1">
              <a:lnSpc>
                <a:spcPct val="100000"/>
              </a:lnSpc>
              <a:spcBef>
                <a:spcPts val="624"/>
              </a:spcBef>
              <a:spcAft>
                <a:spcPct val="0"/>
              </a:spcAft>
              <a:buClr>
                <a:srgbClr val="004A78"/>
              </a:buClr>
              <a:buFontTx/>
              <a:buChar char="–"/>
              <a:defRPr sz="240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2pPr>
            <a:lvl3pPr marL="1350963" indent="-436563" algn="l" rtl="0" eaLnBrk="1" fontAlgn="base" hangingPunct="1">
              <a:lnSpc>
                <a:spcPct val="100000"/>
              </a:lnSpc>
              <a:spcBef>
                <a:spcPts val="624"/>
              </a:spcBef>
              <a:spcAft>
                <a:spcPct val="0"/>
              </a:spcAft>
              <a:buFont typeface="Arial" panose="020B0604020202020204" pitchFamily="34" charset="0"/>
              <a:buChar char="•"/>
              <a:defRPr sz="2200" kern="1200" baseline="0">
                <a:solidFill>
                  <a:srgbClr val="000000"/>
                </a:solidFill>
                <a:latin typeface="Arial" panose="020B0604020202020204" pitchFamily="34" charset="0"/>
                <a:ea typeface="Arial" panose="020B0604020202020204" pitchFamily="34" charset="0"/>
                <a:cs typeface="Arial" panose="020B0604020202020204" pitchFamily="34"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chemeClr val="bg1"/>
                </a:solidFill>
                <a:latin typeface="Summer Font" charset="0"/>
                <a:ea typeface="Summer Font" charset="0"/>
                <a:cs typeface="Summer Font"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chemeClr val="bg1"/>
                </a:solidFill>
                <a:latin typeface="Summer Font" charset="0"/>
                <a:ea typeface="Summer Font" charset="0"/>
                <a:cs typeface="Summer Fon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Suggestion boxes</a:t>
            </a:r>
            <a:br>
              <a:rPr lang="en-US" dirty="0"/>
            </a:br>
            <a:endParaRPr lang="en-US" dirty="0"/>
          </a:p>
          <a:p>
            <a:r>
              <a:rPr lang="en-US" dirty="0"/>
              <a:t>Third party facilitators</a:t>
            </a:r>
          </a:p>
          <a:p>
            <a:pPr lvl="1"/>
            <a:r>
              <a:rPr lang="en-US" dirty="0"/>
              <a:t>Liaison</a:t>
            </a:r>
          </a:p>
          <a:p>
            <a:pPr lvl="1"/>
            <a:r>
              <a:rPr lang="en-US" dirty="0"/>
              <a:t>Ombudsperson</a:t>
            </a:r>
          </a:p>
        </p:txBody>
      </p:sp>
    </p:spTree>
    <p:extLst>
      <p:ext uri="{BB962C8B-B14F-4D97-AF65-F5344CB8AC3E}">
        <p14:creationId xmlns:p14="http://schemas.microsoft.com/office/powerpoint/2010/main" val="3147575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Organizational Communication: </a:t>
            </a:r>
            <a:br>
              <a:rPr lang="en-US" dirty="0"/>
            </a:br>
            <a:r>
              <a:rPr lang="en-US" dirty="0"/>
              <a:t>Downward Communication</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dirty="0"/>
              <a:t>Bulletin boards</a:t>
            </a:r>
            <a:br>
              <a:rPr lang="en-US" dirty="0"/>
            </a:br>
            <a:endParaRPr lang="en-US" dirty="0"/>
          </a:p>
          <a:p>
            <a:r>
              <a:rPr lang="en-US" dirty="0"/>
              <a:t>Policy manuals</a:t>
            </a:r>
            <a:br>
              <a:rPr lang="en-US" dirty="0"/>
            </a:br>
            <a:endParaRPr lang="en-US" dirty="0"/>
          </a:p>
          <a:p>
            <a:r>
              <a:rPr lang="en-US" dirty="0"/>
              <a:t>Newsletters</a:t>
            </a:r>
            <a:br>
              <a:rPr lang="en-US" dirty="0"/>
            </a:br>
            <a:endParaRPr lang="en-US" dirty="0"/>
          </a:p>
          <a:p>
            <a:r>
              <a:rPr lang="en-US" dirty="0"/>
              <a:t>Intranets</a:t>
            </a:r>
          </a:p>
        </p:txBody>
      </p:sp>
    </p:spTree>
    <p:extLst>
      <p:ext uri="{BB962C8B-B14F-4D97-AF65-F5344CB8AC3E}">
        <p14:creationId xmlns:p14="http://schemas.microsoft.com/office/powerpoint/2010/main" val="1182179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EF2785-1559-4837-BB2F-AF903D4AD9E3}"/>
              </a:ext>
            </a:extLst>
          </p:cNvPr>
          <p:cNvSpPr>
            <a:spLocks noGrp="1"/>
          </p:cNvSpPr>
          <p:nvPr>
            <p:ph type="title"/>
          </p:nvPr>
        </p:nvSpPr>
        <p:spPr/>
        <p:txBody>
          <a:bodyPr/>
          <a:lstStyle/>
          <a:p>
            <a:r>
              <a:rPr lang="en-US" dirty="0"/>
              <a:t>Organizational Communication: </a:t>
            </a:r>
            <a:br>
              <a:rPr lang="en-US" dirty="0"/>
            </a:br>
            <a:r>
              <a:rPr lang="en-US" dirty="0"/>
              <a:t>Business Communication</a:t>
            </a:r>
            <a:endParaRPr lang="en-IN" dirty="0"/>
          </a:p>
        </p:txBody>
      </p:sp>
      <p:sp>
        <p:nvSpPr>
          <p:cNvPr id="7" name="Text Placeholder 6">
            <a:extLst>
              <a:ext uri="{FF2B5EF4-FFF2-40B4-BE49-F238E27FC236}">
                <a16:creationId xmlns:a16="http://schemas.microsoft.com/office/drawing/2014/main" id="{10475DFD-2D3F-4BAB-88F8-2140F2DA6632}"/>
              </a:ext>
            </a:extLst>
          </p:cNvPr>
          <p:cNvSpPr>
            <a:spLocks noGrp="1"/>
          </p:cNvSpPr>
          <p:nvPr>
            <p:ph type="body" sz="quarter" idx="15"/>
          </p:nvPr>
        </p:nvSpPr>
        <p:spPr/>
        <p:txBody>
          <a:bodyPr/>
          <a:lstStyle/>
          <a:p>
            <a:r>
              <a:rPr lang="en-US" dirty="0"/>
              <a:t>Telephone calls</a:t>
            </a:r>
            <a:br>
              <a:rPr lang="en-US" dirty="0"/>
            </a:br>
            <a:endParaRPr lang="en-US" dirty="0"/>
          </a:p>
          <a:p>
            <a:r>
              <a:rPr lang="en-US" dirty="0"/>
              <a:t>Videoconferencing</a:t>
            </a:r>
            <a:br>
              <a:rPr lang="en-US" dirty="0"/>
            </a:br>
            <a:endParaRPr lang="en-US" dirty="0"/>
          </a:p>
          <a:p>
            <a:r>
              <a:rPr lang="en-US" dirty="0"/>
              <a:t>Email</a:t>
            </a:r>
            <a:br>
              <a:rPr lang="en-US" dirty="0"/>
            </a:br>
            <a:endParaRPr lang="en-US" dirty="0"/>
          </a:p>
          <a:p>
            <a:r>
              <a:rPr lang="en-US" dirty="0"/>
              <a:t>Voice mail</a:t>
            </a:r>
            <a:br>
              <a:rPr lang="en-US" dirty="0"/>
            </a:br>
            <a:endParaRPr lang="en-US" dirty="0"/>
          </a:p>
          <a:p>
            <a:r>
              <a:rPr lang="en-US" dirty="0"/>
              <a:t>Business meetings</a:t>
            </a:r>
          </a:p>
        </p:txBody>
      </p:sp>
    </p:spTree>
    <p:extLst>
      <p:ext uri="{BB962C8B-B14F-4D97-AF65-F5344CB8AC3E}">
        <p14:creationId xmlns:p14="http://schemas.microsoft.com/office/powerpoint/2010/main" val="2641322979"/>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A683995A7B1D46BAE4BA042997DC16" ma:contentTypeVersion="18" ma:contentTypeDescription="Create a new document." ma:contentTypeScope="" ma:versionID="6b2a7157397caa02a1ce799840706cf4">
  <xsd:schema xmlns:xsd="http://www.w3.org/2001/XMLSchema" xmlns:xs="http://www.w3.org/2001/XMLSchema" xmlns:p="http://schemas.microsoft.com/office/2006/metadata/properties" xmlns:ns2="c8ecdccd-e3b0-4392-94c4-49d90f16d1d5" xmlns:ns3="cc1e726a-7c3b-4654-9122-87de3e28a51c" targetNamespace="http://schemas.microsoft.com/office/2006/metadata/properties" ma:root="true" ma:fieldsID="f7ec463e446db2c0a3b7b3165a862926" ns2:_="" ns3:_="">
    <xsd:import namespace="c8ecdccd-e3b0-4392-94c4-49d90f16d1d5"/>
    <xsd:import namespace="cc1e726a-7c3b-4654-9122-87de3e28a51c"/>
    <xsd:element name="properties">
      <xsd:complexType>
        <xsd:sequence>
          <xsd:element name="documentManagement">
            <xsd:complexType>
              <xsd:all>
                <xsd:element ref="ns2:MediaServiceMetadata" minOccurs="0"/>
                <xsd:element ref="ns2:MediaServiceFastMetadata" minOccurs="0"/>
                <xsd:element ref="ns2:MediaServiceAutoTags" minOccurs="0"/>
                <xsd:element ref="ns2:Topic" minOccurs="0"/>
                <xsd:element ref="ns3:SharedWithUsers" minOccurs="0"/>
                <xsd:element ref="ns3:SharedWithDetails" minOccurs="0"/>
                <xsd:element ref="ns2:MediaServiceAutoKeyPoints" minOccurs="0"/>
                <xsd:element ref="ns2:MediaServiceKeyPoints" minOccurs="0"/>
                <xsd:element ref="ns2:MediaServiceDateTaken" minOccurs="0"/>
                <xsd:element ref="ns2:Owner" minOccurs="0"/>
                <xsd:element ref="ns2:Copy" minOccurs="0"/>
                <xsd:element ref="ns2:MasterLocation_x0028_ifCopy_x003d_Yes_x0029_" minOccurs="0"/>
                <xsd:element ref="ns2:Admin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ecdccd-e3b0-4392-94c4-49d90f16d1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Topic" ma:index="11" nillable="true" ma:displayName="Topic" ma:default="Unassigned" ma:format="Dropdown" ma:internalName="Topic">
      <xsd:simpleType>
        <xsd:restriction base="dms:Choice">
          <xsd:enumeration value="Accessibility"/>
          <xsd:enumeration value="Archiving"/>
          <xsd:enumeration value="CenDoc"/>
          <xsd:enumeration value="Content Corrections/Reprints"/>
          <xsd:enumeration value="Content Creation"/>
          <xsd:enumeration value="Files to Printer"/>
          <xsd:enumeration value="Invoicing"/>
          <xsd:enumeration value="Partner Programs"/>
          <xsd:enumeration value="Project Management"/>
          <xsd:enumeration value="Other"/>
          <xsd:enumeration value="Unassigned"/>
          <xsd:enumeration value="Source Document Only"/>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Owner" ma:index="17" nillable="true" ma:displayName="Owner" ma:format="Dropdown" ma:internalName="Owner">
      <xsd:simpleType>
        <xsd:restriction base="dms:Choice">
          <xsd:enumeration value="Content Corrections"/>
          <xsd:enumeration value="Content Creation"/>
          <xsd:enumeration value="Content Management Services"/>
          <xsd:enumeration value="Creative Studio"/>
          <xsd:enumeration value="Digital Production"/>
          <xsd:enumeration value="Finance"/>
          <xsd:enumeration value="LCoE"/>
          <xsd:enumeration value="Manufacturing"/>
          <xsd:enumeration value="Strategic Sourcing"/>
        </xsd:restriction>
      </xsd:simpleType>
    </xsd:element>
    <xsd:element name="Copy" ma:index="18" nillable="true" ma:displayName="Copy " ma:default="0" ma:description="This is a VIP copy of a master document that is posted/available internally" ma:format="Dropdown" ma:internalName="Copy">
      <xsd:simpleType>
        <xsd:restriction base="dms:Boolean"/>
      </xsd:simpleType>
    </xsd:element>
    <xsd:element name="MasterLocation_x0028_ifCopy_x003d_Yes_x0029_" ma:index="19" nillable="true" ma:displayName="Master Location (if Copy = Yes)" ma:default="n/a" ma:description="Site/document library where master version is maintained" ma:format="Dropdown" ma:internalName="MasterLocation_x0028_ifCopy_x003d_Yes_x0029_">
      <xsd:simpleType>
        <xsd:restriction base="dms:Choice">
          <xsd:enumeration value="Catalyst / Finance"/>
          <xsd:enumeration value="Content Creation"/>
          <xsd:enumeration value="Content Management Services"/>
          <xsd:enumeration value="GPMOT"/>
          <xsd:enumeration value="LCoE"/>
          <xsd:enumeration value="Strategic Sourcing"/>
          <xsd:enumeration value="VIP Documents"/>
          <xsd:enumeration value="n/a"/>
        </xsd:restriction>
      </xsd:simpleType>
    </xsd:element>
    <xsd:element name="AdminNotes" ma:index="20" nillable="true" ma:displayName="Admin Notes" ma:format="Dropdown" ma:internalName="AdminNotes">
      <xsd:simpleType>
        <xsd:union memberTypes="dms:Text">
          <xsd:simpleType>
            <xsd:restriction base="dms:Choice">
              <xsd:enumeration value="See Source Documents"/>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c1e726a-7c3b-4654-9122-87de3e28a51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CEB1C7-5C0A-4F1C-B184-5FA4EC6070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ecdccd-e3b0-4392-94c4-49d90f16d1d5"/>
    <ds:schemaRef ds:uri="cc1e726a-7c3b-4654-9122-87de3e28a5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2CFAA7-E308-4DCB-89CD-C84C20E902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1907</TotalTime>
  <Words>1688</Words>
  <Application>Microsoft Office PowerPoint</Application>
  <PresentationFormat>Widescreen</PresentationFormat>
  <Paragraphs>346</Paragraphs>
  <Slides>57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Arial</vt:lpstr>
      <vt:lpstr>Calibri</vt:lpstr>
      <vt:lpstr>Helvetica</vt:lpstr>
      <vt:lpstr>Open Sans</vt:lpstr>
      <vt:lpstr>Summer Font</vt:lpstr>
      <vt:lpstr>Office Theme</vt:lpstr>
      <vt:lpstr>Industrial/Organizational Psychology: An Applied Approach, 9e</vt:lpstr>
      <vt:lpstr>Icebreaker</vt:lpstr>
      <vt:lpstr>Learning Objectives</vt:lpstr>
      <vt:lpstr>Activity: Discussion</vt:lpstr>
      <vt:lpstr>Types of Organizational Communication</vt:lpstr>
      <vt:lpstr>The Forms of Organizational Communication</vt:lpstr>
      <vt:lpstr>Organizational Communication:  Upward Communication</vt:lpstr>
      <vt:lpstr>Organizational Communication:  Downward Communication</vt:lpstr>
      <vt:lpstr>Organizational Communication:  Business Communication</vt:lpstr>
      <vt:lpstr>Email Etiquette</vt:lpstr>
      <vt:lpstr>Voice Mail Etiquette</vt:lpstr>
      <vt:lpstr>Videoconferencing Etiquette</vt:lpstr>
      <vt:lpstr>Office Design</vt:lpstr>
      <vt:lpstr>Organizational Communication:  Informal Communication</vt:lpstr>
      <vt:lpstr>Grapevine Patterns: Single Strand and Gossip</vt:lpstr>
      <vt:lpstr>Grapevine Patterns: Probability and Cluster</vt:lpstr>
      <vt:lpstr>Workbook Exercise 11.2 Informal Communication</vt:lpstr>
      <vt:lpstr>Interpersonal Communication</vt:lpstr>
      <vt:lpstr>Interpersonal Communication Problems</vt:lpstr>
      <vt:lpstr>The Interpersonal Communication Process</vt:lpstr>
      <vt:lpstr>Problem Area I:  Intended Message Versus Message Sent</vt:lpstr>
      <vt:lpstr>Problem Area II:  Message Sent Versus Message Received</vt:lpstr>
      <vt:lpstr>Actual Words Used</vt:lpstr>
      <vt:lpstr>Use Concrete Words and Ask How the Other Person Might Interpret Your Message</vt:lpstr>
      <vt:lpstr>Gender Differences in Communication  (Tannen, 1995, 2001)</vt:lpstr>
      <vt:lpstr>Communication Channels</vt:lpstr>
      <vt:lpstr>Noise</vt:lpstr>
      <vt:lpstr>Nonverbal Cues</vt:lpstr>
      <vt:lpstr>Body Language</vt:lpstr>
      <vt:lpstr>Workbook Exercise 11.3 Nonverbal Cues</vt:lpstr>
      <vt:lpstr>Use of Space</vt:lpstr>
      <vt:lpstr>Use of Time</vt:lpstr>
      <vt:lpstr>Basic Assumptions About Nonverbal Cues &amp; Paralanguage</vt:lpstr>
      <vt:lpstr>Paralanguage</vt:lpstr>
      <vt:lpstr>The Importance of Inflection</vt:lpstr>
      <vt:lpstr>Artifacts</vt:lpstr>
      <vt:lpstr>The Amount of Information</vt:lpstr>
      <vt:lpstr>Workbook Exercise 11.4 Communication Overload</vt:lpstr>
      <vt:lpstr>Reactions to Information Overload</vt:lpstr>
      <vt:lpstr>Problem Area III: Message Received Versus Message Interpreted</vt:lpstr>
      <vt:lpstr>The Importance of Listening</vt:lpstr>
      <vt:lpstr>Listening Styles (Geier &amp; Downey, 1980)</vt:lpstr>
      <vt:lpstr>Listening Skills</vt:lpstr>
      <vt:lpstr>Workbook Exercise 11.5 What is your Listening Style?</vt:lpstr>
      <vt:lpstr>Workbook Exercise 11.6 Dealing with Different Listening Styles</vt:lpstr>
      <vt:lpstr>Workbook Exercise 11.7 How Good are your Listening Skills?</vt:lpstr>
      <vt:lpstr>Other Factors</vt:lpstr>
      <vt:lpstr>Improving Employee Communication Skills</vt:lpstr>
      <vt:lpstr>Employee Communication Skills</vt:lpstr>
      <vt:lpstr>Comparison of Readability Scales</vt:lpstr>
      <vt:lpstr>Workbook Exercise 11.8 Determining Readability</vt:lpstr>
      <vt:lpstr>Answer to Exercise 11.8</vt:lpstr>
      <vt:lpstr>Putting It All Together</vt:lpstr>
      <vt:lpstr>Let’s Talk</vt:lpstr>
      <vt:lpstr>What Do You Think?</vt:lpstr>
      <vt:lpstr>Self-Assessment</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Kimberley Grove</dc:creator>
  <cp:keywords/>
  <dc:description/>
  <cp:lastModifiedBy>Colvard, Cameron J.</cp:lastModifiedBy>
  <cp:revision>319</cp:revision>
  <cp:lastPrinted>2020-10-12T14:10:12Z</cp:lastPrinted>
  <dcterms:created xsi:type="dcterms:W3CDTF">2019-11-14T21:20:16Z</dcterms:created>
  <dcterms:modified xsi:type="dcterms:W3CDTF">2022-02-09T19:33:36Z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0x01010025A683995A7B1D46BAE4BA042997DC16</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y fmtid="{D5CDD505-2E9C-101B-9397-08002B2CF9AE}" pid="12" name="SP Reprints">
    <vt:bool>false</vt:bool>
  </property>
  <property fmtid="{D5CDD505-2E9C-101B-9397-08002B2CF9AE}" pid="13" name="_SourceUrl">
    <vt:lpwstr/>
  </property>
  <property fmtid="{D5CDD505-2E9C-101B-9397-08002B2CF9AE}" pid="14" name="_SharedFileIndex">
    <vt:lpwstr/>
  </property>
  <property fmtid="{D5CDD505-2E9C-101B-9397-08002B2CF9AE}" pid="15" name="SP Production">
    <vt:bool>false</vt:bool>
  </property>
  <property fmtid="{D5CDD505-2E9C-101B-9397-08002B2CF9AE}" pid="16" name="SP Content Authoring/Dev">
    <vt:bool>false</vt:bool>
  </property>
  <property fmtid="{D5CDD505-2E9C-101B-9397-08002B2CF9AE}" pid="17" name="SP E2E">
    <vt:bool>false</vt:bool>
  </property>
</Properties>
</file>