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3"/>
  </p:sldMasterIdLst>
  <p:notesMasterIdLst>
    <p:notesMasterId r:id="rId60"/>
  </p:notesMasterIdLst>
  <p:handoutMasterIdLst>
    <p:handoutMasterId r:id="rId61"/>
  </p:handoutMasterIdLst>
  <p:sldIdLst>
    <p:sldId id="500" r:id="rId4"/>
    <p:sldId id="375" r:id="rId5"/>
    <p:sldId id="309" r:id="rId6"/>
    <p:sldId id="469" r:id="rId7"/>
    <p:sldId id="311" r:id="rId8"/>
    <p:sldId id="472" r:id="rId9"/>
    <p:sldId id="483" r:id="rId10"/>
    <p:sldId id="484" r:id="rId11"/>
    <p:sldId id="437" r:id="rId12"/>
    <p:sldId id="470" r:id="rId13"/>
    <p:sldId id="438" r:id="rId14"/>
    <p:sldId id="439" r:id="rId15"/>
    <p:sldId id="471" r:id="rId16"/>
    <p:sldId id="501" r:id="rId17"/>
    <p:sldId id="440" r:id="rId18"/>
    <p:sldId id="485" r:id="rId19"/>
    <p:sldId id="473" r:id="rId20"/>
    <p:sldId id="486" r:id="rId21"/>
    <p:sldId id="441" r:id="rId22"/>
    <p:sldId id="474" r:id="rId23"/>
    <p:sldId id="475" r:id="rId24"/>
    <p:sldId id="476" r:id="rId25"/>
    <p:sldId id="442" r:id="rId26"/>
    <p:sldId id="443" r:id="rId27"/>
    <p:sldId id="487" r:id="rId28"/>
    <p:sldId id="444" r:id="rId29"/>
    <p:sldId id="445" r:id="rId30"/>
    <p:sldId id="446" r:id="rId31"/>
    <p:sldId id="448" r:id="rId32"/>
    <p:sldId id="488" r:id="rId33"/>
    <p:sldId id="316" r:id="rId34"/>
    <p:sldId id="323" r:id="rId35"/>
    <p:sldId id="477" r:id="rId36"/>
    <p:sldId id="452" r:id="rId37"/>
    <p:sldId id="455" r:id="rId38"/>
    <p:sldId id="370" r:id="rId39"/>
    <p:sldId id="489" r:id="rId40"/>
    <p:sldId id="430" r:id="rId41"/>
    <p:sldId id="490" r:id="rId42"/>
    <p:sldId id="491" r:id="rId43"/>
    <p:sldId id="434" r:id="rId44"/>
    <p:sldId id="457" r:id="rId45"/>
    <p:sldId id="479" r:id="rId46"/>
    <p:sldId id="492" r:id="rId47"/>
    <p:sldId id="435" r:id="rId48"/>
    <p:sldId id="493" r:id="rId49"/>
    <p:sldId id="494" r:id="rId50"/>
    <p:sldId id="495" r:id="rId51"/>
    <p:sldId id="496" r:id="rId52"/>
    <p:sldId id="497" r:id="rId53"/>
    <p:sldId id="498" r:id="rId54"/>
    <p:sldId id="480" r:id="rId55"/>
    <p:sldId id="481" r:id="rId56"/>
    <p:sldId id="436" r:id="rId57"/>
    <p:sldId id="499" r:id="rId58"/>
    <p:sldId id="377" r:id="rId59"/>
  </p:sldIdLst>
  <p:sldSz cx="12192000" cy="6858000"/>
  <p:notesSz cx="7010400" cy="92964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69A2562-516C-510E-C020-4846ACD2A66F}" name="William Altman" initials="WA" userId="672c3f7d37cea9f0" providerId="Windows Live"/>
  <p188:author id="{FD4AC6B1-FCE9-6FC9-D83D-ACF3C485511C}" name="Mike Aamodt" initials="MA" userId="S::maamodt@dciconsult.com::fe16b82d-2592-4196-a810-e9a2d16244bf" providerId="AD"/>
  <p188:author id="{9B45DBD3-C8BE-B5F3-A66D-8A4FDE20283D}" name="Copyeditor" initials="HJ" userId="Copyeditor"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 id="2" name="Gabe Jolivet" initials="GJ" lastIdx="1" clrIdx="1">
    <p:extLst>
      <p:ext uri="{19B8F6BF-5375-455C-9EA6-DF929625EA0E}">
        <p15:presenceInfo xmlns:p15="http://schemas.microsoft.com/office/powerpoint/2012/main" userId="a7c296863622742d" providerId="Windows Live"/>
      </p:ext>
    </p:extLst>
  </p:cmAuthor>
  <p:cmAuthor id="3" name="Hickey, Emily G" initials="HEG" lastIdx="11" clrIdx="2">
    <p:extLst>
      <p:ext uri="{19B8F6BF-5375-455C-9EA6-DF929625EA0E}">
        <p15:presenceInfo xmlns:p15="http://schemas.microsoft.com/office/powerpoint/2012/main" userId="S::emily.hickey@cengage.com::cd1d9c19-894b-42fe-a42c-2436a7e88be7" providerId="AD"/>
      </p:ext>
    </p:extLst>
  </p:cmAuthor>
  <p:cmAuthor id="4" name="Hayden, Erika L" initials="HEL" lastIdx="2" clrIdx="3">
    <p:extLst>
      <p:ext uri="{19B8F6BF-5375-455C-9EA6-DF929625EA0E}">
        <p15:presenceInfo xmlns:p15="http://schemas.microsoft.com/office/powerpoint/2012/main" userId="S::erika.hayden@cengage.com::0e8239a3-29a9-4d6f-a02c-e61250c81e7e" providerId="AD"/>
      </p:ext>
    </p:extLst>
  </p:cmAuthor>
  <p:cmAuthor id="5" name="John Osterman" initials="JO" lastIdx="14" clrIdx="4">
    <p:extLst>
      <p:ext uri="{19B8F6BF-5375-455C-9EA6-DF929625EA0E}">
        <p15:presenceInfo xmlns:p15="http://schemas.microsoft.com/office/powerpoint/2012/main" userId="0b3b71ef1729290a" providerId="Windows Live"/>
      </p:ext>
    </p:extLst>
  </p:cmAuthor>
  <p:cmAuthor id="6" name="Tracy Cugini" initials="TC" lastIdx="5" clrIdx="5">
    <p:extLst>
      <p:ext uri="{19B8F6BF-5375-455C-9EA6-DF929625EA0E}">
        <p15:presenceInfo xmlns:p15="http://schemas.microsoft.com/office/powerpoint/2012/main" userId="9c40d86e5463d8b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4A78"/>
    <a:srgbClr val="006298"/>
    <a:srgbClr val="FF6300"/>
    <a:srgbClr val="E9255F"/>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92" autoAdjust="0"/>
    <p:restoredTop sz="86940" autoAdjust="0"/>
  </p:normalViewPr>
  <p:slideViewPr>
    <p:cSldViewPr snapToGrid="0" snapToObjects="1">
      <p:cViewPr varScale="1">
        <p:scale>
          <a:sx n="97" d="100"/>
          <a:sy n="97" d="100"/>
        </p:scale>
        <p:origin x="312" y="84"/>
      </p:cViewPr>
      <p:guideLst/>
    </p:cSldViewPr>
  </p:slideViewPr>
  <p:outlineViewPr>
    <p:cViewPr>
      <p:scale>
        <a:sx n="33" d="100"/>
        <a:sy n="33" d="100"/>
      </p:scale>
      <p:origin x="0" y="-1152"/>
    </p:cViewPr>
  </p:outlineViewPr>
  <p:notesTextViewPr>
    <p:cViewPr>
      <p:scale>
        <a:sx n="1" d="1"/>
        <a:sy n="1" d="1"/>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microsoft.com/office/2018/10/relationships/authors" Target="author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5E8AA413-85C6-40F2-B867-268CAAA7E377}" type="datetimeFigureOut">
              <a:rPr lang="en-US" smtClean="0"/>
              <a:t>2/9/2022</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2/9/2022</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a:t>
            </a:fld>
            <a:endParaRPr lang="en-US" dirty="0"/>
          </a:p>
        </p:txBody>
      </p:sp>
    </p:spTree>
    <p:extLst>
      <p:ext uri="{BB962C8B-B14F-4D97-AF65-F5344CB8AC3E}">
        <p14:creationId xmlns:p14="http://schemas.microsoft.com/office/powerpoint/2010/main" val="1592419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13</a:t>
            </a:fld>
            <a:endParaRPr lang="en-US" dirty="0"/>
          </a:p>
        </p:txBody>
      </p:sp>
    </p:spTree>
    <p:extLst>
      <p:ext uri="{BB962C8B-B14F-4D97-AF65-F5344CB8AC3E}">
        <p14:creationId xmlns:p14="http://schemas.microsoft.com/office/powerpoint/2010/main" val="2150357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Review objectives.</a:t>
            </a: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56</a:t>
            </a:fld>
            <a:endParaRPr lang="en-US" dirty="0"/>
          </a:p>
        </p:txBody>
      </p:sp>
    </p:spTree>
    <p:extLst>
      <p:ext uri="{BB962C8B-B14F-4D97-AF65-F5344CB8AC3E}">
        <p14:creationId xmlns:p14="http://schemas.microsoft.com/office/powerpoint/2010/main" val="13438769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dirty="0"/>
              <a:t>Click to edit Master title style</a:t>
            </a:r>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marL="457200" indent="0">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7" name="Footer">
            <a:extLst>
              <a:ext uri="{FF2B5EF4-FFF2-40B4-BE49-F238E27FC236}">
                <a16:creationId xmlns:a16="http://schemas.microsoft.com/office/drawing/2014/main" id="{4ABDB890-BCE4-4859-8BA2-B50A6B25F8D7}"/>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sz="3600"/>
            </a:lvl1p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a:extLst>
              <a:ext uri="{FF2B5EF4-FFF2-40B4-BE49-F238E27FC236}">
                <a16:creationId xmlns:a16="http://schemas.microsoft.com/office/drawing/2014/main" id="{DDBD60F0-9170-4439-948C-928DCB8B530F}"/>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6" name="Footer">
            <a:extLst>
              <a:ext uri="{FF2B5EF4-FFF2-40B4-BE49-F238E27FC236}">
                <a16:creationId xmlns:a16="http://schemas.microsoft.com/office/drawing/2014/main" id="{35FF70E7-2C14-48FF-83CC-0D23EEA65C16}"/>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457200" marR="0" indent="0" algn="l" defTabSz="914400" rtl="0" eaLnBrk="1" fontAlgn="base" latinLnBrk="0" hangingPunct="1">
              <a:lnSpc>
                <a:spcPct val="90000"/>
              </a:lnSpc>
              <a:spcBef>
                <a:spcPts val="500"/>
              </a:spcBef>
              <a:spcAft>
                <a:spcPct val="0"/>
              </a:spcAft>
              <a:buClr>
                <a:srgbClr val="006298"/>
              </a:buClr>
              <a:buSzTx/>
              <a:buFont typeface="Arial" charset="0"/>
              <a:buNone/>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a:t>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6" name="Footer">
            <a:extLst>
              <a:ext uri="{FF2B5EF4-FFF2-40B4-BE49-F238E27FC236}">
                <a16:creationId xmlns:a16="http://schemas.microsoft.com/office/drawing/2014/main" id="{2A039E75-6BB5-4168-970E-C56DF1055ADE}"/>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a:extLst>
              <a:ext uri="{FF2B5EF4-FFF2-40B4-BE49-F238E27FC236}">
                <a16:creationId xmlns:a16="http://schemas.microsoft.com/office/drawing/2014/main" id="{5B67C259-33C9-42AE-A8DC-0AB862B285D0}"/>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6" name="Footer">
            <a:extLst>
              <a:ext uri="{FF2B5EF4-FFF2-40B4-BE49-F238E27FC236}">
                <a16:creationId xmlns:a16="http://schemas.microsoft.com/office/drawing/2014/main" id="{B18C9765-7622-45D3-A627-600EBA9EFCD1}"/>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p:nvPr>
        </p:nvSpPr>
        <p:spPr>
          <a:xfrm>
            <a:off x="5158065" y="3083849"/>
            <a:ext cx="5943392" cy="1343006"/>
          </a:xfrm>
        </p:spPr>
        <p:txBody>
          <a:bodyPr anchor="ctr">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endParaRPr lang="en-US" dirty="0"/>
          </a:p>
        </p:txBody>
      </p:sp>
      <p:sp>
        <p:nvSpPr>
          <p:cNvPr id="5" name="Title 4"/>
          <p:cNvSpPr>
            <a:spLocks noGrp="1"/>
          </p:cNvSpPr>
          <p:nvPr>
            <p:ph type="title"/>
          </p:nvPr>
        </p:nvSpPr>
        <p:spPr>
          <a:xfrm>
            <a:off x="5158065" y="2006622"/>
            <a:ext cx="5045478" cy="867221"/>
          </a:xfrm>
        </p:spPr>
        <p:txBody>
          <a:bodyPr/>
          <a:lstStyle>
            <a:lvl1pPr algn="l">
              <a:defRPr sz="4000">
                <a:solidFill>
                  <a:schemeClr val="bg1"/>
                </a:solidFill>
              </a:defRPr>
            </a:lvl1pPr>
          </a:lstStyle>
          <a:p>
            <a:r>
              <a:rPr lang="en-US" dirty="0"/>
              <a:t>Click to edit Master title style</a:t>
            </a:r>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
        <p:nvSpPr>
          <p:cNvPr id="4" name="Content Placeholder 3"/>
          <p:cNvSpPr>
            <a:spLocks noGrp="1"/>
          </p:cNvSpPr>
          <p:nvPr>
            <p:ph sz="quarter" idx="13"/>
          </p:nvPr>
        </p:nvSpPr>
        <p:spPr>
          <a:xfrm>
            <a:off x="2909661" y="6356350"/>
            <a:ext cx="8815898" cy="365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0278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3096122"/>
            <a:ext cx="10515600" cy="672105"/>
          </a:xfrm>
        </p:spPr>
        <p:txBody>
          <a:bodyPr/>
          <a:lstStyle>
            <a:lvl1pPr>
              <a:lnSpc>
                <a:spcPct val="100000"/>
              </a:lnSpc>
              <a:defRPr sz="3600">
                <a:solidFill>
                  <a:schemeClr val="bg1"/>
                </a:solidFill>
              </a:defRPr>
            </a:lvl1pPr>
          </a:lstStyle>
          <a:p>
            <a:r>
              <a:rPr lang="en-US" dirty="0"/>
              <a:t>Click to edit Master title style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a:extLst>
              <a:ext uri="{FF2B5EF4-FFF2-40B4-BE49-F238E27FC236}">
                <a16:creationId xmlns:a16="http://schemas.microsoft.com/office/drawing/2014/main" id="{DBF1D2DE-BDA7-4800-996E-AD17F9848EA5}"/>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bg1"/>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2625214"/>
            <a:ext cx="10515600" cy="1139840"/>
          </a:xfrm>
        </p:spPr>
        <p:txBody>
          <a:bodyPr anchor="ctr"/>
          <a:lstStyle>
            <a:lvl1pPr>
              <a:defRPr sz="3600"/>
            </a:lvl1pPr>
          </a:lstStyle>
          <a:p>
            <a:r>
              <a:rPr lang="en-US" dirty="0"/>
              <a:t>Click to edit Master title style</a:t>
            </a:r>
          </a:p>
        </p:txBody>
      </p:sp>
      <p:sp>
        <p:nvSpPr>
          <p:cNvPr id="5" name="Foote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dirty="0"/>
              <a:t>Click to edit Master title style</a:t>
            </a:r>
          </a:p>
        </p:txBody>
      </p:sp>
      <p:sp>
        <p:nvSpPr>
          <p:cNvPr id="6" name="Text Placeholder 5"/>
          <p:cNvSpPr>
            <a:spLocks noGrp="1"/>
          </p:cNvSpPr>
          <p:nvPr>
            <p:ph type="body" sz="quarter" idx="15" hasCustomPrompt="1"/>
          </p:nvPr>
        </p:nvSpPr>
        <p:spPr>
          <a:xfrm>
            <a:off x="743576" y="1289684"/>
            <a:ext cx="10711543" cy="4801400"/>
          </a:xfrm>
        </p:spPr>
        <p:txBody>
          <a:bodyPr>
            <a:noAutofit/>
          </a:bodyPr>
          <a:lstStyle>
            <a:lvl1pPr marL="457200" indent="-457200" algn="l">
              <a:lnSpc>
                <a:spcPct val="100000"/>
              </a:lnSpc>
              <a:spcBef>
                <a:spcPts val="624"/>
              </a:spcBef>
              <a:buClr>
                <a:srgbClr val="004A78"/>
              </a:buClr>
              <a:buFont typeface="Arial" panose="020B0604020202020204" pitchFamily="34" charset="0"/>
              <a:buChar char="•"/>
              <a:defRPr sz="2600" b="0" i="0" baseline="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900113" indent="-442913">
              <a:lnSpc>
                <a:spcPct val="100000"/>
              </a:lnSpc>
              <a:spcBef>
                <a:spcPts val="624"/>
              </a:spcBef>
              <a:buClr>
                <a:srgbClr val="004A78"/>
              </a:buClr>
              <a:buFontTx/>
              <a:buChar char="–"/>
              <a:defRPr>
                <a:solidFill>
                  <a:srgbClr val="000000"/>
                </a:solidFill>
                <a:latin typeface="Arial" panose="020B0604020202020204" pitchFamily="34" charset="0"/>
                <a:ea typeface="Arial" panose="020B0604020202020204" pitchFamily="34" charset="0"/>
                <a:cs typeface="Arial" panose="020B0604020202020204" pitchFamily="34" charset="0"/>
              </a:defRPr>
            </a:lvl2pPr>
            <a:lvl3pPr marL="1350963" indent="-436563">
              <a:lnSpc>
                <a:spcPct val="100000"/>
              </a:lnSpc>
              <a:spcBef>
                <a:spcPts val="624"/>
              </a:spcBef>
              <a:buFont typeface="Arial" panose="020B0604020202020204" pitchFamily="34" charset="0"/>
              <a:buChar char="•"/>
              <a:defRPr sz="2200">
                <a:solidFill>
                  <a:srgbClr val="000000"/>
                </a:solidFill>
                <a:latin typeface="Arial" panose="020B0604020202020204" pitchFamily="34" charset="0"/>
                <a:ea typeface="Arial" panose="020B0604020202020204" pitchFamily="34" charset="0"/>
                <a:cs typeface="Arial" panose="020B0604020202020204" pitchFamily="34"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 </a:t>
            </a:r>
          </a:p>
          <a:p>
            <a:pPr lvl="1"/>
            <a:r>
              <a:rPr lang="en-US" dirty="0"/>
              <a:t> </a:t>
            </a:r>
          </a:p>
          <a:p>
            <a:pPr lvl="2"/>
            <a:r>
              <a:rPr lang="en-US" dirty="0"/>
              <a:t> </a:t>
            </a:r>
          </a:p>
        </p:txBody>
      </p:sp>
      <p:sp>
        <p:nvSpPr>
          <p:cNvPr id="5" name="Foote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391904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dirty="0"/>
              <a:t>Click to edit Master title style</a:t>
            </a:r>
          </a:p>
        </p:txBody>
      </p:sp>
      <p:sp>
        <p:nvSpPr>
          <p:cNvPr id="6" name="Text Placeholder 5"/>
          <p:cNvSpPr>
            <a:spLocks noGrp="1"/>
          </p:cNvSpPr>
          <p:nvPr>
            <p:ph type="body" sz="quarter" idx="15" hasCustomPrompt="1"/>
          </p:nvPr>
        </p:nvSpPr>
        <p:spPr>
          <a:xfrm>
            <a:off x="743577" y="1289684"/>
            <a:ext cx="4606346" cy="4469766"/>
          </a:xfrm>
        </p:spPr>
        <p:txBody>
          <a:bodyPr>
            <a:noAutofit/>
          </a:bodyPr>
          <a:lstStyle>
            <a:lvl1pPr marL="457200" indent="-457200" algn="l">
              <a:lnSpc>
                <a:spcPct val="100000"/>
              </a:lnSpc>
              <a:spcBef>
                <a:spcPts val="624"/>
              </a:spcBef>
              <a:buClr>
                <a:srgbClr val="004A78"/>
              </a:buClr>
              <a:buFont typeface="Arial" panose="020B0604020202020204" pitchFamily="34" charset="0"/>
              <a:buChar char="•"/>
              <a:defRPr sz="2600" b="0" i="0" baseline="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900113" indent="-442913">
              <a:lnSpc>
                <a:spcPct val="100000"/>
              </a:lnSpc>
              <a:spcBef>
                <a:spcPts val="624"/>
              </a:spcBef>
              <a:buClr>
                <a:srgbClr val="004A78"/>
              </a:buClr>
              <a:buFontTx/>
              <a:buChar char="–"/>
              <a:defRPr>
                <a:solidFill>
                  <a:srgbClr val="000000"/>
                </a:solidFill>
                <a:latin typeface="Arial" panose="020B0604020202020204" pitchFamily="34" charset="0"/>
                <a:ea typeface="Arial" panose="020B0604020202020204" pitchFamily="34" charset="0"/>
                <a:cs typeface="Arial" panose="020B0604020202020204" pitchFamily="34" charset="0"/>
              </a:defRPr>
            </a:lvl2pPr>
            <a:lvl3pPr marL="1350963" indent="-436563">
              <a:lnSpc>
                <a:spcPct val="100000"/>
              </a:lnSpc>
              <a:spcBef>
                <a:spcPts val="624"/>
              </a:spcBef>
              <a:buFont typeface="Arial" panose="020B0604020202020204" pitchFamily="34" charset="0"/>
              <a:buChar char="•"/>
              <a:defRPr sz="2200">
                <a:solidFill>
                  <a:srgbClr val="000000"/>
                </a:solidFill>
                <a:latin typeface="Arial" panose="020B0604020202020204" pitchFamily="34" charset="0"/>
                <a:ea typeface="Arial" panose="020B0604020202020204" pitchFamily="34" charset="0"/>
                <a:cs typeface="Arial" panose="020B0604020202020204" pitchFamily="34"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 </a:t>
            </a:r>
          </a:p>
          <a:p>
            <a:pPr lvl="1"/>
            <a:r>
              <a:rPr lang="en-US" dirty="0"/>
              <a:t> </a:t>
            </a:r>
          </a:p>
          <a:p>
            <a:pPr lvl="2"/>
            <a:r>
              <a:rPr lang="en-US" dirty="0"/>
              <a:t> </a:t>
            </a:r>
          </a:p>
        </p:txBody>
      </p:sp>
      <p:sp>
        <p:nvSpPr>
          <p:cNvPr id="4" name="Picture Placeholder 3">
            <a:extLst>
              <a:ext uri="{FF2B5EF4-FFF2-40B4-BE49-F238E27FC236}">
                <a16:creationId xmlns:a16="http://schemas.microsoft.com/office/drawing/2014/main" id="{54AC64EA-E45E-46E1-8878-A8090FD2BC0F}"/>
              </a:ext>
            </a:extLst>
          </p:cNvPr>
          <p:cNvSpPr>
            <a:spLocks noGrp="1"/>
          </p:cNvSpPr>
          <p:nvPr>
            <p:ph type="pic" sz="quarter" idx="16"/>
          </p:nvPr>
        </p:nvSpPr>
        <p:spPr>
          <a:xfrm>
            <a:off x="5813425" y="1289050"/>
            <a:ext cx="2947988" cy="1044575"/>
          </a:xfrm>
        </p:spPr>
        <p:txBody>
          <a:bodyPr/>
          <a:lstStyle/>
          <a:p>
            <a:endParaRPr lang="en-IN" dirty="0"/>
          </a:p>
        </p:txBody>
      </p:sp>
      <p:sp>
        <p:nvSpPr>
          <p:cNvPr id="8" name="Content Placeholder 7">
            <a:extLst>
              <a:ext uri="{FF2B5EF4-FFF2-40B4-BE49-F238E27FC236}">
                <a16:creationId xmlns:a16="http://schemas.microsoft.com/office/drawing/2014/main" id="{D06887FB-11B5-4192-974F-6BDF05B1BC6B}"/>
              </a:ext>
            </a:extLst>
          </p:cNvPr>
          <p:cNvSpPr>
            <a:spLocks noGrp="1"/>
          </p:cNvSpPr>
          <p:nvPr>
            <p:ph sz="quarter" idx="17"/>
          </p:nvPr>
        </p:nvSpPr>
        <p:spPr>
          <a:xfrm>
            <a:off x="5813425" y="2586038"/>
            <a:ext cx="5540375" cy="1466850"/>
          </a:xfrm>
        </p:spPr>
        <p:txBody>
          <a:bodyPr/>
          <a:lstStyle>
            <a:lvl1pPr marL="457200" indent="-457200">
              <a:lnSpc>
                <a:spcPct val="100000"/>
              </a:lnSpc>
              <a:spcBef>
                <a:spcPts val="624"/>
              </a:spcBef>
              <a:buClr>
                <a:srgbClr val="004A78"/>
              </a:buClr>
              <a:buFont typeface="Arial" panose="020B0604020202020204" pitchFamily="34" charset="0"/>
              <a:buChar char="•"/>
              <a:defRPr sz="2600"/>
            </a:lvl1pPr>
            <a:lvl2pPr marL="900113" indent="-442913">
              <a:lnSpc>
                <a:spcPct val="100000"/>
              </a:lnSpc>
              <a:spcBef>
                <a:spcPts val="624"/>
              </a:spcBef>
              <a:buFont typeface="Arial" panose="020B0604020202020204" pitchFamily="34" charset="0"/>
              <a:buChar char="–"/>
              <a:defRPr>
                <a:solidFill>
                  <a:srgbClr val="000000"/>
                </a:solidFill>
              </a:defRPr>
            </a:lvl2pPr>
            <a:lvl3pPr marL="1350963" indent="-436563">
              <a:lnSpc>
                <a:spcPct val="100000"/>
              </a:lnSpc>
              <a:spcBef>
                <a:spcPts val="624"/>
              </a:spcBef>
              <a:buClr>
                <a:srgbClr val="000000"/>
              </a:buClr>
              <a:defRPr sz="2200"/>
            </a:lvl3pPr>
            <a:lvl4pPr>
              <a:lnSpc>
                <a:spcPct val="100000"/>
              </a:lnSpc>
              <a:spcBef>
                <a:spcPts val="624"/>
              </a:spcBef>
              <a:defRPr/>
            </a:lvl4pPr>
            <a:lvl5pPr>
              <a:lnSpc>
                <a:spcPct val="100000"/>
              </a:lnSpc>
              <a:spcBef>
                <a:spcPts val="624"/>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Table Placeholder 9">
            <a:extLst>
              <a:ext uri="{FF2B5EF4-FFF2-40B4-BE49-F238E27FC236}">
                <a16:creationId xmlns:a16="http://schemas.microsoft.com/office/drawing/2014/main" id="{85D68D0F-FEED-448D-92AA-47F2157AC366}"/>
              </a:ext>
            </a:extLst>
          </p:cNvPr>
          <p:cNvSpPr>
            <a:spLocks noGrp="1"/>
          </p:cNvSpPr>
          <p:nvPr>
            <p:ph type="tbl" sz="quarter" idx="18"/>
          </p:nvPr>
        </p:nvSpPr>
        <p:spPr>
          <a:xfrm>
            <a:off x="9785350" y="4524375"/>
            <a:ext cx="1568450" cy="1235075"/>
          </a:xfrm>
        </p:spPr>
        <p:txBody>
          <a:bodyPr/>
          <a:lstStyle/>
          <a:p>
            <a:endParaRPr lang="en-IN" dirty="0"/>
          </a:p>
        </p:txBody>
      </p:sp>
      <p:sp>
        <p:nvSpPr>
          <p:cNvPr id="12" name="Picture Placeholder 11">
            <a:extLst>
              <a:ext uri="{FF2B5EF4-FFF2-40B4-BE49-F238E27FC236}">
                <a16:creationId xmlns:a16="http://schemas.microsoft.com/office/drawing/2014/main" id="{B1198C3D-EC18-49DC-8652-F8FF8956B73F}"/>
              </a:ext>
            </a:extLst>
          </p:cNvPr>
          <p:cNvSpPr>
            <a:spLocks noGrp="1"/>
          </p:cNvSpPr>
          <p:nvPr>
            <p:ph type="pic" sz="quarter" idx="19"/>
          </p:nvPr>
        </p:nvSpPr>
        <p:spPr>
          <a:xfrm>
            <a:off x="5813425" y="4421188"/>
            <a:ext cx="2947988" cy="1235075"/>
          </a:xfrm>
        </p:spPr>
        <p:txBody>
          <a:bodyPr/>
          <a:lstStyle/>
          <a:p>
            <a:endParaRPr lang="en-IN" dirty="0"/>
          </a:p>
        </p:txBody>
      </p:sp>
      <p:sp>
        <p:nvSpPr>
          <p:cNvPr id="14" name="Picture Placeholder 13">
            <a:extLst>
              <a:ext uri="{FF2B5EF4-FFF2-40B4-BE49-F238E27FC236}">
                <a16:creationId xmlns:a16="http://schemas.microsoft.com/office/drawing/2014/main" id="{73BF274D-3E01-4493-9732-9D9AFAD99F5D}"/>
              </a:ext>
            </a:extLst>
          </p:cNvPr>
          <p:cNvSpPr>
            <a:spLocks noGrp="1"/>
          </p:cNvSpPr>
          <p:nvPr>
            <p:ph type="pic" sz="quarter" idx="20"/>
          </p:nvPr>
        </p:nvSpPr>
        <p:spPr>
          <a:xfrm>
            <a:off x="6327775" y="5427663"/>
            <a:ext cx="1060450" cy="842962"/>
          </a:xfrm>
        </p:spPr>
        <p:txBody>
          <a:bodyPr/>
          <a:lstStyle/>
          <a:p>
            <a:endParaRPr lang="en-IN" dirty="0"/>
          </a:p>
        </p:txBody>
      </p:sp>
      <p:sp>
        <p:nvSpPr>
          <p:cNvPr id="16" name="Picture Placeholder 15">
            <a:extLst>
              <a:ext uri="{FF2B5EF4-FFF2-40B4-BE49-F238E27FC236}">
                <a16:creationId xmlns:a16="http://schemas.microsoft.com/office/drawing/2014/main" id="{C1F6C963-EA46-4D15-BB70-E37D820EE55D}"/>
              </a:ext>
            </a:extLst>
          </p:cNvPr>
          <p:cNvSpPr>
            <a:spLocks noGrp="1"/>
          </p:cNvSpPr>
          <p:nvPr>
            <p:ph type="pic" sz="quarter" idx="21"/>
          </p:nvPr>
        </p:nvSpPr>
        <p:spPr>
          <a:xfrm>
            <a:off x="7902575" y="5427663"/>
            <a:ext cx="1211263" cy="946150"/>
          </a:xfrm>
        </p:spPr>
        <p:txBody>
          <a:bodyPr/>
          <a:lstStyle/>
          <a:p>
            <a:endParaRPr lang="en-IN" dirty="0"/>
          </a:p>
        </p:txBody>
      </p:sp>
      <p:sp>
        <p:nvSpPr>
          <p:cNvPr id="11" name="Footer">
            <a:extLst>
              <a:ext uri="{FF2B5EF4-FFF2-40B4-BE49-F238E27FC236}">
                <a16:creationId xmlns:a16="http://schemas.microsoft.com/office/drawing/2014/main" id="{0C40D683-DA87-4A87-A5E3-C893E1A200DC}"/>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1383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0228" y="1737343"/>
            <a:ext cx="10711543" cy="1462674"/>
          </a:xfrm>
        </p:spPr>
        <p:txBody>
          <a:bodyPr>
            <a:noAutofit/>
          </a:bodyPr>
          <a:lstStyle>
            <a:lvl1pPr marL="342900" indent="-342900" algn="l">
              <a:buFont typeface="Arial" panose="020B0604020202020204" pitchFamily="34" charset="0"/>
              <a:buChar char="•"/>
              <a:defRPr sz="2400" b="0" i="0" baseline="0">
                <a:solidFill>
                  <a:srgbClr val="000000"/>
                </a:solidFill>
                <a:latin typeface="Arial" charset="0"/>
                <a:ea typeface="Arial" charset="0"/>
                <a:cs typeface="Arial" charset="0"/>
              </a:defRPr>
            </a:lvl1pPr>
            <a:lvl2pPr marL="457200" indent="0">
              <a:buClr>
                <a:srgbClr val="000000"/>
              </a:buClr>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a:extLst>
              <a:ext uri="{FF2B5EF4-FFF2-40B4-BE49-F238E27FC236}">
                <a16:creationId xmlns:a16="http://schemas.microsoft.com/office/drawing/2014/main" id="{CD29F75D-E06A-4ECD-9B04-E3B1F031FF30}"/>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vel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9" name="Footer">
            <a:extLst>
              <a:ext uri="{FF2B5EF4-FFF2-40B4-BE49-F238E27FC236}">
                <a16:creationId xmlns:a16="http://schemas.microsoft.com/office/drawing/2014/main" id="{06C6B1DF-8458-4908-83A8-6ECD4F32B168}"/>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marL="0" indent="0">
              <a:buClr>
                <a:srgbClr val="004A78"/>
              </a:buClr>
              <a:buFont typeface="Arial" panose="020B0604020202020204" pitchFamily="34" charset="0"/>
              <a:buNone/>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1" name="Footer">
            <a:extLst>
              <a:ext uri="{FF2B5EF4-FFF2-40B4-BE49-F238E27FC236}">
                <a16:creationId xmlns:a16="http://schemas.microsoft.com/office/drawing/2014/main" id="{36D3B7EC-68DF-4684-875D-D5BF81538730}"/>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27" r:id="rId5"/>
    <p:sldLayoutId id="2147483726" r:id="rId6"/>
    <p:sldLayoutId id="2147483718" r:id="rId7"/>
    <p:sldLayoutId id="2147483715" r:id="rId8"/>
    <p:sldLayoutId id="2147483716" r:id="rId9"/>
    <p:sldLayoutId id="2147483719" r:id="rId10"/>
    <p:sldLayoutId id="2147483720" r:id="rId11"/>
    <p:sldLayoutId id="2147483723" r:id="rId12"/>
    <p:sldLayoutId id="2147483724" r:id="rId13"/>
    <p:sldLayoutId id="2147483713" r:id="rId14"/>
    <p:sldLayoutId id="2147483717" r:id="rId15"/>
    <p:sldLayoutId id="2147483725" r:id="rId16"/>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B1E9E5-BA88-4775-99CA-2C86A2D53A73}"/>
              </a:ext>
            </a:extLst>
          </p:cNvPr>
          <p:cNvSpPr>
            <a:spLocks noGrp="1"/>
          </p:cNvSpPr>
          <p:nvPr>
            <p:ph type="title"/>
          </p:nvPr>
        </p:nvSpPr>
        <p:spPr>
          <a:xfrm>
            <a:off x="4656138" y="1533150"/>
            <a:ext cx="7387085" cy="1864052"/>
          </a:xfrm>
        </p:spPr>
        <p:txBody>
          <a:bodyPr anchor="ctr"/>
          <a:lstStyle/>
          <a:p>
            <a:pPr algn="ctr"/>
            <a:r>
              <a:rPr lang="en-US" sz="4000" dirty="0">
                <a:solidFill>
                  <a:schemeClr val="bg1"/>
                </a:solidFill>
                <a:latin typeface="Arial" pitchFamily="34" charset="0"/>
                <a:cs typeface="Arial" pitchFamily="34" charset="0"/>
              </a:rPr>
              <a:t>Industrial/Organizational Psychology: An Applied Approach, 9e</a:t>
            </a:r>
            <a:endParaRPr lang="en-IN" dirty="0"/>
          </a:p>
        </p:txBody>
      </p:sp>
      <p:pic>
        <p:nvPicPr>
          <p:cNvPr id="13" name="Picture Placeholder 12" descr="The front cover of the book titled, Industrial?Organizational Psychology; An applied Approach, authored by Michael G.Aamodt.&#10;The book is the 9th edition, published by Cengage. The background on the cover shows silhouettes of a man and a woman. Several lines originate from different points which are interlinked. The watermarks on the cover read,  shutterstock; aplhaspirit.">
            <a:extLst>
              <a:ext uri="{FF2B5EF4-FFF2-40B4-BE49-F238E27FC236}">
                <a16:creationId xmlns:a16="http://schemas.microsoft.com/office/drawing/2014/main" id="{B34B950D-146C-4986-83BF-64460846A79D}"/>
              </a:ext>
            </a:extLst>
          </p:cNvPr>
          <p:cNvPicPr>
            <a:picLocks noGrp="1" noChangeAspect="1"/>
          </p:cNvPicPr>
          <p:nvPr>
            <p:ph type="pic" sz="quarter" idx="12"/>
          </p:nvPr>
        </p:nvPicPr>
        <p:blipFill>
          <a:blip r:embed="rId3"/>
          <a:stretch>
            <a:fillRect/>
          </a:stretch>
        </p:blipFill>
        <p:spPr>
          <a:xfrm>
            <a:off x="0" y="1"/>
            <a:ext cx="4858102" cy="6143196"/>
          </a:xfrm>
          <a:prstGeom prst="rect">
            <a:avLst/>
          </a:prstGeom>
        </p:spPr>
      </p:pic>
      <p:sp>
        <p:nvSpPr>
          <p:cNvPr id="2" name="Text Placeholder 1">
            <a:extLst>
              <a:ext uri="{FF2B5EF4-FFF2-40B4-BE49-F238E27FC236}">
                <a16:creationId xmlns:a16="http://schemas.microsoft.com/office/drawing/2014/main" id="{E89026F3-78F8-4659-B83F-76DFE990B1F0}"/>
              </a:ext>
            </a:extLst>
          </p:cNvPr>
          <p:cNvSpPr>
            <a:spLocks noGrp="1"/>
          </p:cNvSpPr>
          <p:nvPr>
            <p:ph type="body" sz="quarter" idx="11"/>
          </p:nvPr>
        </p:nvSpPr>
        <p:spPr>
          <a:xfrm>
            <a:off x="4858102" y="3405970"/>
            <a:ext cx="7191504" cy="1343006"/>
          </a:xfrm>
        </p:spPr>
        <p:txBody>
          <a:bodyPr/>
          <a:lstStyle/>
          <a:p>
            <a:pPr algn="ctr"/>
            <a:r>
              <a:rPr lang="en-US" sz="3600" dirty="0"/>
              <a:t>Chapter 12: Leadership</a:t>
            </a:r>
          </a:p>
        </p:txBody>
      </p:sp>
      <p:sp>
        <p:nvSpPr>
          <p:cNvPr id="7" name="Content Placeholder 4">
            <a:extLst>
              <a:ext uri="{FF2B5EF4-FFF2-40B4-BE49-F238E27FC236}">
                <a16:creationId xmlns:a16="http://schemas.microsoft.com/office/drawing/2014/main" id="{D3EEF4AD-542F-4309-A1E9-2C1642FBCCB2}"/>
              </a:ext>
            </a:extLst>
          </p:cNvPr>
          <p:cNvSpPr>
            <a:spLocks noGrp="1"/>
          </p:cNvSpPr>
          <p:nvPr>
            <p:ph sz="quarter" idx="13"/>
          </p:nvPr>
        </p:nvSpPr>
        <p:spPr>
          <a:xfrm>
            <a:off x="2615881" y="6423442"/>
            <a:ext cx="9456516" cy="365125"/>
          </a:xfrm>
        </p:spPr>
        <p:txBody>
          <a:bodyPr/>
          <a:lstStyle/>
          <a:p>
            <a:pPr>
              <a:lnSpc>
                <a:spcPct val="100000"/>
              </a:lnSpc>
              <a:spcBef>
                <a:spcPts val="624"/>
              </a:spcBef>
            </a:pPr>
            <a:r>
              <a:rPr lang="en-US" sz="1100" dirty="0">
                <a:solidFill>
                  <a:schemeClr val="bg1"/>
                </a:solidFill>
                <a:latin typeface="Arial" pitchFamily="34" charset="0"/>
                <a:cs typeface="Arial" pitchFamily="34" charset="0"/>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536507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t>Leader Emergence: Motivation to Lead</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dirty="0"/>
              <a:t>Motivation to Lead</a:t>
            </a:r>
          </a:p>
          <a:p>
            <a:pPr lvl="1"/>
            <a:r>
              <a:rPr lang="en-US" dirty="0"/>
              <a:t>Affective identity motivation</a:t>
            </a:r>
          </a:p>
          <a:p>
            <a:pPr lvl="1"/>
            <a:r>
              <a:rPr lang="en-US" dirty="0"/>
              <a:t>Noncalculative motivation</a:t>
            </a:r>
          </a:p>
          <a:p>
            <a:pPr lvl="1"/>
            <a:r>
              <a:rPr lang="en-US" dirty="0"/>
              <a:t>Social-normative motivation</a:t>
            </a:r>
          </a:p>
        </p:txBody>
      </p:sp>
    </p:spTree>
    <p:extLst>
      <p:ext uri="{BB962C8B-B14F-4D97-AF65-F5344CB8AC3E}">
        <p14:creationId xmlns:p14="http://schemas.microsoft.com/office/powerpoint/2010/main" val="3791439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t>Leadership Characteristics: </a:t>
            </a:r>
            <a:br>
              <a:rPr lang="en-US" dirty="0"/>
            </a:br>
            <a:r>
              <a:rPr lang="en-US" dirty="0"/>
              <a:t>Leader Performance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dirty="0"/>
              <a:t>Traits</a:t>
            </a:r>
            <a:br>
              <a:rPr lang="en-US" dirty="0"/>
            </a:br>
            <a:endParaRPr lang="en-US" dirty="0"/>
          </a:p>
          <a:p>
            <a:r>
              <a:rPr lang="en-US" dirty="0"/>
              <a:t>Cognitive Ability</a:t>
            </a:r>
            <a:br>
              <a:rPr lang="en-US" dirty="0"/>
            </a:br>
            <a:endParaRPr lang="en-US" dirty="0"/>
          </a:p>
          <a:p>
            <a:r>
              <a:rPr lang="en-US" dirty="0"/>
              <a:t>Needs</a:t>
            </a:r>
            <a:br>
              <a:rPr lang="en-US" dirty="0"/>
            </a:br>
            <a:endParaRPr lang="en-US" dirty="0"/>
          </a:p>
          <a:p>
            <a:r>
              <a:rPr lang="en-US" dirty="0"/>
              <a:t>Gender</a:t>
            </a:r>
            <a:br>
              <a:rPr lang="en-US" dirty="0"/>
            </a:br>
            <a:endParaRPr lang="en-US" dirty="0"/>
          </a:p>
          <a:p>
            <a:r>
              <a:rPr lang="en-US" dirty="0"/>
              <a:t>Task- versus person-orientation</a:t>
            </a:r>
            <a:br>
              <a:rPr lang="en-US" dirty="0"/>
            </a:br>
            <a:endParaRPr lang="en-US" dirty="0"/>
          </a:p>
          <a:p>
            <a:r>
              <a:rPr lang="en-US" dirty="0"/>
              <a:t>Unsuccessful leaders</a:t>
            </a:r>
          </a:p>
        </p:txBody>
      </p:sp>
    </p:spTree>
    <p:extLst>
      <p:ext uri="{BB962C8B-B14F-4D97-AF65-F5344CB8AC3E}">
        <p14:creationId xmlns:p14="http://schemas.microsoft.com/office/powerpoint/2010/main" val="3147575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t>Traits - Performance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43577" y="1289684"/>
            <a:ext cx="5352424" cy="4801400"/>
          </a:xfrm>
        </p:spPr>
        <p:txBody>
          <a:bodyPr/>
          <a:lstStyle/>
          <a:p>
            <a:r>
              <a:rPr lang="en-US" dirty="0"/>
              <a:t>Intelligence</a:t>
            </a:r>
            <a:br>
              <a:rPr lang="en-US" dirty="0"/>
            </a:br>
            <a:endParaRPr lang="en-US" dirty="0"/>
          </a:p>
          <a:p>
            <a:r>
              <a:rPr lang="en-US" dirty="0"/>
              <a:t>Charisma</a:t>
            </a:r>
            <a:br>
              <a:rPr lang="en-US" dirty="0"/>
            </a:br>
            <a:endParaRPr lang="en-US" dirty="0"/>
          </a:p>
          <a:p>
            <a:r>
              <a:rPr lang="en-US" dirty="0"/>
              <a:t>Dominance</a:t>
            </a:r>
            <a:br>
              <a:rPr lang="en-US" dirty="0"/>
            </a:br>
            <a:endParaRPr lang="en-US" dirty="0"/>
          </a:p>
          <a:p>
            <a:r>
              <a:rPr lang="en-US" dirty="0"/>
              <a:t>Energy</a:t>
            </a:r>
            <a:br>
              <a:rPr lang="en-US" dirty="0"/>
            </a:br>
            <a:endParaRPr lang="en-US" dirty="0"/>
          </a:p>
          <a:p>
            <a:r>
              <a:rPr lang="en-US" dirty="0"/>
              <a:t>Extraversion</a:t>
            </a:r>
          </a:p>
          <a:p>
            <a:endParaRPr lang="en-US" dirty="0"/>
          </a:p>
        </p:txBody>
      </p:sp>
      <p:sp>
        <p:nvSpPr>
          <p:cNvPr id="4" name="Text Placeholder 6">
            <a:extLst>
              <a:ext uri="{FF2B5EF4-FFF2-40B4-BE49-F238E27FC236}">
                <a16:creationId xmlns:a16="http://schemas.microsoft.com/office/drawing/2014/main" id="{2536D660-1302-45A8-87D9-D8DE50ED20E9}"/>
              </a:ext>
            </a:extLst>
          </p:cNvPr>
          <p:cNvSpPr txBox="1">
            <a:spLocks/>
          </p:cNvSpPr>
          <p:nvPr/>
        </p:nvSpPr>
        <p:spPr bwMode="auto">
          <a:xfrm>
            <a:off x="6095999" y="1289684"/>
            <a:ext cx="5352424" cy="480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lvl1pPr marL="457200" indent="-457200" algn="l" rtl="0" eaLnBrk="1" fontAlgn="base" hangingPunct="1">
              <a:lnSpc>
                <a:spcPct val="100000"/>
              </a:lnSpc>
              <a:spcBef>
                <a:spcPts val="624"/>
              </a:spcBef>
              <a:spcAft>
                <a:spcPct val="0"/>
              </a:spcAft>
              <a:buClr>
                <a:srgbClr val="004A78"/>
              </a:buClr>
              <a:buFont typeface="Arial" panose="020B0604020202020204" pitchFamily="34" charset="0"/>
              <a:buChar char="•"/>
              <a:defRPr sz="2600" b="0" i="0" kern="1200" baseline="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900113" indent="-442913" algn="l" rtl="0" eaLnBrk="1" fontAlgn="base" hangingPunct="1">
              <a:lnSpc>
                <a:spcPct val="100000"/>
              </a:lnSpc>
              <a:spcBef>
                <a:spcPts val="624"/>
              </a:spcBef>
              <a:spcAft>
                <a:spcPct val="0"/>
              </a:spcAft>
              <a:buClr>
                <a:srgbClr val="004A78"/>
              </a:buClr>
              <a:buFontTx/>
              <a:buChar char="–"/>
              <a:defRPr sz="2400" kern="1200" baseline="0">
                <a:solidFill>
                  <a:srgbClr val="000000"/>
                </a:solidFill>
                <a:latin typeface="Arial" panose="020B0604020202020204" pitchFamily="34" charset="0"/>
                <a:ea typeface="Arial" panose="020B0604020202020204" pitchFamily="34" charset="0"/>
                <a:cs typeface="Arial" panose="020B0604020202020204" pitchFamily="34" charset="0"/>
              </a:defRPr>
            </a:lvl2pPr>
            <a:lvl3pPr marL="1350963" indent="-436563" algn="l" rtl="0" eaLnBrk="1" fontAlgn="base" hangingPunct="1">
              <a:lnSpc>
                <a:spcPct val="100000"/>
              </a:lnSpc>
              <a:spcBef>
                <a:spcPts val="624"/>
              </a:spcBef>
              <a:spcAft>
                <a:spcPct val="0"/>
              </a:spcAft>
              <a:buFont typeface="Arial" panose="020B0604020202020204" pitchFamily="34" charset="0"/>
              <a:buChar char="•"/>
              <a:defRPr sz="2200" kern="1200" baseline="0">
                <a:solidFill>
                  <a:srgbClr val="000000"/>
                </a:solidFill>
                <a:latin typeface="Arial" panose="020B0604020202020204" pitchFamily="34" charset="0"/>
                <a:ea typeface="Arial" panose="020B0604020202020204" pitchFamily="34" charset="0"/>
                <a:cs typeface="Arial" panose="020B0604020202020204" pitchFamily="34"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chemeClr val="bg1"/>
                </a:solidFill>
                <a:latin typeface="Summer Font" charset="0"/>
                <a:ea typeface="Summer Font" charset="0"/>
                <a:cs typeface="Summer Font"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chemeClr val="bg1"/>
                </a:solidFill>
                <a:latin typeface="Summer Font" charset="0"/>
                <a:ea typeface="Summer Font" charset="0"/>
                <a:cs typeface="Summer Fon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Openness to experience</a:t>
            </a:r>
            <a:br>
              <a:rPr lang="en-US" dirty="0"/>
            </a:br>
            <a:endParaRPr lang="en-US" dirty="0"/>
          </a:p>
          <a:p>
            <a:r>
              <a:rPr lang="en-US" dirty="0"/>
              <a:t>Agreeableness</a:t>
            </a:r>
            <a:br>
              <a:rPr lang="en-US" dirty="0"/>
            </a:br>
            <a:endParaRPr lang="en-US" dirty="0"/>
          </a:p>
          <a:p>
            <a:r>
              <a:rPr lang="en-US" dirty="0"/>
              <a:t>Emotional stability</a:t>
            </a:r>
            <a:br>
              <a:rPr lang="en-US" dirty="0"/>
            </a:br>
            <a:endParaRPr lang="en-US" dirty="0"/>
          </a:p>
          <a:p>
            <a:r>
              <a:rPr lang="en-US" dirty="0"/>
              <a:t>Self-monitoring</a:t>
            </a:r>
          </a:p>
        </p:txBody>
      </p:sp>
    </p:spTree>
    <p:extLst>
      <p:ext uri="{BB962C8B-B14F-4D97-AF65-F5344CB8AC3E}">
        <p14:creationId xmlns:p14="http://schemas.microsoft.com/office/powerpoint/2010/main" val="1182179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2EA4F3-4299-4916-B497-33BA51E8D6BC}"/>
              </a:ext>
            </a:extLst>
          </p:cNvPr>
          <p:cNvSpPr>
            <a:spLocks noGrp="1"/>
          </p:cNvSpPr>
          <p:nvPr>
            <p:ph type="title"/>
          </p:nvPr>
        </p:nvSpPr>
        <p:spPr/>
        <p:txBody>
          <a:bodyPr/>
          <a:lstStyle/>
          <a:p>
            <a:r>
              <a:rPr lang="en-US" dirty="0"/>
              <a:t>Individual Differences and Leader Emergence and Performance</a:t>
            </a:r>
            <a:endParaRPr lang="en-IN" dirty="0"/>
          </a:p>
        </p:txBody>
      </p:sp>
      <p:graphicFrame>
        <p:nvGraphicFramePr>
          <p:cNvPr id="12" name="Group 99">
            <a:extLst>
              <a:ext uri="{FF2B5EF4-FFF2-40B4-BE49-F238E27FC236}">
                <a16:creationId xmlns:a16="http://schemas.microsoft.com/office/drawing/2014/main" id="{FEF52475-F53E-46BF-A2BD-0387933D14C9}"/>
              </a:ext>
            </a:extLst>
          </p:cNvPr>
          <p:cNvGraphicFramePr>
            <a:graphicFrameLocks noGrp="1"/>
          </p:cNvGraphicFramePr>
          <p:nvPr>
            <p:ph type="tbl" sz="quarter" idx="18"/>
            <p:extLst>
              <p:ext uri="{D42A27DB-BD31-4B8C-83A1-F6EECF244321}">
                <p14:modId xmlns:p14="http://schemas.microsoft.com/office/powerpoint/2010/main" val="3870426516"/>
              </p:ext>
            </p:extLst>
          </p:nvPr>
        </p:nvGraphicFramePr>
        <p:xfrm>
          <a:off x="914401" y="1413234"/>
          <a:ext cx="10600898" cy="4546919"/>
        </p:xfrm>
        <a:graphic>
          <a:graphicData uri="http://schemas.openxmlformats.org/drawingml/2006/table">
            <a:tbl>
              <a:tblPr firstRow="1">
                <a:tableStyleId>{5940675A-B579-460E-94D1-54222C63F5DA}</a:tableStyleId>
              </a:tblPr>
              <a:tblGrid>
                <a:gridCol w="2127035">
                  <a:extLst>
                    <a:ext uri="{9D8B030D-6E8A-4147-A177-3AD203B41FA5}">
                      <a16:colId xmlns:a16="http://schemas.microsoft.com/office/drawing/2014/main" val="20000"/>
                    </a:ext>
                  </a:extLst>
                </a:gridCol>
                <a:gridCol w="2563361">
                  <a:extLst>
                    <a:ext uri="{9D8B030D-6E8A-4147-A177-3AD203B41FA5}">
                      <a16:colId xmlns:a16="http://schemas.microsoft.com/office/drawing/2014/main" val="20001"/>
                    </a:ext>
                  </a:extLst>
                </a:gridCol>
                <a:gridCol w="3212179">
                  <a:extLst>
                    <a:ext uri="{9D8B030D-6E8A-4147-A177-3AD203B41FA5}">
                      <a16:colId xmlns:a16="http://schemas.microsoft.com/office/drawing/2014/main" val="20002"/>
                    </a:ext>
                  </a:extLst>
                </a:gridCol>
                <a:gridCol w="2698323">
                  <a:extLst>
                    <a:ext uri="{9D8B030D-6E8A-4147-A177-3AD203B41FA5}">
                      <a16:colId xmlns:a16="http://schemas.microsoft.com/office/drawing/2014/main" val="20003"/>
                    </a:ext>
                  </a:extLst>
                </a:gridCol>
              </a:tblGrid>
              <a:tr h="373063">
                <a:tc>
                  <a:txBody>
                    <a:bodyPr/>
                    <a:lstStyle/>
                    <a:p>
                      <a:pPr algn="ctr"/>
                      <a:r>
                        <a:rPr lang="en-US" sz="1800" b="1" dirty="0">
                          <a:solidFill>
                            <a:srgbClr val="000000"/>
                          </a:solidFill>
                          <a:latin typeface="Arial" panose="020B0604020202020204" pitchFamily="34" charset="0"/>
                          <a:cs typeface="Arial" panose="020B0604020202020204" pitchFamily="34" charset="0"/>
                        </a:rPr>
                        <a:t>Trait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800" b="1" u="none" strike="noStrike" cap="none" normalizeH="0" baseline="0" dirty="0">
                          <a:ln>
                            <a:noFill/>
                          </a:ln>
                          <a:solidFill>
                            <a:srgbClr val="000000"/>
                          </a:solidFill>
                          <a:effectLst/>
                          <a:latin typeface="Arial" panose="020B0604020202020204" pitchFamily="34" charset="0"/>
                          <a:cs typeface="Arial" panose="020B0604020202020204" pitchFamily="34" charset="0"/>
                        </a:rPr>
                        <a:t>Corrected Correlations: Emergence</a:t>
                      </a: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2731" marR="82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1800" b="1" u="none" strike="noStrike" cap="none" normalizeH="0" baseline="0" dirty="0">
                          <a:ln>
                            <a:noFill/>
                          </a:ln>
                          <a:solidFill>
                            <a:srgbClr val="000000"/>
                          </a:solidFill>
                          <a:effectLst/>
                          <a:latin typeface="Arial" panose="020B0604020202020204" pitchFamily="34" charset="0"/>
                          <a:cs typeface="Arial" panose="020B0604020202020204" pitchFamily="34" charset="0"/>
                        </a:rPr>
                        <a:t>Corrected Correlations: Performance</a:t>
                      </a: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2731" marR="82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dirty="0">
                          <a:solidFill>
                            <a:srgbClr val="000000"/>
                          </a:solidFill>
                          <a:latin typeface="Arial" panose="020B0604020202020204" pitchFamily="34" charset="0"/>
                          <a:cs typeface="Arial" panose="020B0604020202020204" pitchFamily="34" charset="0"/>
                        </a:rPr>
                        <a:t>Meta-analysis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7465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Personality</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2731" marR="82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2731" marR="82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2731" marR="82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2731" marR="82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7465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   Neuroticism</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2731" marR="82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− 0.24</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2731" marR="82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− 0.22</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2731" marR="82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Judge et al. (2002)</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2731" marR="82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730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   Extraversion</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2731" marR="82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  0.33</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2731" marR="82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0.24</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2731" marR="82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Judge et al. (2002)</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2731" marR="82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7465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   Openness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2731" marR="82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  0.24</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2731" marR="82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0.24</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2731" marR="82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Judge et al. (2002)</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2731" marR="82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730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   Agreeableness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2731" marR="82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  0.05</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2731" marR="82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0.21</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2731" marR="82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Judge et al. (2002)</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2731" marR="82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   Conscientiousness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2731" marR="82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  0.33</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2731" marR="82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0.16</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2731" marR="82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Judge et al. (2002)</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2731" marR="82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7465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   Self-monitoring</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2731" marR="82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  0.21</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2731" marR="82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2731" marR="82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Day et al. (2002)</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2731" marR="82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7465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Intelligence</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2731" marR="82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  0.25</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2731" marR="82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0.27</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2731" marR="82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Judge et al. (2004)</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2731" marR="82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730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Need for Ach</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2731" marR="82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2731" marR="82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0.23</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2731" marR="82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Argus &amp; Zajack (2008)</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2731" marR="82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726438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6B0C798-0454-4BDF-8FBE-7C81ACA46118}"/>
              </a:ext>
            </a:extLst>
          </p:cNvPr>
          <p:cNvSpPr>
            <a:spLocks noGrp="1"/>
          </p:cNvSpPr>
          <p:nvPr>
            <p:ph type="title"/>
          </p:nvPr>
        </p:nvSpPr>
        <p:spPr>
          <a:xfrm>
            <a:off x="838200" y="3096122"/>
            <a:ext cx="10515600" cy="1086995"/>
          </a:xfrm>
        </p:spPr>
        <p:txBody>
          <a:bodyPr/>
          <a:lstStyle/>
          <a:p>
            <a:r>
              <a:rPr lang="en-IN" dirty="0"/>
              <a:t>Workbook Exercise 12.2 (Section A)</a:t>
            </a:r>
            <a:br>
              <a:rPr lang="en-IN" dirty="0"/>
            </a:br>
            <a:r>
              <a:rPr lang="en-IN" dirty="0"/>
              <a:t>Your Self-monitoring Score</a:t>
            </a:r>
          </a:p>
        </p:txBody>
      </p:sp>
    </p:spTree>
    <p:extLst>
      <p:ext uri="{BB962C8B-B14F-4D97-AF65-F5344CB8AC3E}">
        <p14:creationId xmlns:p14="http://schemas.microsoft.com/office/powerpoint/2010/main" val="299526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t>Cognitive Ability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dirty="0"/>
              <a:t>Correlation between cognitive ability and leadership performance</a:t>
            </a:r>
            <a:br>
              <a:rPr lang="en-US" dirty="0"/>
            </a:br>
            <a:endParaRPr lang="en-US" dirty="0"/>
          </a:p>
          <a:p>
            <a:r>
              <a:rPr lang="en-US" dirty="0"/>
              <a:t>Directive leadership style</a:t>
            </a:r>
            <a:br>
              <a:rPr lang="en-US" dirty="0"/>
            </a:br>
            <a:endParaRPr lang="en-US" dirty="0"/>
          </a:p>
          <a:p>
            <a:r>
              <a:rPr lang="en-US" dirty="0"/>
              <a:t>Synthesis of:</a:t>
            </a:r>
          </a:p>
          <a:p>
            <a:pPr lvl="1"/>
            <a:r>
              <a:rPr lang="en-US" dirty="0"/>
              <a:t>Wisdom</a:t>
            </a:r>
          </a:p>
          <a:p>
            <a:pPr lvl="1"/>
            <a:r>
              <a:rPr lang="en-US" dirty="0"/>
              <a:t>Intelligence</a:t>
            </a:r>
          </a:p>
          <a:p>
            <a:pPr lvl="1"/>
            <a:r>
              <a:rPr lang="en-US" dirty="0"/>
              <a:t>Creativity</a:t>
            </a:r>
          </a:p>
        </p:txBody>
      </p:sp>
    </p:spTree>
    <p:extLst>
      <p:ext uri="{BB962C8B-B14F-4D97-AF65-F5344CB8AC3E}">
        <p14:creationId xmlns:p14="http://schemas.microsoft.com/office/powerpoint/2010/main" val="2641322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t>Needs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43576" y="1070870"/>
            <a:ext cx="10711543" cy="4801400"/>
          </a:xfrm>
        </p:spPr>
        <p:txBody>
          <a:bodyPr/>
          <a:lstStyle/>
          <a:p>
            <a:r>
              <a:rPr lang="en-US" dirty="0"/>
              <a:t>Types of Needs</a:t>
            </a:r>
          </a:p>
          <a:p>
            <a:pPr lvl="1"/>
            <a:r>
              <a:rPr lang="en-US" dirty="0"/>
              <a:t>Power</a:t>
            </a:r>
          </a:p>
          <a:p>
            <a:pPr lvl="1"/>
            <a:r>
              <a:rPr lang="en-US" dirty="0"/>
              <a:t>Achievement</a:t>
            </a:r>
          </a:p>
          <a:p>
            <a:pPr lvl="1"/>
            <a:r>
              <a:rPr lang="en-US" dirty="0"/>
              <a:t>Affiliation</a:t>
            </a:r>
            <a:br>
              <a:rPr lang="en-US" dirty="0"/>
            </a:br>
            <a:endParaRPr lang="en-US" dirty="0"/>
          </a:p>
          <a:p>
            <a:r>
              <a:rPr lang="en-US" dirty="0"/>
              <a:t>Testing Types of Needs</a:t>
            </a:r>
          </a:p>
          <a:p>
            <a:pPr lvl="1"/>
            <a:r>
              <a:rPr lang="en-US" dirty="0"/>
              <a:t>Thematic Apperception Test (TAT)</a:t>
            </a:r>
          </a:p>
          <a:p>
            <a:pPr lvl="1"/>
            <a:r>
              <a:rPr lang="en-US" dirty="0"/>
              <a:t>Job Choice Exercise (JCE)</a:t>
            </a:r>
            <a:br>
              <a:rPr lang="en-US" dirty="0"/>
            </a:br>
            <a:endParaRPr lang="en-US" dirty="0"/>
          </a:p>
          <a:p>
            <a:r>
              <a:rPr lang="en-US" dirty="0"/>
              <a:t>Leadership Motive Pattern</a:t>
            </a:r>
          </a:p>
          <a:p>
            <a:pPr lvl="1"/>
            <a:r>
              <a:rPr lang="en-US" dirty="0"/>
              <a:t>High need for power</a:t>
            </a:r>
          </a:p>
          <a:p>
            <a:pPr lvl="1"/>
            <a:r>
              <a:rPr lang="en-US" dirty="0"/>
              <a:t>Low need for affiliation</a:t>
            </a:r>
          </a:p>
        </p:txBody>
      </p:sp>
    </p:spTree>
    <p:extLst>
      <p:ext uri="{BB962C8B-B14F-4D97-AF65-F5344CB8AC3E}">
        <p14:creationId xmlns:p14="http://schemas.microsoft.com/office/powerpoint/2010/main" val="506671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6B0C798-0454-4BDF-8FBE-7C81ACA46118}"/>
              </a:ext>
            </a:extLst>
          </p:cNvPr>
          <p:cNvSpPr>
            <a:spLocks noGrp="1"/>
          </p:cNvSpPr>
          <p:nvPr>
            <p:ph type="title"/>
          </p:nvPr>
        </p:nvSpPr>
        <p:spPr>
          <a:xfrm>
            <a:off x="838200" y="3096122"/>
            <a:ext cx="10515600" cy="1192099"/>
          </a:xfrm>
        </p:spPr>
        <p:txBody>
          <a:bodyPr/>
          <a:lstStyle/>
          <a:p>
            <a:r>
              <a:rPr lang="en-IN" dirty="0"/>
              <a:t>Workbook Exercise 12.2 (Section D)</a:t>
            </a:r>
            <a:br>
              <a:rPr lang="en-IN" dirty="0"/>
            </a:br>
            <a:r>
              <a:rPr lang="en-IN" dirty="0"/>
              <a:t>Your Leadership Needs</a:t>
            </a:r>
          </a:p>
        </p:txBody>
      </p:sp>
    </p:spTree>
    <p:extLst>
      <p:ext uri="{BB962C8B-B14F-4D97-AF65-F5344CB8AC3E}">
        <p14:creationId xmlns:p14="http://schemas.microsoft.com/office/powerpoint/2010/main" val="1095014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t>Gender</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dirty="0"/>
              <a:t>Complex</a:t>
            </a:r>
            <a:br>
              <a:rPr lang="en-US" dirty="0"/>
            </a:br>
            <a:endParaRPr lang="en-US" dirty="0"/>
          </a:p>
          <a:p>
            <a:r>
              <a:rPr lang="en-US" dirty="0"/>
              <a:t>Eagly, Karau, &amp; Makhijani, 1995</a:t>
            </a:r>
          </a:p>
          <a:p>
            <a:pPr lvl="1"/>
            <a:r>
              <a:rPr lang="en-US" dirty="0"/>
              <a:t>Men were more effective: </a:t>
            </a:r>
          </a:p>
          <a:p>
            <a:pPr lvl="2"/>
            <a:r>
              <a:rPr lang="en-US" dirty="0"/>
              <a:t>In situations that were traditionally defined in masculine terms</a:t>
            </a:r>
          </a:p>
          <a:p>
            <a:pPr lvl="2"/>
            <a:r>
              <a:rPr lang="en-US" dirty="0"/>
              <a:t>When subordinates were men</a:t>
            </a:r>
          </a:p>
          <a:p>
            <a:pPr lvl="1"/>
            <a:r>
              <a:rPr lang="en-US" dirty="0"/>
              <a:t>Women were more effective:</a:t>
            </a:r>
          </a:p>
          <a:p>
            <a:pPr lvl="2"/>
            <a:r>
              <a:rPr lang="en-US" dirty="0"/>
              <a:t>In situations that were traditionally defined in less masculine terms</a:t>
            </a:r>
          </a:p>
        </p:txBody>
      </p:sp>
    </p:spTree>
    <p:extLst>
      <p:ext uri="{BB962C8B-B14F-4D97-AF65-F5344CB8AC3E}">
        <p14:creationId xmlns:p14="http://schemas.microsoft.com/office/powerpoint/2010/main" val="529506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t>Task Versus Person Orientation</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dirty="0"/>
              <a:t>Person-Oriented Leaders</a:t>
            </a:r>
          </a:p>
          <a:p>
            <a:pPr lvl="1"/>
            <a:r>
              <a:rPr lang="en-US" dirty="0"/>
              <a:t>Act in a warm, supportive manner and show concern for the employees</a:t>
            </a:r>
          </a:p>
          <a:p>
            <a:pPr lvl="1"/>
            <a:r>
              <a:rPr lang="en-US" dirty="0"/>
              <a:t>Believe employees are intrinsically motivated</a:t>
            </a:r>
            <a:br>
              <a:rPr lang="en-US" dirty="0"/>
            </a:br>
            <a:endParaRPr lang="en-US" dirty="0"/>
          </a:p>
          <a:p>
            <a:r>
              <a:rPr lang="en-US" dirty="0"/>
              <a:t>Task-Oriented Leaders</a:t>
            </a:r>
          </a:p>
          <a:p>
            <a:pPr lvl="1"/>
            <a:r>
              <a:rPr lang="en-US" dirty="0"/>
              <a:t>Set goals and give orders</a:t>
            </a:r>
          </a:p>
          <a:p>
            <a:pPr lvl="1"/>
            <a:r>
              <a:rPr lang="en-US" dirty="0"/>
              <a:t>Believe employees are lazy and extrinsically motivated</a:t>
            </a:r>
          </a:p>
        </p:txBody>
      </p:sp>
    </p:spTree>
    <p:extLst>
      <p:ext uri="{BB962C8B-B14F-4D97-AF65-F5344CB8AC3E}">
        <p14:creationId xmlns:p14="http://schemas.microsoft.com/office/powerpoint/2010/main" val="2958738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A2FB2-6187-4FF4-AC9B-976F22F1BDC7}"/>
              </a:ext>
            </a:extLst>
          </p:cNvPr>
          <p:cNvSpPr>
            <a:spLocks noGrp="1"/>
          </p:cNvSpPr>
          <p:nvPr>
            <p:ph type="title"/>
          </p:nvPr>
        </p:nvSpPr>
        <p:spPr/>
        <p:txBody>
          <a:bodyPr/>
          <a:lstStyle/>
          <a:p>
            <a:r>
              <a:rPr lang="en-US" dirty="0"/>
              <a:t>Icebreaker</a:t>
            </a:r>
          </a:p>
        </p:txBody>
      </p:sp>
      <p:sp>
        <p:nvSpPr>
          <p:cNvPr id="3" name="Text Placeholder 2">
            <a:extLst>
              <a:ext uri="{FF2B5EF4-FFF2-40B4-BE49-F238E27FC236}">
                <a16:creationId xmlns:a16="http://schemas.microsoft.com/office/drawing/2014/main" id="{3C60C472-F79A-4DE1-BC7B-9883213924A7}"/>
              </a:ext>
            </a:extLst>
          </p:cNvPr>
          <p:cNvSpPr>
            <a:spLocks noGrp="1"/>
          </p:cNvSpPr>
          <p:nvPr>
            <p:ph type="body" sz="quarter" idx="15"/>
          </p:nvPr>
        </p:nvSpPr>
        <p:spPr/>
        <p:txBody>
          <a:bodyPr/>
          <a:lstStyle/>
          <a:p>
            <a:r>
              <a:rPr lang="en-US" dirty="0"/>
              <a:t>Break into pairs of students. </a:t>
            </a:r>
            <a:br>
              <a:rPr lang="en-US" dirty="0"/>
            </a:br>
            <a:endParaRPr lang="en-US" dirty="0"/>
          </a:p>
          <a:p>
            <a:r>
              <a:rPr lang="en-US" dirty="0"/>
              <a:t>With your partner, discuss any instances you have had with a good leader, and a bad leader (or instructor). What made the difference between the leadership you experienced from either person?  </a:t>
            </a:r>
            <a:br>
              <a:rPr lang="en-US" dirty="0"/>
            </a:br>
            <a:endParaRPr lang="en-US" dirty="0"/>
          </a:p>
          <a:p>
            <a:r>
              <a:rPr lang="en-US" dirty="0"/>
              <a:t>Share your discussions with the class.</a:t>
            </a:r>
          </a:p>
        </p:txBody>
      </p:sp>
    </p:spTree>
    <p:extLst>
      <p:ext uri="{BB962C8B-B14F-4D97-AF65-F5344CB8AC3E}">
        <p14:creationId xmlns:p14="http://schemas.microsoft.com/office/powerpoint/2010/main" val="670252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389B6A-1CE3-4B4C-B391-DEE774845DA8}"/>
              </a:ext>
            </a:extLst>
          </p:cNvPr>
          <p:cNvSpPr>
            <a:spLocks noGrp="1"/>
          </p:cNvSpPr>
          <p:nvPr>
            <p:ph type="title"/>
          </p:nvPr>
        </p:nvSpPr>
        <p:spPr/>
        <p:txBody>
          <a:bodyPr/>
          <a:lstStyle/>
          <a:p>
            <a:r>
              <a:rPr lang="en-IN" dirty="0"/>
              <a:t>Relationship Among Theories</a:t>
            </a:r>
          </a:p>
        </p:txBody>
      </p:sp>
      <p:pic>
        <p:nvPicPr>
          <p:cNvPr id="12" name="Picture Placeholder 11" descr="An illlustration explains the relationship between Manegerial grid and the three major schools of thought. A rectangle is divided into four equal grids. The length of the rectangle represents the Task Orientation; and the breadth of the rectangle represents the Person Orientation. A smaller rectangle lies in the center. The textbx at the center encloses the following text: Middle-of-the-road (MG). The upper row of the rectangle is marked as High, and the lower row is marked as Low. The left column of the rectangle is marked as Low, and the right column is marked as High. The top left cell contains the text, Country club (MG);  Consideration (OS); and Theory Y. The top right cell contains the text, Team (MG). The bottom left cell contains the text, Impoverished (MG). The bottom right cell contains the text, Task-centered (MG); Initiating structure (OS); Theory X.">
            <a:extLst>
              <a:ext uri="{FF2B5EF4-FFF2-40B4-BE49-F238E27FC236}">
                <a16:creationId xmlns:a16="http://schemas.microsoft.com/office/drawing/2014/main" id="{23C6D736-C293-4D64-91B5-FF1B3718CD69}"/>
              </a:ext>
            </a:extLst>
          </p:cNvPr>
          <p:cNvPicPr>
            <a:picLocks noGrp="1" noChangeAspect="1"/>
          </p:cNvPicPr>
          <p:nvPr>
            <p:ph type="pic" sz="quarter" idx="16"/>
          </p:nvPr>
        </p:nvPicPr>
        <p:blipFill>
          <a:blip r:embed="rId2"/>
          <a:stretch>
            <a:fillRect/>
          </a:stretch>
        </p:blipFill>
        <p:spPr>
          <a:xfrm>
            <a:off x="2244090" y="1265180"/>
            <a:ext cx="7703820" cy="4968240"/>
          </a:xfrm>
          <a:prstGeom prst="rect">
            <a:avLst/>
          </a:prstGeom>
        </p:spPr>
      </p:pic>
    </p:spTree>
    <p:extLst>
      <p:ext uri="{BB962C8B-B14F-4D97-AF65-F5344CB8AC3E}">
        <p14:creationId xmlns:p14="http://schemas.microsoft.com/office/powerpoint/2010/main" val="3266624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389B6A-1CE3-4B4C-B391-DEE774845DA8}"/>
              </a:ext>
            </a:extLst>
          </p:cNvPr>
          <p:cNvSpPr>
            <a:spLocks noGrp="1"/>
          </p:cNvSpPr>
          <p:nvPr>
            <p:ph type="title"/>
          </p:nvPr>
        </p:nvSpPr>
        <p:spPr/>
        <p:txBody>
          <a:bodyPr/>
          <a:lstStyle/>
          <a:p>
            <a:r>
              <a:rPr lang="en-IN" dirty="0"/>
              <a:t>Consequences of Leader Orientation</a:t>
            </a:r>
          </a:p>
        </p:txBody>
      </p:sp>
      <p:graphicFrame>
        <p:nvGraphicFramePr>
          <p:cNvPr id="8" name="Picture Placeholder 7">
            <a:extLst>
              <a:ext uri="{FF2B5EF4-FFF2-40B4-BE49-F238E27FC236}">
                <a16:creationId xmlns:a16="http://schemas.microsoft.com/office/drawing/2014/main" id="{ED5D4EFE-ED23-4C23-9977-2FDB89A2E440}"/>
              </a:ext>
            </a:extLst>
          </p:cNvPr>
          <p:cNvGraphicFramePr>
            <a:graphicFrameLocks noGrp="1"/>
          </p:cNvGraphicFramePr>
          <p:nvPr>
            <p:ph type="pic" sz="quarter" idx="16"/>
            <p:extLst>
              <p:ext uri="{D42A27DB-BD31-4B8C-83A1-F6EECF244321}">
                <p14:modId xmlns:p14="http://schemas.microsoft.com/office/powerpoint/2010/main" val="941562912"/>
              </p:ext>
            </p:extLst>
          </p:nvPr>
        </p:nvGraphicFramePr>
        <p:xfrm>
          <a:off x="2689892" y="1995633"/>
          <a:ext cx="6812217" cy="3017520"/>
        </p:xfrm>
        <a:graphic>
          <a:graphicData uri="http://schemas.openxmlformats.org/drawingml/2006/table">
            <a:tbl>
              <a:tblPr firstRow="1">
                <a:tableStyleId>{5940675A-B579-460E-94D1-54222C63F5DA}</a:tableStyleId>
              </a:tblPr>
              <a:tblGrid>
                <a:gridCol w="1727657">
                  <a:extLst>
                    <a:ext uri="{9D8B030D-6E8A-4147-A177-3AD203B41FA5}">
                      <a16:colId xmlns:a16="http://schemas.microsoft.com/office/drawing/2014/main" val="3422007260"/>
                    </a:ext>
                  </a:extLst>
                </a:gridCol>
                <a:gridCol w="2478495">
                  <a:extLst>
                    <a:ext uri="{9D8B030D-6E8A-4147-A177-3AD203B41FA5}">
                      <a16:colId xmlns:a16="http://schemas.microsoft.com/office/drawing/2014/main" val="1575800427"/>
                    </a:ext>
                  </a:extLst>
                </a:gridCol>
                <a:gridCol w="2606065">
                  <a:extLst>
                    <a:ext uri="{9D8B030D-6E8A-4147-A177-3AD203B41FA5}">
                      <a16:colId xmlns:a16="http://schemas.microsoft.com/office/drawing/2014/main" val="2315519536"/>
                    </a:ext>
                  </a:extLst>
                </a:gridCol>
              </a:tblGrid>
              <a:tr h="654050">
                <a:tc>
                  <a:txBody>
                    <a:bodyPr/>
                    <a:lstStyle/>
                    <a:p>
                      <a:r>
                        <a:rPr lang="en-US" sz="2000" dirty="0">
                          <a:solidFill>
                            <a:srgbClr val="000000"/>
                          </a:solidFill>
                          <a:effectLst/>
                          <a:latin typeface="Arial" panose="020B0604020202020204" pitchFamily="34" charset="0"/>
                          <a:cs typeface="Arial" panose="020B0604020202020204" pitchFamily="34" charset="0"/>
                        </a:rPr>
                        <a:t>High Person</a:t>
                      </a:r>
                      <a:endParaRPr lang="en-IN" sz="2000" dirty="0">
                        <a:solidFill>
                          <a:srgbClr val="000000"/>
                        </a:solidFill>
                        <a:effectLst/>
                        <a:latin typeface="Arial" panose="020B0604020202020204" pitchFamily="34" charset="0"/>
                        <a:cs typeface="Arial" panose="020B0604020202020204" pitchFamily="34" charset="0"/>
                      </a:endParaRPr>
                    </a:p>
                    <a:p>
                      <a:r>
                        <a:rPr lang="en-US" sz="2000" dirty="0">
                          <a:solidFill>
                            <a:srgbClr val="000000"/>
                          </a:solidFill>
                          <a:effectLst/>
                          <a:latin typeface="Arial" panose="020B0604020202020204" pitchFamily="34" charset="0"/>
                          <a:cs typeface="Arial" panose="020B0604020202020204" pitchFamily="34" charset="0"/>
                        </a:rPr>
                        <a:t>Orientation</a:t>
                      </a:r>
                      <a:endParaRPr lang="en-IN"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solidFill>
                            <a:srgbClr val="000000"/>
                          </a:solidFill>
                          <a:effectLst/>
                          <a:latin typeface="Arial" panose="020B0604020202020204" pitchFamily="34" charset="0"/>
                          <a:cs typeface="Arial" panose="020B0604020202020204" pitchFamily="34" charset="0"/>
                        </a:rPr>
                        <a:t>Low performance</a:t>
                      </a:r>
                      <a:endParaRPr lang="en-IN" sz="2000" dirty="0">
                        <a:solidFill>
                          <a:srgbClr val="000000"/>
                        </a:solidFill>
                        <a:effectLst/>
                        <a:latin typeface="Arial" panose="020B0604020202020204" pitchFamily="34" charset="0"/>
                        <a:cs typeface="Arial" panose="020B0604020202020204" pitchFamily="34" charset="0"/>
                      </a:endParaRPr>
                    </a:p>
                    <a:p>
                      <a:r>
                        <a:rPr lang="en-US" sz="2000" dirty="0">
                          <a:solidFill>
                            <a:srgbClr val="000000"/>
                          </a:solidFill>
                          <a:effectLst/>
                          <a:latin typeface="Arial" panose="020B0604020202020204" pitchFamily="34" charset="0"/>
                          <a:cs typeface="Arial" panose="020B0604020202020204" pitchFamily="34" charset="0"/>
                        </a:rPr>
                        <a:t>Low turnover</a:t>
                      </a:r>
                      <a:endParaRPr lang="en-IN" sz="2000" dirty="0">
                        <a:solidFill>
                          <a:srgbClr val="000000"/>
                        </a:solidFill>
                        <a:effectLst/>
                        <a:latin typeface="Arial" panose="020B0604020202020204" pitchFamily="34" charset="0"/>
                        <a:cs typeface="Arial" panose="020B0604020202020204" pitchFamily="34" charset="0"/>
                      </a:endParaRPr>
                    </a:p>
                    <a:p>
                      <a:r>
                        <a:rPr lang="en-US" sz="2000" dirty="0">
                          <a:solidFill>
                            <a:srgbClr val="000000"/>
                          </a:solidFill>
                          <a:effectLst/>
                          <a:latin typeface="Arial" panose="020B0604020202020204" pitchFamily="34" charset="0"/>
                          <a:cs typeface="Arial" panose="020B0604020202020204" pitchFamily="34" charset="0"/>
                        </a:rPr>
                        <a:t>Few grievances</a:t>
                      </a:r>
                      <a:endParaRPr lang="en-IN" sz="2000" dirty="0">
                        <a:solidFill>
                          <a:srgbClr val="000000"/>
                        </a:solidFill>
                        <a:effectLst/>
                        <a:latin typeface="Arial" panose="020B0604020202020204" pitchFamily="34" charset="0"/>
                        <a:cs typeface="Arial" panose="020B0604020202020204" pitchFamily="34" charset="0"/>
                      </a:endParaRPr>
                    </a:p>
                    <a:p>
                      <a:r>
                        <a:rPr lang="en-US" sz="2000" dirty="0">
                          <a:solidFill>
                            <a:srgbClr val="000000"/>
                          </a:solidFill>
                          <a:effectLst/>
                          <a:latin typeface="Arial" panose="020B0604020202020204" pitchFamily="34" charset="0"/>
                          <a:cs typeface="Arial" panose="020B0604020202020204" pitchFamily="34" charset="0"/>
                        </a:rPr>
                        <a:t> </a:t>
                      </a:r>
                      <a:endParaRPr lang="en-IN"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2000" dirty="0">
                          <a:solidFill>
                            <a:srgbClr val="000000"/>
                          </a:solidFill>
                          <a:effectLst/>
                          <a:latin typeface="Arial" panose="020B0604020202020204" pitchFamily="34" charset="0"/>
                          <a:cs typeface="Arial" panose="020B0604020202020204" pitchFamily="34" charset="0"/>
                        </a:rPr>
                        <a:t>High performance</a:t>
                      </a:r>
                      <a:endParaRPr lang="en-IN" sz="2000" dirty="0">
                        <a:solidFill>
                          <a:srgbClr val="000000"/>
                        </a:solidFill>
                        <a:effectLst/>
                        <a:latin typeface="Arial" panose="020B0604020202020204" pitchFamily="34" charset="0"/>
                        <a:cs typeface="Arial" panose="020B0604020202020204" pitchFamily="34" charset="0"/>
                      </a:endParaRPr>
                    </a:p>
                    <a:p>
                      <a:r>
                        <a:rPr lang="en-US" sz="2000" dirty="0">
                          <a:solidFill>
                            <a:srgbClr val="000000"/>
                          </a:solidFill>
                          <a:effectLst/>
                          <a:latin typeface="Arial" panose="020B0604020202020204" pitchFamily="34" charset="0"/>
                          <a:cs typeface="Arial" panose="020B0604020202020204" pitchFamily="34" charset="0"/>
                        </a:rPr>
                        <a:t>Low turnover</a:t>
                      </a:r>
                      <a:endParaRPr lang="en-IN" sz="2000" dirty="0">
                        <a:solidFill>
                          <a:srgbClr val="000000"/>
                        </a:solidFill>
                        <a:effectLst/>
                        <a:latin typeface="Arial" panose="020B0604020202020204" pitchFamily="34" charset="0"/>
                        <a:cs typeface="Arial" panose="020B0604020202020204" pitchFamily="34" charset="0"/>
                      </a:endParaRPr>
                    </a:p>
                    <a:p>
                      <a:r>
                        <a:rPr lang="en-US" sz="2000" dirty="0">
                          <a:solidFill>
                            <a:srgbClr val="000000"/>
                          </a:solidFill>
                          <a:effectLst/>
                          <a:latin typeface="Arial" panose="020B0604020202020204" pitchFamily="34" charset="0"/>
                          <a:cs typeface="Arial" panose="020B0604020202020204" pitchFamily="34" charset="0"/>
                        </a:rPr>
                        <a:t>Few grievances</a:t>
                      </a:r>
                      <a:endParaRPr lang="en-IN" sz="2000" dirty="0">
                        <a:solidFill>
                          <a:srgbClr val="000000"/>
                        </a:solidFill>
                        <a:effectLst/>
                        <a:latin typeface="Arial" panose="020B0604020202020204" pitchFamily="34" charset="0"/>
                        <a:cs typeface="Arial" panose="020B0604020202020204" pitchFamily="34" charset="0"/>
                      </a:endParaRPr>
                    </a:p>
                    <a:p>
                      <a:r>
                        <a:rPr lang="en-US" sz="2000" dirty="0">
                          <a:solidFill>
                            <a:srgbClr val="000000"/>
                          </a:solidFill>
                          <a:effectLst/>
                          <a:latin typeface="Arial" panose="020B0604020202020204" pitchFamily="34" charset="0"/>
                          <a:cs typeface="Arial" panose="020B0604020202020204" pitchFamily="34" charset="0"/>
                        </a:rPr>
                        <a:t> </a:t>
                      </a:r>
                      <a:endParaRPr lang="en-IN"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2697676"/>
                  </a:ext>
                </a:extLst>
              </a:tr>
              <a:tr h="328468">
                <a:tc>
                  <a:txBody>
                    <a:bodyPr/>
                    <a:lstStyle/>
                    <a:p>
                      <a:r>
                        <a:rPr lang="en-US" sz="2000" dirty="0">
                          <a:solidFill>
                            <a:srgbClr val="000000"/>
                          </a:solidFill>
                          <a:effectLst/>
                          <a:latin typeface="Arial" panose="020B0604020202020204" pitchFamily="34" charset="0"/>
                          <a:cs typeface="Arial" panose="020B0604020202020204" pitchFamily="34" charset="0"/>
                        </a:rPr>
                        <a:t>Low Person</a:t>
                      </a:r>
                      <a:endParaRPr lang="en-IN" sz="2000" dirty="0">
                        <a:solidFill>
                          <a:srgbClr val="000000"/>
                        </a:solidFill>
                        <a:effectLst/>
                        <a:latin typeface="Arial" panose="020B0604020202020204" pitchFamily="34" charset="0"/>
                        <a:cs typeface="Arial" panose="020B0604020202020204" pitchFamily="34" charset="0"/>
                      </a:endParaRPr>
                    </a:p>
                    <a:p>
                      <a:r>
                        <a:rPr lang="en-US" sz="2000" dirty="0">
                          <a:solidFill>
                            <a:srgbClr val="000000"/>
                          </a:solidFill>
                          <a:effectLst/>
                          <a:latin typeface="Arial" panose="020B0604020202020204" pitchFamily="34" charset="0"/>
                          <a:cs typeface="Arial" panose="020B0604020202020204" pitchFamily="34" charset="0"/>
                        </a:rPr>
                        <a:t>Orientation</a:t>
                      </a:r>
                      <a:endParaRPr lang="en-IN"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solidFill>
                            <a:srgbClr val="000000"/>
                          </a:solidFill>
                          <a:effectLst/>
                          <a:latin typeface="Arial" panose="020B0604020202020204" pitchFamily="34" charset="0"/>
                          <a:cs typeface="Arial" panose="020B0604020202020204" pitchFamily="34" charset="0"/>
                        </a:rPr>
                        <a:t>Low performance</a:t>
                      </a:r>
                      <a:endParaRPr lang="en-IN" sz="2000" dirty="0">
                        <a:solidFill>
                          <a:srgbClr val="000000"/>
                        </a:solidFill>
                        <a:effectLst/>
                        <a:latin typeface="Arial" panose="020B0604020202020204" pitchFamily="34" charset="0"/>
                        <a:cs typeface="Arial" panose="020B0604020202020204" pitchFamily="34" charset="0"/>
                      </a:endParaRPr>
                    </a:p>
                    <a:p>
                      <a:r>
                        <a:rPr lang="en-US" sz="2000" dirty="0">
                          <a:solidFill>
                            <a:srgbClr val="000000"/>
                          </a:solidFill>
                          <a:effectLst/>
                          <a:latin typeface="Arial" panose="020B0604020202020204" pitchFamily="34" charset="0"/>
                          <a:cs typeface="Arial" panose="020B0604020202020204" pitchFamily="34" charset="0"/>
                        </a:rPr>
                        <a:t>High turnover</a:t>
                      </a:r>
                      <a:endParaRPr lang="en-IN" sz="2000" dirty="0">
                        <a:solidFill>
                          <a:srgbClr val="000000"/>
                        </a:solidFill>
                        <a:effectLst/>
                        <a:latin typeface="Arial" panose="020B0604020202020204" pitchFamily="34" charset="0"/>
                        <a:cs typeface="Arial" panose="020B0604020202020204" pitchFamily="34" charset="0"/>
                      </a:endParaRPr>
                    </a:p>
                    <a:p>
                      <a:r>
                        <a:rPr lang="en-US" sz="2000" dirty="0">
                          <a:solidFill>
                            <a:srgbClr val="000000"/>
                          </a:solidFill>
                          <a:effectLst/>
                          <a:latin typeface="Arial" panose="020B0604020202020204" pitchFamily="34" charset="0"/>
                          <a:cs typeface="Arial" panose="020B0604020202020204" pitchFamily="34" charset="0"/>
                        </a:rPr>
                        <a:t>Many grievances</a:t>
                      </a:r>
                      <a:endParaRPr lang="en-IN" sz="2000" dirty="0">
                        <a:solidFill>
                          <a:srgbClr val="000000"/>
                        </a:solidFill>
                        <a:effectLst/>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2000" dirty="0">
                          <a:solidFill>
                            <a:srgbClr val="000000"/>
                          </a:solidFill>
                          <a:effectLst/>
                          <a:latin typeface="Arial" panose="020B0604020202020204" pitchFamily="34" charset="0"/>
                          <a:cs typeface="Arial" panose="020B0604020202020204" pitchFamily="34" charset="0"/>
                        </a:rPr>
                        <a:t>High performance</a:t>
                      </a:r>
                      <a:endParaRPr lang="en-IN" sz="2000" dirty="0">
                        <a:solidFill>
                          <a:srgbClr val="000000"/>
                        </a:solidFill>
                        <a:effectLst/>
                        <a:latin typeface="Arial" panose="020B0604020202020204" pitchFamily="34" charset="0"/>
                        <a:cs typeface="Arial" panose="020B0604020202020204" pitchFamily="34" charset="0"/>
                      </a:endParaRPr>
                    </a:p>
                    <a:p>
                      <a:r>
                        <a:rPr lang="en-US" sz="2000" dirty="0">
                          <a:solidFill>
                            <a:srgbClr val="000000"/>
                          </a:solidFill>
                          <a:effectLst/>
                          <a:latin typeface="Arial" panose="020B0604020202020204" pitchFamily="34" charset="0"/>
                          <a:cs typeface="Arial" panose="020B0604020202020204" pitchFamily="34" charset="0"/>
                        </a:rPr>
                        <a:t>High turnover</a:t>
                      </a:r>
                      <a:endParaRPr lang="en-IN" sz="2000" dirty="0">
                        <a:solidFill>
                          <a:srgbClr val="000000"/>
                        </a:solidFill>
                        <a:effectLst/>
                        <a:latin typeface="Arial" panose="020B0604020202020204" pitchFamily="34" charset="0"/>
                        <a:cs typeface="Arial" panose="020B0604020202020204" pitchFamily="34" charset="0"/>
                      </a:endParaRPr>
                    </a:p>
                    <a:p>
                      <a:r>
                        <a:rPr lang="en-US" sz="2000" dirty="0">
                          <a:solidFill>
                            <a:srgbClr val="000000"/>
                          </a:solidFill>
                          <a:effectLst/>
                          <a:latin typeface="Arial" panose="020B0604020202020204" pitchFamily="34" charset="0"/>
                          <a:cs typeface="Arial" panose="020B0604020202020204" pitchFamily="34" charset="0"/>
                        </a:rPr>
                        <a:t>Many grievances</a:t>
                      </a:r>
                      <a:endParaRPr lang="en-IN"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6623697"/>
                  </a:ext>
                </a:extLst>
              </a:tr>
              <a:tr h="0">
                <a:tc>
                  <a:txBody>
                    <a:bodyPr/>
                    <a:lstStyle/>
                    <a:p>
                      <a:endParaRPr lang="en-IN"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solidFill>
                            <a:srgbClr val="000000"/>
                          </a:solidFill>
                          <a:effectLst/>
                          <a:latin typeface="Arial" panose="020B0604020202020204" pitchFamily="34" charset="0"/>
                          <a:cs typeface="Arial" panose="020B0604020202020204" pitchFamily="34" charset="0"/>
                        </a:rPr>
                        <a:t>Low Task</a:t>
                      </a:r>
                      <a:endParaRPr lang="en-IN" sz="2000" dirty="0">
                        <a:solidFill>
                          <a:srgbClr val="000000"/>
                        </a:solidFill>
                        <a:effectLst/>
                        <a:latin typeface="Arial" panose="020B0604020202020204" pitchFamily="34" charset="0"/>
                        <a:cs typeface="Arial" panose="020B0604020202020204" pitchFamily="34" charset="0"/>
                      </a:endParaRPr>
                    </a:p>
                    <a:p>
                      <a:r>
                        <a:rPr lang="en-US" sz="2000" dirty="0">
                          <a:solidFill>
                            <a:srgbClr val="000000"/>
                          </a:solidFill>
                          <a:effectLst/>
                          <a:latin typeface="Arial" panose="020B0604020202020204" pitchFamily="34" charset="0"/>
                          <a:cs typeface="Arial" panose="020B0604020202020204" pitchFamily="34" charset="0"/>
                        </a:rPr>
                        <a:t>Orientation</a:t>
                      </a:r>
                      <a:endParaRPr lang="en-IN"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solidFill>
                            <a:srgbClr val="000000"/>
                          </a:solidFill>
                          <a:effectLst/>
                          <a:latin typeface="Arial" panose="020B0604020202020204" pitchFamily="34" charset="0"/>
                          <a:cs typeface="Arial" panose="020B0604020202020204" pitchFamily="34" charset="0"/>
                        </a:rPr>
                        <a:t>High Task</a:t>
                      </a:r>
                      <a:endParaRPr lang="en-IN" sz="2000" dirty="0">
                        <a:solidFill>
                          <a:srgbClr val="000000"/>
                        </a:solidFill>
                        <a:effectLst/>
                        <a:latin typeface="Arial" panose="020B0604020202020204" pitchFamily="34" charset="0"/>
                        <a:cs typeface="Arial" panose="020B0604020202020204" pitchFamily="34" charset="0"/>
                      </a:endParaRPr>
                    </a:p>
                    <a:p>
                      <a:r>
                        <a:rPr lang="en-US" sz="2000" dirty="0">
                          <a:solidFill>
                            <a:srgbClr val="000000"/>
                          </a:solidFill>
                          <a:effectLst/>
                          <a:latin typeface="Arial" panose="020B0604020202020204" pitchFamily="34" charset="0"/>
                          <a:cs typeface="Arial" panose="020B0604020202020204" pitchFamily="34" charset="0"/>
                        </a:rPr>
                        <a:t>Orientation</a:t>
                      </a:r>
                      <a:endParaRPr lang="en-IN"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28101614"/>
                  </a:ext>
                </a:extLst>
              </a:tr>
            </a:tbl>
          </a:graphicData>
        </a:graphic>
      </p:graphicFrame>
    </p:spTree>
    <p:extLst>
      <p:ext uri="{BB962C8B-B14F-4D97-AF65-F5344CB8AC3E}">
        <p14:creationId xmlns:p14="http://schemas.microsoft.com/office/powerpoint/2010/main" val="2409001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AC1D1F5-1C1A-443D-B81C-6475C36AB7B1}"/>
              </a:ext>
            </a:extLst>
          </p:cNvPr>
          <p:cNvSpPr>
            <a:spLocks noGrp="1"/>
          </p:cNvSpPr>
          <p:nvPr>
            <p:ph type="title"/>
          </p:nvPr>
        </p:nvSpPr>
        <p:spPr>
          <a:xfrm>
            <a:off x="838200" y="3096122"/>
            <a:ext cx="10515600" cy="1023933"/>
          </a:xfrm>
        </p:spPr>
        <p:txBody>
          <a:bodyPr/>
          <a:lstStyle/>
          <a:p>
            <a:r>
              <a:rPr lang="en-IN" dirty="0"/>
              <a:t>Workbook Exercise 12.2 (Section C)</a:t>
            </a:r>
            <a:br>
              <a:rPr lang="en-IN" dirty="0"/>
            </a:br>
            <a:r>
              <a:rPr lang="en-US" dirty="0"/>
              <a:t>Your Task and Person Orientation</a:t>
            </a:r>
            <a:endParaRPr lang="en-IN" dirty="0"/>
          </a:p>
        </p:txBody>
      </p:sp>
    </p:spTree>
    <p:extLst>
      <p:ext uri="{BB962C8B-B14F-4D97-AF65-F5344CB8AC3E}">
        <p14:creationId xmlns:p14="http://schemas.microsoft.com/office/powerpoint/2010/main" val="3432885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t>Unsuccessful Leaders (Hogan, 1989)</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dirty="0"/>
              <a:t>Lack of training</a:t>
            </a:r>
            <a:br>
              <a:rPr lang="en-US" dirty="0"/>
            </a:br>
            <a:endParaRPr lang="en-US" dirty="0"/>
          </a:p>
          <a:p>
            <a:r>
              <a:rPr lang="en-US" dirty="0"/>
              <a:t>Cognitive deficiencies</a:t>
            </a:r>
            <a:br>
              <a:rPr lang="en-US" dirty="0"/>
            </a:br>
            <a:endParaRPr lang="en-US" dirty="0"/>
          </a:p>
          <a:p>
            <a:r>
              <a:rPr lang="en-US" dirty="0"/>
              <a:t>Personality problems</a:t>
            </a:r>
          </a:p>
          <a:p>
            <a:pPr lvl="1"/>
            <a:r>
              <a:rPr lang="en-US" dirty="0"/>
              <a:t>Paranoid/passive-aggressive</a:t>
            </a:r>
          </a:p>
          <a:p>
            <a:pPr lvl="1"/>
            <a:r>
              <a:rPr lang="en-US" dirty="0"/>
              <a:t>High likeability floater</a:t>
            </a:r>
          </a:p>
          <a:p>
            <a:pPr lvl="1"/>
            <a:r>
              <a:rPr lang="en-US" dirty="0"/>
              <a:t>Narcissist</a:t>
            </a:r>
          </a:p>
        </p:txBody>
      </p:sp>
    </p:spTree>
    <p:extLst>
      <p:ext uri="{BB962C8B-B14F-4D97-AF65-F5344CB8AC3E}">
        <p14:creationId xmlns:p14="http://schemas.microsoft.com/office/powerpoint/2010/main" val="17404550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t>Unsuccessful Leader Behavior </a:t>
            </a:r>
            <a:br>
              <a:rPr lang="en-US" dirty="0"/>
            </a:br>
            <a:r>
              <a:rPr lang="en-US" dirty="0"/>
              <a:t>(Rasch et al., 2008)</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43577" y="1289684"/>
            <a:ext cx="4943790" cy="4801400"/>
          </a:xfrm>
        </p:spPr>
        <p:txBody>
          <a:bodyPr/>
          <a:lstStyle/>
          <a:p>
            <a:r>
              <a:rPr lang="en-US" dirty="0"/>
              <a:t>Engaging in illegal and unethical behavior</a:t>
            </a:r>
          </a:p>
          <a:p>
            <a:r>
              <a:rPr lang="en-US" dirty="0"/>
              <a:t>Avoiding conflict and people problems</a:t>
            </a:r>
          </a:p>
          <a:p>
            <a:r>
              <a:rPr lang="en-US" dirty="0"/>
              <a:t>Demonstrating poor emotional control (e.g., yelling and screaming)</a:t>
            </a:r>
          </a:p>
          <a:p>
            <a:r>
              <a:rPr lang="en-US" dirty="0"/>
              <a:t>Over-controlling (e.g., micromanaging)</a:t>
            </a:r>
          </a:p>
          <a:p>
            <a:r>
              <a:rPr lang="en-US" dirty="0"/>
              <a:t>Demonstrating poor task performance</a:t>
            </a:r>
          </a:p>
        </p:txBody>
      </p:sp>
      <p:sp>
        <p:nvSpPr>
          <p:cNvPr id="4" name="Text Placeholder 6">
            <a:extLst>
              <a:ext uri="{FF2B5EF4-FFF2-40B4-BE49-F238E27FC236}">
                <a16:creationId xmlns:a16="http://schemas.microsoft.com/office/drawing/2014/main" id="{31A5CFD0-B6BF-46D6-B9A6-0E884BC1D335}"/>
              </a:ext>
            </a:extLst>
          </p:cNvPr>
          <p:cNvSpPr txBox="1">
            <a:spLocks/>
          </p:cNvSpPr>
          <p:nvPr/>
        </p:nvSpPr>
        <p:spPr bwMode="auto">
          <a:xfrm>
            <a:off x="6096001" y="1289684"/>
            <a:ext cx="5352424" cy="480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lvl1pPr marL="457200" indent="-457200" algn="l" rtl="0" eaLnBrk="1" fontAlgn="base" hangingPunct="1">
              <a:lnSpc>
                <a:spcPct val="100000"/>
              </a:lnSpc>
              <a:spcBef>
                <a:spcPts val="624"/>
              </a:spcBef>
              <a:spcAft>
                <a:spcPct val="0"/>
              </a:spcAft>
              <a:buClr>
                <a:srgbClr val="004A78"/>
              </a:buClr>
              <a:buFont typeface="Arial" panose="020B0604020202020204" pitchFamily="34" charset="0"/>
              <a:buChar char="•"/>
              <a:defRPr sz="2600" b="0" i="0" kern="1200" baseline="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900113" indent="-442913" algn="l" rtl="0" eaLnBrk="1" fontAlgn="base" hangingPunct="1">
              <a:lnSpc>
                <a:spcPct val="100000"/>
              </a:lnSpc>
              <a:spcBef>
                <a:spcPts val="624"/>
              </a:spcBef>
              <a:spcAft>
                <a:spcPct val="0"/>
              </a:spcAft>
              <a:buClr>
                <a:srgbClr val="004A78"/>
              </a:buClr>
              <a:buFontTx/>
              <a:buChar char="–"/>
              <a:defRPr sz="2400" kern="1200" baseline="0">
                <a:solidFill>
                  <a:srgbClr val="000000"/>
                </a:solidFill>
                <a:latin typeface="Arial" panose="020B0604020202020204" pitchFamily="34" charset="0"/>
                <a:ea typeface="Arial" panose="020B0604020202020204" pitchFamily="34" charset="0"/>
                <a:cs typeface="Arial" panose="020B0604020202020204" pitchFamily="34" charset="0"/>
              </a:defRPr>
            </a:lvl2pPr>
            <a:lvl3pPr marL="1350963" indent="-436563" algn="l" rtl="0" eaLnBrk="1" fontAlgn="base" hangingPunct="1">
              <a:lnSpc>
                <a:spcPct val="100000"/>
              </a:lnSpc>
              <a:spcBef>
                <a:spcPts val="624"/>
              </a:spcBef>
              <a:spcAft>
                <a:spcPct val="0"/>
              </a:spcAft>
              <a:buFont typeface="Arial" panose="020B0604020202020204" pitchFamily="34" charset="0"/>
              <a:buChar char="•"/>
              <a:defRPr sz="2200" kern="1200" baseline="0">
                <a:solidFill>
                  <a:srgbClr val="000000"/>
                </a:solidFill>
                <a:latin typeface="Arial" panose="020B0604020202020204" pitchFamily="34" charset="0"/>
                <a:ea typeface="Arial" panose="020B0604020202020204" pitchFamily="34" charset="0"/>
                <a:cs typeface="Arial" panose="020B0604020202020204" pitchFamily="34"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chemeClr val="bg1"/>
                </a:solidFill>
                <a:latin typeface="Summer Font" charset="0"/>
                <a:ea typeface="Summer Font" charset="0"/>
                <a:cs typeface="Summer Font"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chemeClr val="bg1"/>
                </a:solidFill>
                <a:latin typeface="Summer Font" charset="0"/>
                <a:ea typeface="Summer Font" charset="0"/>
                <a:cs typeface="Summer Fon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Poor planning, organization, and communication</a:t>
            </a:r>
          </a:p>
          <a:p>
            <a:r>
              <a:rPr lang="en-US" dirty="0"/>
              <a:t>Starting or passing on rumors or sharing confidential information</a:t>
            </a:r>
          </a:p>
          <a:p>
            <a:r>
              <a:rPr lang="en-US" dirty="0"/>
              <a:t>Procrastinating and not meeting time commitments</a:t>
            </a:r>
          </a:p>
          <a:p>
            <a:r>
              <a:rPr lang="en-US" dirty="0"/>
              <a:t>Failing to accommodate the personal needs of subordinates</a:t>
            </a:r>
          </a:p>
          <a:p>
            <a:r>
              <a:rPr lang="en-US" dirty="0"/>
              <a:t>Failing to nurture and manage talent</a:t>
            </a:r>
          </a:p>
        </p:txBody>
      </p:sp>
    </p:spTree>
    <p:extLst>
      <p:ext uri="{BB962C8B-B14F-4D97-AF65-F5344CB8AC3E}">
        <p14:creationId xmlns:p14="http://schemas.microsoft.com/office/powerpoint/2010/main" val="2895494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6B0C798-0454-4BDF-8FBE-7C81ACA46118}"/>
              </a:ext>
            </a:extLst>
          </p:cNvPr>
          <p:cNvSpPr>
            <a:spLocks noGrp="1"/>
          </p:cNvSpPr>
          <p:nvPr>
            <p:ph type="title"/>
          </p:nvPr>
        </p:nvSpPr>
        <p:spPr>
          <a:xfrm>
            <a:off x="838200" y="3096122"/>
            <a:ext cx="10515600" cy="1086995"/>
          </a:xfrm>
        </p:spPr>
        <p:txBody>
          <a:bodyPr/>
          <a:lstStyle/>
          <a:p>
            <a:r>
              <a:rPr lang="en-IN" dirty="0"/>
              <a:t>Interaction Between the Leader and the Situation</a:t>
            </a:r>
          </a:p>
        </p:txBody>
      </p:sp>
    </p:spTree>
    <p:extLst>
      <p:ext uri="{BB962C8B-B14F-4D97-AF65-F5344CB8AC3E}">
        <p14:creationId xmlns:p14="http://schemas.microsoft.com/office/powerpoint/2010/main" val="2319281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t>Leader-Situation Interaction</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dirty="0"/>
              <a:t>Situational Favorability</a:t>
            </a:r>
            <a:br>
              <a:rPr lang="en-US" dirty="0"/>
            </a:br>
            <a:endParaRPr lang="en-US" dirty="0"/>
          </a:p>
          <a:p>
            <a:r>
              <a:rPr lang="en-US" dirty="0"/>
              <a:t>Organizational Climate</a:t>
            </a:r>
            <a:br>
              <a:rPr lang="en-US" dirty="0"/>
            </a:br>
            <a:endParaRPr lang="en-US" dirty="0"/>
          </a:p>
          <a:p>
            <a:r>
              <a:rPr lang="en-US" dirty="0"/>
              <a:t>Subordinate Ability</a:t>
            </a:r>
            <a:br>
              <a:rPr lang="en-US" dirty="0"/>
            </a:br>
            <a:endParaRPr lang="en-US" dirty="0"/>
          </a:p>
          <a:p>
            <a:r>
              <a:rPr lang="en-US" dirty="0"/>
              <a:t>Relationships with Subordinates</a:t>
            </a:r>
          </a:p>
        </p:txBody>
      </p:sp>
    </p:spTree>
    <p:extLst>
      <p:ext uri="{BB962C8B-B14F-4D97-AF65-F5344CB8AC3E}">
        <p14:creationId xmlns:p14="http://schemas.microsoft.com/office/powerpoint/2010/main" val="35756680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t>Situational Favorability: </a:t>
            </a:r>
            <a:br>
              <a:rPr lang="en-US" dirty="0"/>
            </a:br>
            <a:r>
              <a:rPr lang="en-US" dirty="0"/>
              <a:t>Fiedler’s Contingency Model</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dirty="0"/>
              <a:t>Least-Preferred Coworker Scale</a:t>
            </a:r>
            <a:br>
              <a:rPr lang="en-US" dirty="0"/>
            </a:br>
            <a:endParaRPr lang="en-US" dirty="0"/>
          </a:p>
          <a:p>
            <a:r>
              <a:rPr lang="en-US" dirty="0"/>
              <a:t>Situation favorability</a:t>
            </a:r>
          </a:p>
          <a:p>
            <a:pPr lvl="1"/>
            <a:r>
              <a:rPr lang="en-US" dirty="0"/>
              <a:t>High task structure</a:t>
            </a:r>
          </a:p>
          <a:p>
            <a:pPr lvl="1"/>
            <a:r>
              <a:rPr lang="en-US" dirty="0"/>
              <a:t>High position power</a:t>
            </a:r>
          </a:p>
          <a:p>
            <a:pPr lvl="1"/>
            <a:r>
              <a:rPr lang="en-US" dirty="0"/>
              <a:t>Good leader-member relations</a:t>
            </a:r>
            <a:br>
              <a:rPr lang="en-US" dirty="0"/>
            </a:br>
            <a:endParaRPr lang="en-US" dirty="0"/>
          </a:p>
          <a:p>
            <a:r>
              <a:rPr lang="en-US" dirty="0"/>
              <a:t>High LPC leaders best with moderate favorability and Low LPC leaders best with low or high favorability</a:t>
            </a:r>
          </a:p>
        </p:txBody>
      </p:sp>
    </p:spTree>
    <p:extLst>
      <p:ext uri="{BB962C8B-B14F-4D97-AF65-F5344CB8AC3E}">
        <p14:creationId xmlns:p14="http://schemas.microsoft.com/office/powerpoint/2010/main" val="2173753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EAE8A-50D6-4751-BE25-F71FD340BF01}"/>
              </a:ext>
            </a:extLst>
          </p:cNvPr>
          <p:cNvSpPr>
            <a:spLocks noGrp="1"/>
          </p:cNvSpPr>
          <p:nvPr>
            <p:ph type="title"/>
          </p:nvPr>
        </p:nvSpPr>
        <p:spPr/>
        <p:txBody>
          <a:bodyPr/>
          <a:lstStyle/>
          <a:p>
            <a:r>
              <a:rPr lang="en-US" dirty="0"/>
              <a:t>Relationship Between LPC Scores and Group Success</a:t>
            </a:r>
            <a:endParaRPr lang="en-IN" dirty="0"/>
          </a:p>
        </p:txBody>
      </p:sp>
      <p:graphicFrame>
        <p:nvGraphicFramePr>
          <p:cNvPr id="13" name="Group 91">
            <a:extLst>
              <a:ext uri="{FF2B5EF4-FFF2-40B4-BE49-F238E27FC236}">
                <a16:creationId xmlns:a16="http://schemas.microsoft.com/office/drawing/2014/main" id="{9A7A9DA5-7DB9-4216-90C9-2FA6FA806963}"/>
              </a:ext>
            </a:extLst>
          </p:cNvPr>
          <p:cNvGraphicFramePr>
            <a:graphicFrameLocks noGrp="1"/>
          </p:cNvGraphicFramePr>
          <p:nvPr>
            <p:ph type="tbl" sz="quarter" idx="18"/>
            <p:extLst>
              <p:ext uri="{D42A27DB-BD31-4B8C-83A1-F6EECF244321}">
                <p14:modId xmlns:p14="http://schemas.microsoft.com/office/powerpoint/2010/main" val="200212421"/>
              </p:ext>
            </p:extLst>
          </p:nvPr>
        </p:nvGraphicFramePr>
        <p:xfrm>
          <a:off x="2590800" y="1722846"/>
          <a:ext cx="7010400" cy="2590800"/>
        </p:xfrm>
        <a:graphic>
          <a:graphicData uri="http://schemas.openxmlformats.org/drawingml/2006/table">
            <a:tbl>
              <a:tblPr firstRow="1"/>
              <a:tblGrid>
                <a:gridCol w="1304925">
                  <a:extLst>
                    <a:ext uri="{9D8B030D-6E8A-4147-A177-3AD203B41FA5}">
                      <a16:colId xmlns:a16="http://schemas.microsoft.com/office/drawing/2014/main" val="20000"/>
                    </a:ext>
                  </a:extLst>
                </a:gridCol>
                <a:gridCol w="1955800">
                  <a:extLst>
                    <a:ext uri="{9D8B030D-6E8A-4147-A177-3AD203B41FA5}">
                      <a16:colId xmlns:a16="http://schemas.microsoft.com/office/drawing/2014/main" val="20001"/>
                    </a:ext>
                  </a:extLst>
                </a:gridCol>
                <a:gridCol w="1711325">
                  <a:extLst>
                    <a:ext uri="{9D8B030D-6E8A-4147-A177-3AD203B41FA5}">
                      <a16:colId xmlns:a16="http://schemas.microsoft.com/office/drawing/2014/main" val="20002"/>
                    </a:ext>
                  </a:extLst>
                </a:gridCol>
                <a:gridCol w="2038350">
                  <a:extLst>
                    <a:ext uri="{9D8B030D-6E8A-4147-A177-3AD203B41FA5}">
                      <a16:colId xmlns:a16="http://schemas.microsoft.com/office/drawing/2014/main" val="20003"/>
                    </a:ext>
                  </a:extLst>
                </a:gridCol>
              </a:tblGrid>
              <a:tr h="9906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High LPC</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Score</a:t>
                      </a:r>
                    </a:p>
                  </a:txBody>
                  <a:tcPr horzOverflow="overflow">
                    <a:lnL cap="flat">
                      <a:noFill/>
                    </a:lnL>
                    <a:lnR w="12700" cap="flat" cmpd="sng" algn="ctr">
                      <a:solidFill>
                        <a:srgbClr val="000000"/>
                      </a:solidFill>
                      <a:prstDash val="solid"/>
                      <a:round/>
                      <a:headEnd type="none" w="med" len="med"/>
                      <a:tailEnd type="none" w="med" len="med"/>
                    </a:lnR>
                    <a:lnT cap="fla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Low Performance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High Performance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Low Performance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Low LPC</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Score</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High </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Performance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Low</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Performance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High</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Performance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53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lnL cap="flat">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Low</a:t>
                      </a: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Moderate</a:t>
                      </a: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High</a:t>
                      </a:r>
                    </a:p>
                  </a:txBody>
                  <a:tcPr horzOverflow="overflow">
                    <a:lnL>
                      <a:noFill/>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4" name="Group 91">
            <a:extLst>
              <a:ext uri="{FF2B5EF4-FFF2-40B4-BE49-F238E27FC236}">
                <a16:creationId xmlns:a16="http://schemas.microsoft.com/office/drawing/2014/main" id="{C79D343E-F90A-42A5-ADF0-CC122A1CEFD6}"/>
              </a:ext>
            </a:extLst>
          </p:cNvPr>
          <p:cNvGraphicFramePr>
            <a:graphicFrameLocks/>
          </p:cNvGraphicFramePr>
          <p:nvPr>
            <p:extLst>
              <p:ext uri="{D42A27DB-BD31-4B8C-83A1-F6EECF244321}">
                <p14:modId xmlns:p14="http://schemas.microsoft.com/office/powerpoint/2010/main" val="3008127871"/>
              </p:ext>
            </p:extLst>
          </p:nvPr>
        </p:nvGraphicFramePr>
        <p:xfrm>
          <a:off x="2590800" y="4393999"/>
          <a:ext cx="7010400" cy="534988"/>
        </p:xfrm>
        <a:graphic>
          <a:graphicData uri="http://schemas.openxmlformats.org/drawingml/2006/table">
            <a:tbl>
              <a:tblPr firstRow="1"/>
              <a:tblGrid>
                <a:gridCol w="1304925">
                  <a:extLst>
                    <a:ext uri="{9D8B030D-6E8A-4147-A177-3AD203B41FA5}">
                      <a16:colId xmlns:a16="http://schemas.microsoft.com/office/drawing/2014/main" val="20000"/>
                    </a:ext>
                  </a:extLst>
                </a:gridCol>
                <a:gridCol w="5705475">
                  <a:extLst>
                    <a:ext uri="{9D8B030D-6E8A-4147-A177-3AD203B41FA5}">
                      <a16:colId xmlns:a16="http://schemas.microsoft.com/office/drawing/2014/main" val="20001"/>
                    </a:ext>
                  </a:extLst>
                </a:gridCol>
              </a:tblGrid>
              <a:tr h="53498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lnL cap="flat">
                      <a:noFill/>
                    </a:lnL>
                    <a:lnR>
                      <a:noFill/>
                    </a:lnR>
                    <a:lnT>
                      <a:noFill/>
                    </a:lnT>
                    <a:lnB cap="flat">
                      <a:noFill/>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Situation Favorability</a:t>
                      </a: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747253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4F5CC9-7A58-45FA-92BB-22CEBC799A7D}"/>
              </a:ext>
            </a:extLst>
          </p:cNvPr>
          <p:cNvSpPr>
            <a:spLocks noGrp="1"/>
          </p:cNvSpPr>
          <p:nvPr>
            <p:ph type="title"/>
          </p:nvPr>
        </p:nvSpPr>
        <p:spPr>
          <a:xfrm>
            <a:off x="838200" y="3096122"/>
            <a:ext cx="10515600" cy="950361"/>
          </a:xfrm>
        </p:spPr>
        <p:txBody>
          <a:bodyPr/>
          <a:lstStyle/>
          <a:p>
            <a:r>
              <a:rPr lang="en-IN" dirty="0"/>
              <a:t>Workbook Exercise 12.2 (Section B)</a:t>
            </a:r>
            <a:br>
              <a:rPr lang="en-IN" dirty="0"/>
            </a:br>
            <a:r>
              <a:rPr lang="en-IN" dirty="0"/>
              <a:t>Your LPC Score</a:t>
            </a:r>
          </a:p>
        </p:txBody>
      </p:sp>
    </p:spTree>
    <p:extLst>
      <p:ext uri="{BB962C8B-B14F-4D97-AF65-F5344CB8AC3E}">
        <p14:creationId xmlns:p14="http://schemas.microsoft.com/office/powerpoint/2010/main" val="3002707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IN" dirty="0"/>
              <a:t>Learning Objectives</a:t>
            </a:r>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pPr marL="0" indent="0">
              <a:buNone/>
            </a:pPr>
            <a:r>
              <a:rPr lang="en-US" dirty="0"/>
              <a:t>12-01 Identify the types of people that become good leaders</a:t>
            </a:r>
            <a:br>
              <a:rPr lang="en-US" dirty="0"/>
            </a:br>
            <a:endParaRPr lang="en-US" dirty="0"/>
          </a:p>
          <a:p>
            <a:pPr marL="0" indent="0">
              <a:buNone/>
            </a:pPr>
            <a:r>
              <a:rPr lang="en-US" dirty="0"/>
              <a:t>12-02 Explain the importance of leaders adapting their behavior to each situation</a:t>
            </a:r>
            <a:br>
              <a:rPr lang="en-US" dirty="0"/>
            </a:br>
            <a:endParaRPr lang="en-US" dirty="0"/>
          </a:p>
          <a:p>
            <a:pPr marL="0" indent="0">
              <a:buNone/>
            </a:pPr>
            <a:r>
              <a:rPr lang="en-US" dirty="0"/>
              <a:t>12-03 Recognize the skills that are essential for effective leadership</a:t>
            </a:r>
            <a:br>
              <a:rPr lang="en-US" dirty="0"/>
            </a:br>
            <a:endParaRPr lang="en-US" dirty="0"/>
          </a:p>
          <a:p>
            <a:pPr marL="0" indent="0">
              <a:buNone/>
            </a:pPr>
            <a:r>
              <a:rPr lang="en-US" dirty="0"/>
              <a:t>12-04 Differentiate among the theories of leadership</a:t>
            </a:r>
            <a:br>
              <a:rPr lang="en-US" dirty="0"/>
            </a:br>
            <a:endParaRPr lang="en-US" dirty="0"/>
          </a:p>
          <a:p>
            <a:pPr marL="0" indent="0">
              <a:buNone/>
            </a:pPr>
            <a:r>
              <a:rPr lang="en-US" dirty="0"/>
              <a:t>12-05 Explain how leaders use power and influence</a:t>
            </a:r>
          </a:p>
        </p:txBody>
      </p:sp>
    </p:spTree>
    <p:extLst>
      <p:ext uri="{BB962C8B-B14F-4D97-AF65-F5344CB8AC3E}">
        <p14:creationId xmlns:p14="http://schemas.microsoft.com/office/powerpoint/2010/main" val="1591420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A5F90B-7FA7-4385-BF01-10F986307B6F}"/>
              </a:ext>
            </a:extLst>
          </p:cNvPr>
          <p:cNvSpPr>
            <a:spLocks noGrp="1"/>
          </p:cNvSpPr>
          <p:nvPr>
            <p:ph type="title"/>
          </p:nvPr>
        </p:nvSpPr>
        <p:spPr>
          <a:xfrm>
            <a:off x="838200" y="365125"/>
            <a:ext cx="10515600" cy="672105"/>
          </a:xfrm>
        </p:spPr>
        <p:txBody>
          <a:bodyPr/>
          <a:lstStyle/>
          <a:p>
            <a:r>
              <a:rPr lang="en-US" dirty="0"/>
              <a:t>Organizational Climate: IMPACT Theory</a:t>
            </a:r>
            <a:endParaRPr lang="en-IN" dirty="0"/>
          </a:p>
        </p:txBody>
      </p:sp>
      <p:graphicFrame>
        <p:nvGraphicFramePr>
          <p:cNvPr id="2" name="Table 2">
            <a:extLst>
              <a:ext uri="{FF2B5EF4-FFF2-40B4-BE49-F238E27FC236}">
                <a16:creationId xmlns:a16="http://schemas.microsoft.com/office/drawing/2014/main" id="{14E7BD77-CFA6-458D-848E-436B473C6AEF}"/>
              </a:ext>
            </a:extLst>
          </p:cNvPr>
          <p:cNvGraphicFramePr>
            <a:graphicFrameLocks noGrp="1"/>
          </p:cNvGraphicFramePr>
          <p:nvPr>
            <p:extLst>
              <p:ext uri="{D42A27DB-BD31-4B8C-83A1-F6EECF244321}">
                <p14:modId xmlns:p14="http://schemas.microsoft.com/office/powerpoint/2010/main" val="1067157231"/>
              </p:ext>
            </p:extLst>
          </p:nvPr>
        </p:nvGraphicFramePr>
        <p:xfrm>
          <a:off x="2143321" y="1722120"/>
          <a:ext cx="8128000" cy="3230880"/>
        </p:xfrm>
        <a:graphic>
          <a:graphicData uri="http://schemas.openxmlformats.org/drawingml/2006/table">
            <a:tbl>
              <a:tblPr firstRow="1" bandRow="1">
                <a:tableStyleId>{2D5ABB26-0587-4C30-8999-92F81FD0307C}</a:tableStyleId>
              </a:tblPr>
              <a:tblGrid>
                <a:gridCol w="4064000">
                  <a:extLst>
                    <a:ext uri="{9D8B030D-6E8A-4147-A177-3AD203B41FA5}">
                      <a16:colId xmlns:a16="http://schemas.microsoft.com/office/drawing/2014/main" val="2953583636"/>
                    </a:ext>
                  </a:extLst>
                </a:gridCol>
                <a:gridCol w="4064000">
                  <a:extLst>
                    <a:ext uri="{9D8B030D-6E8A-4147-A177-3AD203B41FA5}">
                      <a16:colId xmlns:a16="http://schemas.microsoft.com/office/drawing/2014/main" val="1170760188"/>
                    </a:ext>
                  </a:extLst>
                </a:gridCol>
              </a:tblGrid>
              <a:tr h="370840">
                <a:tc>
                  <a:txBody>
                    <a:bodyPr/>
                    <a:lstStyle/>
                    <a:p>
                      <a:r>
                        <a:rPr lang="en-US" sz="2600" b="1" dirty="0">
                          <a:solidFill>
                            <a:srgbClr val="000000"/>
                          </a:solidFill>
                          <a:latin typeface="Arial" panose="020B0604020202020204" pitchFamily="34" charset="0"/>
                          <a:cs typeface="Arial" panose="020B0604020202020204" pitchFamily="34" charset="0"/>
                        </a:rPr>
                        <a:t>Leadership Style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2600" b="1" dirty="0">
                          <a:solidFill>
                            <a:srgbClr val="000000"/>
                          </a:solidFill>
                          <a:latin typeface="Arial" panose="020B0604020202020204" pitchFamily="34" charset="0"/>
                          <a:cs typeface="Arial" panose="020B0604020202020204" pitchFamily="34" charset="0"/>
                        </a:rPr>
                        <a:t>Ideal Climate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7502820"/>
                  </a:ext>
                </a:extLst>
              </a:tr>
              <a:tr h="370840">
                <a:tc>
                  <a:txBody>
                    <a:bodyPr/>
                    <a:lstStyle/>
                    <a:p>
                      <a:r>
                        <a:rPr lang="en-US" sz="2400" b="1" dirty="0">
                          <a:solidFill>
                            <a:srgbClr val="000000"/>
                          </a:solidFill>
                          <a:latin typeface="Arial" panose="020B0604020202020204" pitchFamily="34" charset="0"/>
                          <a:cs typeface="Arial" panose="020B0604020202020204" pitchFamily="34" charset="0"/>
                        </a:rPr>
                        <a:t>I</a:t>
                      </a:r>
                      <a:r>
                        <a:rPr lang="en-US" sz="2400" dirty="0">
                          <a:solidFill>
                            <a:srgbClr val="000000"/>
                          </a:solidFill>
                          <a:latin typeface="Arial" panose="020B0604020202020204" pitchFamily="34" charset="0"/>
                          <a:cs typeface="Arial" panose="020B0604020202020204" pitchFamily="34" charset="0"/>
                        </a:rPr>
                        <a:t>nformation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solidFill>
                            <a:srgbClr val="000000"/>
                          </a:solidFill>
                          <a:latin typeface="Arial" panose="020B0604020202020204" pitchFamily="34" charset="0"/>
                          <a:cs typeface="Arial" panose="020B0604020202020204" pitchFamily="34" charset="0"/>
                        </a:rPr>
                        <a:t>Ignorance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2825643"/>
                  </a:ext>
                </a:extLst>
              </a:tr>
              <a:tr h="370840">
                <a:tc>
                  <a:txBody>
                    <a:bodyPr/>
                    <a:lstStyle/>
                    <a:p>
                      <a:r>
                        <a:rPr lang="en-US" sz="2400" b="1" dirty="0">
                          <a:solidFill>
                            <a:srgbClr val="000000"/>
                          </a:solidFill>
                          <a:latin typeface="Arial" panose="020B0604020202020204" pitchFamily="34" charset="0"/>
                          <a:cs typeface="Arial" panose="020B0604020202020204" pitchFamily="34" charset="0"/>
                        </a:rPr>
                        <a:t>M</a:t>
                      </a:r>
                      <a:r>
                        <a:rPr lang="en-US" sz="2400" dirty="0">
                          <a:solidFill>
                            <a:srgbClr val="000000"/>
                          </a:solidFill>
                          <a:latin typeface="Arial" panose="020B0604020202020204" pitchFamily="34" charset="0"/>
                          <a:cs typeface="Arial" panose="020B0604020202020204" pitchFamily="34" charset="0"/>
                        </a:rPr>
                        <a:t>agnetic</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2400" dirty="0">
                          <a:solidFill>
                            <a:srgbClr val="000000"/>
                          </a:solidFill>
                          <a:latin typeface="Arial" panose="020B0604020202020204" pitchFamily="34" charset="0"/>
                          <a:cs typeface="Arial" panose="020B0604020202020204" pitchFamily="34" charset="0"/>
                        </a:rPr>
                        <a:t>Despair</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2621498"/>
                  </a:ext>
                </a:extLst>
              </a:tr>
              <a:tr h="370840">
                <a:tc>
                  <a:txBody>
                    <a:bodyPr/>
                    <a:lstStyle/>
                    <a:p>
                      <a:r>
                        <a:rPr lang="en-US" sz="2400" b="1" dirty="0">
                          <a:solidFill>
                            <a:srgbClr val="000000"/>
                          </a:solidFill>
                          <a:latin typeface="Arial" panose="020B0604020202020204" pitchFamily="34" charset="0"/>
                          <a:cs typeface="Arial" panose="020B0604020202020204" pitchFamily="34" charset="0"/>
                        </a:rPr>
                        <a:t>P</a:t>
                      </a:r>
                      <a:r>
                        <a:rPr lang="en-US" sz="2400" dirty="0">
                          <a:solidFill>
                            <a:srgbClr val="000000"/>
                          </a:solidFill>
                          <a:latin typeface="Arial" panose="020B0604020202020204" pitchFamily="34" charset="0"/>
                          <a:cs typeface="Arial" panose="020B0604020202020204" pitchFamily="34" charset="0"/>
                        </a:rPr>
                        <a:t>osition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2400" dirty="0">
                          <a:solidFill>
                            <a:srgbClr val="000000"/>
                          </a:solidFill>
                          <a:latin typeface="Arial" panose="020B0604020202020204" pitchFamily="34" charset="0"/>
                          <a:cs typeface="Arial" panose="020B0604020202020204" pitchFamily="34" charset="0"/>
                        </a:rPr>
                        <a:t>Instability</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8075314"/>
                  </a:ext>
                </a:extLst>
              </a:tr>
              <a:tr h="370840">
                <a:tc>
                  <a:txBody>
                    <a:bodyPr/>
                    <a:lstStyle/>
                    <a:p>
                      <a:r>
                        <a:rPr lang="en-US" sz="2400" b="1" dirty="0">
                          <a:solidFill>
                            <a:srgbClr val="000000"/>
                          </a:solidFill>
                          <a:latin typeface="Arial" panose="020B0604020202020204" pitchFamily="34" charset="0"/>
                          <a:cs typeface="Arial" panose="020B0604020202020204" pitchFamily="34" charset="0"/>
                        </a:rPr>
                        <a:t>A</a:t>
                      </a:r>
                      <a:r>
                        <a:rPr lang="en-US" sz="2400" dirty="0">
                          <a:solidFill>
                            <a:srgbClr val="000000"/>
                          </a:solidFill>
                          <a:latin typeface="Arial" panose="020B0604020202020204" pitchFamily="34" charset="0"/>
                          <a:cs typeface="Arial" panose="020B0604020202020204" pitchFamily="34" charset="0"/>
                        </a:rPr>
                        <a:t>ffiliation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2400" dirty="0">
                          <a:solidFill>
                            <a:srgbClr val="000000"/>
                          </a:solidFill>
                          <a:latin typeface="Arial" panose="020B0604020202020204" pitchFamily="34" charset="0"/>
                          <a:cs typeface="Arial" panose="020B0604020202020204" pitchFamily="34" charset="0"/>
                        </a:rPr>
                        <a:t>Anxiety</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263557"/>
                  </a:ext>
                </a:extLst>
              </a:tr>
              <a:tr h="370840">
                <a:tc>
                  <a:txBody>
                    <a:bodyPr/>
                    <a:lstStyle/>
                    <a:p>
                      <a:r>
                        <a:rPr lang="en-US" sz="2400" b="1" dirty="0">
                          <a:solidFill>
                            <a:srgbClr val="000000"/>
                          </a:solidFill>
                          <a:latin typeface="Arial" panose="020B0604020202020204" pitchFamily="34" charset="0"/>
                          <a:cs typeface="Arial" panose="020B0604020202020204" pitchFamily="34" charset="0"/>
                        </a:rPr>
                        <a:t>C</a:t>
                      </a:r>
                      <a:r>
                        <a:rPr lang="en-US" sz="2400" dirty="0">
                          <a:solidFill>
                            <a:srgbClr val="000000"/>
                          </a:solidFill>
                          <a:latin typeface="Arial" panose="020B0604020202020204" pitchFamily="34" charset="0"/>
                          <a:cs typeface="Arial" panose="020B0604020202020204" pitchFamily="34" charset="0"/>
                        </a:rPr>
                        <a:t>oercive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2400" dirty="0">
                          <a:solidFill>
                            <a:srgbClr val="000000"/>
                          </a:solidFill>
                          <a:latin typeface="Arial" panose="020B0604020202020204" pitchFamily="34" charset="0"/>
                          <a:cs typeface="Arial" panose="020B0604020202020204" pitchFamily="34" charset="0"/>
                        </a:rPr>
                        <a:t>Crisis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3355039"/>
                  </a:ext>
                </a:extLst>
              </a:tr>
              <a:tr h="370840">
                <a:tc>
                  <a:txBody>
                    <a:bodyPr/>
                    <a:lstStyle/>
                    <a:p>
                      <a:r>
                        <a:rPr lang="en-US" sz="2400" b="1" dirty="0">
                          <a:solidFill>
                            <a:srgbClr val="000000"/>
                          </a:solidFill>
                          <a:latin typeface="Arial" panose="020B0604020202020204" pitchFamily="34" charset="0"/>
                          <a:cs typeface="Arial" panose="020B0604020202020204" pitchFamily="34" charset="0"/>
                        </a:rPr>
                        <a:t>T</a:t>
                      </a:r>
                      <a:r>
                        <a:rPr lang="en-US" sz="2400" dirty="0">
                          <a:solidFill>
                            <a:srgbClr val="000000"/>
                          </a:solidFill>
                          <a:latin typeface="Arial" panose="020B0604020202020204" pitchFamily="34" charset="0"/>
                          <a:cs typeface="Arial" panose="020B0604020202020204" pitchFamily="34" charset="0"/>
                        </a:rPr>
                        <a:t>actical</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2400" dirty="0">
                          <a:solidFill>
                            <a:srgbClr val="000000"/>
                          </a:solidFill>
                          <a:latin typeface="Arial" panose="020B0604020202020204" pitchFamily="34" charset="0"/>
                          <a:cs typeface="Arial" panose="020B0604020202020204" pitchFamily="34" charset="0"/>
                        </a:rPr>
                        <a:t>Disorganization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9220321"/>
                  </a:ext>
                </a:extLst>
              </a:tr>
            </a:tbl>
          </a:graphicData>
        </a:graphic>
      </p:graphicFrame>
    </p:spTree>
    <p:extLst>
      <p:ext uri="{BB962C8B-B14F-4D97-AF65-F5344CB8AC3E}">
        <p14:creationId xmlns:p14="http://schemas.microsoft.com/office/powerpoint/2010/main" val="29763404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t>IMPACT Leadership Strategies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dirty="0"/>
              <a:t>Find a climate consistent with your leadership style</a:t>
            </a:r>
            <a:br>
              <a:rPr lang="en-US" dirty="0"/>
            </a:br>
            <a:endParaRPr lang="en-US" dirty="0"/>
          </a:p>
          <a:p>
            <a:r>
              <a:rPr lang="en-US" dirty="0"/>
              <a:t>Change your leadership style to better fit the existing climate</a:t>
            </a:r>
            <a:br>
              <a:rPr lang="en-US" dirty="0"/>
            </a:br>
            <a:endParaRPr lang="en-US" dirty="0"/>
          </a:p>
          <a:p>
            <a:r>
              <a:rPr lang="en-US" dirty="0"/>
              <a:t>Change your followers’ perception of the climate</a:t>
            </a:r>
            <a:br>
              <a:rPr lang="en-US" dirty="0"/>
            </a:br>
            <a:endParaRPr lang="en-US" dirty="0"/>
          </a:p>
          <a:p>
            <a:r>
              <a:rPr lang="en-US" dirty="0"/>
              <a:t>Change the actual climate</a:t>
            </a:r>
          </a:p>
        </p:txBody>
      </p:sp>
    </p:spTree>
    <p:extLst>
      <p:ext uri="{BB962C8B-B14F-4D97-AF65-F5344CB8AC3E}">
        <p14:creationId xmlns:p14="http://schemas.microsoft.com/office/powerpoint/2010/main" val="36449072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D1805FF-6030-467C-ABA1-C6DCD02FC244}"/>
              </a:ext>
            </a:extLst>
          </p:cNvPr>
          <p:cNvSpPr>
            <a:spLocks noGrp="1"/>
          </p:cNvSpPr>
          <p:nvPr>
            <p:ph type="title"/>
          </p:nvPr>
        </p:nvSpPr>
        <p:spPr>
          <a:xfrm>
            <a:off x="838200" y="3096122"/>
            <a:ext cx="10515600" cy="992402"/>
          </a:xfrm>
        </p:spPr>
        <p:txBody>
          <a:bodyPr/>
          <a:lstStyle/>
          <a:p>
            <a:r>
              <a:rPr lang="en-IN" dirty="0"/>
              <a:t>Workbook Exercise 12.2 (Section E)</a:t>
            </a:r>
            <a:br>
              <a:rPr lang="en-IN" dirty="0"/>
            </a:br>
            <a:r>
              <a:rPr lang="en-IN" dirty="0"/>
              <a:t>Your Impact Style</a:t>
            </a:r>
          </a:p>
        </p:txBody>
      </p:sp>
    </p:spTree>
    <p:extLst>
      <p:ext uri="{BB962C8B-B14F-4D97-AF65-F5344CB8AC3E}">
        <p14:creationId xmlns:p14="http://schemas.microsoft.com/office/powerpoint/2010/main" val="7920040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D1805FF-6030-467C-ABA1-C6DCD02FC244}"/>
              </a:ext>
            </a:extLst>
          </p:cNvPr>
          <p:cNvSpPr>
            <a:spLocks noGrp="1"/>
          </p:cNvSpPr>
          <p:nvPr>
            <p:ph type="title"/>
          </p:nvPr>
        </p:nvSpPr>
        <p:spPr/>
        <p:txBody>
          <a:bodyPr/>
          <a:lstStyle/>
          <a:p>
            <a:r>
              <a:rPr lang="en-IN" dirty="0"/>
              <a:t>Workbook Exercise 12.2</a:t>
            </a:r>
            <a:br>
              <a:rPr lang="en-IN" dirty="0"/>
            </a:br>
            <a:r>
              <a:rPr lang="en-IN" dirty="0"/>
              <a:t>Your Leadership Profile</a:t>
            </a:r>
          </a:p>
        </p:txBody>
      </p:sp>
    </p:spTree>
    <p:extLst>
      <p:ext uri="{BB962C8B-B14F-4D97-AF65-F5344CB8AC3E}">
        <p14:creationId xmlns:p14="http://schemas.microsoft.com/office/powerpoint/2010/main" val="32373354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t>Subordinate Ability: Path-Goal Theory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dirty="0"/>
              <a:t>Instrumental style</a:t>
            </a:r>
          </a:p>
          <a:p>
            <a:pPr lvl="1"/>
            <a:r>
              <a:rPr lang="en-US" dirty="0"/>
              <a:t>Plans, organizes, controls</a:t>
            </a:r>
            <a:br>
              <a:rPr lang="en-US" dirty="0"/>
            </a:br>
            <a:endParaRPr lang="en-US" dirty="0"/>
          </a:p>
          <a:p>
            <a:r>
              <a:rPr lang="en-US" dirty="0"/>
              <a:t>Supportive style</a:t>
            </a:r>
          </a:p>
          <a:p>
            <a:pPr lvl="1"/>
            <a:r>
              <a:rPr lang="en-US" dirty="0"/>
              <a:t>Shows concern for employees</a:t>
            </a:r>
            <a:br>
              <a:rPr lang="en-US" dirty="0"/>
            </a:br>
            <a:endParaRPr lang="en-US" dirty="0"/>
          </a:p>
          <a:p>
            <a:r>
              <a:rPr lang="en-US" dirty="0"/>
              <a:t>Participative style</a:t>
            </a:r>
          </a:p>
          <a:p>
            <a:pPr lvl="1"/>
            <a:r>
              <a:rPr lang="en-US" dirty="0"/>
              <a:t>Shares information and lets employees participate</a:t>
            </a:r>
            <a:br>
              <a:rPr lang="en-US" dirty="0"/>
            </a:br>
            <a:endParaRPr lang="en-US" dirty="0"/>
          </a:p>
          <a:p>
            <a:r>
              <a:rPr lang="en-US" dirty="0"/>
              <a:t>Achievement-oriented style</a:t>
            </a:r>
          </a:p>
          <a:p>
            <a:pPr lvl="1"/>
            <a:r>
              <a:rPr lang="en-US" dirty="0"/>
              <a:t>Sets challenging goals and rewards increases in performance</a:t>
            </a:r>
          </a:p>
        </p:txBody>
      </p:sp>
    </p:spTree>
    <p:extLst>
      <p:ext uri="{BB962C8B-B14F-4D97-AF65-F5344CB8AC3E}">
        <p14:creationId xmlns:p14="http://schemas.microsoft.com/office/powerpoint/2010/main" val="6574072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AE2043D-4BA9-4970-895A-559F7DFE1321}"/>
              </a:ext>
            </a:extLst>
          </p:cNvPr>
          <p:cNvSpPr>
            <a:spLocks noGrp="1"/>
          </p:cNvSpPr>
          <p:nvPr>
            <p:ph type="title"/>
          </p:nvPr>
        </p:nvSpPr>
        <p:spPr/>
        <p:txBody>
          <a:bodyPr/>
          <a:lstStyle/>
          <a:p>
            <a:r>
              <a:rPr lang="en-US" dirty="0"/>
              <a:t>Subordinate Ability: Situational Leadership Theory</a:t>
            </a:r>
            <a:endParaRPr lang="en-IN" dirty="0"/>
          </a:p>
        </p:txBody>
      </p:sp>
      <p:graphicFrame>
        <p:nvGraphicFramePr>
          <p:cNvPr id="8" name="Table Placeholder 7">
            <a:extLst>
              <a:ext uri="{FF2B5EF4-FFF2-40B4-BE49-F238E27FC236}">
                <a16:creationId xmlns:a16="http://schemas.microsoft.com/office/drawing/2014/main" id="{0E4F7F96-5A19-40A7-903D-B771FC379B8F}"/>
              </a:ext>
            </a:extLst>
          </p:cNvPr>
          <p:cNvGraphicFramePr>
            <a:graphicFrameLocks noGrp="1"/>
          </p:cNvGraphicFramePr>
          <p:nvPr>
            <p:ph type="tbl" sz="quarter" idx="18"/>
            <p:extLst>
              <p:ext uri="{D42A27DB-BD31-4B8C-83A1-F6EECF244321}">
                <p14:modId xmlns:p14="http://schemas.microsoft.com/office/powerpoint/2010/main" val="3250195990"/>
              </p:ext>
            </p:extLst>
          </p:nvPr>
        </p:nvGraphicFramePr>
        <p:xfrm>
          <a:off x="2137359" y="1927225"/>
          <a:ext cx="7917283" cy="1798320"/>
        </p:xfrm>
        <a:graphic>
          <a:graphicData uri="http://schemas.openxmlformats.org/drawingml/2006/table">
            <a:tbl>
              <a:tblPr firstRow="1">
                <a:tableStyleId>{5940675A-B579-460E-94D1-54222C63F5DA}</a:tableStyleId>
              </a:tblPr>
              <a:tblGrid>
                <a:gridCol w="2248535">
                  <a:extLst>
                    <a:ext uri="{9D8B030D-6E8A-4147-A177-3AD203B41FA5}">
                      <a16:colId xmlns:a16="http://schemas.microsoft.com/office/drawing/2014/main" val="1813489900"/>
                    </a:ext>
                  </a:extLst>
                </a:gridCol>
                <a:gridCol w="3072779">
                  <a:extLst>
                    <a:ext uri="{9D8B030D-6E8A-4147-A177-3AD203B41FA5}">
                      <a16:colId xmlns:a16="http://schemas.microsoft.com/office/drawing/2014/main" val="1340090621"/>
                    </a:ext>
                  </a:extLst>
                </a:gridCol>
                <a:gridCol w="2595969">
                  <a:extLst>
                    <a:ext uri="{9D8B030D-6E8A-4147-A177-3AD203B41FA5}">
                      <a16:colId xmlns:a16="http://schemas.microsoft.com/office/drawing/2014/main" val="2449611308"/>
                    </a:ext>
                  </a:extLst>
                </a:gridCol>
              </a:tblGrid>
              <a:tr h="0">
                <a:tc>
                  <a:txBody>
                    <a:bodyPr/>
                    <a:lstStyle/>
                    <a:p>
                      <a:endParaRPr lang="en-IN" sz="2000" dirty="0">
                        <a:solidFill>
                          <a:srgbClr val="000000"/>
                        </a:solidFill>
                        <a:effectLst/>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solidFill>
                            <a:srgbClr val="000000"/>
                          </a:solidFill>
                          <a:effectLst/>
                          <a:latin typeface="Arial" panose="020B0604020202020204" pitchFamily="34" charset="0"/>
                          <a:cs typeface="Arial" panose="020B0604020202020204" pitchFamily="34" charset="0"/>
                        </a:rPr>
                        <a:t> Employee Is Unable</a:t>
                      </a:r>
                      <a:endParaRPr lang="en-IN"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solidFill>
                            <a:srgbClr val="000000"/>
                          </a:solidFill>
                          <a:effectLst/>
                          <a:latin typeface="Arial" panose="020B0604020202020204" pitchFamily="34" charset="0"/>
                          <a:cs typeface="Arial" panose="020B0604020202020204" pitchFamily="34" charset="0"/>
                        </a:rPr>
                        <a:t>Employee Is Able</a:t>
                      </a:r>
                      <a:endParaRPr lang="en-IN"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3567994"/>
                  </a:ext>
                </a:extLst>
              </a:tr>
              <a:tr h="0">
                <a:tc>
                  <a:txBody>
                    <a:bodyPr/>
                    <a:lstStyle/>
                    <a:p>
                      <a:r>
                        <a:rPr lang="en-US" sz="2000" dirty="0">
                          <a:solidFill>
                            <a:srgbClr val="000000"/>
                          </a:solidFill>
                          <a:effectLst/>
                          <a:latin typeface="Arial" panose="020B0604020202020204" pitchFamily="34" charset="0"/>
                          <a:cs typeface="Arial" panose="020B0604020202020204" pitchFamily="34" charset="0"/>
                        </a:rPr>
                        <a:t>Employee Is Unwilling</a:t>
                      </a:r>
                      <a:endParaRPr lang="en-IN"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solidFill>
                            <a:srgbClr val="000000"/>
                          </a:solidFill>
                          <a:effectLst/>
                          <a:latin typeface="Arial" panose="020B0604020202020204" pitchFamily="34" charset="0"/>
                          <a:cs typeface="Arial" panose="020B0604020202020204" pitchFamily="34" charset="0"/>
                        </a:rPr>
                        <a:t> Directing (R1)</a:t>
                      </a:r>
                      <a:endParaRPr lang="en-IN" sz="2000" dirty="0">
                        <a:solidFill>
                          <a:srgbClr val="000000"/>
                        </a:solidFill>
                        <a:effectLst/>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dirty="0">
                          <a:solidFill>
                            <a:srgbClr val="000000"/>
                          </a:solidFill>
                          <a:effectLst/>
                          <a:latin typeface="Arial" panose="020B0604020202020204" pitchFamily="34" charset="0"/>
                          <a:cs typeface="Arial" panose="020B0604020202020204" pitchFamily="34" charset="0"/>
                        </a:rPr>
                        <a:t>Supporting (R3)</a:t>
                      </a:r>
                      <a:endParaRPr lang="en-IN"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6180959"/>
                  </a:ext>
                </a:extLst>
              </a:tr>
              <a:tr h="0">
                <a:tc>
                  <a:txBody>
                    <a:bodyPr/>
                    <a:lstStyle/>
                    <a:p>
                      <a:r>
                        <a:rPr lang="en-US" sz="2000" dirty="0">
                          <a:solidFill>
                            <a:srgbClr val="000000"/>
                          </a:solidFill>
                          <a:effectLst/>
                          <a:latin typeface="Arial" panose="020B0604020202020204" pitchFamily="34" charset="0"/>
                          <a:cs typeface="Arial" panose="020B0604020202020204" pitchFamily="34" charset="0"/>
                        </a:rPr>
                        <a:t>Employee Is Willing</a:t>
                      </a:r>
                      <a:endParaRPr lang="en-IN"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solidFill>
                            <a:srgbClr val="000000"/>
                          </a:solidFill>
                          <a:effectLst/>
                          <a:latin typeface="Arial" panose="020B0604020202020204" pitchFamily="34" charset="0"/>
                          <a:cs typeface="Arial" panose="020B0604020202020204" pitchFamily="34" charset="0"/>
                        </a:rPr>
                        <a:t>Coaching (R2) </a:t>
                      </a:r>
                      <a:endParaRPr lang="en-IN"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dirty="0">
                          <a:solidFill>
                            <a:srgbClr val="000000"/>
                          </a:solidFill>
                          <a:effectLst/>
                          <a:latin typeface="Arial" panose="020B0604020202020204" pitchFamily="34" charset="0"/>
                          <a:cs typeface="Arial" panose="020B0604020202020204" pitchFamily="34" charset="0"/>
                        </a:rPr>
                        <a:t>Delegating (R4)</a:t>
                      </a:r>
                      <a:endParaRPr lang="en-IN"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2444972"/>
                  </a:ext>
                </a:extLst>
              </a:tr>
            </a:tbl>
          </a:graphicData>
        </a:graphic>
      </p:graphicFrame>
    </p:spTree>
    <p:extLst>
      <p:ext uri="{BB962C8B-B14F-4D97-AF65-F5344CB8AC3E}">
        <p14:creationId xmlns:p14="http://schemas.microsoft.com/office/powerpoint/2010/main" val="4778729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97D006-8766-426F-B2BA-2BAE4D22A914}"/>
              </a:ext>
            </a:extLst>
          </p:cNvPr>
          <p:cNvSpPr>
            <a:spLocks noGrp="1"/>
          </p:cNvSpPr>
          <p:nvPr>
            <p:ph type="title"/>
          </p:nvPr>
        </p:nvSpPr>
        <p:spPr/>
        <p:txBody>
          <a:bodyPr/>
          <a:lstStyle/>
          <a:p>
            <a:r>
              <a:rPr lang="en-US" dirty="0"/>
              <a:t>Relationships with Subordinates:</a:t>
            </a:r>
            <a:br>
              <a:rPr lang="en-US" dirty="0"/>
            </a:br>
            <a:r>
              <a:rPr lang="en-US" dirty="0"/>
              <a:t>Leader-Member Exchange (LMX) Theory</a:t>
            </a:r>
            <a:endParaRPr lang="en-IN" dirty="0"/>
          </a:p>
        </p:txBody>
      </p:sp>
      <p:sp>
        <p:nvSpPr>
          <p:cNvPr id="4" name="Text Placeholder 3">
            <a:extLst>
              <a:ext uri="{FF2B5EF4-FFF2-40B4-BE49-F238E27FC236}">
                <a16:creationId xmlns:a16="http://schemas.microsoft.com/office/drawing/2014/main" id="{1B5C6EA4-BDAA-45C8-89D5-3F8C7FF91C5E}"/>
              </a:ext>
            </a:extLst>
          </p:cNvPr>
          <p:cNvSpPr>
            <a:spLocks noGrp="1"/>
          </p:cNvSpPr>
          <p:nvPr>
            <p:ph type="body" sz="quarter" idx="15"/>
          </p:nvPr>
        </p:nvSpPr>
        <p:spPr/>
        <p:txBody>
          <a:bodyPr/>
          <a:lstStyle/>
          <a:p>
            <a:r>
              <a:rPr lang="en-US" dirty="0"/>
              <a:t>Concentrates on the interactions between leaders and subordinates</a:t>
            </a:r>
            <a:br>
              <a:rPr lang="en-US" dirty="0"/>
            </a:br>
            <a:endParaRPr lang="en-US" dirty="0"/>
          </a:p>
          <a:p>
            <a:r>
              <a:rPr lang="en-US" dirty="0"/>
              <a:t>Subordinates fall into either the:</a:t>
            </a:r>
          </a:p>
          <a:p>
            <a:pPr lvl="1"/>
            <a:r>
              <a:rPr lang="en-US" dirty="0"/>
              <a:t>In-group</a:t>
            </a:r>
          </a:p>
          <a:p>
            <a:pPr lvl="1"/>
            <a:r>
              <a:rPr lang="en-US" dirty="0"/>
              <a:t>Out-group</a:t>
            </a:r>
            <a:br>
              <a:rPr lang="en-US" dirty="0"/>
            </a:br>
            <a:endParaRPr lang="en-US" dirty="0"/>
          </a:p>
          <a:p>
            <a:r>
              <a:rPr lang="en-US" dirty="0"/>
              <a:t>In-group employees</a:t>
            </a:r>
          </a:p>
          <a:p>
            <a:pPr lvl="1"/>
            <a:r>
              <a:rPr lang="en-US" dirty="0"/>
              <a:t>More satisfied</a:t>
            </a:r>
          </a:p>
          <a:p>
            <a:pPr lvl="1"/>
            <a:r>
              <a:rPr lang="en-US" dirty="0"/>
              <a:t>Higher performance</a:t>
            </a:r>
          </a:p>
          <a:p>
            <a:pPr lvl="1"/>
            <a:r>
              <a:rPr lang="en-US" dirty="0"/>
              <a:t>Less likely to leave</a:t>
            </a:r>
          </a:p>
        </p:txBody>
      </p:sp>
    </p:spTree>
    <p:extLst>
      <p:ext uri="{BB962C8B-B14F-4D97-AF65-F5344CB8AC3E}">
        <p14:creationId xmlns:p14="http://schemas.microsoft.com/office/powerpoint/2010/main" val="39490069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6B0C798-0454-4BDF-8FBE-7C81ACA46118}"/>
              </a:ext>
            </a:extLst>
          </p:cNvPr>
          <p:cNvSpPr>
            <a:spLocks noGrp="1"/>
          </p:cNvSpPr>
          <p:nvPr>
            <p:ph type="title"/>
          </p:nvPr>
        </p:nvSpPr>
        <p:spPr>
          <a:xfrm>
            <a:off x="838200" y="3096122"/>
            <a:ext cx="10515600" cy="1086995"/>
          </a:xfrm>
        </p:spPr>
        <p:txBody>
          <a:bodyPr/>
          <a:lstStyle/>
          <a:p>
            <a:r>
              <a:rPr lang="en-IN" dirty="0"/>
              <a:t>Specific Leader Skills</a:t>
            </a:r>
          </a:p>
        </p:txBody>
      </p:sp>
    </p:spTree>
    <p:extLst>
      <p:ext uri="{BB962C8B-B14F-4D97-AF65-F5344CB8AC3E}">
        <p14:creationId xmlns:p14="http://schemas.microsoft.com/office/powerpoint/2010/main" val="557339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97D006-8766-426F-B2BA-2BAE4D22A914}"/>
              </a:ext>
            </a:extLst>
          </p:cNvPr>
          <p:cNvSpPr>
            <a:spLocks noGrp="1"/>
          </p:cNvSpPr>
          <p:nvPr>
            <p:ph type="title"/>
          </p:nvPr>
        </p:nvSpPr>
        <p:spPr/>
        <p:txBody>
          <a:bodyPr/>
          <a:lstStyle/>
          <a:p>
            <a:r>
              <a:rPr lang="en-US" dirty="0"/>
              <a:t>What Does Effective Leadership Look Like?</a:t>
            </a:r>
            <a:endParaRPr lang="en-IN" dirty="0"/>
          </a:p>
        </p:txBody>
      </p:sp>
      <p:sp>
        <p:nvSpPr>
          <p:cNvPr id="4" name="Text Placeholder 3">
            <a:extLst>
              <a:ext uri="{FF2B5EF4-FFF2-40B4-BE49-F238E27FC236}">
                <a16:creationId xmlns:a16="http://schemas.microsoft.com/office/drawing/2014/main" id="{1B5C6EA4-BDAA-45C8-89D5-3F8C7FF91C5E}"/>
              </a:ext>
            </a:extLst>
          </p:cNvPr>
          <p:cNvSpPr>
            <a:spLocks noGrp="1"/>
          </p:cNvSpPr>
          <p:nvPr>
            <p:ph type="body" sz="quarter" idx="15"/>
          </p:nvPr>
        </p:nvSpPr>
        <p:spPr>
          <a:xfrm>
            <a:off x="743577" y="1289684"/>
            <a:ext cx="5146860" cy="4469766"/>
          </a:xfrm>
        </p:spPr>
        <p:txBody>
          <a:bodyPr/>
          <a:lstStyle/>
          <a:p>
            <a:r>
              <a:rPr lang="en-US" sz="2400" dirty="0"/>
              <a:t>Initiates ideas</a:t>
            </a:r>
          </a:p>
          <a:p>
            <a:r>
              <a:rPr lang="en-US" sz="2400" dirty="0"/>
              <a:t>Informally interacts with subordinates</a:t>
            </a:r>
          </a:p>
          <a:p>
            <a:r>
              <a:rPr lang="en-US" sz="2400" dirty="0"/>
              <a:t>Stands up for and supports subordinates</a:t>
            </a:r>
          </a:p>
          <a:p>
            <a:r>
              <a:rPr lang="en-US" sz="2400" dirty="0"/>
              <a:t>Takes responsibility</a:t>
            </a:r>
          </a:p>
          <a:p>
            <a:r>
              <a:rPr lang="en-US" sz="2400" dirty="0"/>
              <a:t>Develops a group atmosphere</a:t>
            </a:r>
          </a:p>
          <a:p>
            <a:r>
              <a:rPr lang="en-US" sz="2400" dirty="0"/>
              <a:t>Organizes and structures work</a:t>
            </a:r>
          </a:p>
        </p:txBody>
      </p:sp>
      <p:sp>
        <p:nvSpPr>
          <p:cNvPr id="6" name="Content Placeholder 5">
            <a:extLst>
              <a:ext uri="{FF2B5EF4-FFF2-40B4-BE49-F238E27FC236}">
                <a16:creationId xmlns:a16="http://schemas.microsoft.com/office/drawing/2014/main" id="{BBD6983E-90AA-43F6-ACB8-A46371500126}"/>
              </a:ext>
            </a:extLst>
          </p:cNvPr>
          <p:cNvSpPr>
            <a:spLocks noGrp="1"/>
          </p:cNvSpPr>
          <p:nvPr>
            <p:ph sz="quarter" idx="17"/>
          </p:nvPr>
        </p:nvSpPr>
        <p:spPr>
          <a:xfrm>
            <a:off x="6096000" y="1289683"/>
            <a:ext cx="5540375" cy="3984065"/>
          </a:xfrm>
        </p:spPr>
        <p:txBody>
          <a:bodyPr/>
          <a:lstStyle/>
          <a:p>
            <a:r>
              <a:rPr lang="en-US" sz="2400" dirty="0"/>
              <a:t>Communicates formally with subordinates</a:t>
            </a:r>
          </a:p>
          <a:p>
            <a:r>
              <a:rPr lang="en-US" sz="2400" dirty="0"/>
              <a:t>Rewards and punishes subordinates</a:t>
            </a:r>
          </a:p>
          <a:p>
            <a:r>
              <a:rPr lang="en-US" sz="2400" dirty="0"/>
              <a:t>Sets goals</a:t>
            </a:r>
          </a:p>
          <a:p>
            <a:r>
              <a:rPr lang="en-US" sz="2400" dirty="0"/>
              <a:t>Makes decisions</a:t>
            </a:r>
          </a:p>
          <a:p>
            <a:r>
              <a:rPr lang="en-US" sz="2400" dirty="0"/>
              <a:t>Trains and develops employee skills</a:t>
            </a:r>
          </a:p>
          <a:p>
            <a:r>
              <a:rPr lang="en-US" sz="2400" dirty="0"/>
              <a:t>Solves problems</a:t>
            </a:r>
          </a:p>
          <a:p>
            <a:r>
              <a:rPr lang="en-US" sz="2400" dirty="0"/>
              <a:t>Generates enthusiasm</a:t>
            </a:r>
          </a:p>
        </p:txBody>
      </p:sp>
    </p:spTree>
    <p:extLst>
      <p:ext uri="{BB962C8B-B14F-4D97-AF65-F5344CB8AC3E}">
        <p14:creationId xmlns:p14="http://schemas.microsoft.com/office/powerpoint/2010/main" val="6400743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97D006-8766-426F-B2BA-2BAE4D22A914}"/>
              </a:ext>
            </a:extLst>
          </p:cNvPr>
          <p:cNvSpPr>
            <a:spLocks noGrp="1"/>
          </p:cNvSpPr>
          <p:nvPr>
            <p:ph type="title"/>
          </p:nvPr>
        </p:nvSpPr>
        <p:spPr/>
        <p:txBody>
          <a:bodyPr/>
          <a:lstStyle/>
          <a:p>
            <a:r>
              <a:rPr lang="en-US" dirty="0"/>
              <a:t>Characteristics of Great Leaders</a:t>
            </a:r>
            <a:endParaRPr lang="en-IN" dirty="0"/>
          </a:p>
        </p:txBody>
      </p:sp>
      <p:sp>
        <p:nvSpPr>
          <p:cNvPr id="4" name="Text Placeholder 3">
            <a:extLst>
              <a:ext uri="{FF2B5EF4-FFF2-40B4-BE49-F238E27FC236}">
                <a16:creationId xmlns:a16="http://schemas.microsoft.com/office/drawing/2014/main" id="{1B5C6EA4-BDAA-45C8-89D5-3F8C7FF91C5E}"/>
              </a:ext>
            </a:extLst>
          </p:cNvPr>
          <p:cNvSpPr>
            <a:spLocks noGrp="1"/>
          </p:cNvSpPr>
          <p:nvPr>
            <p:ph type="body" sz="quarter" idx="15"/>
          </p:nvPr>
        </p:nvSpPr>
        <p:spPr>
          <a:xfrm>
            <a:off x="743577" y="1289684"/>
            <a:ext cx="4953838" cy="4801400"/>
          </a:xfrm>
        </p:spPr>
        <p:txBody>
          <a:bodyPr/>
          <a:lstStyle/>
          <a:p>
            <a:r>
              <a:rPr lang="en-US" dirty="0"/>
              <a:t>Provides clarity</a:t>
            </a:r>
            <a:br>
              <a:rPr lang="en-US" dirty="0"/>
            </a:br>
            <a:endParaRPr lang="en-US" dirty="0"/>
          </a:p>
          <a:p>
            <a:r>
              <a:rPr lang="en-US" dirty="0"/>
              <a:t>Listens and allows others to be heard</a:t>
            </a:r>
            <a:br>
              <a:rPr lang="en-US" dirty="0"/>
            </a:br>
            <a:endParaRPr lang="en-US" dirty="0"/>
          </a:p>
          <a:p>
            <a:r>
              <a:rPr lang="en-US" dirty="0"/>
              <a:t>Values conversations</a:t>
            </a:r>
            <a:br>
              <a:rPr lang="en-US" dirty="0"/>
            </a:br>
            <a:endParaRPr lang="en-US" dirty="0"/>
          </a:p>
          <a:p>
            <a:r>
              <a:rPr lang="en-US" dirty="0"/>
              <a:t>Models desired behaviors</a:t>
            </a:r>
            <a:br>
              <a:rPr lang="en-US" dirty="0"/>
            </a:br>
            <a:endParaRPr lang="en-US" dirty="0"/>
          </a:p>
          <a:p>
            <a:r>
              <a:rPr lang="en-US" dirty="0"/>
              <a:t>Encourages healthy conflict</a:t>
            </a:r>
          </a:p>
          <a:p>
            <a:endParaRPr lang="en-US" dirty="0"/>
          </a:p>
        </p:txBody>
      </p:sp>
      <p:sp>
        <p:nvSpPr>
          <p:cNvPr id="5" name="Text Placeholder 3">
            <a:extLst>
              <a:ext uri="{FF2B5EF4-FFF2-40B4-BE49-F238E27FC236}">
                <a16:creationId xmlns:a16="http://schemas.microsoft.com/office/drawing/2014/main" id="{250F6188-4D78-4B3C-91E7-BA0EE6891F11}"/>
              </a:ext>
            </a:extLst>
          </p:cNvPr>
          <p:cNvSpPr txBox="1">
            <a:spLocks/>
          </p:cNvSpPr>
          <p:nvPr/>
        </p:nvSpPr>
        <p:spPr bwMode="auto">
          <a:xfrm>
            <a:off x="6219090" y="1289684"/>
            <a:ext cx="5134710" cy="480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lvl1pPr marL="457200" indent="-457200" algn="l" rtl="0" eaLnBrk="1" fontAlgn="base" hangingPunct="1">
              <a:lnSpc>
                <a:spcPct val="100000"/>
              </a:lnSpc>
              <a:spcBef>
                <a:spcPts val="624"/>
              </a:spcBef>
              <a:spcAft>
                <a:spcPct val="0"/>
              </a:spcAft>
              <a:buClr>
                <a:srgbClr val="004A78"/>
              </a:buClr>
              <a:buFont typeface="Arial" panose="020B0604020202020204" pitchFamily="34" charset="0"/>
              <a:buChar char="•"/>
              <a:defRPr sz="2600" b="0" i="0" kern="1200" baseline="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900113" indent="-442913" algn="l" rtl="0" eaLnBrk="1" fontAlgn="base" hangingPunct="1">
              <a:lnSpc>
                <a:spcPct val="100000"/>
              </a:lnSpc>
              <a:spcBef>
                <a:spcPts val="624"/>
              </a:spcBef>
              <a:spcAft>
                <a:spcPct val="0"/>
              </a:spcAft>
              <a:buClr>
                <a:srgbClr val="004A78"/>
              </a:buClr>
              <a:buFontTx/>
              <a:buChar char="–"/>
              <a:defRPr sz="2400" kern="1200" baseline="0">
                <a:solidFill>
                  <a:srgbClr val="000000"/>
                </a:solidFill>
                <a:latin typeface="Arial" panose="020B0604020202020204" pitchFamily="34" charset="0"/>
                <a:ea typeface="Arial" panose="020B0604020202020204" pitchFamily="34" charset="0"/>
                <a:cs typeface="Arial" panose="020B0604020202020204" pitchFamily="34" charset="0"/>
              </a:defRPr>
            </a:lvl2pPr>
            <a:lvl3pPr marL="1350963" indent="-436563" algn="l" rtl="0" eaLnBrk="1" fontAlgn="base" hangingPunct="1">
              <a:lnSpc>
                <a:spcPct val="100000"/>
              </a:lnSpc>
              <a:spcBef>
                <a:spcPts val="624"/>
              </a:spcBef>
              <a:spcAft>
                <a:spcPct val="0"/>
              </a:spcAft>
              <a:buFont typeface="Arial" panose="020B0604020202020204" pitchFamily="34" charset="0"/>
              <a:buChar char="•"/>
              <a:defRPr sz="2200" kern="1200" baseline="0">
                <a:solidFill>
                  <a:srgbClr val="000000"/>
                </a:solidFill>
                <a:latin typeface="Arial" panose="020B0604020202020204" pitchFamily="34" charset="0"/>
                <a:ea typeface="Arial" panose="020B0604020202020204" pitchFamily="34" charset="0"/>
                <a:cs typeface="Arial" panose="020B0604020202020204" pitchFamily="34"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chemeClr val="bg1"/>
                </a:solidFill>
                <a:latin typeface="Summer Font" charset="0"/>
                <a:ea typeface="Summer Font" charset="0"/>
                <a:cs typeface="Summer Font"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chemeClr val="bg1"/>
                </a:solidFill>
                <a:latin typeface="Summer Font" charset="0"/>
                <a:ea typeface="Summer Font" charset="0"/>
                <a:cs typeface="Summer Fon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Creates an environment of emotional safety</a:t>
            </a:r>
            <a:br>
              <a:rPr lang="en-US" dirty="0"/>
            </a:br>
            <a:endParaRPr lang="en-US" dirty="0"/>
          </a:p>
          <a:p>
            <a:r>
              <a:rPr lang="en-US" dirty="0"/>
              <a:t>Has high levels of self-awareness</a:t>
            </a:r>
            <a:br>
              <a:rPr lang="en-US" dirty="0"/>
            </a:br>
            <a:endParaRPr lang="en-US" dirty="0"/>
          </a:p>
          <a:p>
            <a:r>
              <a:rPr lang="en-US" dirty="0"/>
              <a:t>Empowers others</a:t>
            </a:r>
            <a:br>
              <a:rPr lang="en-US" dirty="0"/>
            </a:br>
            <a:endParaRPr lang="en-US" dirty="0"/>
          </a:p>
          <a:p>
            <a:r>
              <a:rPr lang="en-US" dirty="0"/>
              <a:t>Welcomes feedback</a:t>
            </a:r>
          </a:p>
        </p:txBody>
      </p:sp>
    </p:spTree>
    <p:extLst>
      <p:ext uri="{BB962C8B-B14F-4D97-AF65-F5344CB8AC3E}">
        <p14:creationId xmlns:p14="http://schemas.microsoft.com/office/powerpoint/2010/main" val="3744489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D451BD-052A-4F97-9110-2AA1684EFA8B}"/>
              </a:ext>
            </a:extLst>
          </p:cNvPr>
          <p:cNvSpPr>
            <a:spLocks noGrp="1"/>
          </p:cNvSpPr>
          <p:nvPr>
            <p:ph type="title"/>
          </p:nvPr>
        </p:nvSpPr>
        <p:spPr>
          <a:xfrm>
            <a:off x="838200" y="3096122"/>
            <a:ext cx="10515600" cy="1097506"/>
          </a:xfrm>
        </p:spPr>
        <p:txBody>
          <a:bodyPr/>
          <a:lstStyle/>
          <a:p>
            <a:r>
              <a:rPr lang="en-IN" dirty="0"/>
              <a:t>Workbook Exercise 12.1</a:t>
            </a:r>
            <a:br>
              <a:rPr lang="en-IN" dirty="0"/>
            </a:br>
            <a:r>
              <a:rPr lang="en-IN" dirty="0"/>
              <a:t>Thinking About Leadership</a:t>
            </a:r>
          </a:p>
        </p:txBody>
      </p:sp>
    </p:spTree>
    <p:extLst>
      <p:ext uri="{BB962C8B-B14F-4D97-AF65-F5344CB8AC3E}">
        <p14:creationId xmlns:p14="http://schemas.microsoft.com/office/powerpoint/2010/main" val="2620298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97D006-8766-426F-B2BA-2BAE4D22A914}"/>
              </a:ext>
            </a:extLst>
          </p:cNvPr>
          <p:cNvSpPr>
            <a:spLocks noGrp="1"/>
          </p:cNvSpPr>
          <p:nvPr>
            <p:ph type="title"/>
          </p:nvPr>
        </p:nvSpPr>
        <p:spPr/>
        <p:txBody>
          <a:bodyPr/>
          <a:lstStyle/>
          <a:p>
            <a:r>
              <a:rPr lang="en-US" dirty="0"/>
              <a:t>Leadership Through Decision Making</a:t>
            </a:r>
            <a:endParaRPr lang="en-IN" dirty="0"/>
          </a:p>
        </p:txBody>
      </p:sp>
      <p:sp>
        <p:nvSpPr>
          <p:cNvPr id="4" name="Text Placeholder 3">
            <a:extLst>
              <a:ext uri="{FF2B5EF4-FFF2-40B4-BE49-F238E27FC236}">
                <a16:creationId xmlns:a16="http://schemas.microsoft.com/office/drawing/2014/main" id="{1B5C6EA4-BDAA-45C8-89D5-3F8C7FF91C5E}"/>
              </a:ext>
            </a:extLst>
          </p:cNvPr>
          <p:cNvSpPr>
            <a:spLocks noGrp="1"/>
          </p:cNvSpPr>
          <p:nvPr>
            <p:ph type="body" sz="quarter" idx="15"/>
          </p:nvPr>
        </p:nvSpPr>
        <p:spPr/>
        <p:txBody>
          <a:bodyPr/>
          <a:lstStyle/>
          <a:p>
            <a:r>
              <a:rPr lang="en-US" dirty="0"/>
              <a:t>Vroom-Yetton Model</a:t>
            </a:r>
          </a:p>
        </p:txBody>
      </p:sp>
    </p:spTree>
    <p:extLst>
      <p:ext uri="{BB962C8B-B14F-4D97-AF65-F5344CB8AC3E}">
        <p14:creationId xmlns:p14="http://schemas.microsoft.com/office/powerpoint/2010/main" val="25301576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97D006-8766-426F-B2BA-2BAE4D22A914}"/>
              </a:ext>
            </a:extLst>
          </p:cNvPr>
          <p:cNvSpPr>
            <a:spLocks noGrp="1"/>
          </p:cNvSpPr>
          <p:nvPr>
            <p:ph type="title"/>
          </p:nvPr>
        </p:nvSpPr>
        <p:spPr/>
        <p:txBody>
          <a:bodyPr/>
          <a:lstStyle/>
          <a:p>
            <a:r>
              <a:rPr lang="en-US" dirty="0"/>
              <a:t>Leadership Through Contact</a:t>
            </a:r>
            <a:endParaRPr lang="en-IN" dirty="0"/>
          </a:p>
        </p:txBody>
      </p:sp>
      <p:sp>
        <p:nvSpPr>
          <p:cNvPr id="4" name="Text Placeholder 3">
            <a:extLst>
              <a:ext uri="{FF2B5EF4-FFF2-40B4-BE49-F238E27FC236}">
                <a16:creationId xmlns:a16="http://schemas.microsoft.com/office/drawing/2014/main" id="{1B5C6EA4-BDAA-45C8-89D5-3F8C7FF91C5E}"/>
              </a:ext>
            </a:extLst>
          </p:cNvPr>
          <p:cNvSpPr>
            <a:spLocks noGrp="1"/>
          </p:cNvSpPr>
          <p:nvPr>
            <p:ph type="body" sz="quarter" idx="15"/>
          </p:nvPr>
        </p:nvSpPr>
        <p:spPr/>
        <p:txBody>
          <a:bodyPr/>
          <a:lstStyle/>
          <a:p>
            <a:r>
              <a:rPr lang="en-US" dirty="0"/>
              <a:t>Management by walking around</a:t>
            </a:r>
          </a:p>
        </p:txBody>
      </p:sp>
    </p:spTree>
    <p:extLst>
      <p:ext uri="{BB962C8B-B14F-4D97-AF65-F5344CB8AC3E}">
        <p14:creationId xmlns:p14="http://schemas.microsoft.com/office/powerpoint/2010/main" val="28056502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97D006-8766-426F-B2BA-2BAE4D22A914}"/>
              </a:ext>
            </a:extLst>
          </p:cNvPr>
          <p:cNvSpPr>
            <a:spLocks noGrp="1"/>
          </p:cNvSpPr>
          <p:nvPr>
            <p:ph type="title"/>
          </p:nvPr>
        </p:nvSpPr>
        <p:spPr/>
        <p:txBody>
          <a:bodyPr/>
          <a:lstStyle/>
          <a:p>
            <a:r>
              <a:rPr lang="en-US" dirty="0"/>
              <a:t>Leadership Through Power </a:t>
            </a:r>
            <a:endParaRPr lang="en-IN" dirty="0"/>
          </a:p>
        </p:txBody>
      </p:sp>
      <p:sp>
        <p:nvSpPr>
          <p:cNvPr id="4" name="Text Placeholder 3">
            <a:extLst>
              <a:ext uri="{FF2B5EF4-FFF2-40B4-BE49-F238E27FC236}">
                <a16:creationId xmlns:a16="http://schemas.microsoft.com/office/drawing/2014/main" id="{1B5C6EA4-BDAA-45C8-89D5-3F8C7FF91C5E}"/>
              </a:ext>
            </a:extLst>
          </p:cNvPr>
          <p:cNvSpPr>
            <a:spLocks noGrp="1"/>
          </p:cNvSpPr>
          <p:nvPr>
            <p:ph type="body" sz="quarter" idx="15"/>
          </p:nvPr>
        </p:nvSpPr>
        <p:spPr/>
        <p:txBody>
          <a:bodyPr/>
          <a:lstStyle/>
          <a:p>
            <a:r>
              <a:rPr lang="en-US" dirty="0"/>
              <a:t>Expert Power</a:t>
            </a:r>
            <a:br>
              <a:rPr lang="en-US" dirty="0"/>
            </a:br>
            <a:endParaRPr lang="en-US" dirty="0"/>
          </a:p>
          <a:p>
            <a:r>
              <a:rPr lang="en-US" dirty="0"/>
              <a:t>Legitimate Power</a:t>
            </a:r>
            <a:br>
              <a:rPr lang="en-US" dirty="0"/>
            </a:br>
            <a:endParaRPr lang="en-US" dirty="0"/>
          </a:p>
          <a:p>
            <a:r>
              <a:rPr lang="en-US" dirty="0"/>
              <a:t>Reward Power</a:t>
            </a:r>
            <a:br>
              <a:rPr lang="en-US" dirty="0"/>
            </a:br>
            <a:endParaRPr lang="en-US" dirty="0"/>
          </a:p>
          <a:p>
            <a:r>
              <a:rPr lang="en-US" dirty="0"/>
              <a:t>Coercive Power</a:t>
            </a:r>
            <a:br>
              <a:rPr lang="en-US" dirty="0"/>
            </a:br>
            <a:endParaRPr lang="en-US" dirty="0"/>
          </a:p>
          <a:p>
            <a:r>
              <a:rPr lang="en-US" dirty="0"/>
              <a:t>Referent Power</a:t>
            </a:r>
          </a:p>
        </p:txBody>
      </p:sp>
    </p:spTree>
    <p:extLst>
      <p:ext uri="{BB962C8B-B14F-4D97-AF65-F5344CB8AC3E}">
        <p14:creationId xmlns:p14="http://schemas.microsoft.com/office/powerpoint/2010/main" val="4771727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97D006-8766-426F-B2BA-2BAE4D22A914}"/>
              </a:ext>
            </a:extLst>
          </p:cNvPr>
          <p:cNvSpPr>
            <a:spLocks noGrp="1"/>
          </p:cNvSpPr>
          <p:nvPr>
            <p:ph type="title"/>
          </p:nvPr>
        </p:nvSpPr>
        <p:spPr/>
        <p:txBody>
          <a:bodyPr/>
          <a:lstStyle/>
          <a:p>
            <a:r>
              <a:rPr lang="en-US" dirty="0"/>
              <a:t>Leadership Through Vision: </a:t>
            </a:r>
            <a:br>
              <a:rPr lang="en-US" dirty="0"/>
            </a:br>
            <a:r>
              <a:rPr lang="en-US" dirty="0"/>
              <a:t>Transformational Leadership </a:t>
            </a:r>
            <a:endParaRPr lang="en-IN" dirty="0"/>
          </a:p>
        </p:txBody>
      </p:sp>
      <p:sp>
        <p:nvSpPr>
          <p:cNvPr id="4" name="Text Placeholder 3">
            <a:extLst>
              <a:ext uri="{FF2B5EF4-FFF2-40B4-BE49-F238E27FC236}">
                <a16:creationId xmlns:a16="http://schemas.microsoft.com/office/drawing/2014/main" id="{1B5C6EA4-BDAA-45C8-89D5-3F8C7FF91C5E}"/>
              </a:ext>
            </a:extLst>
          </p:cNvPr>
          <p:cNvSpPr>
            <a:spLocks noGrp="1"/>
          </p:cNvSpPr>
          <p:nvPr>
            <p:ph type="body" sz="quarter" idx="15"/>
          </p:nvPr>
        </p:nvSpPr>
        <p:spPr/>
        <p:txBody>
          <a:bodyPr/>
          <a:lstStyle/>
          <a:p>
            <a:r>
              <a:rPr lang="en-US" dirty="0"/>
              <a:t>Visionary </a:t>
            </a:r>
            <a:br>
              <a:rPr lang="en-US" dirty="0"/>
            </a:br>
            <a:endParaRPr lang="en-US" dirty="0"/>
          </a:p>
          <a:p>
            <a:r>
              <a:rPr lang="en-US" dirty="0"/>
              <a:t>Charismatic</a:t>
            </a:r>
            <a:br>
              <a:rPr lang="en-US" dirty="0"/>
            </a:br>
            <a:endParaRPr lang="en-US" dirty="0"/>
          </a:p>
          <a:p>
            <a:r>
              <a:rPr lang="en-US" dirty="0"/>
              <a:t>Inspirational</a:t>
            </a:r>
            <a:br>
              <a:rPr lang="en-US" dirty="0"/>
            </a:br>
            <a:endParaRPr lang="en-US" dirty="0"/>
          </a:p>
          <a:p>
            <a:r>
              <a:rPr lang="en-US" dirty="0"/>
              <a:t>Challenge the status-quo</a:t>
            </a:r>
            <a:br>
              <a:rPr lang="en-US" dirty="0"/>
            </a:br>
            <a:endParaRPr lang="en-US" dirty="0"/>
          </a:p>
          <a:p>
            <a:r>
              <a:rPr lang="en-US" dirty="0"/>
              <a:t>Carefully analyze problems</a:t>
            </a:r>
            <a:br>
              <a:rPr lang="en-US" dirty="0"/>
            </a:br>
            <a:endParaRPr lang="en-US" dirty="0"/>
          </a:p>
          <a:p>
            <a:r>
              <a:rPr lang="en-US" dirty="0"/>
              <a:t>Confident and optimistic</a:t>
            </a:r>
          </a:p>
        </p:txBody>
      </p:sp>
    </p:spTree>
    <p:extLst>
      <p:ext uri="{BB962C8B-B14F-4D97-AF65-F5344CB8AC3E}">
        <p14:creationId xmlns:p14="http://schemas.microsoft.com/office/powerpoint/2010/main" val="27180705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97D006-8766-426F-B2BA-2BAE4D22A914}"/>
              </a:ext>
            </a:extLst>
          </p:cNvPr>
          <p:cNvSpPr>
            <a:spLocks noGrp="1"/>
          </p:cNvSpPr>
          <p:nvPr>
            <p:ph type="title"/>
          </p:nvPr>
        </p:nvSpPr>
        <p:spPr/>
        <p:txBody>
          <a:bodyPr/>
          <a:lstStyle/>
          <a:p>
            <a:r>
              <a:rPr lang="en-US" dirty="0"/>
              <a:t>Leadership Through Vision: </a:t>
            </a:r>
            <a:br>
              <a:rPr lang="en-US" dirty="0"/>
            </a:br>
            <a:r>
              <a:rPr lang="en-US" dirty="0"/>
              <a:t>Hunt and Laing (1997)</a:t>
            </a:r>
            <a:endParaRPr lang="en-IN" dirty="0"/>
          </a:p>
        </p:txBody>
      </p:sp>
      <p:sp>
        <p:nvSpPr>
          <p:cNvPr id="4" name="Text Placeholder 3">
            <a:extLst>
              <a:ext uri="{FF2B5EF4-FFF2-40B4-BE49-F238E27FC236}">
                <a16:creationId xmlns:a16="http://schemas.microsoft.com/office/drawing/2014/main" id="{1B5C6EA4-BDAA-45C8-89D5-3F8C7FF91C5E}"/>
              </a:ext>
            </a:extLst>
          </p:cNvPr>
          <p:cNvSpPr>
            <a:spLocks noGrp="1"/>
          </p:cNvSpPr>
          <p:nvPr>
            <p:ph type="body" sz="quarter" idx="15"/>
          </p:nvPr>
        </p:nvSpPr>
        <p:spPr/>
        <p:txBody>
          <a:bodyPr/>
          <a:lstStyle/>
          <a:p>
            <a:r>
              <a:rPr lang="en-US" dirty="0"/>
              <a:t>Vision</a:t>
            </a:r>
            <a:br>
              <a:rPr lang="en-US" dirty="0"/>
            </a:br>
            <a:endParaRPr lang="en-US" dirty="0"/>
          </a:p>
          <a:p>
            <a:r>
              <a:rPr lang="en-US" dirty="0"/>
              <a:t>Differentiation</a:t>
            </a:r>
            <a:br>
              <a:rPr lang="en-US" dirty="0"/>
            </a:br>
            <a:endParaRPr lang="en-US" dirty="0"/>
          </a:p>
          <a:p>
            <a:r>
              <a:rPr lang="en-US" dirty="0"/>
              <a:t>Values</a:t>
            </a:r>
            <a:br>
              <a:rPr lang="en-US" dirty="0"/>
            </a:br>
            <a:endParaRPr lang="en-US" dirty="0"/>
          </a:p>
          <a:p>
            <a:r>
              <a:rPr lang="en-US" dirty="0"/>
              <a:t>Transmission of visions and values</a:t>
            </a:r>
            <a:br>
              <a:rPr lang="en-US" dirty="0"/>
            </a:br>
            <a:endParaRPr lang="en-US" dirty="0"/>
          </a:p>
          <a:p>
            <a:r>
              <a:rPr lang="en-US" dirty="0"/>
              <a:t>Flaws</a:t>
            </a:r>
          </a:p>
        </p:txBody>
      </p:sp>
    </p:spTree>
    <p:extLst>
      <p:ext uri="{BB962C8B-B14F-4D97-AF65-F5344CB8AC3E}">
        <p14:creationId xmlns:p14="http://schemas.microsoft.com/office/powerpoint/2010/main" val="20224355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97D006-8766-426F-B2BA-2BAE4D22A914}"/>
              </a:ext>
            </a:extLst>
          </p:cNvPr>
          <p:cNvSpPr>
            <a:spLocks noGrp="1"/>
          </p:cNvSpPr>
          <p:nvPr>
            <p:ph type="title"/>
          </p:nvPr>
        </p:nvSpPr>
        <p:spPr/>
        <p:txBody>
          <a:bodyPr/>
          <a:lstStyle/>
          <a:p>
            <a:r>
              <a:rPr lang="en-IN" dirty="0"/>
              <a:t>Authentic Leadership</a:t>
            </a:r>
          </a:p>
        </p:txBody>
      </p:sp>
      <p:sp>
        <p:nvSpPr>
          <p:cNvPr id="4" name="Text Placeholder 3">
            <a:extLst>
              <a:ext uri="{FF2B5EF4-FFF2-40B4-BE49-F238E27FC236}">
                <a16:creationId xmlns:a16="http://schemas.microsoft.com/office/drawing/2014/main" id="{1B5C6EA4-BDAA-45C8-89D5-3F8C7FF91C5E}"/>
              </a:ext>
            </a:extLst>
          </p:cNvPr>
          <p:cNvSpPr>
            <a:spLocks noGrp="1"/>
          </p:cNvSpPr>
          <p:nvPr>
            <p:ph type="body" sz="quarter" idx="15"/>
          </p:nvPr>
        </p:nvSpPr>
        <p:spPr/>
        <p:txBody>
          <a:bodyPr/>
          <a:lstStyle/>
          <a:p>
            <a:r>
              <a:rPr lang="en-US" dirty="0"/>
              <a:t>Bill George (2003)</a:t>
            </a:r>
            <a:br>
              <a:rPr lang="en-US" dirty="0"/>
            </a:br>
            <a:endParaRPr lang="en-US" dirty="0"/>
          </a:p>
          <a:p>
            <a:r>
              <a:rPr lang="en-US" dirty="0"/>
              <a:t>Leaders become self-aware by reflecting on their own:</a:t>
            </a:r>
          </a:p>
          <a:p>
            <a:pPr lvl="1"/>
            <a:r>
              <a:rPr lang="en-US" dirty="0"/>
              <a:t>Ethics</a:t>
            </a:r>
          </a:p>
          <a:p>
            <a:pPr lvl="1"/>
            <a:r>
              <a:rPr lang="en-US" dirty="0"/>
              <a:t>Core beliefs</a:t>
            </a:r>
          </a:p>
          <a:p>
            <a:pPr lvl="1"/>
            <a:r>
              <a:rPr lang="en-US" dirty="0"/>
              <a:t>Values</a:t>
            </a:r>
            <a:br>
              <a:rPr lang="en-US" dirty="0"/>
            </a:br>
            <a:endParaRPr lang="en-US" dirty="0"/>
          </a:p>
          <a:p>
            <a:r>
              <a:rPr lang="en-US" dirty="0"/>
              <a:t>They lead out of a desire to serve others.</a:t>
            </a:r>
          </a:p>
        </p:txBody>
      </p:sp>
    </p:spTree>
    <p:extLst>
      <p:ext uri="{BB962C8B-B14F-4D97-AF65-F5344CB8AC3E}">
        <p14:creationId xmlns:p14="http://schemas.microsoft.com/office/powerpoint/2010/main" val="29446404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6B0C798-0454-4BDF-8FBE-7C81ACA46118}"/>
              </a:ext>
            </a:extLst>
          </p:cNvPr>
          <p:cNvSpPr>
            <a:spLocks noGrp="1"/>
          </p:cNvSpPr>
          <p:nvPr>
            <p:ph type="title"/>
          </p:nvPr>
        </p:nvSpPr>
        <p:spPr>
          <a:xfrm>
            <a:off x="1850424" y="3096122"/>
            <a:ext cx="8491151" cy="1086995"/>
          </a:xfrm>
        </p:spPr>
        <p:txBody>
          <a:bodyPr/>
          <a:lstStyle/>
          <a:p>
            <a:r>
              <a:rPr lang="en-IN" dirty="0"/>
              <a:t>Cultural Differences in Leadership: Project Globe</a:t>
            </a:r>
          </a:p>
        </p:txBody>
      </p:sp>
    </p:spTree>
    <p:extLst>
      <p:ext uri="{BB962C8B-B14F-4D97-AF65-F5344CB8AC3E}">
        <p14:creationId xmlns:p14="http://schemas.microsoft.com/office/powerpoint/2010/main" val="10744879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97D006-8766-426F-B2BA-2BAE4D22A914}"/>
              </a:ext>
            </a:extLst>
          </p:cNvPr>
          <p:cNvSpPr>
            <a:spLocks noGrp="1"/>
          </p:cNvSpPr>
          <p:nvPr>
            <p:ph type="title"/>
          </p:nvPr>
        </p:nvSpPr>
        <p:spPr/>
        <p:txBody>
          <a:bodyPr/>
          <a:lstStyle/>
          <a:p>
            <a:r>
              <a:rPr lang="en-IN" dirty="0"/>
              <a:t>Project GLOBE</a:t>
            </a:r>
          </a:p>
        </p:txBody>
      </p:sp>
      <p:sp>
        <p:nvSpPr>
          <p:cNvPr id="4" name="Text Placeholder 3">
            <a:extLst>
              <a:ext uri="{FF2B5EF4-FFF2-40B4-BE49-F238E27FC236}">
                <a16:creationId xmlns:a16="http://schemas.microsoft.com/office/drawing/2014/main" id="{1B5C6EA4-BDAA-45C8-89D5-3F8C7FF91C5E}"/>
              </a:ext>
            </a:extLst>
          </p:cNvPr>
          <p:cNvSpPr>
            <a:spLocks noGrp="1"/>
          </p:cNvSpPr>
          <p:nvPr>
            <p:ph type="body" sz="quarter" idx="15"/>
          </p:nvPr>
        </p:nvSpPr>
        <p:spPr>
          <a:xfrm>
            <a:off x="743576" y="1037230"/>
            <a:ext cx="10711543" cy="4801400"/>
          </a:xfrm>
        </p:spPr>
        <p:txBody>
          <a:bodyPr/>
          <a:lstStyle/>
          <a:p>
            <a:r>
              <a:rPr lang="en-US" dirty="0"/>
              <a:t>Global Leadership and Organizational Behavior Effectiveness</a:t>
            </a:r>
            <a:br>
              <a:rPr lang="en-US" dirty="0"/>
            </a:br>
            <a:endParaRPr lang="en-US" dirty="0"/>
          </a:p>
          <a:p>
            <a:r>
              <a:rPr lang="en-US" dirty="0"/>
              <a:t>Culture differentiation on nine dimensions:</a:t>
            </a:r>
          </a:p>
          <a:p>
            <a:pPr lvl="1"/>
            <a:r>
              <a:rPr lang="en-US" dirty="0"/>
              <a:t>Uncertainty avoidance</a:t>
            </a:r>
          </a:p>
          <a:p>
            <a:pPr lvl="1"/>
            <a:r>
              <a:rPr lang="en-US" dirty="0"/>
              <a:t>Power distance</a:t>
            </a:r>
          </a:p>
          <a:p>
            <a:pPr lvl="1"/>
            <a:r>
              <a:rPr lang="en-US" dirty="0"/>
              <a:t>Social collectivism</a:t>
            </a:r>
          </a:p>
          <a:p>
            <a:pPr lvl="1"/>
            <a:r>
              <a:rPr lang="en-US" dirty="0"/>
              <a:t>In-group collectivism</a:t>
            </a:r>
          </a:p>
          <a:p>
            <a:pPr lvl="1"/>
            <a:r>
              <a:rPr lang="en-US" dirty="0"/>
              <a:t>Gender egalitarianism</a:t>
            </a:r>
          </a:p>
          <a:p>
            <a:pPr lvl="1"/>
            <a:r>
              <a:rPr lang="en-US" dirty="0"/>
              <a:t>Assertiveness</a:t>
            </a:r>
          </a:p>
          <a:p>
            <a:pPr lvl="1"/>
            <a:r>
              <a:rPr lang="en-US" dirty="0"/>
              <a:t>Future orientation</a:t>
            </a:r>
          </a:p>
          <a:p>
            <a:pPr lvl="1"/>
            <a:r>
              <a:rPr lang="en-US" dirty="0"/>
              <a:t>Performance orientation</a:t>
            </a:r>
          </a:p>
          <a:p>
            <a:pPr lvl="1"/>
            <a:r>
              <a:rPr lang="en-US" dirty="0"/>
              <a:t>Humane orientation</a:t>
            </a:r>
          </a:p>
        </p:txBody>
      </p:sp>
    </p:spTree>
    <p:extLst>
      <p:ext uri="{BB962C8B-B14F-4D97-AF65-F5344CB8AC3E}">
        <p14:creationId xmlns:p14="http://schemas.microsoft.com/office/powerpoint/2010/main" val="40764245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6B0C798-0454-4BDF-8FBE-7C81ACA46118}"/>
              </a:ext>
            </a:extLst>
          </p:cNvPr>
          <p:cNvSpPr>
            <a:spLocks noGrp="1"/>
          </p:cNvSpPr>
          <p:nvPr>
            <p:ph type="title"/>
          </p:nvPr>
        </p:nvSpPr>
        <p:spPr>
          <a:xfrm>
            <a:off x="1850424" y="3096122"/>
            <a:ext cx="8491151" cy="1086995"/>
          </a:xfrm>
        </p:spPr>
        <p:txBody>
          <a:bodyPr/>
          <a:lstStyle/>
          <a:p>
            <a:r>
              <a:rPr lang="en-IN" dirty="0"/>
              <a:t>Leadership: Where Are We Today?</a:t>
            </a:r>
          </a:p>
        </p:txBody>
      </p:sp>
    </p:spTree>
    <p:extLst>
      <p:ext uri="{BB962C8B-B14F-4D97-AF65-F5344CB8AC3E}">
        <p14:creationId xmlns:p14="http://schemas.microsoft.com/office/powerpoint/2010/main" val="15480798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97D006-8766-426F-B2BA-2BAE4D22A914}"/>
              </a:ext>
            </a:extLst>
          </p:cNvPr>
          <p:cNvSpPr>
            <a:spLocks noGrp="1"/>
          </p:cNvSpPr>
          <p:nvPr>
            <p:ph type="title"/>
          </p:nvPr>
        </p:nvSpPr>
        <p:spPr/>
        <p:txBody>
          <a:bodyPr/>
          <a:lstStyle/>
          <a:p>
            <a:r>
              <a:rPr lang="en-IN" dirty="0"/>
              <a:t>Leadership: Current Thinking</a:t>
            </a:r>
          </a:p>
        </p:txBody>
      </p:sp>
      <p:sp>
        <p:nvSpPr>
          <p:cNvPr id="4" name="Text Placeholder 3">
            <a:extLst>
              <a:ext uri="{FF2B5EF4-FFF2-40B4-BE49-F238E27FC236}">
                <a16:creationId xmlns:a16="http://schemas.microsoft.com/office/drawing/2014/main" id="{1B5C6EA4-BDAA-45C8-89D5-3F8C7FF91C5E}"/>
              </a:ext>
            </a:extLst>
          </p:cNvPr>
          <p:cNvSpPr>
            <a:spLocks noGrp="1"/>
          </p:cNvSpPr>
          <p:nvPr>
            <p:ph type="body" sz="quarter" idx="15"/>
          </p:nvPr>
        </p:nvSpPr>
        <p:spPr/>
        <p:txBody>
          <a:bodyPr/>
          <a:lstStyle/>
          <a:p>
            <a:r>
              <a:rPr lang="en-US" dirty="0"/>
              <a:t>Leadership emerges as a set of interactions: </a:t>
            </a:r>
          </a:p>
          <a:p>
            <a:pPr lvl="1"/>
            <a:r>
              <a:rPr lang="en-US" dirty="0"/>
              <a:t>Between a leader’s traits and skills</a:t>
            </a:r>
          </a:p>
          <a:p>
            <a:pPr lvl="1"/>
            <a:r>
              <a:rPr lang="en-US" dirty="0"/>
              <a:t>Between a situation’s demands and characteristics</a:t>
            </a:r>
          </a:p>
          <a:p>
            <a:pPr lvl="1"/>
            <a:r>
              <a:rPr lang="en-US" dirty="0"/>
              <a:t>Between followers’ needs and characteristics</a:t>
            </a:r>
          </a:p>
        </p:txBody>
      </p:sp>
    </p:spTree>
    <p:extLst>
      <p:ext uri="{BB962C8B-B14F-4D97-AF65-F5344CB8AC3E}">
        <p14:creationId xmlns:p14="http://schemas.microsoft.com/office/powerpoint/2010/main" val="1219927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t>Activity: Discussion</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dirty="0"/>
              <a:t>How are leaders, managers, administrators, and supervisors different?</a:t>
            </a:r>
          </a:p>
        </p:txBody>
      </p:sp>
    </p:spTree>
    <p:extLst>
      <p:ext uri="{BB962C8B-B14F-4D97-AF65-F5344CB8AC3E}">
        <p14:creationId xmlns:p14="http://schemas.microsoft.com/office/powerpoint/2010/main" val="34514477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97D006-8766-426F-B2BA-2BAE4D22A914}"/>
              </a:ext>
            </a:extLst>
          </p:cNvPr>
          <p:cNvSpPr>
            <a:spLocks noGrp="1"/>
          </p:cNvSpPr>
          <p:nvPr>
            <p:ph type="title"/>
          </p:nvPr>
        </p:nvSpPr>
        <p:spPr/>
        <p:txBody>
          <a:bodyPr/>
          <a:lstStyle/>
          <a:p>
            <a:r>
              <a:rPr lang="en-IN" dirty="0"/>
              <a:t>Summary of Theories</a:t>
            </a:r>
          </a:p>
        </p:txBody>
      </p:sp>
      <p:sp>
        <p:nvSpPr>
          <p:cNvPr id="4" name="Text Placeholder 3">
            <a:extLst>
              <a:ext uri="{FF2B5EF4-FFF2-40B4-BE49-F238E27FC236}">
                <a16:creationId xmlns:a16="http://schemas.microsoft.com/office/drawing/2014/main" id="{1B5C6EA4-BDAA-45C8-89D5-3F8C7FF91C5E}"/>
              </a:ext>
            </a:extLst>
          </p:cNvPr>
          <p:cNvSpPr>
            <a:spLocks noGrp="1"/>
          </p:cNvSpPr>
          <p:nvPr>
            <p:ph type="body" sz="quarter" idx="15"/>
          </p:nvPr>
        </p:nvSpPr>
        <p:spPr/>
        <p:txBody>
          <a:bodyPr/>
          <a:lstStyle/>
          <a:p>
            <a:r>
              <a:rPr lang="en-US" dirty="0"/>
              <a:t>A summary of theories suggest a successful leader:</a:t>
            </a:r>
          </a:p>
          <a:p>
            <a:pPr lvl="1"/>
            <a:r>
              <a:rPr lang="en-US" dirty="0"/>
              <a:t>Has received leadership training</a:t>
            </a:r>
          </a:p>
          <a:p>
            <a:pPr lvl="1"/>
            <a:r>
              <a:rPr lang="en-US" dirty="0"/>
              <a:t>Is a high self-monitor</a:t>
            </a:r>
          </a:p>
          <a:p>
            <a:pPr lvl="1"/>
            <a:r>
              <a:rPr lang="en-US" dirty="0"/>
              <a:t>Is high in both task and person orientations</a:t>
            </a:r>
          </a:p>
          <a:p>
            <a:pPr lvl="1"/>
            <a:r>
              <a:rPr lang="en-US" dirty="0"/>
              <a:t>Has the leadership motive pattern</a:t>
            </a:r>
          </a:p>
          <a:p>
            <a:pPr lvl="1"/>
            <a:r>
              <a:rPr lang="en-US" dirty="0"/>
              <a:t>Is intelligent</a:t>
            </a:r>
          </a:p>
          <a:p>
            <a:pPr lvl="1"/>
            <a:r>
              <a:rPr lang="en-US" dirty="0"/>
              <a:t>Is emotionally stable</a:t>
            </a:r>
          </a:p>
          <a:p>
            <a:pPr lvl="1"/>
            <a:r>
              <a:rPr lang="en-US" dirty="0"/>
              <a:t>Possesses the skills and personality to be a transformational leader</a:t>
            </a:r>
          </a:p>
        </p:txBody>
      </p:sp>
    </p:spTree>
    <p:extLst>
      <p:ext uri="{BB962C8B-B14F-4D97-AF65-F5344CB8AC3E}">
        <p14:creationId xmlns:p14="http://schemas.microsoft.com/office/powerpoint/2010/main" val="41491795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97D006-8766-426F-B2BA-2BAE4D22A914}"/>
              </a:ext>
            </a:extLst>
          </p:cNvPr>
          <p:cNvSpPr>
            <a:spLocks noGrp="1"/>
          </p:cNvSpPr>
          <p:nvPr>
            <p:ph type="title"/>
          </p:nvPr>
        </p:nvSpPr>
        <p:spPr/>
        <p:txBody>
          <a:bodyPr/>
          <a:lstStyle/>
          <a:p>
            <a:r>
              <a:rPr lang="en-IN" dirty="0"/>
              <a:t>Assumptions We Can Make</a:t>
            </a:r>
          </a:p>
        </p:txBody>
      </p:sp>
      <p:sp>
        <p:nvSpPr>
          <p:cNvPr id="4" name="Text Placeholder 3">
            <a:extLst>
              <a:ext uri="{FF2B5EF4-FFF2-40B4-BE49-F238E27FC236}">
                <a16:creationId xmlns:a16="http://schemas.microsoft.com/office/drawing/2014/main" id="{1B5C6EA4-BDAA-45C8-89D5-3F8C7FF91C5E}"/>
              </a:ext>
            </a:extLst>
          </p:cNvPr>
          <p:cNvSpPr>
            <a:spLocks noGrp="1"/>
          </p:cNvSpPr>
          <p:nvPr>
            <p:ph type="body" sz="quarter" idx="15"/>
          </p:nvPr>
        </p:nvSpPr>
        <p:spPr/>
        <p:txBody>
          <a:bodyPr/>
          <a:lstStyle/>
          <a:p>
            <a:pPr marL="0" indent="0">
              <a:buNone/>
            </a:pPr>
            <a:r>
              <a:rPr lang="en-US" dirty="0"/>
              <a:t>A successful leader:</a:t>
            </a:r>
          </a:p>
          <a:p>
            <a:r>
              <a:rPr lang="en-US" dirty="0"/>
              <a:t>Has a wide variety of relevant skills</a:t>
            </a:r>
          </a:p>
          <a:p>
            <a:r>
              <a:rPr lang="en-US" dirty="0"/>
              <a:t>Attends leadership conferences</a:t>
            </a:r>
          </a:p>
          <a:p>
            <a:r>
              <a:rPr lang="en-US" dirty="0"/>
              <a:t>Takes college courses</a:t>
            </a:r>
          </a:p>
          <a:p>
            <a:r>
              <a:rPr lang="en-US" dirty="0"/>
              <a:t>Gains a variety of experiences</a:t>
            </a:r>
          </a:p>
          <a:p>
            <a:r>
              <a:rPr lang="en-US" dirty="0"/>
              <a:t>Can adapt their interpersonal styles to fit the needs of followers</a:t>
            </a:r>
          </a:p>
          <a:p>
            <a:r>
              <a:rPr lang="en-US" dirty="0"/>
              <a:t>Can understand the needs of the situation, the follower, or both</a:t>
            </a:r>
          </a:p>
        </p:txBody>
      </p:sp>
    </p:spTree>
    <p:extLst>
      <p:ext uri="{BB962C8B-B14F-4D97-AF65-F5344CB8AC3E}">
        <p14:creationId xmlns:p14="http://schemas.microsoft.com/office/powerpoint/2010/main" val="12168503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97D006-8766-426F-B2BA-2BAE4D22A914}"/>
              </a:ext>
            </a:extLst>
          </p:cNvPr>
          <p:cNvSpPr>
            <a:spLocks noGrp="1"/>
          </p:cNvSpPr>
          <p:nvPr>
            <p:ph type="title"/>
          </p:nvPr>
        </p:nvSpPr>
        <p:spPr/>
        <p:txBody>
          <a:bodyPr/>
          <a:lstStyle/>
          <a:p>
            <a:r>
              <a:rPr lang="en-IN" dirty="0"/>
              <a:t>Putting It All Together</a:t>
            </a:r>
          </a:p>
        </p:txBody>
      </p:sp>
      <p:sp>
        <p:nvSpPr>
          <p:cNvPr id="4" name="Text Placeholder 3">
            <a:extLst>
              <a:ext uri="{FF2B5EF4-FFF2-40B4-BE49-F238E27FC236}">
                <a16:creationId xmlns:a16="http://schemas.microsoft.com/office/drawing/2014/main" id="{1B5C6EA4-BDAA-45C8-89D5-3F8C7FF91C5E}"/>
              </a:ext>
            </a:extLst>
          </p:cNvPr>
          <p:cNvSpPr>
            <a:spLocks noGrp="1"/>
          </p:cNvSpPr>
          <p:nvPr>
            <p:ph type="body" sz="quarter" idx="15"/>
          </p:nvPr>
        </p:nvSpPr>
        <p:spPr/>
        <p:txBody>
          <a:bodyPr/>
          <a:lstStyle/>
          <a:p>
            <a:r>
              <a:rPr lang="en-US" dirty="0"/>
              <a:t>Applied Case Study: Developing Leaders at Claim Jumper Restaurants</a:t>
            </a:r>
          </a:p>
        </p:txBody>
      </p:sp>
    </p:spTree>
    <p:extLst>
      <p:ext uri="{BB962C8B-B14F-4D97-AF65-F5344CB8AC3E}">
        <p14:creationId xmlns:p14="http://schemas.microsoft.com/office/powerpoint/2010/main" val="35757590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97D006-8766-426F-B2BA-2BAE4D22A914}"/>
              </a:ext>
            </a:extLst>
          </p:cNvPr>
          <p:cNvSpPr>
            <a:spLocks noGrp="1"/>
          </p:cNvSpPr>
          <p:nvPr>
            <p:ph type="title"/>
          </p:nvPr>
        </p:nvSpPr>
        <p:spPr/>
        <p:txBody>
          <a:bodyPr/>
          <a:lstStyle/>
          <a:p>
            <a:r>
              <a:rPr lang="en-IN" dirty="0"/>
              <a:t>Let’s Talk</a:t>
            </a:r>
          </a:p>
        </p:txBody>
      </p:sp>
      <p:sp>
        <p:nvSpPr>
          <p:cNvPr id="4" name="Text Placeholder 3">
            <a:extLst>
              <a:ext uri="{FF2B5EF4-FFF2-40B4-BE49-F238E27FC236}">
                <a16:creationId xmlns:a16="http://schemas.microsoft.com/office/drawing/2014/main" id="{1B5C6EA4-BDAA-45C8-89D5-3F8C7FF91C5E}"/>
              </a:ext>
            </a:extLst>
          </p:cNvPr>
          <p:cNvSpPr>
            <a:spLocks noGrp="1"/>
          </p:cNvSpPr>
          <p:nvPr>
            <p:ph type="body" sz="quarter" idx="15"/>
          </p:nvPr>
        </p:nvSpPr>
        <p:spPr/>
        <p:txBody>
          <a:bodyPr/>
          <a:lstStyle/>
          <a:p>
            <a:r>
              <a:rPr lang="en-US" dirty="0"/>
              <a:t>Focus on Ethics: Ethical Leadership</a:t>
            </a:r>
          </a:p>
        </p:txBody>
      </p:sp>
    </p:spTree>
    <p:extLst>
      <p:ext uri="{BB962C8B-B14F-4D97-AF65-F5344CB8AC3E}">
        <p14:creationId xmlns:p14="http://schemas.microsoft.com/office/powerpoint/2010/main" val="7157667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97D006-8766-426F-B2BA-2BAE4D22A914}"/>
              </a:ext>
            </a:extLst>
          </p:cNvPr>
          <p:cNvSpPr>
            <a:spLocks noGrp="1"/>
          </p:cNvSpPr>
          <p:nvPr>
            <p:ph type="title"/>
          </p:nvPr>
        </p:nvSpPr>
        <p:spPr/>
        <p:txBody>
          <a:bodyPr/>
          <a:lstStyle/>
          <a:p>
            <a:r>
              <a:rPr lang="en-IN" dirty="0"/>
              <a:t>What Do You Think?</a:t>
            </a:r>
          </a:p>
        </p:txBody>
      </p:sp>
      <p:sp>
        <p:nvSpPr>
          <p:cNvPr id="4" name="Text Placeholder 3">
            <a:extLst>
              <a:ext uri="{FF2B5EF4-FFF2-40B4-BE49-F238E27FC236}">
                <a16:creationId xmlns:a16="http://schemas.microsoft.com/office/drawing/2014/main" id="{1B5C6EA4-BDAA-45C8-89D5-3F8C7FF91C5E}"/>
              </a:ext>
            </a:extLst>
          </p:cNvPr>
          <p:cNvSpPr>
            <a:spLocks noGrp="1"/>
          </p:cNvSpPr>
          <p:nvPr>
            <p:ph type="body" sz="quarter" idx="15"/>
          </p:nvPr>
        </p:nvSpPr>
        <p:spPr>
          <a:xfrm>
            <a:off x="743576" y="1289684"/>
            <a:ext cx="11164889" cy="4801400"/>
          </a:xfrm>
        </p:spPr>
        <p:txBody>
          <a:bodyPr/>
          <a:lstStyle/>
          <a:p>
            <a:r>
              <a:rPr lang="en-US" sz="2200" dirty="0"/>
              <a:t>In the first situation, do you think it is unethical for the professor to bend the rules under those circumstances?</a:t>
            </a:r>
          </a:p>
          <a:p>
            <a:pPr lvl="1"/>
            <a:r>
              <a:rPr lang="en-US" sz="2000" dirty="0"/>
              <a:t>If you were one of the students failed because of high absenteeism and you found out that the professor didn’t fail another student for their high absenteeism, would you think you were being treated unfairly? </a:t>
            </a:r>
          </a:p>
          <a:p>
            <a:pPr lvl="1"/>
            <a:r>
              <a:rPr lang="en-US" sz="2000" dirty="0"/>
              <a:t>What would you do?</a:t>
            </a:r>
            <a:br>
              <a:rPr lang="en-US" sz="2000" dirty="0"/>
            </a:br>
            <a:endParaRPr lang="en-US" sz="2000" dirty="0"/>
          </a:p>
          <a:p>
            <a:r>
              <a:rPr lang="en-US" sz="2200" dirty="0"/>
              <a:t>Do you think what the leaders did in the other examples was ethical? Why or why not?</a:t>
            </a:r>
          </a:p>
          <a:p>
            <a:r>
              <a:rPr lang="en-US" sz="2200" dirty="0"/>
              <a:t>In the example with the brother, is it okay to lie in this situation? </a:t>
            </a:r>
          </a:p>
          <a:p>
            <a:pPr lvl="1"/>
            <a:r>
              <a:rPr lang="en-US" sz="2000" dirty="0"/>
              <a:t>Do you consider lying as unethical? </a:t>
            </a:r>
          </a:p>
          <a:p>
            <a:pPr lvl="1"/>
            <a:r>
              <a:rPr lang="en-US" sz="2000" dirty="0"/>
              <a:t>Are there ever times when lying is better than telling the truth?</a:t>
            </a:r>
            <a:br>
              <a:rPr lang="en-US" sz="2000" dirty="0"/>
            </a:br>
            <a:endParaRPr lang="en-US" sz="2000" dirty="0"/>
          </a:p>
          <a:p>
            <a:r>
              <a:rPr lang="en-US" sz="2200" dirty="0"/>
              <a:t>What are some situations in which bending the rules might be more ethical than following policy?</a:t>
            </a:r>
          </a:p>
        </p:txBody>
      </p:sp>
    </p:spTree>
    <p:extLst>
      <p:ext uri="{BB962C8B-B14F-4D97-AF65-F5344CB8AC3E}">
        <p14:creationId xmlns:p14="http://schemas.microsoft.com/office/powerpoint/2010/main" val="35253916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97D006-8766-426F-B2BA-2BAE4D22A914}"/>
              </a:ext>
            </a:extLst>
          </p:cNvPr>
          <p:cNvSpPr>
            <a:spLocks noGrp="1"/>
          </p:cNvSpPr>
          <p:nvPr>
            <p:ph type="title"/>
          </p:nvPr>
        </p:nvSpPr>
        <p:spPr/>
        <p:txBody>
          <a:bodyPr/>
          <a:lstStyle/>
          <a:p>
            <a:r>
              <a:rPr lang="en-IN" dirty="0"/>
              <a:t>Self-Assessment</a:t>
            </a:r>
          </a:p>
        </p:txBody>
      </p:sp>
      <p:sp>
        <p:nvSpPr>
          <p:cNvPr id="4" name="Text Placeholder 3">
            <a:extLst>
              <a:ext uri="{FF2B5EF4-FFF2-40B4-BE49-F238E27FC236}">
                <a16:creationId xmlns:a16="http://schemas.microsoft.com/office/drawing/2014/main" id="{1B5C6EA4-BDAA-45C8-89D5-3F8C7FF91C5E}"/>
              </a:ext>
            </a:extLst>
          </p:cNvPr>
          <p:cNvSpPr>
            <a:spLocks noGrp="1"/>
          </p:cNvSpPr>
          <p:nvPr>
            <p:ph type="body" sz="quarter" idx="15"/>
          </p:nvPr>
        </p:nvSpPr>
        <p:spPr>
          <a:xfrm>
            <a:off x="743576" y="1138959"/>
            <a:ext cx="11164889" cy="4801400"/>
          </a:xfrm>
        </p:spPr>
        <p:txBody>
          <a:bodyPr/>
          <a:lstStyle/>
          <a:p>
            <a:r>
              <a:rPr lang="en-US" dirty="0"/>
              <a:t>Do those who seek leadership roles, those who emerge as leaders, and those who are successful leaders share similar traits?</a:t>
            </a:r>
            <a:br>
              <a:rPr lang="en-US" dirty="0"/>
            </a:br>
            <a:endParaRPr lang="en-US" dirty="0"/>
          </a:p>
          <a:p>
            <a:r>
              <a:rPr lang="en-US" dirty="0"/>
              <a:t>Which of the situational theories seems to provide the best explanation for successful leadership?</a:t>
            </a:r>
            <a:br>
              <a:rPr lang="en-US" dirty="0"/>
            </a:br>
            <a:endParaRPr lang="en-US" dirty="0"/>
          </a:p>
          <a:p>
            <a:r>
              <a:rPr lang="en-US" dirty="0"/>
              <a:t>Hogan identified three main reasons for unsuccessful leadership. Are there others that he did not mention?</a:t>
            </a:r>
            <a:br>
              <a:rPr lang="en-US" dirty="0"/>
            </a:br>
            <a:endParaRPr lang="en-US" dirty="0"/>
          </a:p>
          <a:p>
            <a:r>
              <a:rPr lang="en-US" dirty="0"/>
              <a:t>Can effective leadership actually be taught?</a:t>
            </a:r>
            <a:br>
              <a:rPr lang="en-US" dirty="0"/>
            </a:br>
            <a:endParaRPr lang="en-US" dirty="0"/>
          </a:p>
          <a:p>
            <a:r>
              <a:rPr lang="en-US" dirty="0"/>
              <a:t>How can a leader be more persuasive?</a:t>
            </a:r>
          </a:p>
        </p:txBody>
      </p:sp>
    </p:spTree>
    <p:extLst>
      <p:ext uri="{BB962C8B-B14F-4D97-AF65-F5344CB8AC3E}">
        <p14:creationId xmlns:p14="http://schemas.microsoft.com/office/powerpoint/2010/main" val="36520519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23C1-7F6C-4FD6-A889-9675099D2B75}"/>
              </a:ext>
            </a:extLst>
          </p:cNvPr>
          <p:cNvSpPr>
            <a:spLocks noGrp="1"/>
          </p:cNvSpPr>
          <p:nvPr>
            <p:ph type="title"/>
          </p:nvPr>
        </p:nvSpPr>
        <p:spPr/>
        <p:txBody>
          <a:bodyPr/>
          <a:lstStyle/>
          <a:p>
            <a:r>
              <a:rPr lang="en-US" dirty="0"/>
              <a:t>Summary</a:t>
            </a:r>
          </a:p>
        </p:txBody>
      </p:sp>
      <p:sp>
        <p:nvSpPr>
          <p:cNvPr id="3" name="Text Placeholder 2">
            <a:extLst>
              <a:ext uri="{FF2B5EF4-FFF2-40B4-BE49-F238E27FC236}">
                <a16:creationId xmlns:a16="http://schemas.microsoft.com/office/drawing/2014/main" id="{B61B7801-87CF-4303-8ECF-F731A973D912}"/>
              </a:ext>
            </a:extLst>
          </p:cNvPr>
          <p:cNvSpPr>
            <a:spLocks noGrp="1"/>
          </p:cNvSpPr>
          <p:nvPr>
            <p:ph type="body" sz="quarter" idx="15"/>
          </p:nvPr>
        </p:nvSpPr>
        <p:spPr/>
        <p:txBody>
          <a:bodyPr>
            <a:normAutofit/>
          </a:bodyPr>
          <a:lstStyle/>
          <a:p>
            <a:pPr marL="0" indent="0">
              <a:spcAft>
                <a:spcPts val="1800"/>
              </a:spcAft>
              <a:buNone/>
            </a:pPr>
            <a:r>
              <a:rPr lang="en-US" dirty="0"/>
              <a:t>Now that the lesson has ended, you should have learned how to:</a:t>
            </a:r>
          </a:p>
          <a:p>
            <a:pPr>
              <a:buFont typeface="Arial" panose="020B0604020202020204" pitchFamily="34" charset="0"/>
              <a:buChar char="•"/>
            </a:pPr>
            <a:r>
              <a:rPr lang="en-US" dirty="0"/>
              <a:t>Identify the types of people that become good leaders</a:t>
            </a:r>
          </a:p>
          <a:p>
            <a:pPr>
              <a:buFont typeface="Arial" panose="020B0604020202020204" pitchFamily="34" charset="0"/>
              <a:buChar char="•"/>
            </a:pPr>
            <a:r>
              <a:rPr lang="en-US" dirty="0"/>
              <a:t>Explain the importance of leaders adapting their behavior to each situation</a:t>
            </a:r>
          </a:p>
          <a:p>
            <a:pPr>
              <a:buFont typeface="Arial" panose="020B0604020202020204" pitchFamily="34" charset="0"/>
              <a:buChar char="•"/>
            </a:pPr>
            <a:r>
              <a:rPr lang="en-US" dirty="0"/>
              <a:t>Recognize the skills that are essential for effective leadership</a:t>
            </a:r>
          </a:p>
          <a:p>
            <a:pPr>
              <a:buFont typeface="Arial" panose="020B0604020202020204" pitchFamily="34" charset="0"/>
              <a:buChar char="•"/>
            </a:pPr>
            <a:r>
              <a:rPr lang="en-US" dirty="0"/>
              <a:t>Differentiate among the theories of leadership</a:t>
            </a:r>
          </a:p>
          <a:p>
            <a:pPr>
              <a:buFont typeface="Arial" panose="020B0604020202020204" pitchFamily="34" charset="0"/>
              <a:buChar char="•"/>
            </a:pPr>
            <a:r>
              <a:rPr lang="en-US" dirty="0"/>
              <a:t>Explain how leaders use power and influence</a:t>
            </a:r>
          </a:p>
        </p:txBody>
      </p:sp>
    </p:spTree>
    <p:extLst>
      <p:ext uri="{BB962C8B-B14F-4D97-AF65-F5344CB8AC3E}">
        <p14:creationId xmlns:p14="http://schemas.microsoft.com/office/powerpoint/2010/main" val="3693740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6B0C798-0454-4BDF-8FBE-7C81ACA46118}"/>
              </a:ext>
            </a:extLst>
          </p:cNvPr>
          <p:cNvSpPr>
            <a:spLocks noGrp="1"/>
          </p:cNvSpPr>
          <p:nvPr>
            <p:ph type="title"/>
          </p:nvPr>
        </p:nvSpPr>
        <p:spPr>
          <a:xfrm>
            <a:off x="838200" y="3096122"/>
            <a:ext cx="10515600" cy="1086995"/>
          </a:xfrm>
        </p:spPr>
        <p:txBody>
          <a:bodyPr/>
          <a:lstStyle/>
          <a:p>
            <a:r>
              <a:rPr lang="en-IN" dirty="0"/>
              <a:t>An Introduction to Leadership</a:t>
            </a:r>
          </a:p>
        </p:txBody>
      </p:sp>
    </p:spTree>
    <p:extLst>
      <p:ext uri="{BB962C8B-B14F-4D97-AF65-F5344CB8AC3E}">
        <p14:creationId xmlns:p14="http://schemas.microsoft.com/office/powerpoint/2010/main" val="223045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t>Leadership</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dirty="0"/>
              <a:t>“Born leaders”</a:t>
            </a:r>
            <a:br>
              <a:rPr lang="en-US" dirty="0"/>
            </a:br>
            <a:endParaRPr lang="en-US" dirty="0"/>
          </a:p>
          <a:p>
            <a:r>
              <a:rPr lang="en-US" dirty="0"/>
              <a:t>Specific skills or behaviors</a:t>
            </a:r>
            <a:br>
              <a:rPr lang="en-US" dirty="0"/>
            </a:br>
            <a:endParaRPr lang="en-US" dirty="0"/>
          </a:p>
          <a:p>
            <a:r>
              <a:rPr lang="en-US" dirty="0"/>
              <a:t>Result of interaction between behaviors and situations</a:t>
            </a:r>
          </a:p>
        </p:txBody>
      </p:sp>
    </p:spTree>
    <p:extLst>
      <p:ext uri="{BB962C8B-B14F-4D97-AF65-F5344CB8AC3E}">
        <p14:creationId xmlns:p14="http://schemas.microsoft.com/office/powerpoint/2010/main" val="3680020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6B0C798-0454-4BDF-8FBE-7C81ACA46118}"/>
              </a:ext>
            </a:extLst>
          </p:cNvPr>
          <p:cNvSpPr>
            <a:spLocks noGrp="1"/>
          </p:cNvSpPr>
          <p:nvPr>
            <p:ph type="title"/>
          </p:nvPr>
        </p:nvSpPr>
        <p:spPr>
          <a:xfrm>
            <a:off x="838200" y="3096122"/>
            <a:ext cx="10515600" cy="1086995"/>
          </a:xfrm>
        </p:spPr>
        <p:txBody>
          <a:bodyPr/>
          <a:lstStyle/>
          <a:p>
            <a:r>
              <a:rPr lang="en-IN" dirty="0"/>
              <a:t>Personal Characteristics Associated with Leadership</a:t>
            </a:r>
          </a:p>
        </p:txBody>
      </p:sp>
    </p:spTree>
    <p:extLst>
      <p:ext uri="{BB962C8B-B14F-4D97-AF65-F5344CB8AC3E}">
        <p14:creationId xmlns:p14="http://schemas.microsoft.com/office/powerpoint/2010/main" val="4111944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t>Leader Emergence: Traits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dirty="0"/>
              <a:t>Traits</a:t>
            </a:r>
          </a:p>
          <a:p>
            <a:pPr lvl="1"/>
            <a:r>
              <a:rPr lang="en-US" dirty="0"/>
              <a:t>Intelligence</a:t>
            </a:r>
          </a:p>
          <a:p>
            <a:pPr lvl="1"/>
            <a:r>
              <a:rPr lang="en-US" dirty="0"/>
              <a:t>Openness to experience</a:t>
            </a:r>
          </a:p>
          <a:p>
            <a:pPr lvl="1"/>
            <a:r>
              <a:rPr lang="en-US" dirty="0"/>
              <a:t>Extraversion </a:t>
            </a:r>
          </a:p>
          <a:p>
            <a:pPr lvl="1"/>
            <a:r>
              <a:rPr lang="en-US" dirty="0"/>
              <a:t>Low narcissism</a:t>
            </a:r>
          </a:p>
          <a:p>
            <a:pPr lvl="1"/>
            <a:r>
              <a:rPr lang="en-US" dirty="0"/>
              <a:t>Conscientiousness</a:t>
            </a:r>
          </a:p>
          <a:p>
            <a:pPr lvl="1"/>
            <a:r>
              <a:rPr lang="en-US" dirty="0"/>
              <a:t>Emotional stability</a:t>
            </a:r>
          </a:p>
          <a:p>
            <a:pPr lvl="1"/>
            <a:r>
              <a:rPr lang="en-US" dirty="0"/>
              <a:t>High self-monitoring</a:t>
            </a:r>
          </a:p>
          <a:p>
            <a:pPr lvl="1"/>
            <a:r>
              <a:rPr lang="en-US" dirty="0"/>
              <a:t>Cognitive ability</a:t>
            </a:r>
            <a:br>
              <a:rPr lang="en-US" dirty="0"/>
            </a:br>
            <a:endParaRPr lang="en-US" dirty="0"/>
          </a:p>
          <a:p>
            <a:r>
              <a:rPr lang="en-US" dirty="0"/>
              <a:t>Leadership emergence seems to be stable across the life-span</a:t>
            </a:r>
          </a:p>
        </p:txBody>
      </p:sp>
    </p:spTree>
    <p:extLst>
      <p:ext uri="{BB962C8B-B14F-4D97-AF65-F5344CB8AC3E}">
        <p14:creationId xmlns:p14="http://schemas.microsoft.com/office/powerpoint/2010/main" val="3035720598"/>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Accessible_PPT_Cengage.potx" id="{8657E95E-D601-4622-93AD-E122BF442589}" vid="{BBF71559-ED4F-42B5-98FD-480A317797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A683995A7B1D46BAE4BA042997DC16" ma:contentTypeVersion="18" ma:contentTypeDescription="Create a new document." ma:contentTypeScope="" ma:versionID="6b2a7157397caa02a1ce799840706cf4">
  <xsd:schema xmlns:xsd="http://www.w3.org/2001/XMLSchema" xmlns:xs="http://www.w3.org/2001/XMLSchema" xmlns:p="http://schemas.microsoft.com/office/2006/metadata/properties" xmlns:ns2="c8ecdccd-e3b0-4392-94c4-49d90f16d1d5" xmlns:ns3="cc1e726a-7c3b-4654-9122-87de3e28a51c" targetNamespace="http://schemas.microsoft.com/office/2006/metadata/properties" ma:root="true" ma:fieldsID="f7ec463e446db2c0a3b7b3165a862926" ns2:_="" ns3:_="">
    <xsd:import namespace="c8ecdccd-e3b0-4392-94c4-49d90f16d1d5"/>
    <xsd:import namespace="cc1e726a-7c3b-4654-9122-87de3e28a51c"/>
    <xsd:element name="properties">
      <xsd:complexType>
        <xsd:sequence>
          <xsd:element name="documentManagement">
            <xsd:complexType>
              <xsd:all>
                <xsd:element ref="ns2:MediaServiceMetadata" minOccurs="0"/>
                <xsd:element ref="ns2:MediaServiceFastMetadata" minOccurs="0"/>
                <xsd:element ref="ns2:MediaServiceAutoTags" minOccurs="0"/>
                <xsd:element ref="ns2:Topic" minOccurs="0"/>
                <xsd:element ref="ns3:SharedWithUsers" minOccurs="0"/>
                <xsd:element ref="ns3:SharedWithDetails" minOccurs="0"/>
                <xsd:element ref="ns2:MediaServiceAutoKeyPoints" minOccurs="0"/>
                <xsd:element ref="ns2:MediaServiceKeyPoints" minOccurs="0"/>
                <xsd:element ref="ns2:MediaServiceDateTaken" minOccurs="0"/>
                <xsd:element ref="ns2:Owner" minOccurs="0"/>
                <xsd:element ref="ns2:Copy" minOccurs="0"/>
                <xsd:element ref="ns2:MasterLocation_x0028_ifCopy_x003d_Yes_x0029_" minOccurs="0"/>
                <xsd:element ref="ns2:AdminNot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ecdccd-e3b0-4392-94c4-49d90f16d1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Topic" ma:index="11" nillable="true" ma:displayName="Topic" ma:default="Unassigned" ma:format="Dropdown" ma:internalName="Topic">
      <xsd:simpleType>
        <xsd:restriction base="dms:Choice">
          <xsd:enumeration value="Accessibility"/>
          <xsd:enumeration value="Archiving"/>
          <xsd:enumeration value="CenDoc"/>
          <xsd:enumeration value="Content Corrections/Reprints"/>
          <xsd:enumeration value="Content Creation"/>
          <xsd:enumeration value="Files to Printer"/>
          <xsd:enumeration value="Invoicing"/>
          <xsd:enumeration value="Partner Programs"/>
          <xsd:enumeration value="Project Management"/>
          <xsd:enumeration value="Other"/>
          <xsd:enumeration value="Unassigned"/>
          <xsd:enumeration value="Source Document Only"/>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Owner" ma:index="17" nillable="true" ma:displayName="Owner" ma:format="Dropdown" ma:internalName="Owner">
      <xsd:simpleType>
        <xsd:restriction base="dms:Choice">
          <xsd:enumeration value="Content Corrections"/>
          <xsd:enumeration value="Content Creation"/>
          <xsd:enumeration value="Content Management Services"/>
          <xsd:enumeration value="Creative Studio"/>
          <xsd:enumeration value="Digital Production"/>
          <xsd:enumeration value="Finance"/>
          <xsd:enumeration value="LCoE"/>
          <xsd:enumeration value="Manufacturing"/>
          <xsd:enumeration value="Strategic Sourcing"/>
        </xsd:restriction>
      </xsd:simpleType>
    </xsd:element>
    <xsd:element name="Copy" ma:index="18" nillable="true" ma:displayName="Copy " ma:default="0" ma:description="This is a VIP copy of a master document that is posted/available internally" ma:format="Dropdown" ma:internalName="Copy">
      <xsd:simpleType>
        <xsd:restriction base="dms:Boolean"/>
      </xsd:simpleType>
    </xsd:element>
    <xsd:element name="MasterLocation_x0028_ifCopy_x003d_Yes_x0029_" ma:index="19" nillable="true" ma:displayName="Master Location (if Copy = Yes)" ma:default="n/a" ma:description="Site/document library where master version is maintained" ma:format="Dropdown" ma:internalName="MasterLocation_x0028_ifCopy_x003d_Yes_x0029_">
      <xsd:simpleType>
        <xsd:restriction base="dms:Choice">
          <xsd:enumeration value="Catalyst / Finance"/>
          <xsd:enumeration value="Content Creation"/>
          <xsd:enumeration value="Content Management Services"/>
          <xsd:enumeration value="GPMOT"/>
          <xsd:enumeration value="LCoE"/>
          <xsd:enumeration value="Strategic Sourcing"/>
          <xsd:enumeration value="VIP Documents"/>
          <xsd:enumeration value="n/a"/>
        </xsd:restriction>
      </xsd:simpleType>
    </xsd:element>
    <xsd:element name="AdminNotes" ma:index="20" nillable="true" ma:displayName="Admin Notes" ma:format="Dropdown" ma:internalName="AdminNotes">
      <xsd:simpleType>
        <xsd:union memberTypes="dms:Text">
          <xsd:simpleType>
            <xsd:restriction base="dms:Choice">
              <xsd:enumeration value="See Source Documents"/>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c1e726a-7c3b-4654-9122-87de3e28a51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2CEB1C7-5C0A-4F1C-B184-5FA4EC6070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ecdccd-e3b0-4392-94c4-49d90f16d1d5"/>
    <ds:schemaRef ds:uri="cc1e726a-7c3b-4654-9122-87de3e28a5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2CFAA7-E308-4DCB-89CD-C84C20E902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1569</TotalTime>
  <Words>1715</Words>
  <Application>Microsoft Office PowerPoint</Application>
  <PresentationFormat>Widescreen</PresentationFormat>
  <Paragraphs>371</Paragraphs>
  <Slides>56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Arial</vt:lpstr>
      <vt:lpstr>Calibri</vt:lpstr>
      <vt:lpstr>Helvetica</vt:lpstr>
      <vt:lpstr>Open Sans</vt:lpstr>
      <vt:lpstr>Summer Font</vt:lpstr>
      <vt:lpstr>Office Theme</vt:lpstr>
      <vt:lpstr>Industrial/Organizational Psychology: An Applied Approach, 9e</vt:lpstr>
      <vt:lpstr>Icebreaker</vt:lpstr>
      <vt:lpstr>Learning Objectives</vt:lpstr>
      <vt:lpstr>Workbook Exercise 12.1 Thinking About Leadership</vt:lpstr>
      <vt:lpstr>Activity: Discussion</vt:lpstr>
      <vt:lpstr>An Introduction to Leadership</vt:lpstr>
      <vt:lpstr>Leadership</vt:lpstr>
      <vt:lpstr>Personal Characteristics Associated with Leadership</vt:lpstr>
      <vt:lpstr>Leader Emergence: Traits</vt:lpstr>
      <vt:lpstr>Leader Emergence: Motivation to Lead</vt:lpstr>
      <vt:lpstr>Leadership Characteristics:  Leader Performance</vt:lpstr>
      <vt:lpstr>Traits - Performance</vt:lpstr>
      <vt:lpstr>Individual Differences and Leader Emergence and Performance</vt:lpstr>
      <vt:lpstr>Workbook Exercise 12.2 (Section A) Your Self-monitoring Score</vt:lpstr>
      <vt:lpstr>Cognitive Ability</vt:lpstr>
      <vt:lpstr>Needs</vt:lpstr>
      <vt:lpstr>Workbook Exercise 12.2 (Section D) Your Leadership Needs</vt:lpstr>
      <vt:lpstr>Gender</vt:lpstr>
      <vt:lpstr>Task Versus Person Orientation</vt:lpstr>
      <vt:lpstr>Relationship Among Theories</vt:lpstr>
      <vt:lpstr>Consequences of Leader Orientation</vt:lpstr>
      <vt:lpstr>Workbook Exercise 12.2 (Section C) Your Task and Person Orientation</vt:lpstr>
      <vt:lpstr>Unsuccessful Leaders (Hogan, 1989)</vt:lpstr>
      <vt:lpstr>Unsuccessful Leader Behavior  (Rasch et al., 2008)</vt:lpstr>
      <vt:lpstr>Interaction Between the Leader and the Situation</vt:lpstr>
      <vt:lpstr>Leader-Situation Interaction</vt:lpstr>
      <vt:lpstr>Situational Favorability:  Fiedler’s Contingency Model</vt:lpstr>
      <vt:lpstr>Relationship Between LPC Scores and Group Success</vt:lpstr>
      <vt:lpstr>Workbook Exercise 12.2 (Section B) Your LPC Score</vt:lpstr>
      <vt:lpstr>Organizational Climate: IMPACT Theory</vt:lpstr>
      <vt:lpstr>IMPACT Leadership Strategies</vt:lpstr>
      <vt:lpstr>Workbook Exercise 12.2 (Section E) Your Impact Style</vt:lpstr>
      <vt:lpstr>Workbook Exercise 12.2 Your Leadership Profile</vt:lpstr>
      <vt:lpstr>Subordinate Ability: Path-Goal Theory</vt:lpstr>
      <vt:lpstr>Subordinate Ability: Situational Leadership Theory</vt:lpstr>
      <vt:lpstr>Relationships with Subordinates: Leader-Member Exchange (LMX) Theory</vt:lpstr>
      <vt:lpstr>Specific Leader Skills</vt:lpstr>
      <vt:lpstr>What Does Effective Leadership Look Like?</vt:lpstr>
      <vt:lpstr>Characteristics of Great Leaders</vt:lpstr>
      <vt:lpstr>Leadership Through Decision Making</vt:lpstr>
      <vt:lpstr>Leadership Through Contact</vt:lpstr>
      <vt:lpstr>Leadership Through Power </vt:lpstr>
      <vt:lpstr>Leadership Through Vision:  Transformational Leadership </vt:lpstr>
      <vt:lpstr>Leadership Through Vision:  Hunt and Laing (1997)</vt:lpstr>
      <vt:lpstr>Authentic Leadership</vt:lpstr>
      <vt:lpstr>Cultural Differences in Leadership: Project Globe</vt:lpstr>
      <vt:lpstr>Project GLOBE</vt:lpstr>
      <vt:lpstr>Leadership: Where Are We Today?</vt:lpstr>
      <vt:lpstr>Leadership: Current Thinking</vt:lpstr>
      <vt:lpstr>Summary of Theories</vt:lpstr>
      <vt:lpstr>Assumptions We Can Make</vt:lpstr>
      <vt:lpstr>Putting It All Together</vt:lpstr>
      <vt:lpstr>Let’s Talk</vt:lpstr>
      <vt:lpstr>What Do You Think?</vt:lpstr>
      <vt:lpstr>Self-Assessment</vt:lpstr>
      <vt:lpstr>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Kimberley Grove</dc:creator>
  <cp:keywords/>
  <dc:description/>
  <cp:lastModifiedBy>Colvard, Cameron J.</cp:lastModifiedBy>
  <cp:revision>364</cp:revision>
  <cp:lastPrinted>2020-10-12T14:10:12Z</cp:lastPrinted>
  <dcterms:created xsi:type="dcterms:W3CDTF">2019-11-14T21:20:16Z</dcterms:created>
  <dcterms:modified xsi:type="dcterms:W3CDTF">2022-02-09T19:55:26Z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0x01010025A683995A7B1D46BAE4BA042997DC16</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y fmtid="{D5CDD505-2E9C-101B-9397-08002B2CF9AE}" pid="12" name="SP Reprints">
    <vt:bool>false</vt:bool>
  </property>
  <property fmtid="{D5CDD505-2E9C-101B-9397-08002B2CF9AE}" pid="13" name="_SourceUrl">
    <vt:lpwstr/>
  </property>
  <property fmtid="{D5CDD505-2E9C-101B-9397-08002B2CF9AE}" pid="14" name="_SharedFileIndex">
    <vt:lpwstr/>
  </property>
  <property fmtid="{D5CDD505-2E9C-101B-9397-08002B2CF9AE}" pid="15" name="SP Production">
    <vt:bool>false</vt:bool>
  </property>
  <property fmtid="{D5CDD505-2E9C-101B-9397-08002B2CF9AE}" pid="16" name="SP Content Authoring/Dev">
    <vt:bool>false</vt:bool>
  </property>
  <property fmtid="{D5CDD505-2E9C-101B-9397-08002B2CF9AE}" pid="17" name="SP E2E">
    <vt:bool>false</vt:bool>
  </property>
  <property fmtid="{D5CDD505-2E9C-101B-9397-08002B2CF9AE}" pid="18" name="AdminNotes">
    <vt:lpwstr/>
  </property>
  <property fmtid="{D5CDD505-2E9C-101B-9397-08002B2CF9AE}" pid="19" name="Topic">
    <vt:lpwstr>Unassigned</vt:lpwstr>
  </property>
  <property fmtid="{D5CDD505-2E9C-101B-9397-08002B2CF9AE}" pid="20" name="Copy">
    <vt:lpwstr>0</vt:lpwstr>
  </property>
  <property fmtid="{D5CDD505-2E9C-101B-9397-08002B2CF9AE}" pid="21" name="MasterLocation(ifCopy=Yes)">
    <vt:lpwstr>n/a</vt:lpwstr>
  </property>
  <property fmtid="{D5CDD505-2E9C-101B-9397-08002B2CF9AE}" pid="22" name="Owner">
    <vt:lpwstr/>
  </property>
</Properties>
</file>