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2"/>
  </p:notesMasterIdLst>
  <p:handoutMasterIdLst>
    <p:handoutMasterId r:id="rId53"/>
  </p:handoutMasterIdLst>
  <p:sldIdLst>
    <p:sldId id="513" r:id="rId5"/>
    <p:sldId id="375" r:id="rId6"/>
    <p:sldId id="309" r:id="rId7"/>
    <p:sldId id="469" r:id="rId8"/>
    <p:sldId id="473" r:id="rId9"/>
    <p:sldId id="311" r:id="rId10"/>
    <p:sldId id="482" r:id="rId11"/>
    <p:sldId id="472" r:id="rId12"/>
    <p:sldId id="508" r:id="rId13"/>
    <p:sldId id="437" r:id="rId14"/>
    <p:sldId id="470" r:id="rId15"/>
    <p:sldId id="438" r:id="rId16"/>
    <p:sldId id="471" r:id="rId17"/>
    <p:sldId id="509" r:id="rId18"/>
    <p:sldId id="483" r:id="rId19"/>
    <p:sldId id="439" r:id="rId20"/>
    <p:sldId id="440" r:id="rId21"/>
    <p:sldId id="510" r:id="rId22"/>
    <p:sldId id="484" r:id="rId23"/>
    <p:sldId id="485" r:id="rId24"/>
    <p:sldId id="507" r:id="rId25"/>
    <p:sldId id="486" r:id="rId26"/>
    <p:sldId id="511" r:id="rId27"/>
    <p:sldId id="441" r:id="rId28"/>
    <p:sldId id="487" r:id="rId29"/>
    <p:sldId id="488" r:id="rId30"/>
    <p:sldId id="489" r:id="rId31"/>
    <p:sldId id="490" r:id="rId32"/>
    <p:sldId id="476" r:id="rId33"/>
    <p:sldId id="491" r:id="rId34"/>
    <p:sldId id="442" r:id="rId35"/>
    <p:sldId id="492" r:id="rId36"/>
    <p:sldId id="493" r:id="rId37"/>
    <p:sldId id="494" r:id="rId38"/>
    <p:sldId id="448" r:id="rId39"/>
    <p:sldId id="474" r:id="rId40"/>
    <p:sldId id="443" r:id="rId41"/>
    <p:sldId id="495" r:id="rId42"/>
    <p:sldId id="323" r:id="rId43"/>
    <p:sldId id="500" r:id="rId44"/>
    <p:sldId id="501" r:id="rId45"/>
    <p:sldId id="503" r:id="rId46"/>
    <p:sldId id="504" r:id="rId47"/>
    <p:sldId id="505" r:id="rId48"/>
    <p:sldId id="506" r:id="rId49"/>
    <p:sldId id="512" r:id="rId50"/>
    <p:sldId id="377" r:id="rId51"/>
  </p:sldIdLst>
  <p:sldSz cx="12192000" cy="6858000"/>
  <p:notesSz cx="7010400" cy="9296400"/>
  <p:custDataLst>
    <p:tags r:id="rId5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4AC6B1-FCE9-6FC9-D83D-ACF3C485511C}" name="Mike Aamodt" initials="MA" userId="S::maamodt@dciconsult.com::fe16b82d-2592-4196-a810-e9a2d16244b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William Altman" initials="WA" lastIdx="9" clrIdx="6">
    <p:extLst>
      <p:ext uri="{19B8F6BF-5375-455C-9EA6-DF929625EA0E}">
        <p15:presenceInfo xmlns:p15="http://schemas.microsoft.com/office/powerpoint/2012/main" userId="672c3f7d37cea9f0" providerId="Windows Live"/>
      </p:ext>
    </p:extLst>
  </p:cmAuthor>
  <p:cmAuthor id="1" name="Triola, Courtney A" initials="TCA" lastIdx="1" clrIdx="0">
    <p:extLst>
      <p:ext uri="{19B8F6BF-5375-455C-9EA6-DF929625EA0E}">
        <p15:presenceInfo xmlns:p15="http://schemas.microsoft.com/office/powerpoint/2012/main" userId="S-1-5-21-4027829005-1107895287-290554039-156439" providerId="AD"/>
      </p:ext>
    </p:extLst>
  </p:cmAuthor>
  <p:cmAuthor id="8" name="Mike Aamodt" initials="MA" lastIdx="5" clrIdx="7">
    <p:extLst>
      <p:ext uri="{19B8F6BF-5375-455C-9EA6-DF929625EA0E}">
        <p15:presenceInfo xmlns:p15="http://schemas.microsoft.com/office/powerpoint/2012/main" userId="S::maamodt@dciconsult.com::fe16b82d-2592-4196-a810-e9a2d16244bf" providerId="AD"/>
      </p:ext>
    </p:extLst>
  </p:cmAuthor>
  <p:cmAuthor id="2" name="Gabe Jolivet" initials="GJ" lastIdx="1" clrIdx="1">
    <p:extLst>
      <p:ext uri="{19B8F6BF-5375-455C-9EA6-DF929625EA0E}">
        <p15:presenceInfo xmlns:p15="http://schemas.microsoft.com/office/powerpoint/2012/main" userId="a7c296863622742d" providerId="Windows Live"/>
      </p:ext>
    </p:extLst>
  </p:cmAuthor>
  <p:cmAuthor id="3" name="Hickey, Emily G" initials="HEG" lastIdx="11" clrIdx="2">
    <p:extLst>
      <p:ext uri="{19B8F6BF-5375-455C-9EA6-DF929625EA0E}">
        <p15:presenceInfo xmlns:p15="http://schemas.microsoft.com/office/powerpoint/2012/main" userId="S::emily.hickey@cengage.com::cd1d9c19-894b-42fe-a42c-2436a7e88be7" providerId="AD"/>
      </p:ext>
    </p:extLst>
  </p:cmAuthor>
  <p:cmAuthor id="4" name="Hayden, Erika L" initials="HEL" lastIdx="2" clrIdx="3">
    <p:extLst>
      <p:ext uri="{19B8F6BF-5375-455C-9EA6-DF929625EA0E}">
        <p15:presenceInfo xmlns:p15="http://schemas.microsoft.com/office/powerpoint/2012/main" userId="S::erika.hayden@cengage.com::0e8239a3-29a9-4d6f-a02c-e61250c81e7e" providerId="AD"/>
      </p:ext>
    </p:extLst>
  </p:cmAuthor>
  <p:cmAuthor id="5" name="John Osterman" initials="JO" lastIdx="14" clrIdx="4">
    <p:extLst>
      <p:ext uri="{19B8F6BF-5375-455C-9EA6-DF929625EA0E}">
        <p15:presenceInfo xmlns:p15="http://schemas.microsoft.com/office/powerpoint/2012/main" userId="0b3b71ef1729290a" providerId="Windows Live"/>
      </p:ext>
    </p:extLst>
  </p:cmAuthor>
  <p:cmAuthor id="6" name="Tracy Cugini" initials="TC" lastIdx="5" clrIdx="5">
    <p:extLst>
      <p:ext uri="{19B8F6BF-5375-455C-9EA6-DF929625EA0E}">
        <p15:presenceInfo xmlns:p15="http://schemas.microsoft.com/office/powerpoint/2012/main" userId="9c40d86e5463d8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A78"/>
    <a:srgbClr val="006298"/>
    <a:srgbClr val="FF6300"/>
    <a:srgbClr val="E9255F"/>
    <a:srgbClr val="0098D4"/>
    <a:srgbClr val="00B8E7"/>
    <a:srgbClr val="81D0ED"/>
    <a:srgbClr val="F6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50" autoAdjust="0"/>
    <p:restoredTop sz="86967" autoAdjust="0"/>
  </p:normalViewPr>
  <p:slideViewPr>
    <p:cSldViewPr snapToGrid="0" snapToObjects="1">
      <p:cViewPr varScale="1">
        <p:scale>
          <a:sx n="95" d="100"/>
          <a:sy n="95" d="100"/>
        </p:scale>
        <p:origin x="72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60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E8AA413-85C6-40F2-B867-268CAAA7E377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680D68-05FF-7942-990A-B21BB8E6CE33}" type="datetimeFigureOut">
              <a:rPr lang="en-US"/>
              <a:pPr>
                <a:defRPr/>
              </a:pPr>
              <a:t>6/5/2022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CAE60C-72A0-D14D-8733-C13212F694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19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57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Review objectives.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76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1187"/>
            <a:ext cx="105156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67275" y="3619985"/>
            <a:ext cx="2457450" cy="597477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40228" y="4846655"/>
            <a:ext cx="10711543" cy="8255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7" name="Footer">
            <a:extLst>
              <a:ext uri="{FF2B5EF4-FFF2-40B4-BE49-F238E27FC236}">
                <a16:creationId xmlns:a16="http://schemas.microsoft.com/office/drawing/2014/main" id="{4ABDB890-BCE4-4859-8BA2-B50A6B25F8D7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7480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>
            <a:extLst>
              <a:ext uri="{FF2B5EF4-FFF2-40B4-BE49-F238E27FC236}">
                <a16:creationId xmlns:a16="http://schemas.microsoft.com/office/drawing/2014/main" id="{DDBD60F0-9170-4439-948C-928DCB8B530F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119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6" name="Footer">
            <a:extLst>
              <a:ext uri="{FF2B5EF4-FFF2-40B4-BE49-F238E27FC236}">
                <a16:creationId xmlns:a16="http://schemas.microsoft.com/office/drawing/2014/main" id="{35FF70E7-2C14-48FF-83CC-0D23EEA65C16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05811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457200" marR="0" indent="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6298"/>
              </a:buClr>
              <a:buSzTx/>
              <a:buFont typeface="Arial" charset="0"/>
              <a:buNone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6" name="Footer">
            <a:extLst>
              <a:ext uri="{FF2B5EF4-FFF2-40B4-BE49-F238E27FC236}">
                <a16:creationId xmlns:a16="http://schemas.microsoft.com/office/drawing/2014/main" id="{2A039E75-6BB5-4168-970E-C56DF1055ADE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34264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4A78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6298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">
            <a:extLst>
              <a:ext uri="{FF2B5EF4-FFF2-40B4-BE49-F238E27FC236}">
                <a16:creationId xmlns:a16="http://schemas.microsoft.com/office/drawing/2014/main" id="{5B67C259-33C9-42AE-A8DC-0AB862B285D0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Footer">
            <a:extLst>
              <a:ext uri="{FF2B5EF4-FFF2-40B4-BE49-F238E27FC236}">
                <a16:creationId xmlns:a16="http://schemas.microsoft.com/office/drawing/2014/main" id="{B18C9765-7622-45D3-A627-600EBA9EFCD1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158065" y="3083849"/>
            <a:ext cx="5943392" cy="1343006"/>
          </a:xfrm>
        </p:spPr>
        <p:txBody>
          <a:bodyPr anchor="ctr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8065" y="2006622"/>
            <a:ext cx="5045478" cy="867221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909661" y="6356350"/>
            <a:ext cx="8815898" cy="365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027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672105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">
            <a:extLst>
              <a:ext uri="{FF2B5EF4-FFF2-40B4-BE49-F238E27FC236}">
                <a16:creationId xmlns:a16="http://schemas.microsoft.com/office/drawing/2014/main" id="{A2E878E6-144A-4BA3-857A-3F5FE6670C56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3817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910" y="3112899"/>
            <a:ext cx="3297426" cy="618014"/>
          </a:xfrm>
        </p:spPr>
        <p:txBody>
          <a:bodyPr anchor="b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96910" y="4035474"/>
            <a:ext cx="6402684" cy="672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1778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5214"/>
            <a:ext cx="10515600" cy="113984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4801400"/>
          </a:xfrm>
        </p:spPr>
        <p:txBody>
          <a:bodyPr>
            <a:noAutofit/>
          </a:bodyPr>
          <a:lstStyle>
            <a:lvl1pPr marL="457200" indent="-457200" algn="l">
              <a:lnSpc>
                <a:spcPct val="100000"/>
              </a:lnSpc>
              <a:spcBef>
                <a:spcPts val="624"/>
              </a:spcBef>
              <a:buClr>
                <a:srgbClr val="004A78"/>
              </a:buClr>
              <a:buFont typeface="Arial" panose="020B0604020202020204" pitchFamily="34" charset="0"/>
              <a:buChar char="•"/>
              <a:defRPr sz="2600" b="0" i="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0113" indent="-442913">
              <a:lnSpc>
                <a:spcPct val="100000"/>
              </a:lnSpc>
              <a:spcBef>
                <a:spcPts val="624"/>
              </a:spcBef>
              <a:buClr>
                <a:srgbClr val="004A78"/>
              </a:buClr>
              <a:buFontTx/>
              <a:buChar char="–"/>
              <a:defRPr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350963" indent="-436563">
              <a:lnSpc>
                <a:spcPct val="100000"/>
              </a:lnSpc>
              <a:spcBef>
                <a:spcPts val="624"/>
              </a:spcBef>
              <a:buFont typeface="Arial" panose="020B0604020202020204" pitchFamily="34" charset="0"/>
              <a:buChar char="•"/>
              <a:defRPr sz="2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39190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7" y="1289684"/>
            <a:ext cx="4606346" cy="4469766"/>
          </a:xfrm>
        </p:spPr>
        <p:txBody>
          <a:bodyPr>
            <a:noAutofit/>
          </a:bodyPr>
          <a:lstStyle>
            <a:lvl1pPr marL="457200" indent="-457200" algn="l">
              <a:lnSpc>
                <a:spcPct val="100000"/>
              </a:lnSpc>
              <a:spcBef>
                <a:spcPts val="624"/>
              </a:spcBef>
              <a:buClr>
                <a:srgbClr val="004A78"/>
              </a:buClr>
              <a:buFont typeface="Arial" panose="020B0604020202020204" pitchFamily="34" charset="0"/>
              <a:buChar char="•"/>
              <a:defRPr sz="2600" b="0" i="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0113" indent="-442913">
              <a:lnSpc>
                <a:spcPct val="100000"/>
              </a:lnSpc>
              <a:spcBef>
                <a:spcPts val="624"/>
              </a:spcBef>
              <a:buClr>
                <a:srgbClr val="004A78"/>
              </a:buClr>
              <a:buFontTx/>
              <a:buChar char="–"/>
              <a:defRPr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350963" indent="-436563">
              <a:lnSpc>
                <a:spcPct val="100000"/>
              </a:lnSpc>
              <a:spcBef>
                <a:spcPts val="624"/>
              </a:spcBef>
              <a:buFont typeface="Arial" panose="020B0604020202020204" pitchFamily="34" charset="0"/>
              <a:buChar char="•"/>
              <a:defRPr sz="2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4AC64EA-E45E-46E1-8878-A8090FD2BC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813425" y="1289050"/>
            <a:ext cx="2947988" cy="1044575"/>
          </a:xfrm>
        </p:spPr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6887FB-11B5-4192-974F-6BDF05B1BC6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13425" y="2586038"/>
            <a:ext cx="5540375" cy="1466850"/>
          </a:xfr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624"/>
              </a:spcBef>
              <a:buClr>
                <a:srgbClr val="004A78"/>
              </a:buClr>
              <a:buFont typeface="Arial" panose="020B0604020202020204" pitchFamily="34" charset="0"/>
              <a:buChar char="•"/>
              <a:defRPr sz="2600"/>
            </a:lvl1pPr>
            <a:lvl2pPr marL="900113" indent="-442913">
              <a:lnSpc>
                <a:spcPct val="100000"/>
              </a:lnSpc>
              <a:spcBef>
                <a:spcPts val="624"/>
              </a:spcBef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</a:defRPr>
            </a:lvl2pPr>
            <a:lvl3pPr marL="1350963" indent="-436563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defRPr sz="2200"/>
            </a:lvl3pPr>
            <a:lvl4pPr>
              <a:lnSpc>
                <a:spcPct val="100000"/>
              </a:lnSpc>
              <a:spcBef>
                <a:spcPts val="624"/>
              </a:spcBef>
              <a:defRPr/>
            </a:lvl4pPr>
            <a:lvl5pPr>
              <a:lnSpc>
                <a:spcPct val="100000"/>
              </a:lnSpc>
              <a:spcBef>
                <a:spcPts val="624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85D68D0F-FEED-448D-92AA-47F2157AC366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9785350" y="4524375"/>
            <a:ext cx="1568450" cy="1235075"/>
          </a:xfrm>
        </p:spPr>
        <p:txBody>
          <a:bodyPr/>
          <a:lstStyle/>
          <a:p>
            <a:endParaRPr lang="en-IN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1198C3D-EC18-49DC-8652-F8FF8956B73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13425" y="4421188"/>
            <a:ext cx="2947988" cy="1235075"/>
          </a:xfrm>
        </p:spPr>
        <p:txBody>
          <a:bodyPr/>
          <a:lstStyle/>
          <a:p>
            <a:endParaRPr lang="en-IN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3BF274D-3E01-4493-9732-9D9AFAD99F5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27775" y="5427663"/>
            <a:ext cx="1060450" cy="842962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1F6C963-EA46-4D15-BB70-E37D820EE55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02575" y="5427663"/>
            <a:ext cx="1211263" cy="94615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0C40D683-DA87-4A87-A5E3-C893E1A200DC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138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0228" y="1737343"/>
            <a:ext cx="10711543" cy="1462674"/>
          </a:xfrm>
        </p:spPr>
        <p:txBody>
          <a:bodyPr>
            <a:noAutofit/>
          </a:bodyPr>
          <a:lstStyle>
            <a:lvl1pPr marL="342900" indent="-342900" algn="l">
              <a:buFont typeface="Arial" panose="020B0604020202020204" pitchFamily="34" charset="0"/>
              <a:buChar char="•"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000000"/>
              </a:buClr>
              <a:buFont typeface="Arial" panose="020B0604020202020204" pitchFamily="34" charset="0"/>
              <a:buNone/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12" name="Footer">
            <a:extLst>
              <a:ext uri="{FF2B5EF4-FFF2-40B4-BE49-F238E27FC236}">
                <a16:creationId xmlns:a16="http://schemas.microsoft.com/office/drawing/2014/main" id="{CD29F75D-E06A-4ECD-9B04-E3B1F031FF30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936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0" indent="0">
              <a:buClr>
                <a:srgbClr val="004A78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lvl1pPr>
            <a:lvl2pPr marL="457200" indent="0">
              <a:buClr>
                <a:srgbClr val="004A78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vel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06C6B1DF-8458-4908-83A8-6ECD4F32B168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 marL="0" indent="0">
              <a:buClr>
                <a:srgbClr val="004A78"/>
              </a:buClr>
              <a:buFont typeface="Arial" panose="020B0604020202020204" pitchFamily="34" charset="0"/>
              <a:buNone/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36D3B7EC-68DF-4684-875D-D5BF81538730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" y="6356350"/>
            <a:ext cx="15795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268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  <p:sp>
        <p:nvSpPr>
          <p:cNvPr id="2" name="MSIPCMContentMarking" descr="{&quot;HashCode&quot;:2082987499,&quot;Placement&quot;:&quot;Footer&quot;,&quot;Top&quot;:520.3781,&quot;Left&quot;:452.558044,&quot;SlideWidth&quot;:960,&quot;SlideHeight&quot;:540}">
            <a:extLst>
              <a:ext uri="{FF2B5EF4-FFF2-40B4-BE49-F238E27FC236}">
                <a16:creationId xmlns:a16="http://schemas.microsoft.com/office/drawing/2014/main" id="{1D7718BF-B91C-4D70-A484-48E3FE0F753C}"/>
              </a:ext>
            </a:extLst>
          </p:cNvPr>
          <p:cNvSpPr txBox="1"/>
          <p:nvPr userDrawn="1"/>
        </p:nvSpPr>
        <p:spPr>
          <a:xfrm>
            <a:off x="5747487" y="6608802"/>
            <a:ext cx="697026" cy="249198"/>
          </a:xfrm>
          <a:prstGeom prst="rect">
            <a:avLst/>
          </a:prstGeom>
          <a:noFill/>
          <a:effectLst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21" r:id="rId2"/>
    <p:sldLayoutId id="2147483722" r:id="rId3"/>
    <p:sldLayoutId id="2147483714" r:id="rId4"/>
    <p:sldLayoutId id="2147483727" r:id="rId5"/>
    <p:sldLayoutId id="2147483726" r:id="rId6"/>
    <p:sldLayoutId id="2147483718" r:id="rId7"/>
    <p:sldLayoutId id="2147483715" r:id="rId8"/>
    <p:sldLayoutId id="2147483716" r:id="rId9"/>
    <p:sldLayoutId id="2147483719" r:id="rId10"/>
    <p:sldLayoutId id="2147483720" r:id="rId11"/>
    <p:sldLayoutId id="2147483723" r:id="rId12"/>
    <p:sldLayoutId id="2147483724" r:id="rId13"/>
    <p:sldLayoutId id="2147483713" r:id="rId14"/>
    <p:sldLayoutId id="2147483717" r:id="rId15"/>
    <p:sldLayoutId id="2147483725" r:id="rId16"/>
  </p:sldLayoutIdLst>
  <p:hf sldNum="0"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None/>
        <a:defRPr sz="28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B1E9E5-BA88-4775-99CA-2C86A2D5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138" y="1533150"/>
            <a:ext cx="7387085" cy="1864052"/>
          </a:xfrm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Industrial/Organizational Psychology: An Applied Approach, 9e</a:t>
            </a:r>
            <a:endParaRPr lang="en-IN" dirty="0"/>
          </a:p>
        </p:txBody>
      </p:sp>
      <p:pic>
        <p:nvPicPr>
          <p:cNvPr id="13" name="Picture Placeholder 12" descr="The front cover of the book titled, Industrial?Organizational Psychology; An applied Approach, authored by Michael G.Aamodt.&#10;The book is the 9th edition, published by Cengage. The background on the cover shows silhouettes of a man and a woman. Several lines originate from different points which are interlinked. The watermarks on the cover read,  shutterstock; aplhaspirit.">
            <a:extLst>
              <a:ext uri="{FF2B5EF4-FFF2-40B4-BE49-F238E27FC236}">
                <a16:creationId xmlns:a16="http://schemas.microsoft.com/office/drawing/2014/main" id="{B34B950D-146C-4986-83BF-64460846A79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tretch>
            <a:fillRect/>
          </a:stretch>
        </p:blipFill>
        <p:spPr>
          <a:xfrm>
            <a:off x="0" y="1"/>
            <a:ext cx="4858102" cy="614319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9026F3-78F8-4659-B83F-76DFE990B1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8102" y="3405970"/>
            <a:ext cx="7191504" cy="1343006"/>
          </a:xfrm>
        </p:spPr>
        <p:txBody>
          <a:bodyPr/>
          <a:lstStyle/>
          <a:p>
            <a:pPr algn="ctr"/>
            <a:r>
              <a:rPr lang="en-US" sz="3600" dirty="0"/>
              <a:t>Chapter 13: Group Behavior, Teams, and Conflict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D3EEF4AD-542F-4309-A1E9-2C1642FBCC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15881" y="6423442"/>
            <a:ext cx="9456516" cy="3651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24"/>
              </a:spcBef>
            </a:pPr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3650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Factors Affecting Group Performance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7" y="1289684"/>
            <a:ext cx="5352424" cy="4801400"/>
          </a:xfrm>
        </p:spPr>
        <p:txBody>
          <a:bodyPr/>
          <a:lstStyle/>
          <a:p>
            <a:r>
              <a:rPr lang="en-US" dirty="0"/>
              <a:t>Group Cohesiveness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 Ability and Confidence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Personality of the Group Members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Communication Structure</a:t>
            </a:r>
          </a:p>
          <a:p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1727E5AD-966B-4715-8B1A-575471326C96}"/>
              </a:ext>
            </a:extLst>
          </p:cNvPr>
          <p:cNvSpPr txBox="1">
            <a:spLocks/>
          </p:cNvSpPr>
          <p:nvPr/>
        </p:nvSpPr>
        <p:spPr bwMode="auto">
          <a:xfrm>
            <a:off x="6096001" y="1294854"/>
            <a:ext cx="5352424" cy="480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1" fontAlgn="base" hangingPunct="1">
              <a:lnSpc>
                <a:spcPct val="100000"/>
              </a:lnSpc>
              <a:spcBef>
                <a:spcPts val="624"/>
              </a:spcBef>
              <a:spcAft>
                <a:spcPct val="0"/>
              </a:spcAft>
              <a:buClr>
                <a:srgbClr val="004A78"/>
              </a:buClr>
              <a:buFont typeface="Arial" panose="020B0604020202020204" pitchFamily="34" charset="0"/>
              <a:buChar char="•"/>
              <a:defRPr sz="2600" b="0" i="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0113" indent="-442913" algn="l" rtl="0" eaLnBrk="1" fontAlgn="base" hangingPunct="1">
              <a:lnSpc>
                <a:spcPct val="100000"/>
              </a:lnSpc>
              <a:spcBef>
                <a:spcPts val="624"/>
              </a:spcBef>
              <a:spcAft>
                <a:spcPct val="0"/>
              </a:spcAft>
              <a:buClr>
                <a:srgbClr val="004A78"/>
              </a:buClr>
              <a:buFontTx/>
              <a:buChar char="–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350963" indent="-436563" algn="l" rtl="0" eaLnBrk="1" fontAlgn="base" hangingPunct="1">
              <a:lnSpc>
                <a:spcPct val="100000"/>
              </a:lnSpc>
              <a:spcBef>
                <a:spcPts val="624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Group Roles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Presence of Others: Social Facilitation and Inhibition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Individual Dominance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Groupthink</a:t>
            </a:r>
          </a:p>
        </p:txBody>
      </p:sp>
    </p:spTree>
    <p:extLst>
      <p:ext uri="{BB962C8B-B14F-4D97-AF65-F5344CB8AC3E}">
        <p14:creationId xmlns:p14="http://schemas.microsoft.com/office/powerpoint/2010/main" val="303572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Group Performance: </a:t>
            </a:r>
            <a:br>
              <a:rPr lang="en-US" dirty="0"/>
            </a:br>
            <a:r>
              <a:rPr lang="en-US" dirty="0"/>
              <a:t>Group Cohesiveness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7" y="1289684"/>
            <a:ext cx="5352424" cy="4801400"/>
          </a:xfrm>
        </p:spPr>
        <p:txBody>
          <a:bodyPr/>
          <a:lstStyle/>
          <a:p>
            <a:r>
              <a:rPr lang="en-US" dirty="0"/>
              <a:t>Group Homogeneity</a:t>
            </a:r>
          </a:p>
          <a:p>
            <a:pPr lvl="1"/>
            <a:r>
              <a:rPr lang="en-US" dirty="0"/>
              <a:t>Homogeneous</a:t>
            </a:r>
          </a:p>
          <a:p>
            <a:pPr lvl="1"/>
            <a:r>
              <a:rPr lang="en-US" dirty="0"/>
              <a:t>Heterogeneous</a:t>
            </a:r>
          </a:p>
          <a:p>
            <a:pPr lvl="1"/>
            <a:r>
              <a:rPr lang="en-US" dirty="0"/>
              <a:t>Slightly heterogeneous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Stability of Membership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Isolation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43E98E1-0CB4-41F5-9E5C-33F3CD886EC2}"/>
              </a:ext>
            </a:extLst>
          </p:cNvPr>
          <p:cNvSpPr txBox="1">
            <a:spLocks/>
          </p:cNvSpPr>
          <p:nvPr/>
        </p:nvSpPr>
        <p:spPr bwMode="auto">
          <a:xfrm>
            <a:off x="6096001" y="1289684"/>
            <a:ext cx="5352424" cy="480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1" fontAlgn="base" hangingPunct="1">
              <a:lnSpc>
                <a:spcPct val="100000"/>
              </a:lnSpc>
              <a:spcBef>
                <a:spcPts val="624"/>
              </a:spcBef>
              <a:spcAft>
                <a:spcPct val="0"/>
              </a:spcAft>
              <a:buClr>
                <a:srgbClr val="004A78"/>
              </a:buClr>
              <a:buFont typeface="Arial" panose="020B0604020202020204" pitchFamily="34" charset="0"/>
              <a:buChar char="•"/>
              <a:defRPr sz="2600" b="0" i="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0113" indent="-442913" algn="l" rtl="0" eaLnBrk="1" fontAlgn="base" hangingPunct="1">
              <a:lnSpc>
                <a:spcPct val="100000"/>
              </a:lnSpc>
              <a:spcBef>
                <a:spcPts val="624"/>
              </a:spcBef>
              <a:spcAft>
                <a:spcPct val="0"/>
              </a:spcAft>
              <a:buClr>
                <a:srgbClr val="004A78"/>
              </a:buClr>
              <a:buFontTx/>
              <a:buChar char="–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350963" indent="-436563" algn="l" rtl="0" eaLnBrk="1" fontAlgn="base" hangingPunct="1">
              <a:lnSpc>
                <a:spcPct val="100000"/>
              </a:lnSpc>
              <a:spcBef>
                <a:spcPts val="624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Outside Pressure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 Size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 Status</a:t>
            </a:r>
          </a:p>
        </p:txBody>
      </p:sp>
    </p:spTree>
    <p:extLst>
      <p:ext uri="{BB962C8B-B14F-4D97-AF65-F5344CB8AC3E}">
        <p14:creationId xmlns:p14="http://schemas.microsoft.com/office/powerpoint/2010/main" val="3791439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Size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Smaller is best for cohesiveness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Performance depends on task type</a:t>
            </a:r>
          </a:p>
          <a:p>
            <a:pPr lvl="1"/>
            <a:r>
              <a:rPr lang="en-US" dirty="0"/>
              <a:t>Additive tasks</a:t>
            </a:r>
          </a:p>
          <a:p>
            <a:pPr lvl="2"/>
            <a:r>
              <a:rPr lang="en-US" dirty="0"/>
              <a:t>Sum of combined team member performance </a:t>
            </a:r>
          </a:p>
          <a:p>
            <a:pPr lvl="1"/>
            <a:r>
              <a:rPr lang="en-US" dirty="0"/>
              <a:t>Conjunctive tasks</a:t>
            </a:r>
          </a:p>
          <a:p>
            <a:pPr lvl="2"/>
            <a:r>
              <a:rPr lang="en-US" dirty="0"/>
              <a:t>Least effective team member </a:t>
            </a:r>
          </a:p>
          <a:p>
            <a:pPr lvl="1"/>
            <a:r>
              <a:rPr lang="en-US" dirty="0"/>
              <a:t>Disjunctive tasks</a:t>
            </a:r>
          </a:p>
          <a:p>
            <a:pPr lvl="2"/>
            <a:r>
              <a:rPr lang="en-US" dirty="0"/>
              <a:t>Most effective team member </a:t>
            </a:r>
          </a:p>
        </p:txBody>
      </p:sp>
    </p:spTree>
    <p:extLst>
      <p:ext uri="{BB962C8B-B14F-4D97-AF65-F5344CB8AC3E}">
        <p14:creationId xmlns:p14="http://schemas.microsoft.com/office/powerpoint/2010/main" val="3147575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2EA4F3-4299-4916-B497-33BA51E8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Task Types</a:t>
            </a:r>
            <a:endParaRPr lang="en-IN" dirty="0"/>
          </a:p>
        </p:txBody>
      </p:sp>
      <p:graphicFrame>
        <p:nvGraphicFramePr>
          <p:cNvPr id="6" name="Group 37">
            <a:extLst>
              <a:ext uri="{FF2B5EF4-FFF2-40B4-BE49-F238E27FC236}">
                <a16:creationId xmlns:a16="http://schemas.microsoft.com/office/drawing/2014/main" id="{E899A705-31B1-4186-96DA-B975E67DE28F}"/>
              </a:ext>
            </a:extLst>
          </p:cNvPr>
          <p:cNvGraphicFramePr>
            <a:graphicFrameLocks noGrp="1"/>
          </p:cNvGraphicFramePr>
          <p:nvPr>
            <p:ph type="tbl" sz="quarter" idx="18"/>
            <p:extLst>
              <p:ext uri="{D42A27DB-BD31-4B8C-83A1-F6EECF244321}">
                <p14:modId xmlns:p14="http://schemas.microsoft.com/office/powerpoint/2010/main" val="3009201052"/>
              </p:ext>
            </p:extLst>
          </p:nvPr>
        </p:nvGraphicFramePr>
        <p:xfrm>
          <a:off x="2476500" y="1593475"/>
          <a:ext cx="7239000" cy="2450536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193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5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Type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165" marR="85165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 Activity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165" marR="85165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Additive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165" marR="85165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Relay Race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165" marR="85165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56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Disjunctive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165" marR="85165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 solving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Brain storming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Golf tournament ‘best ball’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165" marR="85165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Conjunctive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165" marR="85165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Assembly line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Hiking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165" marR="85165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438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Group Performance (cont.)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Group Ability and Confidence</a:t>
            </a:r>
          </a:p>
          <a:p>
            <a:pPr lvl="1"/>
            <a:r>
              <a:rPr lang="en-US" dirty="0"/>
              <a:t>High-ability members vs. low-ability members</a:t>
            </a:r>
          </a:p>
          <a:p>
            <a:pPr lvl="1"/>
            <a:r>
              <a:rPr lang="en-US" dirty="0"/>
              <a:t>High team efficacy</a:t>
            </a:r>
          </a:p>
          <a:p>
            <a:pPr lvl="1"/>
            <a:r>
              <a:rPr lang="en-US" dirty="0"/>
              <a:t>High team potency</a:t>
            </a:r>
            <a:br>
              <a:rPr lang="en-US" dirty="0"/>
            </a:br>
            <a:endParaRPr lang="en-US" dirty="0"/>
          </a:p>
          <a:p>
            <a:r>
              <a:rPr lang="en-US" dirty="0"/>
              <a:t>Personality of the Group Members</a:t>
            </a:r>
          </a:p>
          <a:p>
            <a:pPr lvl="1"/>
            <a:r>
              <a:rPr lang="en-US" dirty="0"/>
              <a:t>Task-related experience</a:t>
            </a:r>
          </a:p>
          <a:p>
            <a:pPr lvl="1"/>
            <a:r>
              <a:rPr lang="en-US" dirty="0"/>
              <a:t>Openness to experience</a:t>
            </a:r>
          </a:p>
          <a:p>
            <a:pPr lvl="1"/>
            <a:r>
              <a:rPr lang="en-US" dirty="0"/>
              <a:t>Emotional stability </a:t>
            </a:r>
          </a:p>
          <a:p>
            <a:pPr lvl="1"/>
            <a:r>
              <a:rPr lang="en-US" dirty="0"/>
              <a:t>Intellectual vs. physical tasks</a:t>
            </a:r>
          </a:p>
        </p:txBody>
      </p:sp>
    </p:spTree>
    <p:extLst>
      <p:ext uri="{BB962C8B-B14F-4D97-AF65-F5344CB8AC3E}">
        <p14:creationId xmlns:p14="http://schemas.microsoft.com/office/powerpoint/2010/main" val="2419388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E9C4-1183-4B2B-813B-8147845F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Group Performance: </a:t>
            </a:r>
            <a:r>
              <a:rPr lang="en-IN" dirty="0"/>
              <a:t>Communication Structure</a:t>
            </a:r>
          </a:p>
        </p:txBody>
      </p:sp>
      <p:pic>
        <p:nvPicPr>
          <p:cNvPr id="4" name="Picture 3" descr="A table illustrates the Possible Communication Networks for Small Groups. The table with three columns has two headers; Three-Member Groups and Four-Member Groups. The first column has no header. Three are four texts in the first column in each row; Chains, Centralized, Circles, Open. The Three-member groups column has the following communication structures illustration. &#10;Chains; An arrow points from A to B and B to C from left to right. &#10;Centralized; A B C are arranged in a triangular pattern with A and B on top. A double headed arrow extends between A and C , and B and C.&#10;Circles; A B C are arranged in a triangular pattern with A and B on top. An arrow points from A to B, B to C, C to A in a loop. &#10;Open; A B C are arranged in a triangular pattern with A and B on top. A double headed arrow extends between A and B, B and C, A to c in a loop. &#10;The Four-member groups column has the following communication structures illustration. &#10;Chains; An arrow from A point to B, B to C, C to D from left to right. &#10;Centralized; C is at the center and A, B, D are above at an equidistance. Three double-headed arrows extend between A and C, B and C, D and C. &#10;Circles; A B C D are arranged in north, east, south, west directions respectively in diamond shape. An arrow from A points to B, B to C, C to D, D to A in a loop. &#10;Open; A B C D are arranged in north, east, south, west directions respectively in diamond shape. A Double-side arrow extends between A and B, B and C, C and D. A and D. A double-edged arrow extends between A and C vertically. Another arrow extends between B and D horizontally.">
            <a:extLst>
              <a:ext uri="{FF2B5EF4-FFF2-40B4-BE49-F238E27FC236}">
                <a16:creationId xmlns:a16="http://schemas.microsoft.com/office/drawing/2014/main" id="{B325EF88-2506-4254-9471-FFD512C61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229" y="1329616"/>
            <a:ext cx="6011541" cy="486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56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Group Performance: </a:t>
            </a:r>
            <a:br>
              <a:rPr lang="en-US" dirty="0"/>
            </a:br>
            <a:r>
              <a:rPr lang="en-US" dirty="0"/>
              <a:t>Group Roles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Task Oriented</a:t>
            </a:r>
          </a:p>
          <a:p>
            <a:pPr lvl="1"/>
            <a:r>
              <a:rPr lang="en-US" dirty="0"/>
              <a:t>Offering new ideas</a:t>
            </a:r>
          </a:p>
          <a:p>
            <a:pPr lvl="1"/>
            <a:r>
              <a:rPr lang="en-US" dirty="0"/>
              <a:t>Coordinating activities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Social Oriented</a:t>
            </a:r>
          </a:p>
          <a:p>
            <a:pPr lvl="1"/>
            <a:r>
              <a:rPr lang="en-US" dirty="0"/>
              <a:t>Encouraging cohesiveness</a:t>
            </a:r>
          </a:p>
          <a:p>
            <a:pPr lvl="1"/>
            <a:r>
              <a:rPr lang="en-US" dirty="0"/>
              <a:t>Encouraging participation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Individual</a:t>
            </a:r>
          </a:p>
          <a:p>
            <a:pPr lvl="1"/>
            <a:r>
              <a:rPr lang="en-US" dirty="0"/>
              <a:t>Blocking group activities</a:t>
            </a:r>
          </a:p>
          <a:p>
            <a:pPr lvl="1"/>
            <a:r>
              <a:rPr lang="en-US" dirty="0"/>
              <a:t>Calling attention to oneself</a:t>
            </a:r>
          </a:p>
        </p:txBody>
      </p:sp>
    </p:spTree>
    <p:extLst>
      <p:ext uri="{BB962C8B-B14F-4D97-AF65-F5344CB8AC3E}">
        <p14:creationId xmlns:p14="http://schemas.microsoft.com/office/powerpoint/2010/main" val="1182179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Group Performance: </a:t>
            </a:r>
            <a:br>
              <a:rPr lang="en-US" dirty="0"/>
            </a:br>
            <a:r>
              <a:rPr lang="en-US" dirty="0"/>
              <a:t>Presence of Others (1 of 2)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199249"/>
            <a:ext cx="10711543" cy="4801400"/>
          </a:xfrm>
        </p:spPr>
        <p:txBody>
          <a:bodyPr/>
          <a:lstStyle/>
          <a:p>
            <a:r>
              <a:rPr lang="en-US" dirty="0"/>
              <a:t>Social facilitation and inhibition</a:t>
            </a:r>
          </a:p>
          <a:p>
            <a:pPr lvl="1"/>
            <a:r>
              <a:rPr lang="en-US" dirty="0"/>
              <a:t>Mere presence of others</a:t>
            </a:r>
          </a:p>
          <a:p>
            <a:pPr lvl="1"/>
            <a:r>
              <a:rPr lang="en-US" dirty="0"/>
              <a:t>Comparison of performance</a:t>
            </a:r>
          </a:p>
          <a:p>
            <a:pPr lvl="1"/>
            <a:r>
              <a:rPr lang="en-US" dirty="0"/>
              <a:t>Evaluation apprehension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Audience effects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Coaction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Explaining social facilitation effects</a:t>
            </a:r>
          </a:p>
          <a:p>
            <a:pPr lvl="1"/>
            <a:r>
              <a:rPr lang="en-US" dirty="0"/>
              <a:t>Performance increases when task is easy or well learned</a:t>
            </a:r>
          </a:p>
          <a:p>
            <a:pPr lvl="1"/>
            <a:r>
              <a:rPr lang="en-US" dirty="0"/>
              <a:t>Performance decreases when task is difficult or not well learned</a:t>
            </a:r>
          </a:p>
        </p:txBody>
      </p:sp>
    </p:spTree>
    <p:extLst>
      <p:ext uri="{BB962C8B-B14F-4D97-AF65-F5344CB8AC3E}">
        <p14:creationId xmlns:p14="http://schemas.microsoft.com/office/powerpoint/2010/main" val="2641322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Group Performance: </a:t>
            </a:r>
            <a:br>
              <a:rPr lang="en-US" dirty="0"/>
            </a:br>
            <a:r>
              <a:rPr lang="en-US" dirty="0"/>
              <a:t>Presence of Others (2 of 2)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Social Loafing</a:t>
            </a:r>
          </a:p>
          <a:p>
            <a:pPr lvl="1"/>
            <a:r>
              <a:rPr lang="en-US" dirty="0"/>
              <a:t>Effort won’t be noticed</a:t>
            </a:r>
          </a:p>
          <a:p>
            <a:pPr lvl="1"/>
            <a:r>
              <a:rPr lang="en-US" dirty="0"/>
              <a:t>Free-rider theory</a:t>
            </a:r>
          </a:p>
          <a:p>
            <a:pPr lvl="2"/>
            <a:r>
              <a:rPr lang="en-US" dirty="0"/>
              <a:t>Things are going well… so why work hard?</a:t>
            </a:r>
          </a:p>
          <a:p>
            <a:pPr lvl="1"/>
            <a:r>
              <a:rPr lang="en-US" dirty="0"/>
              <a:t>Sucker-effect theory</a:t>
            </a:r>
          </a:p>
          <a:p>
            <a:pPr lvl="2"/>
            <a:r>
              <a:rPr lang="en-US" dirty="0"/>
              <a:t>Everyone sucks so why try?</a:t>
            </a:r>
          </a:p>
        </p:txBody>
      </p:sp>
      <p:pic>
        <p:nvPicPr>
          <p:cNvPr id="3074" name="Picture 2" descr="Step Brothers' Is 10 Years Old and Also Timeless | GQ">
            <a:extLst>
              <a:ext uri="{FF2B5EF4-FFF2-40B4-BE49-F238E27FC236}">
                <a16:creationId xmlns:a16="http://schemas.microsoft.com/office/drawing/2014/main" id="{691044C6-F77D-4C23-BD6E-F9D538812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044" y="4473299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tep Brothers 2 is not happening despite recent reports | The Independent |  The Independent">
            <a:extLst>
              <a:ext uri="{FF2B5EF4-FFF2-40B4-BE49-F238E27FC236}">
                <a16:creationId xmlns:a16="http://schemas.microsoft.com/office/drawing/2014/main" id="{A1056B31-BEB8-4DDC-AF35-32F448BDC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643" y="1522650"/>
            <a:ext cx="4032302" cy="269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48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Group Performance: Individual Dominance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By the group leader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By a group member</a:t>
            </a:r>
          </a:p>
        </p:txBody>
      </p:sp>
      <p:pic>
        <p:nvPicPr>
          <p:cNvPr id="2050" name="Picture 2" descr="Character Deep Dive: Hermione Granger - Marvelous Geeks Media">
            <a:extLst>
              <a:ext uri="{FF2B5EF4-FFF2-40B4-BE49-F238E27FC236}">
                <a16:creationId xmlns:a16="http://schemas.microsoft.com/office/drawing/2014/main" id="{D77ED6D1-1675-4621-ADEB-10C1368DA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640" y="1889088"/>
            <a:ext cx="4883690" cy="325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1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2FB2-6187-4FF4-AC9B-976F22F1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Icebreaker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820152E-76EA-4702-9762-162640498F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289684"/>
            <a:ext cx="10711543" cy="480140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Break into pairs of students.</a:t>
            </a:r>
          </a:p>
          <a:p>
            <a:pPr>
              <a:spcAft>
                <a:spcPts val="1800"/>
              </a:spcAft>
            </a:pPr>
            <a:r>
              <a:rPr lang="en-US" dirty="0"/>
              <a:t>With your partner, discuss a time that you were put in a group (whether for a job or for a class) and had a great experience. Then, discuss a time that you did not have a good experience in a group. What differed between the two situations?</a:t>
            </a:r>
          </a:p>
          <a:p>
            <a:pPr>
              <a:spcAft>
                <a:spcPts val="1800"/>
              </a:spcAft>
            </a:pPr>
            <a:r>
              <a:rPr lang="en-US" dirty="0"/>
              <a:t>Share your discussions with the class. </a:t>
            </a:r>
          </a:p>
        </p:txBody>
      </p:sp>
      <p:pic>
        <p:nvPicPr>
          <p:cNvPr id="4" name="Picture 5" descr="The make-up of every group project ever. | School memes, Funny quotes, Funny  memes">
            <a:extLst>
              <a:ext uri="{FF2B5EF4-FFF2-40B4-BE49-F238E27FC236}">
                <a16:creationId xmlns:a16="http://schemas.microsoft.com/office/drawing/2014/main" id="{A3B07B46-F103-4026-BDAE-456DF0193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065" y="3491669"/>
            <a:ext cx="3810000" cy="259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252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Group Performance: Groupthink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Groupthink can occur when the group:</a:t>
            </a:r>
          </a:p>
          <a:p>
            <a:pPr lvl="1"/>
            <a:r>
              <a:rPr lang="en-US" dirty="0"/>
              <a:t>Is cohesive</a:t>
            </a:r>
          </a:p>
          <a:p>
            <a:pPr lvl="1"/>
            <a:r>
              <a:rPr lang="en-US" dirty="0"/>
              <a:t>Is insulated from outsiders</a:t>
            </a:r>
          </a:p>
          <a:p>
            <a:pPr lvl="1"/>
            <a:r>
              <a:rPr lang="en-US" dirty="0"/>
              <a:t>Believes it is infallible</a:t>
            </a:r>
          </a:p>
          <a:p>
            <a:pPr lvl="1"/>
            <a:r>
              <a:rPr lang="en-US" dirty="0"/>
              <a:t>Believes it is morally superior</a:t>
            </a:r>
          </a:p>
          <a:p>
            <a:pPr lvl="1"/>
            <a:r>
              <a:rPr lang="en-US" dirty="0"/>
              <a:t>Is under pressure to conform</a:t>
            </a:r>
          </a:p>
          <a:p>
            <a:pPr lvl="1"/>
            <a:r>
              <a:rPr lang="en-US" dirty="0"/>
              <a:t>Has a leader who promotes a favorite solution</a:t>
            </a:r>
          </a:p>
          <a:p>
            <a:pPr lvl="1"/>
            <a:r>
              <a:rPr lang="en-US" dirty="0"/>
              <a:t>Has gatekeepers who keep information from members</a:t>
            </a:r>
          </a:p>
        </p:txBody>
      </p:sp>
      <p:pic>
        <p:nvPicPr>
          <p:cNvPr id="1026" name="Picture 2" descr="Decision making during crises and how to avoid groupthink / Crisis  Management / Bulletin / BC Training">
            <a:extLst>
              <a:ext uri="{FF2B5EF4-FFF2-40B4-BE49-F238E27FC236}">
                <a16:creationId xmlns:a16="http://schemas.microsoft.com/office/drawing/2014/main" id="{5BC67188-4C70-4763-A1D2-005F38856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292" y="1289684"/>
            <a:ext cx="4623488" cy="271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53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6B0C798-0454-4BDF-8FBE-7C81ACA4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Individual Versus Group Performance</a:t>
            </a:r>
          </a:p>
        </p:txBody>
      </p:sp>
    </p:spTree>
    <p:extLst>
      <p:ext uri="{BB962C8B-B14F-4D97-AF65-F5344CB8AC3E}">
        <p14:creationId xmlns:p14="http://schemas.microsoft.com/office/powerpoint/2010/main" val="1356252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Versus Individual Performance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Interacting groups</a:t>
            </a:r>
          </a:p>
          <a:p>
            <a:pPr lvl="1"/>
            <a:r>
              <a:rPr lang="en-US" dirty="0"/>
              <a:t>Work together to perform a task </a:t>
            </a:r>
          </a:p>
          <a:p>
            <a:pPr lvl="1"/>
            <a:r>
              <a:rPr lang="en-US" dirty="0"/>
              <a:t>Have higher quality decisions</a:t>
            </a:r>
          </a:p>
          <a:p>
            <a:pPr lvl="1"/>
            <a:r>
              <a:rPr lang="en-US" dirty="0"/>
              <a:t>Are more risky (group polarization) 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Individuals (nominal groups)</a:t>
            </a:r>
          </a:p>
          <a:p>
            <a:pPr lvl="1"/>
            <a:r>
              <a:rPr lang="en-US" dirty="0"/>
              <a:t>Results are pooled but never work together </a:t>
            </a:r>
          </a:p>
          <a:p>
            <a:pPr lvl="1"/>
            <a:r>
              <a:rPr lang="en-US" dirty="0"/>
              <a:t>Are more creative </a:t>
            </a:r>
          </a:p>
          <a:p>
            <a:pPr lvl="1"/>
            <a:r>
              <a:rPr lang="en-US" dirty="0"/>
              <a:t>Make a decision more quickly</a:t>
            </a:r>
          </a:p>
        </p:txBody>
      </p:sp>
      <p:pic>
        <p:nvPicPr>
          <p:cNvPr id="4098" name="Picture 2" descr="Soccer Field Dimensions: What Is The Size Of A Soccer Field?">
            <a:extLst>
              <a:ext uri="{FF2B5EF4-FFF2-40B4-BE49-F238E27FC236}">
                <a16:creationId xmlns:a16="http://schemas.microsoft.com/office/drawing/2014/main" id="{9A554ED2-34B6-4871-AFDE-916E7F55B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552" y="1037230"/>
            <a:ext cx="4086875" cy="272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486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6B0C798-0454-4BDF-8FBE-7C81ACA4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Teams</a:t>
            </a:r>
          </a:p>
        </p:txBody>
      </p:sp>
    </p:spTree>
    <p:extLst>
      <p:ext uri="{BB962C8B-B14F-4D97-AF65-F5344CB8AC3E}">
        <p14:creationId xmlns:p14="http://schemas.microsoft.com/office/powerpoint/2010/main" val="1010385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Team? </a:t>
            </a:r>
            <a:r>
              <a:rPr lang="en-US" dirty="0" err="1"/>
              <a:t>Donnellon</a:t>
            </a:r>
            <a:r>
              <a:rPr lang="en-US" dirty="0"/>
              <a:t> (1996)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Identification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Interdependence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Power differentiation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Social distance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Conflict management tactics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Negotiation process</a:t>
            </a:r>
          </a:p>
        </p:txBody>
      </p:sp>
    </p:spTree>
    <p:extLst>
      <p:ext uri="{BB962C8B-B14F-4D97-AF65-F5344CB8AC3E}">
        <p14:creationId xmlns:p14="http://schemas.microsoft.com/office/powerpoint/2010/main" val="2958738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Teams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Work Teams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Parallel Teams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Project Teams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Management Teams</a:t>
            </a:r>
          </a:p>
        </p:txBody>
      </p:sp>
    </p:spTree>
    <p:extLst>
      <p:ext uri="{BB962C8B-B14F-4D97-AF65-F5344CB8AC3E}">
        <p14:creationId xmlns:p14="http://schemas.microsoft.com/office/powerpoint/2010/main" val="710525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Teams Develop: Tuckman (1965) Theory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7" y="1289684"/>
            <a:ext cx="4994032" cy="4801400"/>
          </a:xfrm>
        </p:spPr>
        <p:txBody>
          <a:bodyPr/>
          <a:lstStyle/>
          <a:p>
            <a:r>
              <a:rPr lang="en-US" sz="2400" dirty="0"/>
              <a:t>Forming</a:t>
            </a:r>
          </a:p>
          <a:p>
            <a:pPr lvl="1"/>
            <a:r>
              <a:rPr lang="en-US" sz="2200" dirty="0"/>
              <a:t>Team members get to know one another</a:t>
            </a:r>
          </a:p>
          <a:p>
            <a:pPr lvl="1"/>
            <a:r>
              <a:rPr lang="en-US" sz="2200" dirty="0"/>
              <a:t>Everyone is on their good behavior</a:t>
            </a:r>
          </a:p>
          <a:p>
            <a:pPr lvl="1"/>
            <a:r>
              <a:rPr lang="en-US" sz="2200" dirty="0"/>
              <a:t>Group clarifies its mission</a:t>
            </a:r>
            <a:br>
              <a:rPr lang="en-US" sz="2200" dirty="0"/>
            </a:br>
            <a:endParaRPr lang="en-US" sz="2200" dirty="0"/>
          </a:p>
          <a:p>
            <a:r>
              <a:rPr lang="en-US" sz="2400" dirty="0"/>
              <a:t>Storming</a:t>
            </a:r>
          </a:p>
          <a:p>
            <a:pPr lvl="1"/>
            <a:r>
              <a:rPr lang="en-US" sz="2200" dirty="0"/>
              <a:t>Disagreement and frustration set in</a:t>
            </a:r>
          </a:p>
          <a:p>
            <a:endParaRPr lang="en-US" sz="2200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CDC92D9F-0156-4AFC-B468-4C9E4A0F2543}"/>
              </a:ext>
            </a:extLst>
          </p:cNvPr>
          <p:cNvSpPr txBox="1">
            <a:spLocks/>
          </p:cNvSpPr>
          <p:nvPr/>
        </p:nvSpPr>
        <p:spPr bwMode="auto">
          <a:xfrm>
            <a:off x="6095999" y="1289684"/>
            <a:ext cx="5352424" cy="480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1" fontAlgn="base" hangingPunct="1">
              <a:lnSpc>
                <a:spcPct val="100000"/>
              </a:lnSpc>
              <a:spcBef>
                <a:spcPts val="624"/>
              </a:spcBef>
              <a:spcAft>
                <a:spcPct val="0"/>
              </a:spcAft>
              <a:buClr>
                <a:srgbClr val="004A78"/>
              </a:buClr>
              <a:buFont typeface="Arial" panose="020B0604020202020204" pitchFamily="34" charset="0"/>
              <a:buChar char="•"/>
              <a:defRPr sz="2600" b="0" i="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0113" indent="-442913" algn="l" rtl="0" eaLnBrk="1" fontAlgn="base" hangingPunct="1">
              <a:lnSpc>
                <a:spcPct val="100000"/>
              </a:lnSpc>
              <a:spcBef>
                <a:spcPts val="624"/>
              </a:spcBef>
              <a:spcAft>
                <a:spcPct val="0"/>
              </a:spcAft>
              <a:buClr>
                <a:srgbClr val="004A78"/>
              </a:buClr>
              <a:buFontTx/>
              <a:buChar char="–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350963" indent="-436563" algn="l" rtl="0" eaLnBrk="1" fontAlgn="base" hangingPunct="1">
              <a:lnSpc>
                <a:spcPct val="100000"/>
              </a:lnSpc>
              <a:spcBef>
                <a:spcPts val="624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Norming</a:t>
            </a:r>
          </a:p>
          <a:p>
            <a:pPr lvl="1"/>
            <a:r>
              <a:rPr lang="en-US" sz="2200" dirty="0"/>
              <a:t>Group members work at easing tension</a:t>
            </a:r>
          </a:p>
          <a:p>
            <a:pPr lvl="1"/>
            <a:r>
              <a:rPr lang="en-US" sz="2200" dirty="0"/>
              <a:t>Acceptance of team leader</a:t>
            </a:r>
            <a:br>
              <a:rPr lang="en-US" sz="2200" dirty="0"/>
            </a:br>
            <a:endParaRPr lang="en-US" sz="2200" dirty="0"/>
          </a:p>
          <a:p>
            <a:r>
              <a:rPr lang="en-US" sz="2400" dirty="0"/>
              <a:t>Performing</a:t>
            </a:r>
          </a:p>
          <a:p>
            <a:pPr lvl="1"/>
            <a:r>
              <a:rPr lang="en-US" sz="2200" dirty="0"/>
              <a:t>Goals get accomplished</a:t>
            </a:r>
          </a:p>
        </p:txBody>
      </p:sp>
    </p:spTree>
    <p:extLst>
      <p:ext uri="{BB962C8B-B14F-4D97-AF65-F5344CB8AC3E}">
        <p14:creationId xmlns:p14="http://schemas.microsoft.com/office/powerpoint/2010/main" val="2255412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Teams Develop: Punctuated </a:t>
            </a:r>
            <a:br>
              <a:rPr lang="en-US" dirty="0"/>
            </a:br>
            <a:r>
              <a:rPr lang="en-US" dirty="0"/>
              <a:t>Equilibrium Theory (</a:t>
            </a:r>
            <a:r>
              <a:rPr lang="en-US" dirty="0" err="1"/>
              <a:t>Gersick</a:t>
            </a:r>
            <a:r>
              <a:rPr lang="en-US" dirty="0"/>
              <a:t>, 1988)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Teams do not go through set stages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Basic method of formation</a:t>
            </a:r>
          </a:p>
          <a:p>
            <a:pPr lvl="1"/>
            <a:r>
              <a:rPr lang="en-US" dirty="0"/>
              <a:t>Develop direction and strategy during first meeting</a:t>
            </a:r>
          </a:p>
          <a:p>
            <a:pPr lvl="1"/>
            <a:r>
              <a:rPr lang="en-US" dirty="0"/>
              <a:t>Follow this direction for a period of time</a:t>
            </a:r>
          </a:p>
          <a:p>
            <a:pPr lvl="1"/>
            <a:r>
              <a:rPr lang="en-US" dirty="0"/>
              <a:t>Revise their strategy about halfway through the life of the team</a:t>
            </a:r>
          </a:p>
        </p:txBody>
      </p:sp>
    </p:spTree>
    <p:extLst>
      <p:ext uri="{BB962C8B-B14F-4D97-AF65-F5344CB8AC3E}">
        <p14:creationId xmlns:p14="http://schemas.microsoft.com/office/powerpoint/2010/main" val="2618360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Teams Don’t Always Work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 team is not a team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Excessive meeting requirements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Lack of empowerment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Lack of skill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Distrust of the team process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Unclear objectives</a:t>
            </a:r>
          </a:p>
        </p:txBody>
      </p:sp>
    </p:spTree>
    <p:extLst>
      <p:ext uri="{BB962C8B-B14F-4D97-AF65-F5344CB8AC3E}">
        <p14:creationId xmlns:p14="http://schemas.microsoft.com/office/powerpoint/2010/main" val="4032851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AC1D1F5-1C1A-443D-B81C-6475C36A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Workbook Exercise 13.3</a:t>
            </a:r>
            <a:br>
              <a:rPr lang="en-IN" dirty="0"/>
            </a:br>
            <a:r>
              <a:rPr lang="en-IN" dirty="0"/>
              <a:t>Teams</a:t>
            </a:r>
          </a:p>
        </p:txBody>
      </p:sp>
    </p:spTree>
    <p:extLst>
      <p:ext uri="{BB962C8B-B14F-4D97-AF65-F5344CB8AC3E}">
        <p14:creationId xmlns:p14="http://schemas.microsoft.com/office/powerpoint/2010/main" val="3432885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13-01 Define what constitutes a group and a team</a:t>
            </a:r>
          </a:p>
          <a:p>
            <a:pPr marL="0" indent="0">
              <a:buNone/>
            </a:pPr>
            <a:r>
              <a:rPr lang="en-US" dirty="0"/>
              <a:t>13-02 Explain why people join groups</a:t>
            </a:r>
          </a:p>
          <a:p>
            <a:pPr marL="0" indent="0">
              <a:buNone/>
            </a:pPr>
            <a:r>
              <a:rPr lang="en-US" dirty="0"/>
              <a:t>13-03 Increase group performance</a:t>
            </a:r>
          </a:p>
          <a:p>
            <a:pPr marL="0" indent="0">
              <a:buNone/>
            </a:pPr>
            <a:r>
              <a:rPr lang="en-US" dirty="0"/>
              <a:t>13-04 Explain how teams operate</a:t>
            </a:r>
          </a:p>
          <a:p>
            <a:pPr marL="0" indent="0">
              <a:buNone/>
            </a:pPr>
            <a:r>
              <a:rPr lang="en-US" dirty="0"/>
              <a:t>13-05 Decide when groups perform better than individuals</a:t>
            </a:r>
          </a:p>
          <a:p>
            <a:pPr marL="0" indent="0">
              <a:buNone/>
            </a:pPr>
            <a:r>
              <a:rPr lang="en-US" dirty="0"/>
              <a:t>13-06 Decide why the team approach is not always the best</a:t>
            </a:r>
          </a:p>
          <a:p>
            <a:pPr marL="0" indent="0">
              <a:buNone/>
            </a:pPr>
            <a:r>
              <a:rPr lang="en-US" dirty="0"/>
              <a:t>13-07 Identify the causes of conflict</a:t>
            </a:r>
          </a:p>
          <a:p>
            <a:pPr marL="0" indent="0">
              <a:buNone/>
            </a:pPr>
            <a:r>
              <a:rPr lang="en-US" dirty="0"/>
              <a:t>13-08 Reduce conflict</a:t>
            </a:r>
          </a:p>
        </p:txBody>
      </p:sp>
    </p:spTree>
    <p:extLst>
      <p:ext uri="{BB962C8B-B14F-4D97-AF65-F5344CB8AC3E}">
        <p14:creationId xmlns:p14="http://schemas.microsoft.com/office/powerpoint/2010/main" val="159142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AC1D1F5-1C1A-443D-B81C-6475C36A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 Conflict</a:t>
            </a:r>
          </a:p>
        </p:txBody>
      </p:sp>
    </p:spTree>
    <p:extLst>
      <p:ext uri="{BB962C8B-B14F-4D97-AF65-F5344CB8AC3E}">
        <p14:creationId xmlns:p14="http://schemas.microsoft.com/office/powerpoint/2010/main" val="2918200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Defined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Psychological and behavioral reaction to a perception that another person is:</a:t>
            </a:r>
          </a:p>
          <a:p>
            <a:pPr lvl="1"/>
            <a:r>
              <a:rPr lang="en-US" dirty="0"/>
              <a:t>Keeping you from reaching a goal</a:t>
            </a:r>
          </a:p>
          <a:p>
            <a:pPr lvl="1"/>
            <a:r>
              <a:rPr lang="en-US" dirty="0"/>
              <a:t>Taking away your right to behave a certain way</a:t>
            </a:r>
          </a:p>
          <a:p>
            <a:pPr lvl="1"/>
            <a:r>
              <a:rPr lang="en-US" dirty="0"/>
              <a:t>Violating the expectancies of a relationship</a:t>
            </a:r>
            <a:br>
              <a:rPr lang="en-US" dirty="0"/>
            </a:br>
            <a:endParaRPr lang="en-US" dirty="0"/>
          </a:p>
          <a:p>
            <a:r>
              <a:rPr lang="en-US" dirty="0"/>
              <a:t>Types of conflict</a:t>
            </a:r>
          </a:p>
          <a:p>
            <a:pPr lvl="1"/>
            <a:r>
              <a:rPr lang="en-US" dirty="0"/>
              <a:t>Functional</a:t>
            </a:r>
          </a:p>
          <a:p>
            <a:pPr lvl="1"/>
            <a:r>
              <a:rPr lang="en-US" dirty="0"/>
              <a:t>Dysfunctional</a:t>
            </a:r>
          </a:p>
        </p:txBody>
      </p:sp>
    </p:spTree>
    <p:extLst>
      <p:ext uri="{BB962C8B-B14F-4D97-AF65-F5344CB8AC3E}">
        <p14:creationId xmlns:p14="http://schemas.microsoft.com/office/powerpoint/2010/main" val="1740455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Dysfunctional Conflict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Decreased team performance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Decreased member satisfaction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Lessened productivity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Increased turnover </a:t>
            </a:r>
          </a:p>
        </p:txBody>
      </p:sp>
    </p:spTree>
    <p:extLst>
      <p:ext uri="{BB962C8B-B14F-4D97-AF65-F5344CB8AC3E}">
        <p14:creationId xmlns:p14="http://schemas.microsoft.com/office/powerpoint/2010/main" val="1493339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Conflict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Interpersonal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Individual – Group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 – Group </a:t>
            </a:r>
          </a:p>
        </p:txBody>
      </p:sp>
    </p:spTree>
    <p:extLst>
      <p:ext uri="{BB962C8B-B14F-4D97-AF65-F5344CB8AC3E}">
        <p14:creationId xmlns:p14="http://schemas.microsoft.com/office/powerpoint/2010/main" val="19084267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Conflict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7" y="1289684"/>
            <a:ext cx="5352424" cy="4801400"/>
          </a:xfrm>
        </p:spPr>
        <p:txBody>
          <a:bodyPr/>
          <a:lstStyle/>
          <a:p>
            <a:r>
              <a:rPr lang="en-US" dirty="0"/>
              <a:t>Competition for resources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Task interdependence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Jurisdictional ambiguity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68423621-7A4C-41BD-B92F-8FC07050593B}"/>
              </a:ext>
            </a:extLst>
          </p:cNvPr>
          <p:cNvSpPr txBox="1">
            <a:spLocks/>
          </p:cNvSpPr>
          <p:nvPr/>
        </p:nvSpPr>
        <p:spPr bwMode="auto">
          <a:xfrm>
            <a:off x="6248401" y="1289684"/>
            <a:ext cx="5352424" cy="480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1" fontAlgn="base" hangingPunct="1">
              <a:lnSpc>
                <a:spcPct val="100000"/>
              </a:lnSpc>
              <a:spcBef>
                <a:spcPts val="624"/>
              </a:spcBef>
              <a:spcAft>
                <a:spcPct val="0"/>
              </a:spcAft>
              <a:buClr>
                <a:srgbClr val="004A78"/>
              </a:buClr>
              <a:buFont typeface="Arial" panose="020B0604020202020204" pitchFamily="34" charset="0"/>
              <a:buChar char="•"/>
              <a:defRPr sz="2600" b="0" i="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0113" indent="-442913" algn="l" rtl="0" eaLnBrk="1" fontAlgn="base" hangingPunct="1">
              <a:lnSpc>
                <a:spcPct val="100000"/>
              </a:lnSpc>
              <a:spcBef>
                <a:spcPts val="624"/>
              </a:spcBef>
              <a:spcAft>
                <a:spcPct val="0"/>
              </a:spcAft>
              <a:buClr>
                <a:srgbClr val="004A78"/>
              </a:buClr>
              <a:buFontTx/>
              <a:buChar char="–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350963" indent="-436563" algn="l" rtl="0" eaLnBrk="1" fontAlgn="base" hangingPunct="1">
              <a:lnSpc>
                <a:spcPct val="100000"/>
              </a:lnSpc>
              <a:spcBef>
                <a:spcPts val="624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Communication barriers</a:t>
            </a:r>
          </a:p>
          <a:p>
            <a:pPr lvl="1"/>
            <a:r>
              <a:rPr lang="en-US" dirty="0"/>
              <a:t>Physical</a:t>
            </a:r>
          </a:p>
          <a:p>
            <a:pPr lvl="1"/>
            <a:r>
              <a:rPr lang="en-US" dirty="0"/>
              <a:t>Cultural</a:t>
            </a:r>
          </a:p>
          <a:p>
            <a:pPr lvl="1"/>
            <a:r>
              <a:rPr lang="en-US" dirty="0"/>
              <a:t>Psychological</a:t>
            </a:r>
            <a:br>
              <a:rPr lang="en-US" dirty="0"/>
            </a:br>
            <a:endParaRPr lang="en-US" dirty="0"/>
          </a:p>
          <a:p>
            <a:r>
              <a:rPr lang="en-US" dirty="0"/>
              <a:t>Beliefs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Personality </a:t>
            </a:r>
          </a:p>
        </p:txBody>
      </p:sp>
    </p:spTree>
    <p:extLst>
      <p:ext uri="{BB962C8B-B14F-4D97-AF65-F5344CB8AC3E}">
        <p14:creationId xmlns:p14="http://schemas.microsoft.com/office/powerpoint/2010/main" val="568632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4F5CC9-7A58-45FA-92BB-22CEBC79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960871"/>
          </a:xfrm>
        </p:spPr>
        <p:txBody>
          <a:bodyPr/>
          <a:lstStyle/>
          <a:p>
            <a:r>
              <a:rPr lang="en-IN" dirty="0"/>
              <a:t>Workbook Exercise 13.4</a:t>
            </a:r>
            <a:br>
              <a:rPr lang="en-IN" dirty="0"/>
            </a:br>
            <a:r>
              <a:rPr lang="en-IN" dirty="0"/>
              <a:t>Competition and Conflict</a:t>
            </a:r>
          </a:p>
        </p:txBody>
      </p:sp>
    </p:spTree>
    <p:extLst>
      <p:ext uri="{BB962C8B-B14F-4D97-AF65-F5344CB8AC3E}">
        <p14:creationId xmlns:p14="http://schemas.microsoft.com/office/powerpoint/2010/main" val="3002707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89B6A-1CE3-4B4C-B391-DEE774845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Difficult People</a:t>
            </a:r>
          </a:p>
        </p:txBody>
      </p:sp>
      <p:graphicFrame>
        <p:nvGraphicFramePr>
          <p:cNvPr id="13" name="Group 3">
            <a:extLst>
              <a:ext uri="{FF2B5EF4-FFF2-40B4-BE49-F238E27FC236}">
                <a16:creationId xmlns:a16="http://schemas.microsoft.com/office/drawing/2014/main" id="{98AFC540-5F21-4016-9AFE-C1710A4C4BDF}"/>
              </a:ext>
            </a:extLst>
          </p:cNvPr>
          <p:cNvGraphicFramePr>
            <a:graphicFrameLocks noGrp="1"/>
          </p:cNvGraphicFramePr>
          <p:nvPr>
            <p:ph type="tbl" sz="quarter" idx="18"/>
            <p:extLst>
              <p:ext uri="{D42A27DB-BD31-4B8C-83A1-F6EECF244321}">
                <p14:modId xmlns:p14="http://schemas.microsoft.com/office/powerpoint/2010/main" val="3215649771"/>
              </p:ext>
            </p:extLst>
          </p:nvPr>
        </p:nvGraphicFramePr>
        <p:xfrm>
          <a:off x="2144695" y="1257981"/>
          <a:ext cx="7902610" cy="47625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660199">
                  <a:extLst>
                    <a:ext uri="{9D8B030D-6E8A-4147-A177-3AD203B41FA5}">
                      <a16:colId xmlns:a16="http://schemas.microsoft.com/office/drawing/2014/main" val="1429908453"/>
                    </a:ext>
                  </a:extLst>
                </a:gridCol>
                <a:gridCol w="1330966">
                  <a:extLst>
                    <a:ext uri="{9D8B030D-6E8A-4147-A177-3AD203B41FA5}">
                      <a16:colId xmlns:a16="http://schemas.microsoft.com/office/drawing/2014/main" val="3391915415"/>
                    </a:ext>
                  </a:extLst>
                </a:gridCol>
                <a:gridCol w="3911445">
                  <a:extLst>
                    <a:ext uri="{9D8B030D-6E8A-4147-A177-3AD203B41FA5}">
                      <a16:colId xmlns:a16="http://schemas.microsoft.com/office/drawing/2014/main" val="1480946349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86008" marR="86008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Need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86008" marR="86008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86008" marR="86008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163407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Tank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86008" marR="86008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86008" marR="86008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Pushes, yells, intimidates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86008" marR="86008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62469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Sniper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86008" marR="86008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86008" marR="86008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Uses sarcasm, criticizes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86008" marR="86008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89837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Know-it-all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86008" marR="86008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86008" marR="86008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Dominates conversations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86008" marR="86008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086878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Whiner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86008" marR="86008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Perfection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86008" marR="86008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Constantly complains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86008" marR="86008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860816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person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86008" marR="86008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Perfection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86008" marR="86008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Disagrees with everything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86008" marR="86008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561244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Nothing person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86008" marR="86008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Perfection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86008" marR="86008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Doesn’t do anything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86008" marR="86008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250257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 person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86008" marR="86008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Approval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86008" marR="86008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Agrees to everything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86008" marR="86008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967066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Maybe person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86008" marR="86008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Approval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86008" marR="86008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Won’t commit or make a decision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86008" marR="86008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489702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Grenade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86008" marR="86008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Attention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86008" marR="86008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Throws tantrums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86008" marR="86008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097059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Friendly sniper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86008" marR="86008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Attention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86008" marR="86008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Uses jokes to pick on others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86008" marR="86008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61334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Think-they-know-it-all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86008" marR="86008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Attention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86008" marR="86008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Exaggerates, lies, gives advice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86008" marR="86008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631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6244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Discussion of Difficult People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Who has worked with a difficult person?</a:t>
            </a:r>
          </a:p>
        </p:txBody>
      </p:sp>
    </p:spTree>
    <p:extLst>
      <p:ext uri="{BB962C8B-B14F-4D97-AF65-F5344CB8AC3E}">
        <p14:creationId xmlns:p14="http://schemas.microsoft.com/office/powerpoint/2010/main" val="2895494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Styles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7" y="1289684"/>
            <a:ext cx="5352424" cy="4801400"/>
          </a:xfrm>
        </p:spPr>
        <p:txBody>
          <a:bodyPr/>
          <a:lstStyle/>
          <a:p>
            <a:r>
              <a:rPr lang="en-US" dirty="0"/>
              <a:t>Avoiding style</a:t>
            </a:r>
          </a:p>
          <a:p>
            <a:pPr lvl="1"/>
            <a:r>
              <a:rPr lang="en-US" dirty="0"/>
              <a:t>Withdrawal</a:t>
            </a:r>
          </a:p>
          <a:p>
            <a:pPr lvl="1"/>
            <a:r>
              <a:rPr lang="en-US" dirty="0" err="1"/>
              <a:t>Triangling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Accommodating style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Forcing style</a:t>
            </a:r>
          </a:p>
          <a:p>
            <a:pPr lvl="1"/>
            <a:r>
              <a:rPr lang="en-US" dirty="0"/>
              <a:t>Winning at all costs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3B3AE0D7-AEF7-4FEB-A685-101FFB482388}"/>
              </a:ext>
            </a:extLst>
          </p:cNvPr>
          <p:cNvSpPr txBox="1">
            <a:spLocks/>
          </p:cNvSpPr>
          <p:nvPr/>
        </p:nvSpPr>
        <p:spPr bwMode="auto">
          <a:xfrm>
            <a:off x="6248401" y="1289684"/>
            <a:ext cx="5352424" cy="480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1" fontAlgn="base" hangingPunct="1">
              <a:lnSpc>
                <a:spcPct val="100000"/>
              </a:lnSpc>
              <a:spcBef>
                <a:spcPts val="624"/>
              </a:spcBef>
              <a:spcAft>
                <a:spcPct val="0"/>
              </a:spcAft>
              <a:buClr>
                <a:srgbClr val="004A78"/>
              </a:buClr>
              <a:buFont typeface="Arial" panose="020B0604020202020204" pitchFamily="34" charset="0"/>
              <a:buChar char="•"/>
              <a:defRPr sz="2600" b="0" i="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0113" indent="-442913" algn="l" rtl="0" eaLnBrk="1" fontAlgn="base" hangingPunct="1">
              <a:lnSpc>
                <a:spcPct val="100000"/>
              </a:lnSpc>
              <a:spcBef>
                <a:spcPts val="624"/>
              </a:spcBef>
              <a:spcAft>
                <a:spcPct val="0"/>
              </a:spcAft>
              <a:buClr>
                <a:srgbClr val="004A78"/>
              </a:buClr>
              <a:buFontTx/>
              <a:buChar char="–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350963" indent="-436563" algn="l" rtl="0" eaLnBrk="1" fontAlgn="base" hangingPunct="1">
              <a:lnSpc>
                <a:spcPct val="100000"/>
              </a:lnSpc>
              <a:spcBef>
                <a:spcPts val="624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Collaborating style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Compromising style</a:t>
            </a:r>
          </a:p>
          <a:p>
            <a:pPr lvl="1"/>
            <a:r>
              <a:rPr lang="en-US" dirty="0"/>
              <a:t>Negotiation and bargaining </a:t>
            </a:r>
          </a:p>
          <a:p>
            <a:pPr lvl="1"/>
            <a:r>
              <a:rPr lang="en-US" dirty="0"/>
              <a:t>Least acceptable result (LAR) and maximum supportable position (MSP)</a:t>
            </a:r>
          </a:p>
        </p:txBody>
      </p:sp>
    </p:spTree>
    <p:extLst>
      <p:ext uri="{BB962C8B-B14F-4D97-AF65-F5344CB8AC3E}">
        <p14:creationId xmlns:p14="http://schemas.microsoft.com/office/powerpoint/2010/main" val="22481455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D1805FF-6030-467C-ABA1-C6DCD02F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Workbook Exercise 13.5</a:t>
            </a:r>
            <a:br>
              <a:rPr lang="en-IN" dirty="0"/>
            </a:br>
            <a:r>
              <a:rPr lang="en-IN" dirty="0"/>
              <a:t>Your Conflict Style</a:t>
            </a:r>
          </a:p>
        </p:txBody>
      </p:sp>
    </p:spTree>
    <p:extLst>
      <p:ext uri="{BB962C8B-B14F-4D97-AF65-F5344CB8AC3E}">
        <p14:creationId xmlns:p14="http://schemas.microsoft.com/office/powerpoint/2010/main" val="79200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D451BD-052A-4F97-9110-2AA1684E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Workbook Exercise 13.1</a:t>
            </a:r>
            <a:br>
              <a:rPr lang="en-IN" dirty="0"/>
            </a:br>
            <a:r>
              <a:rPr lang="en-IN" dirty="0"/>
              <a:t>Focused Free-Write</a:t>
            </a:r>
          </a:p>
        </p:txBody>
      </p:sp>
    </p:spTree>
    <p:extLst>
      <p:ext uri="{BB962C8B-B14F-4D97-AF65-F5344CB8AC3E}">
        <p14:creationId xmlns:p14="http://schemas.microsoft.com/office/powerpoint/2010/main" val="262029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Conflict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Prior to Conflict Occurring</a:t>
            </a:r>
          </a:p>
          <a:p>
            <a:pPr lvl="1"/>
            <a:r>
              <a:rPr lang="en-US" dirty="0"/>
              <a:t>Formal policies</a:t>
            </a:r>
          </a:p>
          <a:p>
            <a:pPr lvl="1"/>
            <a:r>
              <a:rPr lang="en-US" dirty="0"/>
              <a:t>Employee training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When Conflict Occurs</a:t>
            </a:r>
          </a:p>
          <a:p>
            <a:pPr lvl="1"/>
            <a:r>
              <a:rPr lang="en-US" dirty="0"/>
              <a:t>Employees should try to solve conflict</a:t>
            </a:r>
          </a:p>
          <a:p>
            <a:pPr lvl="1"/>
            <a:r>
              <a:rPr lang="en-US" dirty="0"/>
              <a:t>Third-party intervention</a:t>
            </a:r>
          </a:p>
        </p:txBody>
      </p:sp>
    </p:spTree>
    <p:extLst>
      <p:ext uri="{BB962C8B-B14F-4D97-AF65-F5344CB8AC3E}">
        <p14:creationId xmlns:p14="http://schemas.microsoft.com/office/powerpoint/2010/main" val="37053279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Intervention (1 of 2)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Mediation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Arbitration</a:t>
            </a:r>
          </a:p>
        </p:txBody>
      </p:sp>
    </p:spTree>
    <p:extLst>
      <p:ext uri="{BB962C8B-B14F-4D97-AF65-F5344CB8AC3E}">
        <p14:creationId xmlns:p14="http://schemas.microsoft.com/office/powerpoint/2010/main" val="11924118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Intervention (2 of 2)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Mediation and negotiation are best when:</a:t>
            </a:r>
          </a:p>
          <a:p>
            <a:pPr lvl="1"/>
            <a:r>
              <a:rPr lang="en-US" dirty="0"/>
              <a:t>Parties are rational</a:t>
            </a:r>
          </a:p>
          <a:p>
            <a:pPr lvl="1"/>
            <a:r>
              <a:rPr lang="en-US" dirty="0"/>
              <a:t>Parties want to work out a solution together</a:t>
            </a:r>
          </a:p>
          <a:p>
            <a:pPr lvl="1"/>
            <a:r>
              <a:rPr lang="en-US" dirty="0"/>
              <a:t>Some trust still exists</a:t>
            </a:r>
          </a:p>
          <a:p>
            <a:pPr lvl="1"/>
            <a:r>
              <a:rPr lang="en-US" dirty="0"/>
              <a:t>There are no time constraints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Arbitration</a:t>
            </a:r>
          </a:p>
          <a:p>
            <a:pPr lvl="1"/>
            <a:r>
              <a:rPr lang="en-US" dirty="0"/>
              <a:t>Same as mediation but use when parties get stuck during mediation</a:t>
            </a:r>
          </a:p>
          <a:p>
            <a:pPr lvl="1"/>
            <a:r>
              <a:rPr lang="en-US" dirty="0"/>
              <a:t>Types</a:t>
            </a:r>
          </a:p>
          <a:p>
            <a:pPr lvl="2"/>
            <a:r>
              <a:rPr lang="en-US" dirty="0"/>
              <a:t>Binding</a:t>
            </a:r>
          </a:p>
          <a:p>
            <a:pPr lvl="2"/>
            <a:r>
              <a:rPr lang="en-US" dirty="0"/>
              <a:t>Nonbinding</a:t>
            </a:r>
          </a:p>
        </p:txBody>
      </p:sp>
    </p:spTree>
    <p:extLst>
      <p:ext uri="{BB962C8B-B14F-4D97-AF65-F5344CB8AC3E}">
        <p14:creationId xmlns:p14="http://schemas.microsoft.com/office/powerpoint/2010/main" val="24108392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D1805FF-6030-467C-ABA1-C6DCD02F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1108016"/>
          </a:xfrm>
        </p:spPr>
        <p:txBody>
          <a:bodyPr/>
          <a:lstStyle/>
          <a:p>
            <a:r>
              <a:rPr lang="en-IN" dirty="0"/>
              <a:t>Workbook Exercises 13.6, 13.7</a:t>
            </a:r>
            <a:br>
              <a:rPr lang="en-IN" dirty="0"/>
            </a:br>
            <a:r>
              <a:rPr lang="en-IN" dirty="0"/>
              <a:t>Reactions to Conflict</a:t>
            </a:r>
          </a:p>
        </p:txBody>
      </p:sp>
    </p:spTree>
    <p:extLst>
      <p:ext uri="{BB962C8B-B14F-4D97-AF65-F5344CB8AC3E}">
        <p14:creationId xmlns:p14="http://schemas.microsoft.com/office/powerpoint/2010/main" val="22018905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Applied Case Study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Applied Case Study: Conflict at a nonprofit agency</a:t>
            </a:r>
          </a:p>
        </p:txBody>
      </p:sp>
    </p:spTree>
    <p:extLst>
      <p:ext uri="{BB962C8B-B14F-4D97-AF65-F5344CB8AC3E}">
        <p14:creationId xmlns:p14="http://schemas.microsoft.com/office/powerpoint/2010/main" val="28945615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Discussion of Group Hazing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Focus on Ethics: Group Hazing</a:t>
            </a:r>
          </a:p>
          <a:p>
            <a:pPr lvl="1"/>
            <a:r>
              <a:rPr lang="en-US" dirty="0"/>
              <a:t>Do you think the stunts described are harmless jokes or a form of hazing? If you consider it to be hazing, are they then, unethical?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Are practical jokes ever acceptable in the workplace? Are some less ethical than others?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Do you think it is ethical for management to support such practical jokes?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Is it unethical for a manager not to warn new employees that they may be subject to a practical joke as part of an initiation process?</a:t>
            </a:r>
          </a:p>
        </p:txBody>
      </p:sp>
    </p:spTree>
    <p:extLst>
      <p:ext uri="{BB962C8B-B14F-4D97-AF65-F5344CB8AC3E}">
        <p14:creationId xmlns:p14="http://schemas.microsoft.com/office/powerpoint/2010/main" val="24363321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Self-Assessment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How can you use the knowledge of why people join groups to increase group effectiveness?</a:t>
            </a:r>
          </a:p>
          <a:p>
            <a:r>
              <a:rPr lang="en-US" dirty="0"/>
              <a:t>When are interacting groups better than nominal groups or individuals?</a:t>
            </a:r>
          </a:p>
          <a:p>
            <a:r>
              <a:rPr lang="en-US" dirty="0"/>
              <a:t>Why does the presence of others cause increased performance in some situations and decreased performance in others?</a:t>
            </a:r>
          </a:p>
          <a:p>
            <a:r>
              <a:rPr lang="en-US" dirty="0"/>
              <a:t>When can a group be too cohesive?</a:t>
            </a:r>
          </a:p>
          <a:p>
            <a:r>
              <a:rPr lang="en-US" dirty="0"/>
              <a:t>How do we build effective teams?</a:t>
            </a:r>
          </a:p>
          <a:p>
            <a:r>
              <a:rPr lang="en-US" dirty="0"/>
              <a:t>How are mediation and arbitration different?</a:t>
            </a:r>
          </a:p>
        </p:txBody>
      </p:sp>
    </p:spTree>
    <p:extLst>
      <p:ext uri="{BB962C8B-B14F-4D97-AF65-F5344CB8AC3E}">
        <p14:creationId xmlns:p14="http://schemas.microsoft.com/office/powerpoint/2010/main" val="34145051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23C1-7F6C-4FD6-A889-9675099D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B7801-87CF-4303-8ECF-F731A973D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400" dirty="0"/>
              <a:t>Now that the lesson has ended, you should have learned how to:</a:t>
            </a:r>
          </a:p>
          <a:p>
            <a:r>
              <a:rPr lang="en-US" sz="2400" dirty="0"/>
              <a:t>Define what constitutes a group and a team</a:t>
            </a:r>
          </a:p>
          <a:p>
            <a:r>
              <a:rPr lang="en-US" sz="2400" dirty="0"/>
              <a:t>Explain why people join groups</a:t>
            </a:r>
          </a:p>
          <a:p>
            <a:r>
              <a:rPr lang="en-US" sz="2400" dirty="0"/>
              <a:t>Increase group performance</a:t>
            </a:r>
          </a:p>
          <a:p>
            <a:r>
              <a:rPr lang="en-US" sz="2400" dirty="0"/>
              <a:t>Explain how teams operate</a:t>
            </a:r>
          </a:p>
          <a:p>
            <a:r>
              <a:rPr lang="en-US" sz="2400" dirty="0"/>
              <a:t>Decide when groups perform better than individuals</a:t>
            </a:r>
          </a:p>
          <a:p>
            <a:r>
              <a:rPr lang="en-US" sz="2400" dirty="0"/>
              <a:t>Decide why the team approach is not always the best</a:t>
            </a:r>
          </a:p>
          <a:p>
            <a:r>
              <a:rPr lang="en-US" sz="2400" dirty="0"/>
              <a:t>Identify the causes of conflict</a:t>
            </a:r>
          </a:p>
          <a:p>
            <a:r>
              <a:rPr lang="en-US" sz="2400" dirty="0"/>
              <a:t>Reduce conflict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9374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6B0C798-0454-4BDF-8FBE-7C81ACA4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 Dynamics</a:t>
            </a:r>
          </a:p>
        </p:txBody>
      </p:sp>
    </p:spTree>
    <p:extLst>
      <p:ext uri="{BB962C8B-B14F-4D97-AF65-F5344CB8AC3E}">
        <p14:creationId xmlns:p14="http://schemas.microsoft.com/office/powerpoint/2010/main" val="1095014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Group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Multiple members</a:t>
            </a:r>
          </a:p>
          <a:p>
            <a:pPr lvl="1"/>
            <a:r>
              <a:rPr lang="en-US" dirty="0"/>
              <a:t>2 or more people</a:t>
            </a:r>
          </a:p>
          <a:p>
            <a:pPr lvl="1"/>
            <a:r>
              <a:rPr lang="en-US" dirty="0"/>
              <a:t>Perceive themselves as a group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 rewards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Corresponding effects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Common goals</a:t>
            </a:r>
          </a:p>
        </p:txBody>
      </p:sp>
      <p:pic>
        <p:nvPicPr>
          <p:cNvPr id="4" name="Picture 5" descr="3C collaboration model instantiated for group work | Download Scientific  Diagram">
            <a:extLst>
              <a:ext uri="{FF2B5EF4-FFF2-40B4-BE49-F238E27FC236}">
                <a16:creationId xmlns:a16="http://schemas.microsoft.com/office/drawing/2014/main" id="{698B3E6D-132A-4F22-8BF8-00076AD0C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598" y="3196591"/>
            <a:ext cx="4966826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447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A5F90B-7FA7-4385-BF01-10F98630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Joining Groups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28BB1-2660-4F65-8805-D13D799F8A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7" y="1289683"/>
            <a:ext cx="5352424" cy="4931501"/>
          </a:xfrm>
        </p:spPr>
        <p:txBody>
          <a:bodyPr/>
          <a:lstStyle/>
          <a:p>
            <a:r>
              <a:rPr lang="en-US" dirty="0"/>
              <a:t>Assignment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Physical proximity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Affiliation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Identification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99DBE9A-6EC2-4433-8189-714D1CF6ABBF}"/>
              </a:ext>
            </a:extLst>
          </p:cNvPr>
          <p:cNvSpPr txBox="1">
            <a:spLocks/>
          </p:cNvSpPr>
          <p:nvPr/>
        </p:nvSpPr>
        <p:spPr bwMode="auto">
          <a:xfrm>
            <a:off x="6095999" y="1289682"/>
            <a:ext cx="5352424" cy="493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1" fontAlgn="base" hangingPunct="1">
              <a:lnSpc>
                <a:spcPct val="100000"/>
              </a:lnSpc>
              <a:spcBef>
                <a:spcPts val="624"/>
              </a:spcBef>
              <a:spcAft>
                <a:spcPct val="0"/>
              </a:spcAft>
              <a:buClr>
                <a:srgbClr val="004A78"/>
              </a:buClr>
              <a:buFont typeface="Arial" panose="020B0604020202020204" pitchFamily="34" charset="0"/>
              <a:buChar char="•"/>
              <a:defRPr sz="2600" b="0" i="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0113" indent="-442913" algn="l" rtl="0" eaLnBrk="1" fontAlgn="base" hangingPunct="1">
              <a:lnSpc>
                <a:spcPct val="100000"/>
              </a:lnSpc>
              <a:spcBef>
                <a:spcPts val="624"/>
              </a:spcBef>
              <a:spcAft>
                <a:spcPct val="0"/>
              </a:spcAft>
              <a:buClr>
                <a:srgbClr val="004A78"/>
              </a:buClr>
              <a:buFontTx/>
              <a:buChar char="–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350963" indent="-436563" algn="l" rtl="0" eaLnBrk="1" fontAlgn="base" hangingPunct="1">
              <a:lnSpc>
                <a:spcPct val="100000"/>
              </a:lnSpc>
              <a:spcBef>
                <a:spcPts val="624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Emotional support</a:t>
            </a:r>
            <a:br>
              <a:rPr lang="en-US" dirty="0"/>
            </a:br>
            <a:endParaRPr lang="en-US" dirty="0"/>
          </a:p>
          <a:p>
            <a:r>
              <a:rPr lang="en-US" dirty="0"/>
              <a:t>Assistance or help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Common interests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Common goals</a:t>
            </a:r>
          </a:p>
        </p:txBody>
      </p:sp>
    </p:spTree>
    <p:extLst>
      <p:ext uri="{BB962C8B-B14F-4D97-AF65-F5344CB8AC3E}">
        <p14:creationId xmlns:p14="http://schemas.microsoft.com/office/powerpoint/2010/main" val="2088740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6B0C798-0454-4BDF-8FBE-7C81ACA4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1118526"/>
          </a:xfrm>
        </p:spPr>
        <p:txBody>
          <a:bodyPr/>
          <a:lstStyle/>
          <a:p>
            <a:r>
              <a:rPr lang="en-IN" dirty="0"/>
              <a:t>Workbook Exercise 13.2</a:t>
            </a:r>
            <a:br>
              <a:rPr lang="en-IN" dirty="0"/>
            </a:br>
            <a:r>
              <a:rPr lang="en-IN" dirty="0"/>
              <a:t>Increasing Group Membership</a:t>
            </a:r>
          </a:p>
        </p:txBody>
      </p:sp>
    </p:spTree>
    <p:extLst>
      <p:ext uri="{BB962C8B-B14F-4D97-AF65-F5344CB8AC3E}">
        <p14:creationId xmlns:p14="http://schemas.microsoft.com/office/powerpoint/2010/main" val="22304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6B0C798-0454-4BDF-8FBE-7C81ACA4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Factors Affecting Group Performance</a:t>
            </a:r>
          </a:p>
        </p:txBody>
      </p:sp>
    </p:spTree>
    <p:extLst>
      <p:ext uri="{BB962C8B-B14F-4D97-AF65-F5344CB8AC3E}">
        <p14:creationId xmlns:p14="http://schemas.microsoft.com/office/powerpoint/2010/main" val="25240292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BASF_CONVERTED_TO_TAGS" val="1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cessible_PPT_Cengage.potx" id="{8657E95E-D601-4622-93AD-E122BF442589}" vid="{BBF71559-ED4F-42B5-98FD-480A317797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A683995A7B1D46BAE4BA042997DC16" ma:contentTypeVersion="18" ma:contentTypeDescription="Create a new document." ma:contentTypeScope="" ma:versionID="6b2a7157397caa02a1ce799840706cf4">
  <xsd:schema xmlns:xsd="http://www.w3.org/2001/XMLSchema" xmlns:xs="http://www.w3.org/2001/XMLSchema" xmlns:p="http://schemas.microsoft.com/office/2006/metadata/properties" xmlns:ns2="c8ecdccd-e3b0-4392-94c4-49d90f16d1d5" xmlns:ns3="cc1e726a-7c3b-4654-9122-87de3e28a51c" targetNamespace="http://schemas.microsoft.com/office/2006/metadata/properties" ma:root="true" ma:fieldsID="f7ec463e446db2c0a3b7b3165a862926" ns2:_="" ns3:_="">
    <xsd:import namespace="c8ecdccd-e3b0-4392-94c4-49d90f16d1d5"/>
    <xsd:import namespace="cc1e726a-7c3b-4654-9122-87de3e28a5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Topic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Owner" minOccurs="0"/>
                <xsd:element ref="ns2:Copy" minOccurs="0"/>
                <xsd:element ref="ns2:MasterLocation_x0028_ifCopy_x003d_Yes_x0029_" minOccurs="0"/>
                <xsd:element ref="ns2:Admin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cdccd-e3b0-4392-94c4-49d90f16d1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Topic" ma:index="11" nillable="true" ma:displayName="Topic" ma:default="Unassigned" ma:format="Dropdown" ma:internalName="Topic">
      <xsd:simpleType>
        <xsd:restriction base="dms:Choice">
          <xsd:enumeration value="Accessibility"/>
          <xsd:enumeration value="Archiving"/>
          <xsd:enumeration value="CenDoc"/>
          <xsd:enumeration value="Content Corrections/Reprints"/>
          <xsd:enumeration value="Content Creation"/>
          <xsd:enumeration value="Files to Printer"/>
          <xsd:enumeration value="Invoicing"/>
          <xsd:enumeration value="Partner Programs"/>
          <xsd:enumeration value="Project Management"/>
          <xsd:enumeration value="Other"/>
          <xsd:enumeration value="Unassigned"/>
          <xsd:enumeration value="Source Document Only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Owner" ma:index="17" nillable="true" ma:displayName="Owner" ma:format="Dropdown" ma:internalName="Owner">
      <xsd:simpleType>
        <xsd:restriction base="dms:Choice">
          <xsd:enumeration value="Content Corrections"/>
          <xsd:enumeration value="Content Creation"/>
          <xsd:enumeration value="Content Management Services"/>
          <xsd:enumeration value="Creative Studio"/>
          <xsd:enumeration value="Digital Production"/>
          <xsd:enumeration value="Finance"/>
          <xsd:enumeration value="LCoE"/>
          <xsd:enumeration value="Manufacturing"/>
          <xsd:enumeration value="Strategic Sourcing"/>
        </xsd:restriction>
      </xsd:simpleType>
    </xsd:element>
    <xsd:element name="Copy" ma:index="18" nillable="true" ma:displayName="Copy " ma:default="0" ma:description="This is a VIP copy of a master document that is posted/available internally" ma:format="Dropdown" ma:internalName="Copy">
      <xsd:simpleType>
        <xsd:restriction base="dms:Boolean"/>
      </xsd:simpleType>
    </xsd:element>
    <xsd:element name="MasterLocation_x0028_ifCopy_x003d_Yes_x0029_" ma:index="19" nillable="true" ma:displayName="Master Location (if Copy = Yes)" ma:default="n/a" ma:description="Site/document library where master version is maintained" ma:format="Dropdown" ma:internalName="MasterLocation_x0028_ifCopy_x003d_Yes_x0029_">
      <xsd:simpleType>
        <xsd:restriction base="dms:Choice">
          <xsd:enumeration value="Catalyst / Finance"/>
          <xsd:enumeration value="Content Creation"/>
          <xsd:enumeration value="Content Management Services"/>
          <xsd:enumeration value="GPMOT"/>
          <xsd:enumeration value="LCoE"/>
          <xsd:enumeration value="Strategic Sourcing"/>
          <xsd:enumeration value="VIP Documents"/>
          <xsd:enumeration value="n/a"/>
        </xsd:restriction>
      </xsd:simpleType>
    </xsd:element>
    <xsd:element name="AdminNotes" ma:index="20" nillable="true" ma:displayName="Admin Notes" ma:format="Dropdown" ma:internalName="AdminNotes">
      <xsd:simpleType>
        <xsd:union memberTypes="dms:Text">
          <xsd:simpleType>
            <xsd:restriction base="dms:Choice">
              <xsd:enumeration value="See Source Documents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1e726a-7c3b-4654-9122-87de3e28a51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dminNotes xmlns="c8ecdccd-e3b0-4392-94c4-49d90f16d1d5" xsi:nil="true"/>
    <Topic xmlns="c8ecdccd-e3b0-4392-94c4-49d90f16d1d5">Unassigned</Topic>
    <Copy xmlns="c8ecdccd-e3b0-4392-94c4-49d90f16d1d5">false</Copy>
    <MasterLocation_x0028_ifCopy_x003d_Yes_x0029_ xmlns="c8ecdccd-e3b0-4392-94c4-49d90f16d1d5">n/a</MasterLocation_x0028_ifCopy_x003d_Yes_x0029_>
    <Owner xmlns="c8ecdccd-e3b0-4392-94c4-49d90f16d1d5" xsi:nil="true"/>
  </documentManagement>
</p:properties>
</file>

<file path=customXml/itemProps1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CEB1C7-5C0A-4F1C-B184-5FA4EC6070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ecdccd-e3b0-4392-94c4-49d90f16d1d5"/>
    <ds:schemaRef ds:uri="cc1e726a-7c3b-4654-9122-87de3e28a5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04BDEF-AD90-4318-9D45-FC73F8A76437}">
  <ds:schemaRefs>
    <ds:schemaRef ds:uri="http://purl.org/dc/elements/1.1/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cc1e726a-7c3b-4654-9122-87de3e28a51c"/>
    <ds:schemaRef ds:uri="c8ecdccd-e3b0-4392-94c4-49d90f16d1d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Accessible_PPT_Template_Cengage</Template>
  <TotalTime>0</TotalTime>
  <Words>1425</Words>
  <Application>Microsoft Office PowerPoint</Application>
  <PresentationFormat>Widescreen</PresentationFormat>
  <Paragraphs>306</Paragraphs>
  <Slides>47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Arial</vt:lpstr>
      <vt:lpstr>Calibri</vt:lpstr>
      <vt:lpstr>Helvetica</vt:lpstr>
      <vt:lpstr>Open Sans</vt:lpstr>
      <vt:lpstr>Summer Font</vt:lpstr>
      <vt:lpstr>Office Theme</vt:lpstr>
      <vt:lpstr>Industrial/Organizational Psychology: An Applied Approach, 9e</vt:lpstr>
      <vt:lpstr>Icebreaker</vt:lpstr>
      <vt:lpstr>Learning Objectives</vt:lpstr>
      <vt:lpstr>Workbook Exercise 13.1 Focused Free-Write</vt:lpstr>
      <vt:lpstr>Group Dynamics</vt:lpstr>
      <vt:lpstr>Definition of a Group</vt:lpstr>
      <vt:lpstr>Reasons for Joining Groups</vt:lpstr>
      <vt:lpstr>Workbook Exercise 13.2 Increasing Group Membership</vt:lpstr>
      <vt:lpstr>Factors Affecting Group Performance</vt:lpstr>
      <vt:lpstr>The Factors Affecting Group Performance</vt:lpstr>
      <vt:lpstr>Factors Affecting Group Performance:  Group Cohesiveness</vt:lpstr>
      <vt:lpstr>Group Size</vt:lpstr>
      <vt:lpstr>Examples of Task Types</vt:lpstr>
      <vt:lpstr>Factors Affecting Group Performance (cont.)</vt:lpstr>
      <vt:lpstr>Factors Affecting Group Performance: Communication Structure</vt:lpstr>
      <vt:lpstr>Factors Affecting Group Performance:  Group Roles</vt:lpstr>
      <vt:lpstr>Factors Affecting Group Performance:  Presence of Others (1 of 2)</vt:lpstr>
      <vt:lpstr>Factors Affecting Group Performance:  Presence of Others (2 of 2)</vt:lpstr>
      <vt:lpstr>Factors Affecting Group Performance: Individual Dominance</vt:lpstr>
      <vt:lpstr>Factors Affecting Group Performance: Groupthink</vt:lpstr>
      <vt:lpstr>Individual Versus Group Performance</vt:lpstr>
      <vt:lpstr>Group Versus Individual Performance</vt:lpstr>
      <vt:lpstr>Teams</vt:lpstr>
      <vt:lpstr>What Is a Team? Donnellon (1996)</vt:lpstr>
      <vt:lpstr>Types of Teams</vt:lpstr>
      <vt:lpstr>How Teams Develop: Tuckman (1965) Theory</vt:lpstr>
      <vt:lpstr>How Teams Develop: Punctuated  Equilibrium Theory (Gersick, 1988)</vt:lpstr>
      <vt:lpstr>Why Teams Don’t Always Work</vt:lpstr>
      <vt:lpstr>Workbook Exercise 13.3 Teams</vt:lpstr>
      <vt:lpstr>Group Conflict</vt:lpstr>
      <vt:lpstr>Conflict Defined</vt:lpstr>
      <vt:lpstr>Consequences of Dysfunctional Conflict</vt:lpstr>
      <vt:lpstr>Types of Conflict</vt:lpstr>
      <vt:lpstr>Causes of Conflict</vt:lpstr>
      <vt:lpstr>Workbook Exercise 13.4 Competition and Conflict</vt:lpstr>
      <vt:lpstr>Types of Difficult People</vt:lpstr>
      <vt:lpstr>Activity: Discussion of Difficult People</vt:lpstr>
      <vt:lpstr>Conflict Styles</vt:lpstr>
      <vt:lpstr>Workbook Exercise 13.5 Your Conflict Style</vt:lpstr>
      <vt:lpstr>Resolving Conflict</vt:lpstr>
      <vt:lpstr>Third Party Intervention (1 of 2)</vt:lpstr>
      <vt:lpstr>Third Party Intervention (2 of 2)</vt:lpstr>
      <vt:lpstr>Workbook Exercises 13.6, 13.7 Reactions to Conflict</vt:lpstr>
      <vt:lpstr>Activity: Applied Case Study</vt:lpstr>
      <vt:lpstr>Activity: Discussion of Group Hazing</vt:lpstr>
      <vt:lpstr>Activity: Self-Assessment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Kimberley Grove</dc:creator>
  <cp:keywords/>
  <dc:description/>
  <cp:lastModifiedBy>quinn.knudsen@basf.com</cp:lastModifiedBy>
  <cp:revision>383</cp:revision>
  <cp:lastPrinted>2020-10-12T14:10:12Z</cp:lastPrinted>
  <dcterms:created xsi:type="dcterms:W3CDTF">2019-11-14T21:20:16Z</dcterms:created>
  <dcterms:modified xsi:type="dcterms:W3CDTF">2022-06-05T14:22:05Z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0x01010025A683995A7B1D46BAE4BA042997DC16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Audience">
    <vt:lpwstr>Content Developer</vt:lpwstr>
  </property>
  <property fmtid="{D5CDD505-2E9C-101B-9397-08002B2CF9AE}" pid="9" name="Department">
    <vt:lpwstr>GPM Training</vt:lpwstr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SP Reprints">
    <vt:bool>false</vt:bool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SP Production">
    <vt:bool>false</vt:bool>
  </property>
  <property fmtid="{D5CDD505-2E9C-101B-9397-08002B2CF9AE}" pid="16" name="SP Content Authoring/Dev">
    <vt:bool>false</vt:bool>
  </property>
  <property fmtid="{D5CDD505-2E9C-101B-9397-08002B2CF9AE}" pid="17" name="SP E2E">
    <vt:bool>false</vt:bool>
  </property>
  <property fmtid="{D5CDD505-2E9C-101B-9397-08002B2CF9AE}" pid="18" name="Classification_to_AIP">
    <vt:i4>0</vt:i4>
  </property>
  <property fmtid="{D5CDD505-2E9C-101B-9397-08002B2CF9AE}" pid="19" name="MSIP_Label_06530cf4-8573-4c29-a912-bbcdac835909_Enabled">
    <vt:lpwstr>true</vt:lpwstr>
  </property>
  <property fmtid="{D5CDD505-2E9C-101B-9397-08002B2CF9AE}" pid="20" name="MSIP_Label_06530cf4-8573-4c29-a912-bbcdac835909_SetDate">
    <vt:lpwstr>2022-06-05T14:22:05Z</vt:lpwstr>
  </property>
  <property fmtid="{D5CDD505-2E9C-101B-9397-08002B2CF9AE}" pid="21" name="MSIP_Label_06530cf4-8573-4c29-a912-bbcdac835909_Method">
    <vt:lpwstr>Standard</vt:lpwstr>
  </property>
  <property fmtid="{D5CDD505-2E9C-101B-9397-08002B2CF9AE}" pid="22" name="MSIP_Label_06530cf4-8573-4c29-a912-bbcdac835909_Name">
    <vt:lpwstr>06530cf4-8573-4c29-a912-bbcdac835909</vt:lpwstr>
  </property>
  <property fmtid="{D5CDD505-2E9C-101B-9397-08002B2CF9AE}" pid="23" name="MSIP_Label_06530cf4-8573-4c29-a912-bbcdac835909_SiteId">
    <vt:lpwstr>ecaa386b-c8df-4ce0-ad01-740cbdb5ba55</vt:lpwstr>
  </property>
  <property fmtid="{D5CDD505-2E9C-101B-9397-08002B2CF9AE}" pid="24" name="MSIP_Label_06530cf4-8573-4c29-a912-bbcdac835909_ActionId">
    <vt:lpwstr>8c92e654-b38b-4c4a-9195-d7a4f5a0837f</vt:lpwstr>
  </property>
  <property fmtid="{D5CDD505-2E9C-101B-9397-08002B2CF9AE}" pid="25" name="MSIP_Label_06530cf4-8573-4c29-a912-bbcdac835909_ContentBits">
    <vt:lpwstr>2</vt:lpwstr>
  </property>
</Properties>
</file>