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8"/>
  </p:notesMasterIdLst>
  <p:handoutMasterIdLst>
    <p:handoutMasterId r:id="rId59"/>
  </p:handoutMasterIdLst>
  <p:sldIdLst>
    <p:sldId id="498" r:id="rId5"/>
    <p:sldId id="375" r:id="rId6"/>
    <p:sldId id="309" r:id="rId7"/>
    <p:sldId id="310" r:id="rId8"/>
    <p:sldId id="404" r:id="rId9"/>
    <p:sldId id="311" r:id="rId10"/>
    <p:sldId id="422" r:id="rId11"/>
    <p:sldId id="312" r:id="rId12"/>
    <p:sldId id="405" r:id="rId13"/>
    <p:sldId id="313" r:id="rId14"/>
    <p:sldId id="406" r:id="rId15"/>
    <p:sldId id="423" r:id="rId16"/>
    <p:sldId id="407" r:id="rId17"/>
    <p:sldId id="429" r:id="rId18"/>
    <p:sldId id="408" r:id="rId19"/>
    <p:sldId id="394" r:id="rId20"/>
    <p:sldId id="315" r:id="rId21"/>
    <p:sldId id="424" r:id="rId22"/>
    <p:sldId id="316" r:id="rId23"/>
    <p:sldId id="409" r:id="rId24"/>
    <p:sldId id="410" r:id="rId25"/>
    <p:sldId id="317" r:id="rId26"/>
    <p:sldId id="395" r:id="rId27"/>
    <p:sldId id="323" r:id="rId28"/>
    <p:sldId id="425" r:id="rId29"/>
    <p:sldId id="319" r:id="rId30"/>
    <p:sldId id="411" r:id="rId31"/>
    <p:sldId id="412" r:id="rId32"/>
    <p:sldId id="413" r:id="rId33"/>
    <p:sldId id="320" r:id="rId34"/>
    <p:sldId id="414" r:id="rId35"/>
    <p:sldId id="415" r:id="rId36"/>
    <p:sldId id="416" r:id="rId37"/>
    <p:sldId id="417" r:id="rId38"/>
    <p:sldId id="418" r:id="rId39"/>
    <p:sldId id="419" r:id="rId40"/>
    <p:sldId id="338" r:id="rId41"/>
    <p:sldId id="420" r:id="rId42"/>
    <p:sldId id="339" r:id="rId43"/>
    <p:sldId id="426" r:id="rId44"/>
    <p:sldId id="427" r:id="rId45"/>
    <p:sldId id="399" r:id="rId46"/>
    <p:sldId id="421" r:id="rId47"/>
    <p:sldId id="430" r:id="rId48"/>
    <p:sldId id="432" r:id="rId49"/>
    <p:sldId id="431" r:id="rId50"/>
    <p:sldId id="340" r:id="rId51"/>
    <p:sldId id="341" r:id="rId52"/>
    <p:sldId id="358" r:id="rId53"/>
    <p:sldId id="376" r:id="rId54"/>
    <p:sldId id="403" r:id="rId55"/>
    <p:sldId id="428" r:id="rId56"/>
    <p:sldId id="377" r:id="rId57"/>
  </p:sldIdLst>
  <p:sldSz cx="12192000" cy="6858000"/>
  <p:notesSz cx="7010400" cy="92964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William Altman" initials="WA" lastIdx="19" clrIdx="6">
    <p:extLst>
      <p:ext uri="{19B8F6BF-5375-455C-9EA6-DF929625EA0E}">
        <p15:presenceInfo xmlns:p15="http://schemas.microsoft.com/office/powerpoint/2012/main" userId="672c3f7d37cea9f0" providerId="Windows Live"/>
      </p:ext>
    </p:extLst>
  </p:cmAuthor>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8" name="Mike Aamodt" initials="MA" lastIdx="14" clrIdx="7">
    <p:extLst>
      <p:ext uri="{19B8F6BF-5375-455C-9EA6-DF929625EA0E}">
        <p15:presenceInfo xmlns:p15="http://schemas.microsoft.com/office/powerpoint/2012/main" userId="S::maamodt@dciconsult.com::fe16b82d-2592-4196-a810-e9a2d16244bf" providerId="AD"/>
      </p:ext>
    </p:extLst>
  </p:cmAuthor>
  <p:cmAuthor id="2" name="Gabe Jolivet" initials="GJ" lastIdx="1" clrIdx="1">
    <p:extLst>
      <p:ext uri="{19B8F6BF-5375-455C-9EA6-DF929625EA0E}">
        <p15:presenceInfo xmlns:p15="http://schemas.microsoft.com/office/powerpoint/2012/main" userId="a7c296863622742d" providerId="Windows Live"/>
      </p:ext>
    </p:extLst>
  </p:cmAuthor>
  <p:cmAuthor id="3" name="Hickey, Emily G" initials="HEG" lastIdx="11" clrIdx="2">
    <p:extLst>
      <p:ext uri="{19B8F6BF-5375-455C-9EA6-DF929625EA0E}">
        <p15:presenceInfo xmlns:p15="http://schemas.microsoft.com/office/powerpoint/2012/main" userId="S::emily.hickey@cengage.com::cd1d9c19-894b-42fe-a42c-2436a7e88be7" providerId="AD"/>
      </p:ext>
    </p:extLst>
  </p:cmAuthor>
  <p:cmAuthor id="4" name="Hayden, Erika L" initials="HEL" lastIdx="2" clrIdx="3">
    <p:extLst>
      <p:ext uri="{19B8F6BF-5375-455C-9EA6-DF929625EA0E}">
        <p15:presenceInfo xmlns:p15="http://schemas.microsoft.com/office/powerpoint/2012/main" userId="S::erika.hayden@cengage.com::0e8239a3-29a9-4d6f-a02c-e61250c81e7e" providerId="AD"/>
      </p:ext>
    </p:extLst>
  </p:cmAuthor>
  <p:cmAuthor id="5" name="John Osterman" initials="JO" lastIdx="14" clrIdx="4">
    <p:extLst>
      <p:ext uri="{19B8F6BF-5375-455C-9EA6-DF929625EA0E}">
        <p15:presenceInfo xmlns:p15="http://schemas.microsoft.com/office/powerpoint/2012/main" userId="0b3b71ef1729290a" providerId="Windows Live"/>
      </p:ext>
    </p:extLst>
  </p:cmAuthor>
  <p:cmAuthor id="6" name="Tracy Cugini" initials="TC" lastIdx="5" clrIdx="5">
    <p:extLst>
      <p:ext uri="{19B8F6BF-5375-455C-9EA6-DF929625EA0E}">
        <p15:presenceInfo xmlns:p15="http://schemas.microsoft.com/office/powerpoint/2012/main" userId="9c40d86e5463d8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57" autoAdjust="0"/>
    <p:restoredTop sz="86940" autoAdjust="0"/>
  </p:normalViewPr>
  <p:slideViewPr>
    <p:cSldViewPr snapToGrid="0" snapToObjects="1">
      <p:cViewPr varScale="1">
        <p:scale>
          <a:sx n="88" d="100"/>
          <a:sy n="88" d="100"/>
        </p:scale>
        <p:origin x="114" y="126"/>
      </p:cViewPr>
      <p:guideLst/>
    </p:cSldViewPr>
  </p:slideViewPr>
  <p:outlineViewPr>
    <p:cViewPr>
      <p:scale>
        <a:sx n="33" d="100"/>
        <a:sy n="33" d="100"/>
      </p:scale>
      <p:origin x="0" y="-14574"/>
    </p:cViewPr>
  </p:outlineViewPr>
  <p:notesTextViewPr>
    <p:cViewPr>
      <p:scale>
        <a:sx n="1" d="1"/>
        <a:sy n="1" d="1"/>
      </p:scale>
      <p:origin x="0" y="0"/>
    </p:cViewPr>
  </p:notesTextViewPr>
  <p:sorterViewPr>
    <p:cViewPr>
      <p:scale>
        <a:sx n="100" d="100"/>
        <a:sy n="100" d="100"/>
      </p:scale>
      <p:origin x="0" y="-19062"/>
    </p:cViewPr>
  </p:sorter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5E8AA413-85C6-40F2-B867-268CAAA7E377}" type="datetimeFigureOut">
              <a:rPr lang="en-US" smtClean="0"/>
              <a:t>2/16/2022</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2/16/2022</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592419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Review objectives.</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53</a:t>
            </a:fld>
            <a:endParaRPr lang="en-US" dirty="0"/>
          </a:p>
        </p:txBody>
      </p:sp>
    </p:spTree>
    <p:extLst>
      <p:ext uri="{BB962C8B-B14F-4D97-AF65-F5344CB8AC3E}">
        <p14:creationId xmlns:p14="http://schemas.microsoft.com/office/powerpoint/2010/main" val="1343876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4ABDB890-BCE4-4859-8BA2-B50A6B25F8D7}"/>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z="3600"/>
            </a:lvl1p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DDBD60F0-9170-4439-948C-928DCB8B530F}"/>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Footer">
            <a:extLst>
              <a:ext uri="{FF2B5EF4-FFF2-40B4-BE49-F238E27FC236}">
                <a16:creationId xmlns:a16="http://schemas.microsoft.com/office/drawing/2014/main" id="{35FF70E7-2C14-48FF-83CC-0D23EEA65C16}"/>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Footer">
            <a:extLst>
              <a:ext uri="{FF2B5EF4-FFF2-40B4-BE49-F238E27FC236}">
                <a16:creationId xmlns:a16="http://schemas.microsoft.com/office/drawing/2014/main" id="{2A039E75-6BB5-4168-970E-C56DF1055ADE}"/>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a:extLst>
              <a:ext uri="{FF2B5EF4-FFF2-40B4-BE49-F238E27FC236}">
                <a16:creationId xmlns:a16="http://schemas.microsoft.com/office/drawing/2014/main" id="{5B67C259-33C9-42AE-A8DC-0AB862B285D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a:extLst>
              <a:ext uri="{FF2B5EF4-FFF2-40B4-BE49-F238E27FC236}">
                <a16:creationId xmlns:a16="http://schemas.microsoft.com/office/drawing/2014/main" id="{B18C9765-7622-45D3-A627-600EBA9EFCD1}"/>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p:nvPr>
        </p:nvSpPr>
        <p:spPr>
          <a:xfrm>
            <a:off x="5158065" y="3083849"/>
            <a:ext cx="5943392" cy="1343006"/>
          </a:xfrm>
        </p:spPr>
        <p:txBody>
          <a:bodyPr anchor="ctr">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endParaRPr lang="en-US" dirty="0"/>
          </a:p>
        </p:txBody>
      </p:sp>
      <p:sp>
        <p:nvSpPr>
          <p:cNvPr id="5" name="Title 4"/>
          <p:cNvSpPr>
            <a:spLocks noGrp="1"/>
          </p:cNvSpPr>
          <p:nvPr>
            <p:ph type="title"/>
          </p:nvPr>
        </p:nvSpPr>
        <p:spPr>
          <a:xfrm>
            <a:off x="5158065" y="2006622"/>
            <a:ext cx="5045478" cy="867221"/>
          </a:xfrm>
        </p:spPr>
        <p:txBody>
          <a:bodyPr/>
          <a:lstStyle>
            <a:lvl1pPr algn="l">
              <a:defRPr sz="4000">
                <a:solidFill>
                  <a:schemeClr val="bg1"/>
                </a:solidFill>
              </a:defRPr>
            </a:lvl1pPr>
          </a:lstStyle>
          <a:p>
            <a:r>
              <a:rPr lang="en-US" dirty="0"/>
              <a:t>Click to edit Master title style</a:t>
            </a:r>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
        <p:nvSpPr>
          <p:cNvPr id="4" name="Content Placeholder 3"/>
          <p:cNvSpPr>
            <a:spLocks noGrp="1"/>
          </p:cNvSpPr>
          <p:nvPr>
            <p:ph sz="quarter" idx="13"/>
          </p:nvPr>
        </p:nvSpPr>
        <p:spPr>
          <a:xfrm>
            <a:off x="2909661" y="6356350"/>
            <a:ext cx="8815898" cy="365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0278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3096122"/>
            <a:ext cx="10515600" cy="672105"/>
          </a:xfrm>
        </p:spPr>
        <p:txBody>
          <a:bodyPr/>
          <a:lstStyle>
            <a:lvl1pPr>
              <a:lnSpc>
                <a:spcPct val="100000"/>
              </a:lnSpc>
              <a:defRPr sz="3600">
                <a:solidFill>
                  <a:schemeClr val="bg1"/>
                </a:solidFill>
              </a:defRPr>
            </a:lvl1pPr>
          </a:lstStyle>
          <a:p>
            <a:r>
              <a:rPr lang="en-US" dirty="0"/>
              <a:t>Click to edit Master title style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a:extLst>
              <a:ext uri="{FF2B5EF4-FFF2-40B4-BE49-F238E27FC236}">
                <a16:creationId xmlns:a16="http://schemas.microsoft.com/office/drawing/2014/main" id="{00B3075C-68F1-41E1-96FA-5618960304D6}"/>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625214"/>
            <a:ext cx="10515600" cy="1139840"/>
          </a:xfrm>
        </p:spPr>
        <p:txBody>
          <a:bodyPr anchor="ctr"/>
          <a:lstStyle>
            <a:lvl1pPr>
              <a:defRPr sz="3600"/>
            </a:lvl1pPr>
          </a:lstStyle>
          <a:p>
            <a:r>
              <a:rPr lang="en-US" dirty="0"/>
              <a:t>Click to edit Master title style</a:t>
            </a:r>
          </a:p>
        </p:txBody>
      </p:sp>
      <p:sp>
        <p:nvSpPr>
          <p:cNvPr id="5" name="Foote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dirty="0"/>
              <a:t>Click to edit Master title style</a:t>
            </a:r>
          </a:p>
        </p:txBody>
      </p:sp>
      <p:sp>
        <p:nvSpPr>
          <p:cNvPr id="6" name="Text Placeholder 5"/>
          <p:cNvSpPr>
            <a:spLocks noGrp="1"/>
          </p:cNvSpPr>
          <p:nvPr>
            <p:ph type="body" sz="quarter" idx="15" hasCustomPrompt="1"/>
          </p:nvPr>
        </p:nvSpPr>
        <p:spPr>
          <a:xfrm>
            <a:off x="743576" y="1289684"/>
            <a:ext cx="10711543" cy="4801400"/>
          </a:xfrm>
        </p:spPr>
        <p:txBody>
          <a:bodyPr>
            <a:noAutofit/>
          </a:bodyPr>
          <a:lstStyle>
            <a:lvl1pPr marL="457200" indent="-457200" algn="l">
              <a:lnSpc>
                <a:spcPct val="100000"/>
              </a:lnSpc>
              <a:spcBef>
                <a:spcPts val="624"/>
              </a:spcBef>
              <a:buClr>
                <a:srgbClr val="004A78"/>
              </a:buClr>
              <a:buFont typeface="Arial" panose="020B0604020202020204" pitchFamily="34" charset="0"/>
              <a:buChar char="•"/>
              <a:defRPr sz="2600" b="0" i="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nSpc>
                <a:spcPct val="100000"/>
              </a:lnSpc>
              <a:spcBef>
                <a:spcPts val="624"/>
              </a:spcBef>
              <a:buClr>
                <a:srgbClr val="004A78"/>
              </a:buClr>
              <a:buFontTx/>
              <a:buChar char="–"/>
              <a:defRPr>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nSpc>
                <a:spcPct val="100000"/>
              </a:lnSpc>
              <a:spcBef>
                <a:spcPts val="624"/>
              </a:spcBef>
              <a:buFont typeface="Arial" panose="020B0604020202020204" pitchFamily="34" charset="0"/>
              <a:buChar char="•"/>
              <a:defRPr sz="2200">
                <a:solidFill>
                  <a:srgbClr val="000000"/>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 </a:t>
            </a:r>
          </a:p>
          <a:p>
            <a:pPr lvl="1"/>
            <a:r>
              <a:rPr lang="en-US" dirty="0"/>
              <a:t> </a:t>
            </a:r>
          </a:p>
          <a:p>
            <a:pPr lvl="2"/>
            <a:r>
              <a:rPr lang="en-US" dirty="0"/>
              <a:t> </a:t>
            </a:r>
          </a:p>
        </p:txBody>
      </p:sp>
      <p:sp>
        <p:nvSpPr>
          <p:cNvPr id="5" name="Foote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39190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dirty="0"/>
              <a:t>Click to edit Master title style</a:t>
            </a:r>
          </a:p>
        </p:txBody>
      </p:sp>
      <p:sp>
        <p:nvSpPr>
          <p:cNvPr id="6" name="Text Placeholder 5"/>
          <p:cNvSpPr>
            <a:spLocks noGrp="1"/>
          </p:cNvSpPr>
          <p:nvPr>
            <p:ph type="body" sz="quarter" idx="15" hasCustomPrompt="1"/>
          </p:nvPr>
        </p:nvSpPr>
        <p:spPr>
          <a:xfrm>
            <a:off x="743577" y="1289684"/>
            <a:ext cx="4606346" cy="4469766"/>
          </a:xfrm>
        </p:spPr>
        <p:txBody>
          <a:bodyPr>
            <a:noAutofit/>
          </a:bodyPr>
          <a:lstStyle>
            <a:lvl1pPr marL="457200" indent="-457200" algn="l">
              <a:lnSpc>
                <a:spcPct val="100000"/>
              </a:lnSpc>
              <a:spcBef>
                <a:spcPts val="624"/>
              </a:spcBef>
              <a:buClr>
                <a:srgbClr val="004A78"/>
              </a:buClr>
              <a:buFont typeface="Arial" panose="020B0604020202020204" pitchFamily="34" charset="0"/>
              <a:buChar char="•"/>
              <a:defRPr sz="2600" b="0" i="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nSpc>
                <a:spcPct val="100000"/>
              </a:lnSpc>
              <a:spcBef>
                <a:spcPts val="624"/>
              </a:spcBef>
              <a:buClr>
                <a:srgbClr val="004A78"/>
              </a:buClr>
              <a:buFontTx/>
              <a:buChar char="–"/>
              <a:defRPr>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nSpc>
                <a:spcPct val="100000"/>
              </a:lnSpc>
              <a:spcBef>
                <a:spcPts val="624"/>
              </a:spcBef>
              <a:buFont typeface="Arial" panose="020B0604020202020204" pitchFamily="34" charset="0"/>
              <a:buChar char="•"/>
              <a:defRPr sz="2200">
                <a:solidFill>
                  <a:srgbClr val="000000"/>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 </a:t>
            </a:r>
          </a:p>
          <a:p>
            <a:pPr lvl="1"/>
            <a:r>
              <a:rPr lang="en-US" dirty="0"/>
              <a:t> </a:t>
            </a:r>
          </a:p>
          <a:p>
            <a:pPr lvl="2"/>
            <a:r>
              <a:rPr lang="en-US" dirty="0"/>
              <a:t> </a:t>
            </a:r>
          </a:p>
        </p:txBody>
      </p:sp>
      <p:sp>
        <p:nvSpPr>
          <p:cNvPr id="4" name="Picture Placeholder 3">
            <a:extLst>
              <a:ext uri="{FF2B5EF4-FFF2-40B4-BE49-F238E27FC236}">
                <a16:creationId xmlns:a16="http://schemas.microsoft.com/office/drawing/2014/main" id="{54AC64EA-E45E-46E1-8878-A8090FD2BC0F}"/>
              </a:ext>
            </a:extLst>
          </p:cNvPr>
          <p:cNvSpPr>
            <a:spLocks noGrp="1"/>
          </p:cNvSpPr>
          <p:nvPr>
            <p:ph type="pic" sz="quarter" idx="16"/>
          </p:nvPr>
        </p:nvSpPr>
        <p:spPr>
          <a:xfrm>
            <a:off x="5813425" y="1289050"/>
            <a:ext cx="2947988" cy="1044575"/>
          </a:xfrm>
        </p:spPr>
        <p:txBody>
          <a:bodyPr/>
          <a:lstStyle/>
          <a:p>
            <a:endParaRPr lang="en-IN" dirty="0"/>
          </a:p>
        </p:txBody>
      </p:sp>
      <p:sp>
        <p:nvSpPr>
          <p:cNvPr id="8" name="Content Placeholder 7">
            <a:extLst>
              <a:ext uri="{FF2B5EF4-FFF2-40B4-BE49-F238E27FC236}">
                <a16:creationId xmlns:a16="http://schemas.microsoft.com/office/drawing/2014/main" id="{D06887FB-11B5-4192-974F-6BDF05B1BC6B}"/>
              </a:ext>
            </a:extLst>
          </p:cNvPr>
          <p:cNvSpPr>
            <a:spLocks noGrp="1"/>
          </p:cNvSpPr>
          <p:nvPr>
            <p:ph sz="quarter" idx="17"/>
          </p:nvPr>
        </p:nvSpPr>
        <p:spPr>
          <a:xfrm>
            <a:off x="5813425" y="2586038"/>
            <a:ext cx="5540375" cy="1466850"/>
          </a:xfrm>
        </p:spPr>
        <p:txBody>
          <a:bodyPr/>
          <a:lstStyle>
            <a:lvl1pPr marL="457200" indent="-457200">
              <a:lnSpc>
                <a:spcPct val="100000"/>
              </a:lnSpc>
              <a:spcBef>
                <a:spcPts val="624"/>
              </a:spcBef>
              <a:buClr>
                <a:srgbClr val="004A78"/>
              </a:buClr>
              <a:buFont typeface="Arial" panose="020B0604020202020204" pitchFamily="34" charset="0"/>
              <a:buChar char="•"/>
              <a:defRPr sz="2600"/>
            </a:lvl1pPr>
            <a:lvl2pPr marL="900113" indent="-442913">
              <a:lnSpc>
                <a:spcPct val="100000"/>
              </a:lnSpc>
              <a:spcBef>
                <a:spcPts val="624"/>
              </a:spcBef>
              <a:buFont typeface="Arial" panose="020B0604020202020204" pitchFamily="34" charset="0"/>
              <a:buChar char="–"/>
              <a:defRPr>
                <a:solidFill>
                  <a:srgbClr val="000000"/>
                </a:solidFill>
              </a:defRPr>
            </a:lvl2pPr>
            <a:lvl3pPr marL="1350963" indent="-436563">
              <a:lnSpc>
                <a:spcPct val="100000"/>
              </a:lnSpc>
              <a:spcBef>
                <a:spcPts val="624"/>
              </a:spcBef>
              <a:buClr>
                <a:srgbClr val="000000"/>
              </a:buClr>
              <a:defRPr sz="2200"/>
            </a:lvl3pPr>
            <a:lvl4pPr>
              <a:lnSpc>
                <a:spcPct val="100000"/>
              </a:lnSpc>
              <a:spcBef>
                <a:spcPts val="624"/>
              </a:spcBef>
              <a:defRPr/>
            </a:lvl4pPr>
            <a:lvl5pPr>
              <a:lnSpc>
                <a:spcPct val="100000"/>
              </a:lnSpc>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able Placeholder 9">
            <a:extLst>
              <a:ext uri="{FF2B5EF4-FFF2-40B4-BE49-F238E27FC236}">
                <a16:creationId xmlns:a16="http://schemas.microsoft.com/office/drawing/2014/main" id="{85D68D0F-FEED-448D-92AA-47F2157AC366}"/>
              </a:ext>
            </a:extLst>
          </p:cNvPr>
          <p:cNvSpPr>
            <a:spLocks noGrp="1"/>
          </p:cNvSpPr>
          <p:nvPr>
            <p:ph type="tbl" sz="quarter" idx="18"/>
          </p:nvPr>
        </p:nvSpPr>
        <p:spPr>
          <a:xfrm>
            <a:off x="9785350" y="4524375"/>
            <a:ext cx="1568450" cy="1235075"/>
          </a:xfrm>
        </p:spPr>
        <p:txBody>
          <a:bodyPr/>
          <a:lstStyle/>
          <a:p>
            <a:endParaRPr lang="en-IN" dirty="0"/>
          </a:p>
        </p:txBody>
      </p:sp>
      <p:sp>
        <p:nvSpPr>
          <p:cNvPr id="12" name="Picture Placeholder 11">
            <a:extLst>
              <a:ext uri="{FF2B5EF4-FFF2-40B4-BE49-F238E27FC236}">
                <a16:creationId xmlns:a16="http://schemas.microsoft.com/office/drawing/2014/main" id="{B1198C3D-EC18-49DC-8652-F8FF8956B73F}"/>
              </a:ext>
            </a:extLst>
          </p:cNvPr>
          <p:cNvSpPr>
            <a:spLocks noGrp="1"/>
          </p:cNvSpPr>
          <p:nvPr>
            <p:ph type="pic" sz="quarter" idx="19"/>
          </p:nvPr>
        </p:nvSpPr>
        <p:spPr>
          <a:xfrm>
            <a:off x="5813425" y="4421188"/>
            <a:ext cx="2947988" cy="1235075"/>
          </a:xfrm>
        </p:spPr>
        <p:txBody>
          <a:bodyPr/>
          <a:lstStyle/>
          <a:p>
            <a:endParaRPr lang="en-IN" dirty="0"/>
          </a:p>
        </p:txBody>
      </p:sp>
      <p:sp>
        <p:nvSpPr>
          <p:cNvPr id="14" name="Picture Placeholder 13">
            <a:extLst>
              <a:ext uri="{FF2B5EF4-FFF2-40B4-BE49-F238E27FC236}">
                <a16:creationId xmlns:a16="http://schemas.microsoft.com/office/drawing/2014/main" id="{73BF274D-3E01-4493-9732-9D9AFAD99F5D}"/>
              </a:ext>
            </a:extLst>
          </p:cNvPr>
          <p:cNvSpPr>
            <a:spLocks noGrp="1"/>
          </p:cNvSpPr>
          <p:nvPr>
            <p:ph type="pic" sz="quarter" idx="20"/>
          </p:nvPr>
        </p:nvSpPr>
        <p:spPr>
          <a:xfrm>
            <a:off x="6327775" y="5427663"/>
            <a:ext cx="1060450" cy="842962"/>
          </a:xfrm>
        </p:spPr>
        <p:txBody>
          <a:bodyPr/>
          <a:lstStyle/>
          <a:p>
            <a:endParaRPr lang="en-IN" dirty="0"/>
          </a:p>
        </p:txBody>
      </p:sp>
      <p:sp>
        <p:nvSpPr>
          <p:cNvPr id="16" name="Picture Placeholder 15">
            <a:extLst>
              <a:ext uri="{FF2B5EF4-FFF2-40B4-BE49-F238E27FC236}">
                <a16:creationId xmlns:a16="http://schemas.microsoft.com/office/drawing/2014/main" id="{C1F6C963-EA46-4D15-BB70-E37D820EE55D}"/>
              </a:ext>
            </a:extLst>
          </p:cNvPr>
          <p:cNvSpPr>
            <a:spLocks noGrp="1"/>
          </p:cNvSpPr>
          <p:nvPr>
            <p:ph type="pic" sz="quarter" idx="21"/>
          </p:nvPr>
        </p:nvSpPr>
        <p:spPr>
          <a:xfrm>
            <a:off x="7902575" y="5427663"/>
            <a:ext cx="1211263" cy="946150"/>
          </a:xfrm>
        </p:spPr>
        <p:txBody>
          <a:bodyPr/>
          <a:lstStyle/>
          <a:p>
            <a:endParaRPr lang="en-IN" dirty="0"/>
          </a:p>
        </p:txBody>
      </p:sp>
      <p:sp>
        <p:nvSpPr>
          <p:cNvPr id="11" name="Footer">
            <a:extLst>
              <a:ext uri="{FF2B5EF4-FFF2-40B4-BE49-F238E27FC236}">
                <a16:creationId xmlns:a16="http://schemas.microsoft.com/office/drawing/2014/main" id="{0C40D683-DA87-4A87-A5E3-C893E1A200DC}"/>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1383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a:extLst>
              <a:ext uri="{FF2B5EF4-FFF2-40B4-BE49-F238E27FC236}">
                <a16:creationId xmlns:a16="http://schemas.microsoft.com/office/drawing/2014/main" id="{CD29F75D-E06A-4ECD-9B04-E3B1F031FF3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9" name="Footer">
            <a:extLst>
              <a:ext uri="{FF2B5EF4-FFF2-40B4-BE49-F238E27FC236}">
                <a16:creationId xmlns:a16="http://schemas.microsoft.com/office/drawing/2014/main" id="{06C6B1DF-8458-4908-83A8-6ECD4F32B168}"/>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1" name="Footer">
            <a:extLst>
              <a:ext uri="{FF2B5EF4-FFF2-40B4-BE49-F238E27FC236}">
                <a16:creationId xmlns:a16="http://schemas.microsoft.com/office/drawing/2014/main" id="{36D3B7EC-68DF-4684-875D-D5BF8153873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27" r:id="rId5"/>
    <p:sldLayoutId id="2147483726" r:id="rId6"/>
    <p:sldLayoutId id="2147483718" r:id="rId7"/>
    <p:sldLayoutId id="2147483715" r:id="rId8"/>
    <p:sldLayoutId id="2147483716" r:id="rId9"/>
    <p:sldLayoutId id="2147483719" r:id="rId10"/>
    <p:sldLayoutId id="2147483720" r:id="rId11"/>
    <p:sldLayoutId id="2147483723" r:id="rId12"/>
    <p:sldLayoutId id="2147483724" r:id="rId13"/>
    <p:sldLayoutId id="2147483713" r:id="rId14"/>
    <p:sldLayoutId id="2147483717" r:id="rId15"/>
    <p:sldLayoutId id="2147483725" r:id="rId16"/>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B1E9E5-BA88-4775-99CA-2C86A2D53A73}"/>
              </a:ext>
            </a:extLst>
          </p:cNvPr>
          <p:cNvSpPr>
            <a:spLocks noGrp="1"/>
          </p:cNvSpPr>
          <p:nvPr>
            <p:ph type="title"/>
          </p:nvPr>
        </p:nvSpPr>
        <p:spPr>
          <a:xfrm>
            <a:off x="4656138" y="1533150"/>
            <a:ext cx="7387085" cy="1864052"/>
          </a:xfrm>
        </p:spPr>
        <p:txBody>
          <a:bodyPr anchor="ctr"/>
          <a:lstStyle/>
          <a:p>
            <a:pPr algn="ctr"/>
            <a:r>
              <a:rPr lang="en-US" sz="4000" dirty="0">
                <a:solidFill>
                  <a:schemeClr val="bg1"/>
                </a:solidFill>
                <a:latin typeface="Arial" pitchFamily="34" charset="0"/>
                <a:cs typeface="Arial" pitchFamily="34" charset="0"/>
              </a:rPr>
              <a:t>Industrial/Organizational Psychology: An Applied Approach, 9e</a:t>
            </a:r>
            <a:endParaRPr lang="en-IN" dirty="0"/>
          </a:p>
        </p:txBody>
      </p:sp>
      <p:pic>
        <p:nvPicPr>
          <p:cNvPr id="13" name="Picture Placeholder 12" descr="The front cover of the book titled, Industrial?Organizational Psychology; An applied Approach, authored by Michael G.Aamodt.&#10;The book is the 9th edition, published by Cengage. The background on the cover shows silhouettes of a man and a woman. Several lines originate from different points which are interlinked. The watermarks on the cover read,  shutterstock; aplhaspirit.">
            <a:extLst>
              <a:ext uri="{FF2B5EF4-FFF2-40B4-BE49-F238E27FC236}">
                <a16:creationId xmlns:a16="http://schemas.microsoft.com/office/drawing/2014/main" id="{B34B950D-146C-4986-83BF-64460846A79D}"/>
              </a:ext>
            </a:extLst>
          </p:cNvPr>
          <p:cNvPicPr>
            <a:picLocks noGrp="1" noChangeAspect="1"/>
          </p:cNvPicPr>
          <p:nvPr>
            <p:ph type="pic" sz="quarter" idx="12"/>
          </p:nvPr>
        </p:nvPicPr>
        <p:blipFill>
          <a:blip r:embed="rId3"/>
          <a:stretch>
            <a:fillRect/>
          </a:stretch>
        </p:blipFill>
        <p:spPr>
          <a:xfrm>
            <a:off x="0" y="1"/>
            <a:ext cx="4858102" cy="6143196"/>
          </a:xfrm>
          <a:prstGeom prst="rect">
            <a:avLst/>
          </a:prstGeom>
        </p:spPr>
      </p:pic>
      <p:sp>
        <p:nvSpPr>
          <p:cNvPr id="2" name="Text Placeholder 1">
            <a:extLst>
              <a:ext uri="{FF2B5EF4-FFF2-40B4-BE49-F238E27FC236}">
                <a16:creationId xmlns:a16="http://schemas.microsoft.com/office/drawing/2014/main" id="{E89026F3-78F8-4659-B83F-76DFE990B1F0}"/>
              </a:ext>
            </a:extLst>
          </p:cNvPr>
          <p:cNvSpPr>
            <a:spLocks noGrp="1"/>
          </p:cNvSpPr>
          <p:nvPr>
            <p:ph type="body" sz="quarter" idx="11"/>
          </p:nvPr>
        </p:nvSpPr>
        <p:spPr>
          <a:xfrm>
            <a:off x="4858102" y="3405970"/>
            <a:ext cx="7191504" cy="1343006"/>
          </a:xfrm>
        </p:spPr>
        <p:txBody>
          <a:bodyPr/>
          <a:lstStyle/>
          <a:p>
            <a:pPr algn="ctr"/>
            <a:r>
              <a:rPr lang="en-US" sz="3600" dirty="0"/>
              <a:t>Chapter 14: Organization Development</a:t>
            </a:r>
          </a:p>
        </p:txBody>
      </p:sp>
      <p:sp>
        <p:nvSpPr>
          <p:cNvPr id="7" name="Content Placeholder 4">
            <a:extLst>
              <a:ext uri="{FF2B5EF4-FFF2-40B4-BE49-F238E27FC236}">
                <a16:creationId xmlns:a16="http://schemas.microsoft.com/office/drawing/2014/main" id="{D3EEF4AD-542F-4309-A1E9-2C1642FBCCB2}"/>
              </a:ext>
            </a:extLst>
          </p:cNvPr>
          <p:cNvSpPr>
            <a:spLocks noGrp="1"/>
          </p:cNvSpPr>
          <p:nvPr>
            <p:ph sz="quarter" idx="13"/>
          </p:nvPr>
        </p:nvSpPr>
        <p:spPr>
          <a:xfrm>
            <a:off x="2615881" y="6423442"/>
            <a:ext cx="9456516" cy="365125"/>
          </a:xfrm>
        </p:spPr>
        <p:txBody>
          <a:bodyPr/>
          <a:lstStyle/>
          <a:p>
            <a:pPr>
              <a:lnSpc>
                <a:spcPct val="100000"/>
              </a:lnSpc>
              <a:spcBef>
                <a:spcPts val="624"/>
              </a:spcBef>
            </a:pPr>
            <a:r>
              <a:rPr lang="en-US" sz="1100" dirty="0">
                <a:solidFill>
                  <a:schemeClr val="bg1"/>
                </a:solidFill>
                <a:latin typeface="Arial" pitchFamily="34" charset="0"/>
                <a:cs typeface="Arial" pitchFamily="34" charset="0"/>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545599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Employee Acceptance of Change: </a:t>
            </a:r>
            <a:br>
              <a:rPr lang="en-US" dirty="0"/>
            </a:br>
            <a:r>
              <a:rPr lang="en-US" dirty="0"/>
              <a:t>The Reason Behind the Change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Legitimate</a:t>
            </a:r>
          </a:p>
          <a:p>
            <a:pPr lvl="1"/>
            <a:r>
              <a:rPr lang="en-US" dirty="0"/>
              <a:t>Financial reasons</a:t>
            </a:r>
          </a:p>
          <a:p>
            <a:pPr lvl="1"/>
            <a:r>
              <a:rPr lang="en-US" dirty="0"/>
              <a:t>External mandates</a:t>
            </a:r>
          </a:p>
          <a:p>
            <a:pPr lvl="1"/>
            <a:r>
              <a:rPr lang="en-US" dirty="0"/>
              <a:t>Organizational improvement</a:t>
            </a:r>
            <a:br>
              <a:rPr lang="en-US" dirty="0"/>
            </a:br>
            <a:endParaRPr lang="en-US" dirty="0"/>
          </a:p>
          <a:p>
            <a:r>
              <a:rPr lang="en-US" dirty="0"/>
              <a:t>Whim</a:t>
            </a:r>
            <a:br>
              <a:rPr lang="en-US" dirty="0"/>
            </a:br>
            <a:endParaRPr lang="en-US" dirty="0"/>
          </a:p>
          <a:p>
            <a:r>
              <a:rPr lang="en-US" dirty="0"/>
              <a:t>Everybody else is doing it</a:t>
            </a:r>
          </a:p>
        </p:txBody>
      </p:sp>
    </p:spTree>
    <p:extLst>
      <p:ext uri="{BB962C8B-B14F-4D97-AF65-F5344CB8AC3E}">
        <p14:creationId xmlns:p14="http://schemas.microsoft.com/office/powerpoint/2010/main" val="199053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dirty="0"/>
              <a:t>Employee Acceptance of Change: </a:t>
            </a:r>
            <a:br>
              <a:rPr lang="en-US" dirty="0"/>
            </a:br>
            <a:r>
              <a:rPr lang="en-US" dirty="0"/>
              <a:t>The Person Making the Change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Within work group vs. external source</a:t>
            </a:r>
            <a:br>
              <a:rPr lang="en-US" dirty="0"/>
            </a:br>
            <a:endParaRPr lang="en-US" dirty="0"/>
          </a:p>
          <a:p>
            <a:r>
              <a:rPr lang="en-US" dirty="0"/>
              <a:t>Leaders who are well liked and respected</a:t>
            </a:r>
            <a:br>
              <a:rPr lang="en-US" dirty="0"/>
            </a:br>
            <a:endParaRPr lang="en-US" dirty="0"/>
          </a:p>
          <a:p>
            <a:r>
              <a:rPr lang="en-US" dirty="0"/>
              <a:t>Leaders whose motives are suspect </a:t>
            </a:r>
          </a:p>
        </p:txBody>
      </p:sp>
    </p:spTree>
    <p:extLst>
      <p:ext uri="{BB962C8B-B14F-4D97-AF65-F5344CB8AC3E}">
        <p14:creationId xmlns:p14="http://schemas.microsoft.com/office/powerpoint/2010/main" val="1911761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dirty="0"/>
              <a:t>Employee Acceptance of Change: </a:t>
            </a:r>
            <a:br>
              <a:rPr lang="en-US" dirty="0"/>
            </a:br>
            <a:r>
              <a:rPr lang="en-US" dirty="0"/>
              <a:t>The Person Being Changed</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Change agents</a:t>
            </a:r>
            <a:br>
              <a:rPr lang="en-US" dirty="0"/>
            </a:br>
            <a:endParaRPr lang="en-US" dirty="0"/>
          </a:p>
          <a:p>
            <a:r>
              <a:rPr lang="en-US" dirty="0"/>
              <a:t>Change analysts</a:t>
            </a:r>
            <a:br>
              <a:rPr lang="en-US" dirty="0"/>
            </a:br>
            <a:endParaRPr lang="en-US" dirty="0"/>
          </a:p>
          <a:p>
            <a:r>
              <a:rPr lang="en-US" dirty="0"/>
              <a:t>Receptive changers</a:t>
            </a:r>
            <a:br>
              <a:rPr lang="en-US" dirty="0"/>
            </a:br>
            <a:endParaRPr lang="en-US" dirty="0"/>
          </a:p>
          <a:p>
            <a:r>
              <a:rPr lang="en-US" dirty="0"/>
              <a:t>Reluctant changers</a:t>
            </a:r>
            <a:br>
              <a:rPr lang="en-US" dirty="0"/>
            </a:br>
            <a:endParaRPr lang="en-US" dirty="0"/>
          </a:p>
          <a:p>
            <a:r>
              <a:rPr lang="en-US" dirty="0"/>
              <a:t>Change resisters</a:t>
            </a:r>
          </a:p>
        </p:txBody>
      </p:sp>
    </p:spTree>
    <p:extLst>
      <p:ext uri="{BB962C8B-B14F-4D97-AF65-F5344CB8AC3E}">
        <p14:creationId xmlns:p14="http://schemas.microsoft.com/office/powerpoint/2010/main" val="233866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Implementing Change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Creating an atmosphere for change</a:t>
            </a:r>
            <a:br>
              <a:rPr lang="en-US" dirty="0"/>
            </a:br>
            <a:endParaRPr lang="en-US" dirty="0"/>
          </a:p>
          <a:p>
            <a:r>
              <a:rPr lang="en-US" dirty="0"/>
              <a:t>Communicating details</a:t>
            </a:r>
          </a:p>
          <a:p>
            <a:pPr lvl="1"/>
            <a:r>
              <a:rPr lang="en-US" dirty="0"/>
              <a:t>Communicating is hard work</a:t>
            </a:r>
          </a:p>
          <a:p>
            <a:pPr lvl="1"/>
            <a:r>
              <a:rPr lang="en-US" dirty="0"/>
              <a:t>Training is needed</a:t>
            </a:r>
          </a:p>
          <a:p>
            <a:pPr lvl="1"/>
            <a:r>
              <a:rPr lang="en-US" dirty="0"/>
              <a:t>Two-way communication</a:t>
            </a:r>
          </a:p>
          <a:p>
            <a:pPr lvl="1"/>
            <a:r>
              <a:rPr lang="en-US" dirty="0"/>
              <a:t>Honesty is essential</a:t>
            </a:r>
            <a:br>
              <a:rPr lang="en-US" dirty="0"/>
            </a:br>
            <a:endParaRPr lang="en-US" dirty="0"/>
          </a:p>
          <a:p>
            <a:r>
              <a:rPr lang="en-US" dirty="0"/>
              <a:t>Time frame</a:t>
            </a:r>
            <a:br>
              <a:rPr lang="en-US" dirty="0"/>
            </a:br>
            <a:endParaRPr lang="en-US" dirty="0"/>
          </a:p>
          <a:p>
            <a:r>
              <a:rPr lang="en-US" dirty="0"/>
              <a:t>Training needs</a:t>
            </a:r>
          </a:p>
        </p:txBody>
      </p:sp>
    </p:spTree>
    <p:extLst>
      <p:ext uri="{BB962C8B-B14F-4D97-AF65-F5344CB8AC3E}">
        <p14:creationId xmlns:p14="http://schemas.microsoft.com/office/powerpoint/2010/main" val="3343915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Organizational Culture: </a:t>
            </a:r>
            <a:br>
              <a:rPr lang="en-US" dirty="0"/>
            </a:br>
            <a:r>
              <a:rPr lang="en-US" dirty="0"/>
              <a:t>The Importance of Organizational Culture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Optimal employee behavior</a:t>
            </a:r>
            <a:br>
              <a:rPr lang="en-US" dirty="0"/>
            </a:br>
            <a:endParaRPr lang="en-US" dirty="0"/>
          </a:p>
          <a:p>
            <a:r>
              <a:rPr lang="en-US" dirty="0"/>
              <a:t>Could lead to undesirable behaviors </a:t>
            </a:r>
          </a:p>
        </p:txBody>
      </p:sp>
    </p:spTree>
    <p:extLst>
      <p:ext uri="{BB962C8B-B14F-4D97-AF65-F5344CB8AC3E}">
        <p14:creationId xmlns:p14="http://schemas.microsoft.com/office/powerpoint/2010/main" val="1007200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Organizational Culture: </a:t>
            </a:r>
            <a:br>
              <a:rPr lang="en-US" dirty="0"/>
            </a:br>
            <a:r>
              <a:rPr lang="en-US" dirty="0"/>
              <a:t>Steps to Changing Culture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Assessing the new culture</a:t>
            </a:r>
            <a:br>
              <a:rPr lang="en-US" dirty="0"/>
            </a:br>
            <a:endParaRPr lang="en-US" dirty="0"/>
          </a:p>
          <a:p>
            <a:r>
              <a:rPr lang="en-US" dirty="0"/>
              <a:t>Creating dissatisfaction with existing culture</a:t>
            </a:r>
            <a:br>
              <a:rPr lang="en-US" dirty="0"/>
            </a:br>
            <a:endParaRPr lang="en-US" dirty="0"/>
          </a:p>
          <a:p>
            <a:r>
              <a:rPr lang="en-US" dirty="0"/>
              <a:t>Maintaining the new culture</a:t>
            </a:r>
            <a:br>
              <a:rPr lang="en-US" dirty="0"/>
            </a:br>
            <a:endParaRPr lang="en-US" dirty="0"/>
          </a:p>
          <a:p>
            <a:r>
              <a:rPr lang="en-US" dirty="0"/>
              <a:t>Selection of employees</a:t>
            </a:r>
          </a:p>
        </p:txBody>
      </p:sp>
    </p:spTree>
    <p:extLst>
      <p:ext uri="{BB962C8B-B14F-4D97-AF65-F5344CB8AC3E}">
        <p14:creationId xmlns:p14="http://schemas.microsoft.com/office/powerpoint/2010/main" val="2760081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D194A-8D78-4F51-94E3-10DD87EAC261}"/>
              </a:ext>
            </a:extLst>
          </p:cNvPr>
          <p:cNvSpPr>
            <a:spLocks noGrp="1"/>
          </p:cNvSpPr>
          <p:nvPr>
            <p:ph type="title"/>
          </p:nvPr>
        </p:nvSpPr>
        <p:spPr/>
        <p:txBody>
          <a:bodyPr/>
          <a:lstStyle/>
          <a:p>
            <a:r>
              <a:rPr lang="en-IN" dirty="0"/>
              <a:t>Workbook Exercise 14.3</a:t>
            </a:r>
            <a:br>
              <a:rPr lang="en-IN" dirty="0"/>
            </a:br>
            <a:r>
              <a:rPr lang="en-IN" dirty="0"/>
              <a:t>Organizational Culture</a:t>
            </a:r>
          </a:p>
        </p:txBody>
      </p:sp>
    </p:spTree>
    <p:extLst>
      <p:ext uri="{BB962C8B-B14F-4D97-AF65-F5344CB8AC3E}">
        <p14:creationId xmlns:p14="http://schemas.microsoft.com/office/powerpoint/2010/main" val="2105326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Organizational Culture: </a:t>
            </a:r>
            <a:br>
              <a:rPr lang="en-US" dirty="0"/>
            </a:br>
            <a:r>
              <a:rPr lang="en-US" dirty="0"/>
              <a:t>Assessing the New Culture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Needs assessment</a:t>
            </a:r>
            <a:br>
              <a:rPr lang="en-US" dirty="0"/>
            </a:br>
            <a:endParaRPr lang="en-US" dirty="0"/>
          </a:p>
          <a:p>
            <a:r>
              <a:rPr lang="en-US" dirty="0"/>
              <a:t>Determining executive direction</a:t>
            </a:r>
            <a:br>
              <a:rPr lang="en-US" dirty="0"/>
            </a:br>
            <a:endParaRPr lang="en-US" dirty="0"/>
          </a:p>
          <a:p>
            <a:r>
              <a:rPr lang="en-US" dirty="0"/>
              <a:t>Implementation considerations</a:t>
            </a:r>
            <a:br>
              <a:rPr lang="en-US" dirty="0"/>
            </a:br>
            <a:endParaRPr lang="en-US" dirty="0"/>
          </a:p>
          <a:p>
            <a:r>
              <a:rPr lang="en-US" dirty="0"/>
              <a:t>Training</a:t>
            </a:r>
            <a:br>
              <a:rPr lang="en-US" dirty="0"/>
            </a:br>
            <a:endParaRPr lang="en-US" dirty="0"/>
          </a:p>
          <a:p>
            <a:r>
              <a:rPr lang="en-US" dirty="0"/>
              <a:t>Evaluation of the new culture</a:t>
            </a:r>
          </a:p>
        </p:txBody>
      </p:sp>
    </p:spTree>
    <p:extLst>
      <p:ext uri="{BB962C8B-B14F-4D97-AF65-F5344CB8AC3E}">
        <p14:creationId xmlns:p14="http://schemas.microsoft.com/office/powerpoint/2010/main" val="760684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Organizational Culture: </a:t>
            </a:r>
            <a:br>
              <a:rPr lang="en-US" dirty="0"/>
            </a:br>
            <a:r>
              <a:rPr lang="en-US" dirty="0"/>
              <a:t>Creating Dissatisfaction with Existing Culture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Communicating to employees the future impact</a:t>
            </a:r>
          </a:p>
          <a:p>
            <a:pPr lvl="1"/>
            <a:r>
              <a:rPr lang="en-US" dirty="0"/>
              <a:t>Data of technological trends</a:t>
            </a:r>
          </a:p>
          <a:p>
            <a:pPr lvl="1"/>
            <a:r>
              <a:rPr lang="en-US" dirty="0"/>
              <a:t>Financial performance of company </a:t>
            </a:r>
            <a:br>
              <a:rPr lang="en-US" dirty="0"/>
            </a:br>
            <a:endParaRPr lang="en-US" dirty="0"/>
          </a:p>
          <a:p>
            <a:r>
              <a:rPr lang="en-US" dirty="0"/>
              <a:t>Distribute attitude surveys </a:t>
            </a:r>
            <a:br>
              <a:rPr lang="en-US" dirty="0"/>
            </a:br>
            <a:endParaRPr lang="en-US" dirty="0"/>
          </a:p>
          <a:p>
            <a:r>
              <a:rPr lang="en-US" dirty="0"/>
              <a:t>Key at this point is to seek input from employees </a:t>
            </a:r>
          </a:p>
        </p:txBody>
      </p:sp>
    </p:spTree>
    <p:extLst>
      <p:ext uri="{BB962C8B-B14F-4D97-AF65-F5344CB8AC3E}">
        <p14:creationId xmlns:p14="http://schemas.microsoft.com/office/powerpoint/2010/main" val="2823646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Organizational Culture: </a:t>
            </a:r>
            <a:br>
              <a:rPr lang="en-US" dirty="0"/>
            </a:br>
            <a:r>
              <a:rPr lang="en-US" dirty="0"/>
              <a:t>Maintaining the New Culture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Select new employees who are consistent with the new culture</a:t>
            </a:r>
            <a:br>
              <a:rPr lang="en-US" dirty="0"/>
            </a:br>
            <a:endParaRPr lang="en-US" dirty="0"/>
          </a:p>
          <a:p>
            <a:r>
              <a:rPr lang="en-US" dirty="0"/>
              <a:t>Create a socialization process where new employees will learn about the new culture</a:t>
            </a:r>
            <a:br>
              <a:rPr lang="en-US" dirty="0"/>
            </a:br>
            <a:endParaRPr lang="en-US" dirty="0"/>
          </a:p>
          <a:p>
            <a:r>
              <a:rPr lang="en-US" dirty="0"/>
              <a:t>Reward behaviors consistent with the new culture</a:t>
            </a:r>
            <a:br>
              <a:rPr lang="en-US" dirty="0"/>
            </a:br>
            <a:endParaRPr lang="en-US" dirty="0"/>
          </a:p>
          <a:p>
            <a:r>
              <a:rPr lang="en-US" dirty="0"/>
              <a:t>Rituals </a:t>
            </a:r>
            <a:br>
              <a:rPr lang="en-US" dirty="0"/>
            </a:br>
            <a:endParaRPr lang="en-US" dirty="0"/>
          </a:p>
          <a:p>
            <a:r>
              <a:rPr lang="en-US" dirty="0"/>
              <a:t>Symbols</a:t>
            </a:r>
          </a:p>
        </p:txBody>
      </p:sp>
    </p:spTree>
    <p:extLst>
      <p:ext uri="{BB962C8B-B14F-4D97-AF65-F5344CB8AC3E}">
        <p14:creationId xmlns:p14="http://schemas.microsoft.com/office/powerpoint/2010/main" val="3644907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2FB2-6187-4FF4-AC9B-976F22F1BDC7}"/>
              </a:ext>
            </a:extLst>
          </p:cNvPr>
          <p:cNvSpPr>
            <a:spLocks noGrp="1"/>
          </p:cNvSpPr>
          <p:nvPr>
            <p:ph type="title"/>
          </p:nvPr>
        </p:nvSpPr>
        <p:spPr/>
        <p:txBody>
          <a:bodyPr/>
          <a:lstStyle/>
          <a:p>
            <a:r>
              <a:rPr lang="en-US" dirty="0"/>
              <a:t>Icebreaker</a:t>
            </a:r>
          </a:p>
        </p:txBody>
      </p:sp>
      <p:sp>
        <p:nvSpPr>
          <p:cNvPr id="5" name="Text Placeholder 2">
            <a:extLst>
              <a:ext uri="{FF2B5EF4-FFF2-40B4-BE49-F238E27FC236}">
                <a16:creationId xmlns:a16="http://schemas.microsoft.com/office/drawing/2014/main" id="{6C22A7B2-77E9-4327-A9B0-EE5999B6834F}"/>
              </a:ext>
            </a:extLst>
          </p:cNvPr>
          <p:cNvSpPr>
            <a:spLocks noGrp="1"/>
          </p:cNvSpPr>
          <p:nvPr>
            <p:ph type="body" sz="quarter" idx="15"/>
          </p:nvPr>
        </p:nvSpPr>
        <p:spPr>
          <a:xfrm>
            <a:off x="743576" y="1289684"/>
            <a:ext cx="10711543" cy="4801400"/>
          </a:xfrm>
        </p:spPr>
        <p:txBody>
          <a:bodyPr/>
          <a:lstStyle/>
          <a:p>
            <a:r>
              <a:rPr lang="en-US" dirty="0"/>
              <a:t>Break into pairs of students. </a:t>
            </a:r>
            <a:br>
              <a:rPr lang="en-US" dirty="0"/>
            </a:br>
            <a:endParaRPr lang="en-US" dirty="0"/>
          </a:p>
          <a:p>
            <a:r>
              <a:rPr lang="en-US" dirty="0"/>
              <a:t>With your partner, discuss what your ideal organizational culture would consist of. </a:t>
            </a:r>
            <a:br>
              <a:rPr lang="en-US" dirty="0"/>
            </a:br>
            <a:endParaRPr lang="en-US" dirty="0"/>
          </a:p>
          <a:p>
            <a:r>
              <a:rPr lang="en-US" dirty="0"/>
              <a:t>Share your discussions with the class.</a:t>
            </a:r>
          </a:p>
        </p:txBody>
      </p:sp>
    </p:spTree>
    <p:extLst>
      <p:ext uri="{BB962C8B-B14F-4D97-AF65-F5344CB8AC3E}">
        <p14:creationId xmlns:p14="http://schemas.microsoft.com/office/powerpoint/2010/main" val="670252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D194A-8D78-4F51-94E3-10DD87EAC261}"/>
              </a:ext>
            </a:extLst>
          </p:cNvPr>
          <p:cNvSpPr>
            <a:spLocks noGrp="1"/>
          </p:cNvSpPr>
          <p:nvPr>
            <p:ph type="title"/>
          </p:nvPr>
        </p:nvSpPr>
        <p:spPr/>
        <p:txBody>
          <a:bodyPr/>
          <a:lstStyle/>
          <a:p>
            <a:r>
              <a:rPr lang="en-IN" dirty="0"/>
              <a:t>Empowerment</a:t>
            </a:r>
          </a:p>
        </p:txBody>
      </p:sp>
    </p:spTree>
    <p:extLst>
      <p:ext uri="{BB962C8B-B14F-4D97-AF65-F5344CB8AC3E}">
        <p14:creationId xmlns:p14="http://schemas.microsoft.com/office/powerpoint/2010/main" val="738728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9474CE-0236-4B8A-B5F2-2D3EC6AC7F06}"/>
              </a:ext>
            </a:extLst>
          </p:cNvPr>
          <p:cNvSpPr>
            <a:spLocks noGrp="1"/>
          </p:cNvSpPr>
          <p:nvPr>
            <p:ph type="title"/>
          </p:nvPr>
        </p:nvSpPr>
        <p:spPr/>
        <p:txBody>
          <a:bodyPr/>
          <a:lstStyle/>
          <a:p>
            <a:r>
              <a:rPr lang="en-US" dirty="0"/>
              <a:t>Factors in Making the Decision to Empower</a:t>
            </a:r>
            <a:endParaRPr lang="en-IN" dirty="0"/>
          </a:p>
        </p:txBody>
      </p:sp>
      <p:sp>
        <p:nvSpPr>
          <p:cNvPr id="4" name="Text Placeholder 3">
            <a:extLst>
              <a:ext uri="{FF2B5EF4-FFF2-40B4-BE49-F238E27FC236}">
                <a16:creationId xmlns:a16="http://schemas.microsoft.com/office/drawing/2014/main" id="{2E71E367-D2CC-49F1-852F-8F1E81F78C99}"/>
              </a:ext>
            </a:extLst>
          </p:cNvPr>
          <p:cNvSpPr>
            <a:spLocks noGrp="1"/>
          </p:cNvSpPr>
          <p:nvPr>
            <p:ph type="body" sz="quarter" idx="15"/>
          </p:nvPr>
        </p:nvSpPr>
        <p:spPr>
          <a:xfrm>
            <a:off x="743576" y="1289684"/>
            <a:ext cx="4902311" cy="4469766"/>
          </a:xfrm>
        </p:spPr>
        <p:txBody>
          <a:bodyPr/>
          <a:lstStyle/>
          <a:p>
            <a:r>
              <a:rPr lang="en-US" dirty="0"/>
              <a:t>Importance of decision quality</a:t>
            </a:r>
            <a:br>
              <a:rPr lang="en-US" dirty="0"/>
            </a:br>
            <a:endParaRPr lang="en-US" dirty="0"/>
          </a:p>
          <a:p>
            <a:r>
              <a:rPr lang="en-US" dirty="0"/>
              <a:t>Leader knowledge of problem area</a:t>
            </a:r>
            <a:br>
              <a:rPr lang="en-US" dirty="0"/>
            </a:br>
            <a:endParaRPr lang="en-US" dirty="0"/>
          </a:p>
          <a:p>
            <a:r>
              <a:rPr lang="en-US" dirty="0"/>
              <a:t>Structure of the problem</a:t>
            </a:r>
            <a:br>
              <a:rPr lang="en-US" dirty="0"/>
            </a:br>
            <a:endParaRPr lang="en-US" dirty="0"/>
          </a:p>
          <a:p>
            <a:r>
              <a:rPr lang="en-US" dirty="0"/>
              <a:t>Importance of decision acceptance</a:t>
            </a:r>
          </a:p>
        </p:txBody>
      </p:sp>
      <p:sp>
        <p:nvSpPr>
          <p:cNvPr id="6" name="Content Placeholder 5">
            <a:extLst>
              <a:ext uri="{FF2B5EF4-FFF2-40B4-BE49-F238E27FC236}">
                <a16:creationId xmlns:a16="http://schemas.microsoft.com/office/drawing/2014/main" id="{D2F325F1-668F-4864-8DE4-75D301AD1CAE}"/>
              </a:ext>
            </a:extLst>
          </p:cNvPr>
          <p:cNvSpPr>
            <a:spLocks noGrp="1"/>
          </p:cNvSpPr>
          <p:nvPr>
            <p:ph sz="quarter" idx="17"/>
          </p:nvPr>
        </p:nvSpPr>
        <p:spPr>
          <a:xfrm>
            <a:off x="5983548" y="1344793"/>
            <a:ext cx="5540375" cy="4288564"/>
          </a:xfrm>
        </p:spPr>
        <p:txBody>
          <a:bodyPr/>
          <a:lstStyle/>
          <a:p>
            <a:r>
              <a:rPr lang="en-US" dirty="0"/>
              <a:t>Probability of decision acceptance</a:t>
            </a:r>
            <a:br>
              <a:rPr lang="en-US" dirty="0"/>
            </a:br>
            <a:endParaRPr lang="en-US" dirty="0"/>
          </a:p>
          <a:p>
            <a:r>
              <a:rPr lang="en-US" dirty="0"/>
              <a:t>Subordinate trust and motivation</a:t>
            </a:r>
            <a:br>
              <a:rPr lang="en-US" dirty="0"/>
            </a:br>
            <a:endParaRPr lang="en-US" dirty="0"/>
          </a:p>
          <a:p>
            <a:r>
              <a:rPr lang="en-US" dirty="0"/>
              <a:t>Probability of subordinate conflict</a:t>
            </a:r>
          </a:p>
        </p:txBody>
      </p:sp>
    </p:spTree>
    <p:extLst>
      <p:ext uri="{BB962C8B-B14F-4D97-AF65-F5344CB8AC3E}">
        <p14:creationId xmlns:p14="http://schemas.microsoft.com/office/powerpoint/2010/main" val="3141562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Decision-Making Strategies Using the </a:t>
            </a:r>
            <a:br>
              <a:rPr lang="en-US" dirty="0"/>
            </a:br>
            <a:r>
              <a:rPr lang="en-US" dirty="0"/>
              <a:t>Vroom-Yetton Model</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Autocratic I</a:t>
            </a:r>
            <a:br>
              <a:rPr lang="en-US" dirty="0"/>
            </a:br>
            <a:endParaRPr lang="en-US" dirty="0"/>
          </a:p>
          <a:p>
            <a:r>
              <a:rPr lang="en-US" dirty="0"/>
              <a:t>Autocratic II</a:t>
            </a:r>
            <a:br>
              <a:rPr lang="en-US" dirty="0"/>
            </a:br>
            <a:endParaRPr lang="en-US" dirty="0"/>
          </a:p>
          <a:p>
            <a:r>
              <a:rPr lang="en-US" dirty="0"/>
              <a:t>Consultative I</a:t>
            </a:r>
            <a:br>
              <a:rPr lang="en-US" dirty="0"/>
            </a:br>
            <a:endParaRPr lang="en-US" dirty="0"/>
          </a:p>
          <a:p>
            <a:r>
              <a:rPr lang="en-US" dirty="0"/>
              <a:t>Consultative II</a:t>
            </a:r>
            <a:br>
              <a:rPr lang="en-US" dirty="0"/>
            </a:br>
            <a:endParaRPr lang="en-US" dirty="0"/>
          </a:p>
          <a:p>
            <a:r>
              <a:rPr lang="en-US" dirty="0"/>
              <a:t>Group I</a:t>
            </a:r>
          </a:p>
        </p:txBody>
      </p:sp>
    </p:spTree>
    <p:extLst>
      <p:ext uri="{BB962C8B-B14F-4D97-AF65-F5344CB8AC3E}">
        <p14:creationId xmlns:p14="http://schemas.microsoft.com/office/powerpoint/2010/main" val="3584706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65844A-C7D1-47F6-930F-87249960440E}"/>
              </a:ext>
            </a:extLst>
          </p:cNvPr>
          <p:cNvSpPr>
            <a:spLocks noGrp="1"/>
          </p:cNvSpPr>
          <p:nvPr>
            <p:ph type="title"/>
          </p:nvPr>
        </p:nvSpPr>
        <p:spPr/>
        <p:txBody>
          <a:bodyPr/>
          <a:lstStyle/>
          <a:p>
            <a:r>
              <a:rPr lang="en-IN" dirty="0"/>
              <a:t>The Vroom-Yetton Decision-Making Flowchart</a:t>
            </a:r>
          </a:p>
        </p:txBody>
      </p:sp>
      <p:pic>
        <p:nvPicPr>
          <p:cNvPr id="7" name="Picture Placeholder 6" descr="The Vroom-Yetton Decision-Making Flowchart illustrates when employees should be involved in making decisions. &#10;The flowchart starts with the text, State problem. It leads to the question, Does quality of decision matter? This question has two branches that leads to a series of yes or no questions. &#10;Does quality of decision matter? If the answer is no, it leads to the question, Is acceptance important? If the answer is no, Leader should make decision. If the answer is yes, it leads to the question.&#10;Are employees likely to accept decision? If the answer is yes, Leader should make decision. If the answer is no, Leader should share problem with group and then let the group make a decision. &#10;Does quality of decision matter? If the answer is yes, it leads to the next question. Does leader have enough info? If the answer is yes, it leads to the next question. &#10;Is acceptance important? If the answer is no, Leader should make decision. If answer is yes, It leads to the question.&#10; Are employees likely to accept decision? If the answer is yes, Leader should make decision. If answer is no, it leads to the next question. &#10;Do employees share same goals? If the answer is yes, Leader should share problem with group and then let the group make a decision. If the answer is no, its leads to the next question. &#10;Will group members agree? If the answer is yes, Leader should ask entire group for input and then make quick decision. If the answer is no, Leader should ask individuals for input and then make decision. &#10;Does leader have enough info? If the answer is no, it leads to the next question. &#10;Is the task structured? If the answer is no, it leads to the next question. &#10;Is acceptance important? If the answer is no, Leader should ask entire group for input and then make decision. If the answer is yes, it leads to the subsequent question.&#10;Do employees share same goals? If the answer is no, Leader should ask entire group for input and then make decision.&#10;Is the task structured? If the answer is yes, it leads to the next question. &#10;Is acceptance important? If the answer is no, Leader should ask individuals for input and then make decision. If the answer is yes, it leads to the next question. &#10;Are employees likely to accept decision? If the answer is yes, Leader should ask individuals for input and then make decision. If the answer is yes, it leads to the next question. &#10;Do employees share same goals? If the answer is yes, Leader should share problem with group and then let the group make a decision. If the answer is no, it leads to the next question.&#10;Will group members agree? If the answer is yes, Leader should ask entire group for input and then make quick decision. If the answer is no, Leader should ask individuals for input and then make decision.">
            <a:extLst>
              <a:ext uri="{FF2B5EF4-FFF2-40B4-BE49-F238E27FC236}">
                <a16:creationId xmlns:a16="http://schemas.microsoft.com/office/drawing/2014/main" id="{AC63B386-8428-4064-9896-21514E940B0A}"/>
              </a:ext>
            </a:extLst>
          </p:cNvPr>
          <p:cNvPicPr>
            <a:picLocks noGrp="1" noChangeAspect="1"/>
          </p:cNvPicPr>
          <p:nvPr>
            <p:ph type="pic" sz="quarter" idx="16"/>
          </p:nvPr>
        </p:nvPicPr>
        <p:blipFill>
          <a:blip r:embed="rId2"/>
          <a:stretch>
            <a:fillRect/>
          </a:stretch>
        </p:blipFill>
        <p:spPr>
          <a:xfrm rot="5400000">
            <a:off x="3671926" y="-110722"/>
            <a:ext cx="4848149" cy="7684618"/>
          </a:xfrm>
          <a:prstGeom prst="rect">
            <a:avLst/>
          </a:prstGeom>
        </p:spPr>
      </p:pic>
    </p:spTree>
    <p:extLst>
      <p:ext uri="{BB962C8B-B14F-4D97-AF65-F5344CB8AC3E}">
        <p14:creationId xmlns:p14="http://schemas.microsoft.com/office/powerpoint/2010/main" val="4214218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D1805FF-6030-467C-ABA1-C6DCD02FC244}"/>
              </a:ext>
            </a:extLst>
          </p:cNvPr>
          <p:cNvSpPr>
            <a:spLocks noGrp="1"/>
          </p:cNvSpPr>
          <p:nvPr>
            <p:ph type="title"/>
          </p:nvPr>
        </p:nvSpPr>
        <p:spPr>
          <a:xfrm>
            <a:off x="838200" y="3096122"/>
            <a:ext cx="10515600" cy="1118526"/>
          </a:xfrm>
        </p:spPr>
        <p:txBody>
          <a:bodyPr/>
          <a:lstStyle/>
          <a:p>
            <a:r>
              <a:rPr lang="en-IN" dirty="0"/>
              <a:t>Workbook Exercise 14.4</a:t>
            </a:r>
            <a:br>
              <a:rPr lang="en-IN" dirty="0"/>
            </a:br>
            <a:r>
              <a:rPr lang="en-IN" dirty="0"/>
              <a:t>Vroom-Yetton Decision Making Model</a:t>
            </a:r>
          </a:p>
        </p:txBody>
      </p:sp>
    </p:spTree>
    <p:extLst>
      <p:ext uri="{BB962C8B-B14F-4D97-AF65-F5344CB8AC3E}">
        <p14:creationId xmlns:p14="http://schemas.microsoft.com/office/powerpoint/2010/main" val="792004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Levels of Employee Input (1 of 2)</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0228" y="1037230"/>
            <a:ext cx="10711543" cy="4801400"/>
          </a:xfrm>
        </p:spPr>
        <p:txBody>
          <a:bodyPr/>
          <a:lstStyle/>
          <a:p>
            <a:r>
              <a:rPr lang="en-US" dirty="0"/>
              <a:t>Following</a:t>
            </a:r>
          </a:p>
          <a:p>
            <a:pPr lvl="1"/>
            <a:r>
              <a:rPr lang="en-US" dirty="0"/>
              <a:t>Work is closely checked by others</a:t>
            </a:r>
          </a:p>
          <a:p>
            <a:pPr lvl="1"/>
            <a:r>
              <a:rPr lang="en-US" dirty="0"/>
              <a:t>Employee is closely supervised</a:t>
            </a:r>
            <a:br>
              <a:rPr lang="en-US" dirty="0"/>
            </a:br>
            <a:endParaRPr lang="en-US" dirty="0"/>
          </a:p>
          <a:p>
            <a:r>
              <a:rPr lang="en-US" dirty="0"/>
              <a:t>Ownership of Own Output</a:t>
            </a:r>
          </a:p>
          <a:p>
            <a:pPr lvl="1"/>
            <a:r>
              <a:rPr lang="en-US" dirty="0"/>
              <a:t>Employees are responsible for their own quality control</a:t>
            </a:r>
          </a:p>
          <a:p>
            <a:pPr lvl="1"/>
            <a:r>
              <a:rPr lang="en-US" dirty="0"/>
              <a:t>Control is only at the individual level</a:t>
            </a:r>
            <a:br>
              <a:rPr lang="en-US" dirty="0"/>
            </a:br>
            <a:endParaRPr lang="en-US" dirty="0"/>
          </a:p>
          <a:p>
            <a:r>
              <a:rPr lang="en-US" dirty="0"/>
              <a:t>Advisory</a:t>
            </a:r>
          </a:p>
          <a:p>
            <a:pPr lvl="1"/>
            <a:r>
              <a:rPr lang="en-US" dirty="0"/>
              <a:t>Makes recommendations</a:t>
            </a:r>
          </a:p>
          <a:p>
            <a:pPr lvl="1"/>
            <a:r>
              <a:rPr lang="en-US" dirty="0"/>
              <a:t>Suggests new ideas</a:t>
            </a:r>
          </a:p>
          <a:p>
            <a:pPr lvl="1"/>
            <a:r>
              <a:rPr lang="en-US" dirty="0"/>
              <a:t>Provides input</a:t>
            </a:r>
          </a:p>
        </p:txBody>
      </p:sp>
    </p:spTree>
    <p:extLst>
      <p:ext uri="{BB962C8B-B14F-4D97-AF65-F5344CB8AC3E}">
        <p14:creationId xmlns:p14="http://schemas.microsoft.com/office/powerpoint/2010/main" val="3648351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Levels of Employee Input (2 of 2)</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Shared/Participative/Team</a:t>
            </a:r>
          </a:p>
          <a:p>
            <a:pPr lvl="1"/>
            <a:r>
              <a:rPr lang="en-US" dirty="0"/>
              <a:t>Has an equal vote with management or other employees</a:t>
            </a:r>
          </a:p>
          <a:p>
            <a:pPr lvl="1"/>
            <a:r>
              <a:rPr lang="en-US" dirty="0"/>
              <a:t>Reaches decisions through group consensus or voting</a:t>
            </a:r>
            <a:br>
              <a:rPr lang="en-US" dirty="0"/>
            </a:br>
            <a:endParaRPr lang="en-US" sz="2800" dirty="0"/>
          </a:p>
          <a:p>
            <a:r>
              <a:rPr lang="en-US" dirty="0"/>
              <a:t>Absolute</a:t>
            </a:r>
          </a:p>
          <a:p>
            <a:pPr lvl="1"/>
            <a:r>
              <a:rPr lang="en-US" dirty="0"/>
              <a:t>Sole responsibility for making decisions</a:t>
            </a:r>
          </a:p>
        </p:txBody>
      </p:sp>
    </p:spTree>
    <p:extLst>
      <p:ext uri="{BB962C8B-B14F-4D97-AF65-F5344CB8AC3E}">
        <p14:creationId xmlns:p14="http://schemas.microsoft.com/office/powerpoint/2010/main" val="306490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65844A-C7D1-47F6-930F-87249960440E}"/>
              </a:ext>
            </a:extLst>
          </p:cNvPr>
          <p:cNvSpPr>
            <a:spLocks noGrp="1"/>
          </p:cNvSpPr>
          <p:nvPr>
            <p:ph type="title"/>
          </p:nvPr>
        </p:nvSpPr>
        <p:spPr/>
        <p:txBody>
          <a:bodyPr/>
          <a:lstStyle/>
          <a:p>
            <a:r>
              <a:rPr lang="en-IN" dirty="0"/>
              <a:t>Empowerment Charts</a:t>
            </a:r>
          </a:p>
        </p:txBody>
      </p:sp>
      <p:pic>
        <p:nvPicPr>
          <p:cNvPr id="6" name="Picture 3" descr="A table with six columns shows an Example of an Employee Empowerment Chart. The first column has four sub-headers; Job-Related Tasks, Scheduling Issues, Personnel Issues, Innovation Issues.  &#10;Job-Related Tasks has three categories under it in each row; Opening new accounts, Approving loans. Waiving check fees. &#10;Scheduling Issues has three categories under it in each row; Taking breaks, Taking vacations, Scheduling hours.&#10;The text below Personnel issues is Hiring new staff.&#10;Innovation issues has two texts under it in each row. Changing procedures slash methods, Developing new products. &#10;The chart has a range of control for each task.&#10;A left square bracket is seen in the following column against each category in the Job-related Tasks and Scheduling Issues. The bracket is followed by a short-dotted line till the letter J in the first three rows. The dotted line extends till E in the first two rows under the Advisory column and then the right square bracket closes the thread The J to E dotted line extends from Following to Absolute columns. For the waiving check fees task, the range starts from J in the Following columns and ends with E in the Absolute column. &#10;For taking breaks and taking vacations tasks, the range is from Following till Participative columns. J and E are in Participative column.&#10;For Scheduling hours tasks, the range is from Following till Advisory columns. J and E are in Advisory column.  &#10;Hiring new staff, Changing procedures slash methods, Developing new products tasks, the range starts and ends within the Advisory column. Only E is seen within the range. &#10;The key seen at the bottom of the chart says J equals Jane, E equals Emily.">
            <a:extLst>
              <a:ext uri="{FF2B5EF4-FFF2-40B4-BE49-F238E27FC236}">
                <a16:creationId xmlns:a16="http://schemas.microsoft.com/office/drawing/2014/main" id="{57D1646C-A939-40A1-AFFC-6A0B6FA5B94E}"/>
              </a:ext>
            </a:extLst>
          </p:cNvPr>
          <p:cNvPicPr>
            <a:picLocks noGrp="1" noChangeAspect="1" noChangeArrowheads="1"/>
          </p:cNvPicPr>
          <p:nvPr>
            <p:ph type="pic" sz="quarter" idx="16"/>
          </p:nvPr>
        </p:nvPicPr>
        <p:blipFill>
          <a:blip r:embed="rId2">
            <a:extLst>
              <a:ext uri="{28A0092B-C50C-407E-A947-70E740481C1C}">
                <a14:useLocalDpi xmlns:a14="http://schemas.microsoft.com/office/drawing/2010/main" val="0"/>
              </a:ext>
            </a:extLst>
          </a:blip>
          <a:stretch>
            <a:fillRect/>
          </a:stretch>
        </p:blipFill>
        <p:spPr bwMode="auto">
          <a:xfrm>
            <a:off x="2113150" y="1234617"/>
            <a:ext cx="7965700" cy="4792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9621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9474CE-0236-4B8A-B5F2-2D3EC6AC7F06}"/>
              </a:ext>
            </a:extLst>
          </p:cNvPr>
          <p:cNvSpPr>
            <a:spLocks noGrp="1"/>
          </p:cNvSpPr>
          <p:nvPr>
            <p:ph type="title"/>
          </p:nvPr>
        </p:nvSpPr>
        <p:spPr/>
        <p:txBody>
          <a:bodyPr/>
          <a:lstStyle/>
          <a:p>
            <a:r>
              <a:rPr lang="en-US" dirty="0"/>
              <a:t>Consequences to Empowerment</a:t>
            </a:r>
            <a:endParaRPr lang="en-IN" dirty="0"/>
          </a:p>
        </p:txBody>
      </p:sp>
      <p:sp>
        <p:nvSpPr>
          <p:cNvPr id="4" name="Text Placeholder 3">
            <a:extLst>
              <a:ext uri="{FF2B5EF4-FFF2-40B4-BE49-F238E27FC236}">
                <a16:creationId xmlns:a16="http://schemas.microsoft.com/office/drawing/2014/main" id="{2E71E367-D2CC-49F1-852F-8F1E81F78C99}"/>
              </a:ext>
            </a:extLst>
          </p:cNvPr>
          <p:cNvSpPr>
            <a:spLocks noGrp="1"/>
          </p:cNvSpPr>
          <p:nvPr>
            <p:ph type="body" sz="quarter" idx="15"/>
          </p:nvPr>
        </p:nvSpPr>
        <p:spPr/>
        <p:txBody>
          <a:bodyPr/>
          <a:lstStyle/>
          <a:p>
            <a:r>
              <a:rPr lang="en-US" dirty="0"/>
              <a:t>Personal</a:t>
            </a:r>
          </a:p>
          <a:p>
            <a:pPr lvl="1"/>
            <a:r>
              <a:rPr lang="en-US" dirty="0"/>
              <a:t>Increased job satisfaction for most</a:t>
            </a:r>
          </a:p>
          <a:p>
            <a:pPr lvl="1"/>
            <a:r>
              <a:rPr lang="en-US" dirty="0"/>
              <a:t>Stress</a:t>
            </a:r>
          </a:p>
          <a:p>
            <a:pPr lvl="2"/>
            <a:r>
              <a:rPr lang="en-US" dirty="0"/>
              <a:t>Decreased stress due to greater control</a:t>
            </a:r>
          </a:p>
          <a:p>
            <a:pPr lvl="2"/>
            <a:r>
              <a:rPr lang="en-US" dirty="0"/>
              <a:t>Increased stress due to greater responsibility</a:t>
            </a:r>
          </a:p>
        </p:txBody>
      </p:sp>
      <p:sp>
        <p:nvSpPr>
          <p:cNvPr id="6" name="Content Placeholder 5">
            <a:extLst>
              <a:ext uri="{FF2B5EF4-FFF2-40B4-BE49-F238E27FC236}">
                <a16:creationId xmlns:a16="http://schemas.microsoft.com/office/drawing/2014/main" id="{D2F325F1-668F-4864-8DE4-75D301AD1CAE}"/>
              </a:ext>
            </a:extLst>
          </p:cNvPr>
          <p:cNvSpPr>
            <a:spLocks noGrp="1"/>
          </p:cNvSpPr>
          <p:nvPr>
            <p:ph sz="quarter" idx="17"/>
          </p:nvPr>
        </p:nvSpPr>
        <p:spPr>
          <a:xfrm>
            <a:off x="5813425" y="1344793"/>
            <a:ext cx="5540375" cy="4288564"/>
          </a:xfrm>
        </p:spPr>
        <p:txBody>
          <a:bodyPr/>
          <a:lstStyle/>
          <a:p>
            <a:r>
              <a:rPr lang="en-US" dirty="0"/>
              <a:t>Financial</a:t>
            </a:r>
          </a:p>
          <a:p>
            <a:pPr lvl="1"/>
            <a:r>
              <a:rPr lang="en-US" dirty="0"/>
              <a:t>Bonuses</a:t>
            </a:r>
          </a:p>
          <a:p>
            <a:pPr lvl="1"/>
            <a:r>
              <a:rPr lang="en-US" dirty="0"/>
              <a:t>Pay increases</a:t>
            </a:r>
            <a:br>
              <a:rPr lang="en-US" dirty="0"/>
            </a:br>
            <a:endParaRPr lang="en-US" dirty="0"/>
          </a:p>
          <a:p>
            <a:r>
              <a:rPr lang="en-US" dirty="0"/>
              <a:t>Career</a:t>
            </a:r>
          </a:p>
          <a:p>
            <a:pPr lvl="1"/>
            <a:r>
              <a:rPr lang="en-US" dirty="0"/>
              <a:t>Increased job security</a:t>
            </a:r>
          </a:p>
          <a:p>
            <a:pPr lvl="1"/>
            <a:r>
              <a:rPr lang="en-US" dirty="0"/>
              <a:t>Promotions</a:t>
            </a:r>
          </a:p>
          <a:p>
            <a:pPr lvl="1"/>
            <a:r>
              <a:rPr lang="en-US" dirty="0"/>
              <a:t>Increased marketability</a:t>
            </a:r>
          </a:p>
          <a:p>
            <a:pPr lvl="1"/>
            <a:r>
              <a:rPr lang="en-US" dirty="0"/>
              <a:t>Increased chance of being terminated</a:t>
            </a:r>
          </a:p>
        </p:txBody>
      </p:sp>
    </p:spTree>
    <p:extLst>
      <p:ext uri="{BB962C8B-B14F-4D97-AF65-F5344CB8AC3E}">
        <p14:creationId xmlns:p14="http://schemas.microsoft.com/office/powerpoint/2010/main" val="682199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9E5349A-B5C1-4512-AC60-07630D171E8C}"/>
              </a:ext>
            </a:extLst>
          </p:cNvPr>
          <p:cNvSpPr>
            <a:spLocks noGrp="1"/>
          </p:cNvSpPr>
          <p:nvPr>
            <p:ph type="title"/>
          </p:nvPr>
        </p:nvSpPr>
        <p:spPr/>
        <p:txBody>
          <a:bodyPr/>
          <a:lstStyle/>
          <a:p>
            <a:r>
              <a:rPr lang="en-IN" dirty="0"/>
              <a:t>Flexible Work Arrangements</a:t>
            </a:r>
          </a:p>
        </p:txBody>
      </p:sp>
    </p:spTree>
    <p:extLst>
      <p:ext uri="{BB962C8B-B14F-4D97-AF65-F5344CB8AC3E}">
        <p14:creationId xmlns:p14="http://schemas.microsoft.com/office/powerpoint/2010/main" val="2002302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IN" dirty="0"/>
              <a:t>Learning Objectives</a:t>
            </a:r>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289684"/>
            <a:ext cx="10941605" cy="4801400"/>
          </a:xfrm>
        </p:spPr>
        <p:txBody>
          <a:bodyPr/>
          <a:lstStyle/>
          <a:p>
            <a:pPr marL="0" indent="0">
              <a:buNone/>
            </a:pPr>
            <a:r>
              <a:rPr lang="en-US" dirty="0"/>
              <a:t>14-01 Explain how and why organizations change</a:t>
            </a:r>
            <a:br>
              <a:rPr lang="en-US" dirty="0"/>
            </a:br>
            <a:r>
              <a:rPr lang="en-US" dirty="0"/>
              <a:t>14-02 Increase employee acceptance of change</a:t>
            </a:r>
          </a:p>
          <a:p>
            <a:pPr marL="0" indent="0">
              <a:buNone/>
            </a:pPr>
            <a:r>
              <a:rPr lang="en-US" dirty="0"/>
              <a:t>14-03 Explain the importance of organizational culture</a:t>
            </a:r>
          </a:p>
          <a:p>
            <a:pPr marL="0" indent="0">
              <a:buNone/>
            </a:pPr>
            <a:r>
              <a:rPr lang="en-US" dirty="0"/>
              <a:t>14-04 Effectively handle change</a:t>
            </a:r>
          </a:p>
          <a:p>
            <a:pPr marL="0" indent="0">
              <a:buNone/>
            </a:pPr>
            <a:r>
              <a:rPr lang="en-US" dirty="0"/>
              <a:t>14-05 Decide when empowering employees is a good idea</a:t>
            </a:r>
          </a:p>
          <a:p>
            <a:pPr marL="0" indent="0">
              <a:buNone/>
            </a:pPr>
            <a:r>
              <a:rPr lang="en-US" dirty="0"/>
              <a:t>14-06 Recognize the levels of employee input</a:t>
            </a:r>
          </a:p>
          <a:p>
            <a:pPr marL="0" indent="0">
              <a:buNone/>
            </a:pPr>
            <a:r>
              <a:rPr lang="en-US" dirty="0"/>
              <a:t>14-07 Select the best type of flexible work schedule</a:t>
            </a:r>
          </a:p>
          <a:p>
            <a:pPr marL="0" indent="0">
              <a:buNone/>
            </a:pPr>
            <a:r>
              <a:rPr lang="en-US" dirty="0"/>
              <a:t>14-08 Properly conduct a layoff</a:t>
            </a:r>
          </a:p>
          <a:p>
            <a:pPr marL="0" indent="0">
              <a:buNone/>
            </a:pPr>
            <a:r>
              <a:rPr lang="en-US" dirty="0"/>
              <a:t>14-09 Realize the effects of layoffs on victims, survivors, the organization, and the community</a:t>
            </a:r>
          </a:p>
        </p:txBody>
      </p:sp>
    </p:spTree>
    <p:extLst>
      <p:ext uri="{BB962C8B-B14F-4D97-AF65-F5344CB8AC3E}">
        <p14:creationId xmlns:p14="http://schemas.microsoft.com/office/powerpoint/2010/main" val="159142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Benefits of Flexible Work Arrangements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Benefits</a:t>
            </a:r>
          </a:p>
          <a:p>
            <a:pPr lvl="1"/>
            <a:r>
              <a:rPr lang="en-US" dirty="0"/>
              <a:t>Lower absenteeism</a:t>
            </a:r>
          </a:p>
          <a:p>
            <a:pPr lvl="1"/>
            <a:r>
              <a:rPr lang="en-US" dirty="0"/>
              <a:t>Lower turnover</a:t>
            </a:r>
          </a:p>
          <a:p>
            <a:pPr lvl="1"/>
            <a:r>
              <a:rPr lang="en-US" dirty="0"/>
              <a:t>Higher productivity</a:t>
            </a:r>
          </a:p>
          <a:p>
            <a:pPr lvl="1"/>
            <a:r>
              <a:rPr lang="en-US" dirty="0"/>
              <a:t>Higher job satisfaction</a:t>
            </a:r>
          </a:p>
          <a:p>
            <a:pPr lvl="1"/>
            <a:r>
              <a:rPr lang="en-US" dirty="0"/>
              <a:t>Better work-life balance</a:t>
            </a:r>
          </a:p>
          <a:p>
            <a:pPr lvl="1"/>
            <a:r>
              <a:rPr lang="en-US" dirty="0"/>
              <a:t>Lower community costs</a:t>
            </a:r>
            <a:br>
              <a:rPr lang="en-US" dirty="0"/>
            </a:br>
            <a:endParaRPr lang="en-US" dirty="0"/>
          </a:p>
          <a:p>
            <a:r>
              <a:rPr lang="en-US" dirty="0"/>
              <a:t>If</a:t>
            </a:r>
          </a:p>
          <a:p>
            <a:pPr lvl="1"/>
            <a:r>
              <a:rPr lang="en-US" dirty="0"/>
              <a:t>Management is supportive</a:t>
            </a:r>
          </a:p>
          <a:p>
            <a:pPr lvl="1"/>
            <a:r>
              <a:rPr lang="en-US" dirty="0"/>
              <a:t>The job itself allows for flexibility</a:t>
            </a:r>
          </a:p>
        </p:txBody>
      </p:sp>
    </p:spTree>
    <p:extLst>
      <p:ext uri="{BB962C8B-B14F-4D97-AF65-F5344CB8AC3E}">
        <p14:creationId xmlns:p14="http://schemas.microsoft.com/office/powerpoint/2010/main" val="768373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Types of Flexible Arrangements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Full-time work, flexible hours</a:t>
            </a:r>
            <a:br>
              <a:rPr lang="en-US" dirty="0"/>
            </a:br>
            <a:endParaRPr lang="en-US" dirty="0"/>
          </a:p>
          <a:p>
            <a:r>
              <a:rPr lang="en-US" dirty="0"/>
              <a:t>Compressed workweeks</a:t>
            </a:r>
            <a:br>
              <a:rPr lang="en-US" dirty="0"/>
            </a:br>
            <a:endParaRPr lang="en-US" dirty="0"/>
          </a:p>
          <a:p>
            <a:r>
              <a:rPr lang="en-US" dirty="0"/>
              <a:t>Reduced work hours</a:t>
            </a:r>
            <a:br>
              <a:rPr lang="en-US" dirty="0"/>
            </a:br>
            <a:endParaRPr lang="en-US" dirty="0"/>
          </a:p>
          <a:p>
            <a:r>
              <a:rPr lang="en-US" dirty="0"/>
              <a:t>Work from home</a:t>
            </a:r>
          </a:p>
        </p:txBody>
      </p:sp>
    </p:spTree>
    <p:extLst>
      <p:ext uri="{BB962C8B-B14F-4D97-AF65-F5344CB8AC3E}">
        <p14:creationId xmlns:p14="http://schemas.microsoft.com/office/powerpoint/2010/main" val="1881068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Strategy 1: Flexible Work Hours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Use of flextime</a:t>
            </a:r>
          </a:p>
          <a:p>
            <a:pPr lvl="1"/>
            <a:r>
              <a:rPr lang="en-US" dirty="0"/>
              <a:t>Offered by 57% of organizations in 2019</a:t>
            </a:r>
            <a:br>
              <a:rPr lang="en-US" dirty="0"/>
            </a:br>
            <a:endParaRPr lang="en-US" dirty="0"/>
          </a:p>
          <a:p>
            <a:r>
              <a:rPr lang="en-US" dirty="0"/>
              <a:t>Components</a:t>
            </a:r>
          </a:p>
          <a:p>
            <a:pPr lvl="1"/>
            <a:r>
              <a:rPr lang="en-US" dirty="0"/>
              <a:t>Bandwidth</a:t>
            </a:r>
          </a:p>
          <a:p>
            <a:pPr lvl="1"/>
            <a:r>
              <a:rPr lang="en-US" dirty="0"/>
              <a:t>Core hours</a:t>
            </a:r>
          </a:p>
          <a:p>
            <a:pPr lvl="1"/>
            <a:r>
              <a:rPr lang="en-US" dirty="0"/>
              <a:t>Flexible hours</a:t>
            </a:r>
          </a:p>
          <a:p>
            <a:pPr lvl="2"/>
            <a:r>
              <a:rPr lang="en-US" dirty="0"/>
              <a:t>Gliding time</a:t>
            </a:r>
          </a:p>
          <a:p>
            <a:pPr lvl="2"/>
            <a:r>
              <a:rPr lang="en-US" dirty="0"/>
              <a:t>Flexitour</a:t>
            </a:r>
          </a:p>
        </p:txBody>
      </p:sp>
    </p:spTree>
    <p:extLst>
      <p:ext uri="{BB962C8B-B14F-4D97-AF65-F5344CB8AC3E}">
        <p14:creationId xmlns:p14="http://schemas.microsoft.com/office/powerpoint/2010/main" val="3358599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Strategy 2: Compressed Work Weeks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060822"/>
            <a:ext cx="10711543" cy="4801400"/>
          </a:xfrm>
        </p:spPr>
        <p:txBody>
          <a:bodyPr/>
          <a:lstStyle/>
          <a:p>
            <a:r>
              <a:rPr lang="en-US" dirty="0"/>
              <a:t>Regular work schedule is 5 days, 8 hours</a:t>
            </a:r>
            <a:br>
              <a:rPr lang="en-US" dirty="0"/>
            </a:br>
            <a:endParaRPr lang="en-US" dirty="0"/>
          </a:p>
          <a:p>
            <a:r>
              <a:rPr lang="en-US" dirty="0"/>
              <a:t>32% of organizations offer compressed schedules in 2019</a:t>
            </a:r>
          </a:p>
          <a:p>
            <a:r>
              <a:rPr lang="en-US" dirty="0"/>
              <a:t>Common compressed schedules</a:t>
            </a:r>
          </a:p>
          <a:p>
            <a:pPr lvl="1"/>
            <a:r>
              <a:rPr lang="en-US" dirty="0"/>
              <a:t>10 hours a day for 4 days</a:t>
            </a:r>
          </a:p>
          <a:p>
            <a:pPr lvl="1"/>
            <a:r>
              <a:rPr lang="en-US" dirty="0"/>
              <a:t>12 hours a day for 3 days</a:t>
            </a:r>
            <a:br>
              <a:rPr lang="en-US" dirty="0"/>
            </a:br>
            <a:endParaRPr lang="en-US" dirty="0"/>
          </a:p>
          <a:p>
            <a:r>
              <a:rPr lang="en-US" dirty="0"/>
              <a:t>Advantages</a:t>
            </a:r>
          </a:p>
          <a:p>
            <a:pPr lvl="1"/>
            <a:r>
              <a:rPr lang="en-US" dirty="0"/>
              <a:t>Decreased absenteeism</a:t>
            </a:r>
          </a:p>
          <a:p>
            <a:pPr lvl="1"/>
            <a:r>
              <a:rPr lang="en-US" dirty="0"/>
              <a:t>Increased job satisfaction</a:t>
            </a:r>
          </a:p>
          <a:p>
            <a:pPr lvl="1"/>
            <a:r>
              <a:rPr lang="en-US" dirty="0"/>
              <a:t>Small increase in productivity</a:t>
            </a:r>
          </a:p>
          <a:p>
            <a:pPr lvl="1"/>
            <a:r>
              <a:rPr lang="en-US" dirty="0"/>
              <a:t>Decreased start-up times and cost</a:t>
            </a:r>
          </a:p>
        </p:txBody>
      </p:sp>
    </p:spTree>
    <p:extLst>
      <p:ext uri="{BB962C8B-B14F-4D97-AF65-F5344CB8AC3E}">
        <p14:creationId xmlns:p14="http://schemas.microsoft.com/office/powerpoint/2010/main" val="19477310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Strategy 3: Reducing Work Hours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Peak-Time Pay</a:t>
            </a:r>
            <a:br>
              <a:rPr lang="en-US" dirty="0"/>
            </a:br>
            <a:endParaRPr lang="en-US" dirty="0"/>
          </a:p>
          <a:p>
            <a:r>
              <a:rPr lang="en-US" dirty="0"/>
              <a:t>Casual Work</a:t>
            </a:r>
            <a:br>
              <a:rPr lang="en-US" dirty="0"/>
            </a:br>
            <a:endParaRPr lang="en-US" dirty="0"/>
          </a:p>
          <a:p>
            <a:r>
              <a:rPr lang="en-US" dirty="0"/>
              <a:t>Job Sharing</a:t>
            </a:r>
          </a:p>
        </p:txBody>
      </p:sp>
    </p:spTree>
    <p:extLst>
      <p:ext uri="{BB962C8B-B14F-4D97-AF65-F5344CB8AC3E}">
        <p14:creationId xmlns:p14="http://schemas.microsoft.com/office/powerpoint/2010/main" val="12447589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Strategy 4: Working from Home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0228" y="1050426"/>
            <a:ext cx="10711543" cy="4912279"/>
          </a:xfrm>
        </p:spPr>
        <p:txBody>
          <a:bodyPr/>
          <a:lstStyle/>
          <a:p>
            <a:r>
              <a:rPr lang="en-US" sz="2400" dirty="0"/>
              <a:t>Offered by 69% of U.S. organizations (SHRM, 2019)</a:t>
            </a:r>
            <a:br>
              <a:rPr lang="en-US" sz="2400" dirty="0"/>
            </a:br>
            <a:endParaRPr lang="en-US" sz="2400" dirty="0"/>
          </a:p>
          <a:p>
            <a:r>
              <a:rPr lang="en-US" sz="2400" dirty="0"/>
              <a:t>Advantages</a:t>
            </a:r>
          </a:p>
          <a:p>
            <a:pPr lvl="1"/>
            <a:r>
              <a:rPr lang="en-US" sz="2200" dirty="0"/>
              <a:t>Reduced commuting time</a:t>
            </a:r>
          </a:p>
          <a:p>
            <a:pPr lvl="1"/>
            <a:r>
              <a:rPr lang="en-US" sz="2200" dirty="0"/>
              <a:t>Better ability to balance home and work responsibilities</a:t>
            </a:r>
          </a:p>
          <a:p>
            <a:pPr lvl="1"/>
            <a:r>
              <a:rPr lang="en-US" sz="2200" dirty="0"/>
              <a:t>Getting to spend more time with family</a:t>
            </a:r>
          </a:p>
          <a:p>
            <a:pPr lvl="1"/>
            <a:r>
              <a:rPr lang="en-US" sz="2200" dirty="0"/>
              <a:t>Flexible hours</a:t>
            </a:r>
            <a:br>
              <a:rPr lang="en-US" sz="2200" dirty="0"/>
            </a:br>
            <a:endParaRPr lang="en-US" sz="2200" dirty="0"/>
          </a:p>
          <a:p>
            <a:r>
              <a:rPr lang="en-US" sz="2400" dirty="0"/>
              <a:t>Disadvantages</a:t>
            </a:r>
          </a:p>
          <a:p>
            <a:pPr lvl="1"/>
            <a:r>
              <a:rPr lang="en-US" sz="2200" dirty="0"/>
              <a:t>Lack of in-person collaboration with colleagues</a:t>
            </a:r>
          </a:p>
          <a:p>
            <a:pPr lvl="1"/>
            <a:r>
              <a:rPr lang="en-US" sz="2200" dirty="0"/>
              <a:t>Hard to unplug at the end of the day</a:t>
            </a:r>
          </a:p>
          <a:p>
            <a:pPr lvl="1"/>
            <a:r>
              <a:rPr lang="en-US" sz="2200" dirty="0"/>
              <a:t>More distractions and interruptions</a:t>
            </a:r>
          </a:p>
          <a:p>
            <a:pPr lvl="1"/>
            <a:r>
              <a:rPr lang="en-US" sz="2200" dirty="0"/>
              <a:t>Juggling both work and children’s schoolwork</a:t>
            </a:r>
          </a:p>
        </p:txBody>
      </p:sp>
    </p:spTree>
    <p:extLst>
      <p:ext uri="{BB962C8B-B14F-4D97-AF65-F5344CB8AC3E}">
        <p14:creationId xmlns:p14="http://schemas.microsoft.com/office/powerpoint/2010/main" val="320564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Activity: Discussion of Naps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sz="2400" dirty="0"/>
              <a:t>Does taking naps at work help reduce fatigue or does it reduce efficiency and performance?</a:t>
            </a:r>
          </a:p>
        </p:txBody>
      </p:sp>
    </p:spTree>
    <p:extLst>
      <p:ext uri="{BB962C8B-B14F-4D97-AF65-F5344CB8AC3E}">
        <p14:creationId xmlns:p14="http://schemas.microsoft.com/office/powerpoint/2010/main" val="965141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F4DEDB-3030-4EE9-B678-E8B44F396EBE}"/>
              </a:ext>
            </a:extLst>
          </p:cNvPr>
          <p:cNvSpPr>
            <a:spLocks noGrp="1"/>
          </p:cNvSpPr>
          <p:nvPr>
            <p:ph type="title"/>
          </p:nvPr>
        </p:nvSpPr>
        <p:spPr/>
        <p:txBody>
          <a:bodyPr/>
          <a:lstStyle/>
          <a:p>
            <a:r>
              <a:rPr lang="en-IN" dirty="0"/>
              <a:t>Workbook Exercise 14.6</a:t>
            </a:r>
            <a:br>
              <a:rPr lang="en-IN" dirty="0"/>
            </a:br>
            <a:r>
              <a:rPr lang="en-IN" dirty="0"/>
              <a:t>Work Schedules</a:t>
            </a:r>
          </a:p>
        </p:txBody>
      </p:sp>
    </p:spTree>
    <p:extLst>
      <p:ext uri="{BB962C8B-B14F-4D97-AF65-F5344CB8AC3E}">
        <p14:creationId xmlns:p14="http://schemas.microsoft.com/office/powerpoint/2010/main" val="28791953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F4DEDB-3030-4EE9-B678-E8B44F396EBE}"/>
              </a:ext>
            </a:extLst>
          </p:cNvPr>
          <p:cNvSpPr>
            <a:spLocks noGrp="1"/>
          </p:cNvSpPr>
          <p:nvPr>
            <p:ph type="title"/>
          </p:nvPr>
        </p:nvSpPr>
        <p:spPr/>
        <p:txBody>
          <a:bodyPr/>
          <a:lstStyle/>
          <a:p>
            <a:r>
              <a:rPr lang="en-IN" dirty="0"/>
              <a:t>Downsizing</a:t>
            </a:r>
          </a:p>
        </p:txBody>
      </p:sp>
    </p:spTree>
    <p:extLst>
      <p:ext uri="{BB962C8B-B14F-4D97-AF65-F5344CB8AC3E}">
        <p14:creationId xmlns:p14="http://schemas.microsoft.com/office/powerpoint/2010/main" val="27075463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876ECA-450C-43EC-B0D5-F49B360F8D6C}"/>
              </a:ext>
            </a:extLst>
          </p:cNvPr>
          <p:cNvSpPr>
            <a:spLocks noGrp="1"/>
          </p:cNvSpPr>
          <p:nvPr>
            <p:ph type="title"/>
          </p:nvPr>
        </p:nvSpPr>
        <p:spPr/>
        <p:txBody>
          <a:bodyPr/>
          <a:lstStyle/>
          <a:p>
            <a:r>
              <a:rPr lang="en-US" dirty="0"/>
              <a:t>Reducing the Impact of Downsizing: </a:t>
            </a:r>
            <a:br>
              <a:rPr lang="en-US" dirty="0"/>
            </a:br>
            <a:r>
              <a:rPr lang="en-US" dirty="0"/>
              <a:t>Signs of Problems</a:t>
            </a:r>
            <a:endParaRPr lang="en-IN" dirty="0"/>
          </a:p>
        </p:txBody>
      </p:sp>
      <p:sp>
        <p:nvSpPr>
          <p:cNvPr id="4" name="Text Placeholder 3">
            <a:extLst>
              <a:ext uri="{FF2B5EF4-FFF2-40B4-BE49-F238E27FC236}">
                <a16:creationId xmlns:a16="http://schemas.microsoft.com/office/drawing/2014/main" id="{9F78D2F3-5585-4189-87B9-243EC96EC76C}"/>
              </a:ext>
            </a:extLst>
          </p:cNvPr>
          <p:cNvSpPr>
            <a:spLocks noGrp="1"/>
          </p:cNvSpPr>
          <p:nvPr>
            <p:ph type="body" sz="quarter" idx="15"/>
          </p:nvPr>
        </p:nvSpPr>
        <p:spPr>
          <a:xfrm>
            <a:off x="743577" y="1289684"/>
            <a:ext cx="5352424" cy="4801400"/>
          </a:xfrm>
        </p:spPr>
        <p:txBody>
          <a:bodyPr/>
          <a:lstStyle/>
          <a:p>
            <a:r>
              <a:rPr lang="en-US" dirty="0"/>
              <a:t>Temporary employees</a:t>
            </a:r>
            <a:br>
              <a:rPr lang="en-US" dirty="0"/>
            </a:br>
            <a:endParaRPr lang="en-US" dirty="0"/>
          </a:p>
          <a:p>
            <a:r>
              <a:rPr lang="en-US" dirty="0"/>
              <a:t>Outsourcing</a:t>
            </a:r>
            <a:br>
              <a:rPr lang="en-US" dirty="0"/>
            </a:br>
            <a:endParaRPr lang="en-US" dirty="0"/>
          </a:p>
          <a:p>
            <a:r>
              <a:rPr lang="en-US" dirty="0"/>
              <a:t>Help employees change careers</a:t>
            </a:r>
          </a:p>
          <a:p>
            <a:endParaRPr lang="en-US" dirty="0"/>
          </a:p>
          <a:p>
            <a:r>
              <a:rPr lang="en-US" dirty="0"/>
              <a:t>Early retirement packages</a:t>
            </a:r>
            <a:br>
              <a:rPr lang="en-US" dirty="0"/>
            </a:br>
            <a:endParaRPr lang="en-US" dirty="0"/>
          </a:p>
          <a:p>
            <a:r>
              <a:rPr lang="en-US" dirty="0"/>
              <a:t>Pay cuts</a:t>
            </a:r>
          </a:p>
        </p:txBody>
      </p:sp>
      <p:sp>
        <p:nvSpPr>
          <p:cNvPr id="5" name="Text Placeholder 3">
            <a:extLst>
              <a:ext uri="{FF2B5EF4-FFF2-40B4-BE49-F238E27FC236}">
                <a16:creationId xmlns:a16="http://schemas.microsoft.com/office/drawing/2014/main" id="{26A2162A-DED3-4111-A610-3AEC55DC9503}"/>
              </a:ext>
            </a:extLst>
          </p:cNvPr>
          <p:cNvSpPr txBox="1">
            <a:spLocks/>
          </p:cNvSpPr>
          <p:nvPr/>
        </p:nvSpPr>
        <p:spPr bwMode="auto">
          <a:xfrm>
            <a:off x="6248401" y="1284805"/>
            <a:ext cx="5352424" cy="480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lvl1pPr marL="457200" indent="-457200" algn="l" rtl="0" eaLnBrk="1" fontAlgn="base" hangingPunct="1">
              <a:lnSpc>
                <a:spcPct val="100000"/>
              </a:lnSpc>
              <a:spcBef>
                <a:spcPts val="624"/>
              </a:spcBef>
              <a:spcAft>
                <a:spcPct val="0"/>
              </a:spcAft>
              <a:buClr>
                <a:srgbClr val="004A78"/>
              </a:buClr>
              <a:buFont typeface="Arial" panose="020B0604020202020204" pitchFamily="34" charset="0"/>
              <a:buChar char="•"/>
              <a:defRPr sz="2600" b="0" i="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gn="l" rtl="0" eaLnBrk="1" fontAlgn="base" hangingPunct="1">
              <a:lnSpc>
                <a:spcPct val="100000"/>
              </a:lnSpc>
              <a:spcBef>
                <a:spcPts val="624"/>
              </a:spcBef>
              <a:spcAft>
                <a:spcPct val="0"/>
              </a:spcAft>
              <a:buClr>
                <a:srgbClr val="004A78"/>
              </a:buClr>
              <a:buFontTx/>
              <a:buChar char="–"/>
              <a:defRPr sz="24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gn="l" rtl="0" eaLnBrk="1" fontAlgn="base" hangingPunct="1">
              <a:lnSpc>
                <a:spcPct val="100000"/>
              </a:lnSpc>
              <a:spcBef>
                <a:spcPts val="624"/>
              </a:spcBef>
              <a:spcAft>
                <a:spcPct val="0"/>
              </a:spcAft>
              <a:buFont typeface="Arial" panose="020B0604020202020204" pitchFamily="34" charset="0"/>
              <a:buChar char="•"/>
              <a:defRPr sz="22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Adjusting work schedules</a:t>
            </a:r>
          </a:p>
          <a:p>
            <a:pPr lvl="1"/>
            <a:r>
              <a:rPr lang="en-US" dirty="0"/>
              <a:t>Restricting overtime</a:t>
            </a:r>
          </a:p>
          <a:p>
            <a:pPr lvl="1"/>
            <a:r>
              <a:rPr lang="en-US" dirty="0"/>
              <a:t>Job sharing</a:t>
            </a:r>
          </a:p>
          <a:p>
            <a:pPr lvl="1"/>
            <a:r>
              <a:rPr lang="en-US" dirty="0"/>
              <a:t>Reduced hours</a:t>
            </a:r>
          </a:p>
        </p:txBody>
      </p:sp>
    </p:spTree>
    <p:extLst>
      <p:ext uri="{BB962C8B-B14F-4D97-AF65-F5344CB8AC3E}">
        <p14:creationId xmlns:p14="http://schemas.microsoft.com/office/powerpoint/2010/main" val="2198434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D194A-8D78-4F51-94E3-10DD87EAC261}"/>
              </a:ext>
            </a:extLst>
          </p:cNvPr>
          <p:cNvSpPr>
            <a:spLocks noGrp="1"/>
          </p:cNvSpPr>
          <p:nvPr>
            <p:ph type="title"/>
          </p:nvPr>
        </p:nvSpPr>
        <p:spPr/>
        <p:txBody>
          <a:bodyPr/>
          <a:lstStyle/>
          <a:p>
            <a:r>
              <a:rPr lang="en-IN" dirty="0"/>
              <a:t>Workbook Exercise 14.2</a:t>
            </a:r>
            <a:br>
              <a:rPr lang="en-IN" dirty="0"/>
            </a:br>
            <a:r>
              <a:rPr lang="en-IN" dirty="0"/>
              <a:t>Acceptance of Change</a:t>
            </a:r>
          </a:p>
        </p:txBody>
      </p:sp>
    </p:spTree>
    <p:extLst>
      <p:ext uri="{BB962C8B-B14F-4D97-AF65-F5344CB8AC3E}">
        <p14:creationId xmlns:p14="http://schemas.microsoft.com/office/powerpoint/2010/main" val="26935825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876ECA-450C-43EC-B0D5-F49B360F8D6C}"/>
              </a:ext>
            </a:extLst>
          </p:cNvPr>
          <p:cNvSpPr>
            <a:spLocks noGrp="1"/>
          </p:cNvSpPr>
          <p:nvPr>
            <p:ph type="title"/>
          </p:nvPr>
        </p:nvSpPr>
        <p:spPr/>
        <p:txBody>
          <a:bodyPr/>
          <a:lstStyle/>
          <a:p>
            <a:r>
              <a:rPr lang="en-US" dirty="0"/>
              <a:t>Reducing the Impact of Downsizing: </a:t>
            </a:r>
            <a:br>
              <a:rPr lang="en-US" dirty="0"/>
            </a:br>
            <a:r>
              <a:rPr lang="en-US" dirty="0"/>
              <a:t>Selecting the Employees to Be Laid Off</a:t>
            </a:r>
            <a:endParaRPr lang="en-IN" dirty="0"/>
          </a:p>
        </p:txBody>
      </p:sp>
      <p:sp>
        <p:nvSpPr>
          <p:cNvPr id="4" name="Text Placeholder 3">
            <a:extLst>
              <a:ext uri="{FF2B5EF4-FFF2-40B4-BE49-F238E27FC236}">
                <a16:creationId xmlns:a16="http://schemas.microsoft.com/office/drawing/2014/main" id="{9F78D2F3-5585-4189-87B9-243EC96EC76C}"/>
              </a:ext>
            </a:extLst>
          </p:cNvPr>
          <p:cNvSpPr>
            <a:spLocks noGrp="1"/>
          </p:cNvSpPr>
          <p:nvPr>
            <p:ph type="body" sz="quarter" idx="15"/>
          </p:nvPr>
        </p:nvSpPr>
        <p:spPr>
          <a:xfrm>
            <a:off x="740228" y="1219346"/>
            <a:ext cx="10711543" cy="4801400"/>
          </a:xfrm>
        </p:spPr>
        <p:txBody>
          <a:bodyPr/>
          <a:lstStyle/>
          <a:p>
            <a:r>
              <a:rPr lang="en-US" dirty="0"/>
              <a:t>Work is being eliminated, not people</a:t>
            </a:r>
            <a:br>
              <a:rPr lang="en-US" dirty="0"/>
            </a:br>
            <a:endParaRPr lang="en-US" dirty="0"/>
          </a:p>
          <a:p>
            <a:r>
              <a:rPr lang="en-US" dirty="0"/>
              <a:t>Criteria:</a:t>
            </a:r>
          </a:p>
          <a:p>
            <a:pPr lvl="1"/>
            <a:r>
              <a:rPr lang="en-US" dirty="0"/>
              <a:t>Seniority</a:t>
            </a:r>
          </a:p>
          <a:p>
            <a:pPr lvl="1"/>
            <a:r>
              <a:rPr lang="en-US" dirty="0"/>
              <a:t>Performance</a:t>
            </a:r>
          </a:p>
          <a:p>
            <a:pPr lvl="1"/>
            <a:r>
              <a:rPr lang="en-US" dirty="0"/>
              <a:t>Salary level</a:t>
            </a:r>
          </a:p>
          <a:p>
            <a:pPr lvl="1"/>
            <a:r>
              <a:rPr lang="en-US" dirty="0"/>
              <a:t>Organizational need</a:t>
            </a:r>
            <a:br>
              <a:rPr lang="en-US" dirty="0"/>
            </a:br>
            <a:endParaRPr lang="en-US" dirty="0"/>
          </a:p>
          <a:p>
            <a:r>
              <a:rPr lang="en-US" dirty="0"/>
              <a:t>Diverse in terms of race, sex, and age (Segal, 2001)</a:t>
            </a:r>
            <a:br>
              <a:rPr lang="en-US" dirty="0"/>
            </a:br>
            <a:endParaRPr lang="en-US" dirty="0"/>
          </a:p>
          <a:p>
            <a:r>
              <a:rPr lang="en-US" dirty="0"/>
              <a:t>Determine potential adverse impact against protected classes or intentional discrimination against older workers</a:t>
            </a:r>
          </a:p>
        </p:txBody>
      </p:sp>
    </p:spTree>
    <p:extLst>
      <p:ext uri="{BB962C8B-B14F-4D97-AF65-F5344CB8AC3E}">
        <p14:creationId xmlns:p14="http://schemas.microsoft.com/office/powerpoint/2010/main" val="2997146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876ECA-450C-43EC-B0D5-F49B360F8D6C}"/>
              </a:ext>
            </a:extLst>
          </p:cNvPr>
          <p:cNvSpPr>
            <a:spLocks noGrp="1"/>
          </p:cNvSpPr>
          <p:nvPr>
            <p:ph type="title"/>
          </p:nvPr>
        </p:nvSpPr>
        <p:spPr/>
        <p:txBody>
          <a:bodyPr/>
          <a:lstStyle/>
          <a:p>
            <a:r>
              <a:rPr lang="en-US" dirty="0"/>
              <a:t>Reducing the Impact of Downsizing: </a:t>
            </a:r>
            <a:br>
              <a:rPr lang="en-US" dirty="0"/>
            </a:br>
            <a:r>
              <a:rPr lang="en-US" dirty="0"/>
              <a:t>The Announcement</a:t>
            </a:r>
            <a:endParaRPr lang="en-IN" dirty="0"/>
          </a:p>
        </p:txBody>
      </p:sp>
      <p:sp>
        <p:nvSpPr>
          <p:cNvPr id="4" name="Text Placeholder 3">
            <a:extLst>
              <a:ext uri="{FF2B5EF4-FFF2-40B4-BE49-F238E27FC236}">
                <a16:creationId xmlns:a16="http://schemas.microsoft.com/office/drawing/2014/main" id="{9F78D2F3-5585-4189-87B9-243EC96EC76C}"/>
              </a:ext>
            </a:extLst>
          </p:cNvPr>
          <p:cNvSpPr>
            <a:spLocks noGrp="1"/>
          </p:cNvSpPr>
          <p:nvPr>
            <p:ph type="body" sz="quarter" idx="15"/>
          </p:nvPr>
        </p:nvSpPr>
        <p:spPr/>
        <p:txBody>
          <a:bodyPr/>
          <a:lstStyle/>
          <a:p>
            <a:r>
              <a:rPr lang="en-US" dirty="0"/>
              <a:t>Best done in person</a:t>
            </a:r>
            <a:br>
              <a:rPr lang="en-US" dirty="0"/>
            </a:br>
            <a:endParaRPr lang="en-US" dirty="0"/>
          </a:p>
          <a:p>
            <a:r>
              <a:rPr lang="en-US" dirty="0"/>
              <a:t>General or supervisor notification</a:t>
            </a:r>
            <a:br>
              <a:rPr lang="en-US" dirty="0"/>
            </a:br>
            <a:endParaRPr lang="en-US" dirty="0"/>
          </a:p>
          <a:p>
            <a:r>
              <a:rPr lang="en-US" dirty="0"/>
              <a:t>Employees need answers to their questions</a:t>
            </a:r>
          </a:p>
        </p:txBody>
      </p:sp>
    </p:spTree>
    <p:extLst>
      <p:ext uri="{BB962C8B-B14F-4D97-AF65-F5344CB8AC3E}">
        <p14:creationId xmlns:p14="http://schemas.microsoft.com/office/powerpoint/2010/main" val="24009801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876ECA-450C-43EC-B0D5-F49B360F8D6C}"/>
              </a:ext>
            </a:extLst>
          </p:cNvPr>
          <p:cNvSpPr>
            <a:spLocks noGrp="1"/>
          </p:cNvSpPr>
          <p:nvPr>
            <p:ph type="title"/>
          </p:nvPr>
        </p:nvSpPr>
        <p:spPr/>
        <p:txBody>
          <a:bodyPr/>
          <a:lstStyle/>
          <a:p>
            <a:r>
              <a:rPr lang="en-US" dirty="0"/>
              <a:t>Reducing the Impact of Downsizing: Outplacement Programs</a:t>
            </a:r>
            <a:endParaRPr lang="en-IN" dirty="0"/>
          </a:p>
        </p:txBody>
      </p:sp>
      <p:sp>
        <p:nvSpPr>
          <p:cNvPr id="4" name="Text Placeholder 3">
            <a:extLst>
              <a:ext uri="{FF2B5EF4-FFF2-40B4-BE49-F238E27FC236}">
                <a16:creationId xmlns:a16="http://schemas.microsoft.com/office/drawing/2014/main" id="{9F78D2F3-5585-4189-87B9-243EC96EC76C}"/>
              </a:ext>
            </a:extLst>
          </p:cNvPr>
          <p:cNvSpPr>
            <a:spLocks noGrp="1"/>
          </p:cNvSpPr>
          <p:nvPr>
            <p:ph type="body" sz="quarter" idx="15"/>
          </p:nvPr>
        </p:nvSpPr>
        <p:spPr/>
        <p:txBody>
          <a:bodyPr/>
          <a:lstStyle/>
          <a:p>
            <a:r>
              <a:rPr lang="en-US" dirty="0"/>
              <a:t>Emotional counseling</a:t>
            </a:r>
          </a:p>
          <a:p>
            <a:pPr lvl="1"/>
            <a:r>
              <a:rPr lang="en-US" dirty="0"/>
              <a:t>Denial</a:t>
            </a:r>
          </a:p>
          <a:p>
            <a:pPr lvl="1"/>
            <a:r>
              <a:rPr lang="en-US" dirty="0"/>
              <a:t>Anger</a:t>
            </a:r>
          </a:p>
          <a:p>
            <a:pPr lvl="1"/>
            <a:r>
              <a:rPr lang="en-US" dirty="0"/>
              <a:t>Fear</a:t>
            </a:r>
          </a:p>
          <a:p>
            <a:pPr lvl="1"/>
            <a:r>
              <a:rPr lang="en-US" dirty="0"/>
              <a:t>Acceptance</a:t>
            </a:r>
            <a:br>
              <a:rPr lang="en-US" dirty="0"/>
            </a:br>
            <a:endParaRPr lang="en-US" dirty="0"/>
          </a:p>
          <a:p>
            <a:r>
              <a:rPr lang="en-US" dirty="0"/>
              <a:t>Financial counseling</a:t>
            </a:r>
            <a:br>
              <a:rPr lang="en-US" dirty="0"/>
            </a:br>
            <a:endParaRPr lang="en-US" dirty="0"/>
          </a:p>
          <a:p>
            <a:r>
              <a:rPr lang="en-US" dirty="0"/>
              <a:t>Career assessment and guidance</a:t>
            </a:r>
          </a:p>
        </p:txBody>
      </p:sp>
    </p:spTree>
    <p:extLst>
      <p:ext uri="{BB962C8B-B14F-4D97-AF65-F5344CB8AC3E}">
        <p14:creationId xmlns:p14="http://schemas.microsoft.com/office/powerpoint/2010/main" val="26798560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1FD111-C7C2-4BFC-A8DF-49A31D6030F9}"/>
              </a:ext>
            </a:extLst>
          </p:cNvPr>
          <p:cNvSpPr>
            <a:spLocks noGrp="1"/>
          </p:cNvSpPr>
          <p:nvPr>
            <p:ph type="title"/>
          </p:nvPr>
        </p:nvSpPr>
        <p:spPr/>
        <p:txBody>
          <a:bodyPr/>
          <a:lstStyle/>
          <a:p>
            <a:r>
              <a:rPr lang="en-IN" dirty="0"/>
              <a:t>Effects of Downsizing: Victims</a:t>
            </a:r>
          </a:p>
        </p:txBody>
      </p:sp>
      <p:sp>
        <p:nvSpPr>
          <p:cNvPr id="5" name="Text Placeholder 4">
            <a:extLst>
              <a:ext uri="{FF2B5EF4-FFF2-40B4-BE49-F238E27FC236}">
                <a16:creationId xmlns:a16="http://schemas.microsoft.com/office/drawing/2014/main" id="{3E26EA0A-357F-454F-B7A7-5F3F32659622}"/>
              </a:ext>
            </a:extLst>
          </p:cNvPr>
          <p:cNvSpPr>
            <a:spLocks noGrp="1"/>
          </p:cNvSpPr>
          <p:nvPr>
            <p:ph type="body" sz="quarter" idx="15"/>
          </p:nvPr>
        </p:nvSpPr>
        <p:spPr>
          <a:xfrm>
            <a:off x="743577" y="1289684"/>
            <a:ext cx="4606346" cy="4719230"/>
          </a:xfrm>
        </p:spPr>
        <p:txBody>
          <a:bodyPr/>
          <a:lstStyle/>
          <a:p>
            <a:r>
              <a:rPr lang="en-US" sz="2800" dirty="0"/>
              <a:t>Victims</a:t>
            </a:r>
          </a:p>
          <a:p>
            <a:pPr lvl="1"/>
            <a:r>
              <a:rPr lang="en-US" sz="2800" dirty="0"/>
              <a:t>Physical health</a:t>
            </a:r>
          </a:p>
          <a:p>
            <a:pPr lvl="1"/>
            <a:r>
              <a:rPr lang="en-US" sz="2800" dirty="0"/>
              <a:t>Psychological health</a:t>
            </a:r>
          </a:p>
          <a:p>
            <a:pPr lvl="1"/>
            <a:r>
              <a:rPr lang="en-US" sz="2800" dirty="0"/>
              <a:t>Social wellbeing</a:t>
            </a:r>
          </a:p>
        </p:txBody>
      </p:sp>
    </p:spTree>
    <p:extLst>
      <p:ext uri="{BB962C8B-B14F-4D97-AF65-F5344CB8AC3E}">
        <p14:creationId xmlns:p14="http://schemas.microsoft.com/office/powerpoint/2010/main" val="21198293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1FD111-C7C2-4BFC-A8DF-49A31D6030F9}"/>
              </a:ext>
            </a:extLst>
          </p:cNvPr>
          <p:cNvSpPr>
            <a:spLocks noGrp="1"/>
          </p:cNvSpPr>
          <p:nvPr>
            <p:ph type="title"/>
          </p:nvPr>
        </p:nvSpPr>
        <p:spPr/>
        <p:txBody>
          <a:bodyPr/>
          <a:lstStyle/>
          <a:p>
            <a:r>
              <a:rPr lang="en-IN" dirty="0"/>
              <a:t>Effects of Downsizing: Survivors</a:t>
            </a:r>
          </a:p>
        </p:txBody>
      </p:sp>
      <p:sp>
        <p:nvSpPr>
          <p:cNvPr id="5" name="Text Placeholder 4">
            <a:extLst>
              <a:ext uri="{FF2B5EF4-FFF2-40B4-BE49-F238E27FC236}">
                <a16:creationId xmlns:a16="http://schemas.microsoft.com/office/drawing/2014/main" id="{3E26EA0A-357F-454F-B7A7-5F3F32659622}"/>
              </a:ext>
            </a:extLst>
          </p:cNvPr>
          <p:cNvSpPr>
            <a:spLocks noGrp="1"/>
          </p:cNvSpPr>
          <p:nvPr>
            <p:ph type="body" sz="quarter" idx="15"/>
          </p:nvPr>
        </p:nvSpPr>
        <p:spPr>
          <a:xfrm>
            <a:off x="743577" y="1289684"/>
            <a:ext cx="10515600" cy="4719230"/>
          </a:xfrm>
        </p:spPr>
        <p:txBody>
          <a:bodyPr/>
          <a:lstStyle/>
          <a:p>
            <a:r>
              <a:rPr lang="en-US" sz="2800" dirty="0"/>
              <a:t>Survivors</a:t>
            </a:r>
          </a:p>
          <a:p>
            <a:pPr lvl="1"/>
            <a:r>
              <a:rPr lang="en-US" sz="2800" dirty="0"/>
              <a:t>More apprehensive, less secure</a:t>
            </a:r>
          </a:p>
          <a:p>
            <a:pPr lvl="1"/>
            <a:r>
              <a:rPr lang="en-US" sz="2800" dirty="0"/>
              <a:t>Lower morale and satisfaction</a:t>
            </a:r>
          </a:p>
        </p:txBody>
      </p:sp>
    </p:spTree>
    <p:extLst>
      <p:ext uri="{BB962C8B-B14F-4D97-AF65-F5344CB8AC3E}">
        <p14:creationId xmlns:p14="http://schemas.microsoft.com/office/powerpoint/2010/main" val="38549423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1FD111-C7C2-4BFC-A8DF-49A31D6030F9}"/>
              </a:ext>
            </a:extLst>
          </p:cNvPr>
          <p:cNvSpPr>
            <a:spLocks noGrp="1"/>
          </p:cNvSpPr>
          <p:nvPr>
            <p:ph type="title"/>
          </p:nvPr>
        </p:nvSpPr>
        <p:spPr/>
        <p:txBody>
          <a:bodyPr/>
          <a:lstStyle/>
          <a:p>
            <a:r>
              <a:rPr lang="en-IN" dirty="0"/>
              <a:t>Effects of Downsizing: Local Community</a:t>
            </a:r>
          </a:p>
        </p:txBody>
      </p:sp>
      <p:sp>
        <p:nvSpPr>
          <p:cNvPr id="7" name="Content Placeholder 6">
            <a:extLst>
              <a:ext uri="{FF2B5EF4-FFF2-40B4-BE49-F238E27FC236}">
                <a16:creationId xmlns:a16="http://schemas.microsoft.com/office/drawing/2014/main" id="{F679DEE3-EC9D-4C5A-AFA5-5418CC72F87D}"/>
              </a:ext>
            </a:extLst>
          </p:cNvPr>
          <p:cNvSpPr>
            <a:spLocks noGrp="1"/>
          </p:cNvSpPr>
          <p:nvPr>
            <p:ph sz="quarter" idx="17"/>
          </p:nvPr>
        </p:nvSpPr>
        <p:spPr>
          <a:xfrm>
            <a:off x="838200" y="1183915"/>
            <a:ext cx="10400071" cy="4719230"/>
          </a:xfrm>
        </p:spPr>
        <p:txBody>
          <a:bodyPr/>
          <a:lstStyle/>
          <a:p>
            <a:r>
              <a:rPr lang="en-US" sz="2800" dirty="0"/>
              <a:t>Local Community</a:t>
            </a:r>
          </a:p>
          <a:p>
            <a:pPr lvl="1"/>
            <a:r>
              <a:rPr lang="en-US" sz="2800" dirty="0"/>
              <a:t>Lower tax base</a:t>
            </a:r>
          </a:p>
          <a:p>
            <a:pPr lvl="1"/>
            <a:r>
              <a:rPr lang="en-US" sz="2800" dirty="0"/>
              <a:t>Greater unemployment payments</a:t>
            </a:r>
          </a:p>
          <a:p>
            <a:pPr lvl="1"/>
            <a:r>
              <a:rPr lang="en-US" sz="2800" dirty="0"/>
              <a:t>Fewer donations to charity</a:t>
            </a:r>
          </a:p>
          <a:p>
            <a:pPr lvl="1"/>
            <a:r>
              <a:rPr lang="en-US" sz="2800" dirty="0"/>
              <a:t>Less spending</a:t>
            </a:r>
          </a:p>
        </p:txBody>
      </p:sp>
    </p:spTree>
    <p:extLst>
      <p:ext uri="{BB962C8B-B14F-4D97-AF65-F5344CB8AC3E}">
        <p14:creationId xmlns:p14="http://schemas.microsoft.com/office/powerpoint/2010/main" val="2291058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1FD111-C7C2-4BFC-A8DF-49A31D6030F9}"/>
              </a:ext>
            </a:extLst>
          </p:cNvPr>
          <p:cNvSpPr>
            <a:spLocks noGrp="1"/>
          </p:cNvSpPr>
          <p:nvPr>
            <p:ph type="title"/>
          </p:nvPr>
        </p:nvSpPr>
        <p:spPr/>
        <p:txBody>
          <a:bodyPr/>
          <a:lstStyle/>
          <a:p>
            <a:r>
              <a:rPr lang="en-IN" dirty="0"/>
              <a:t>Effects of Downsizing</a:t>
            </a:r>
          </a:p>
        </p:txBody>
      </p:sp>
      <p:sp>
        <p:nvSpPr>
          <p:cNvPr id="7" name="Content Placeholder 6">
            <a:extLst>
              <a:ext uri="{FF2B5EF4-FFF2-40B4-BE49-F238E27FC236}">
                <a16:creationId xmlns:a16="http://schemas.microsoft.com/office/drawing/2014/main" id="{F679DEE3-EC9D-4C5A-AFA5-5418CC72F87D}"/>
              </a:ext>
            </a:extLst>
          </p:cNvPr>
          <p:cNvSpPr>
            <a:spLocks noGrp="1"/>
          </p:cNvSpPr>
          <p:nvPr>
            <p:ph sz="quarter" idx="17"/>
          </p:nvPr>
        </p:nvSpPr>
        <p:spPr>
          <a:xfrm>
            <a:off x="743577" y="1217674"/>
            <a:ext cx="10515600" cy="4719230"/>
          </a:xfrm>
        </p:spPr>
        <p:txBody>
          <a:bodyPr/>
          <a:lstStyle/>
          <a:p>
            <a:r>
              <a:rPr lang="en-US" sz="2800" dirty="0"/>
              <a:t>Organization</a:t>
            </a:r>
          </a:p>
          <a:p>
            <a:pPr lvl="1"/>
            <a:r>
              <a:rPr lang="en-US" sz="2800" dirty="0"/>
              <a:t>Most do not improve financial success</a:t>
            </a:r>
          </a:p>
          <a:p>
            <a:pPr lvl="1"/>
            <a:r>
              <a:rPr lang="en-US" sz="2800" dirty="0"/>
              <a:t>Half report lower productivity</a:t>
            </a:r>
          </a:p>
          <a:p>
            <a:pPr lvl="1"/>
            <a:r>
              <a:rPr lang="en-US" sz="2800" dirty="0"/>
              <a:t>Increased disability and health costs</a:t>
            </a:r>
          </a:p>
        </p:txBody>
      </p:sp>
    </p:spTree>
    <p:extLst>
      <p:ext uri="{BB962C8B-B14F-4D97-AF65-F5344CB8AC3E}">
        <p14:creationId xmlns:p14="http://schemas.microsoft.com/office/powerpoint/2010/main" val="35007556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F4DEDB-3030-4EE9-B678-E8B44F396EBE}"/>
              </a:ext>
            </a:extLst>
          </p:cNvPr>
          <p:cNvSpPr>
            <a:spLocks noGrp="1"/>
          </p:cNvSpPr>
          <p:nvPr>
            <p:ph type="title"/>
          </p:nvPr>
        </p:nvSpPr>
        <p:spPr/>
        <p:txBody>
          <a:bodyPr/>
          <a:lstStyle/>
          <a:p>
            <a:r>
              <a:rPr lang="en-IN" dirty="0"/>
              <a:t>Workbook Exercise 14.5</a:t>
            </a:r>
            <a:br>
              <a:rPr lang="en-IN" dirty="0"/>
            </a:br>
            <a:r>
              <a:rPr lang="en-IN" dirty="0"/>
              <a:t>Downsizing</a:t>
            </a:r>
          </a:p>
        </p:txBody>
      </p:sp>
    </p:spTree>
    <p:extLst>
      <p:ext uri="{BB962C8B-B14F-4D97-AF65-F5344CB8AC3E}">
        <p14:creationId xmlns:p14="http://schemas.microsoft.com/office/powerpoint/2010/main" val="12919425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876ECA-450C-43EC-B0D5-F49B360F8D6C}"/>
              </a:ext>
            </a:extLst>
          </p:cNvPr>
          <p:cNvSpPr>
            <a:spLocks noGrp="1"/>
          </p:cNvSpPr>
          <p:nvPr>
            <p:ph type="title"/>
          </p:nvPr>
        </p:nvSpPr>
        <p:spPr/>
        <p:txBody>
          <a:bodyPr/>
          <a:lstStyle/>
          <a:p>
            <a:r>
              <a:rPr lang="en-US" dirty="0"/>
              <a:t>Activity: Discussion of Layoffs</a:t>
            </a:r>
            <a:endParaRPr lang="en-IN" dirty="0"/>
          </a:p>
        </p:txBody>
      </p:sp>
      <p:sp>
        <p:nvSpPr>
          <p:cNvPr id="4" name="Text Placeholder 3">
            <a:extLst>
              <a:ext uri="{FF2B5EF4-FFF2-40B4-BE49-F238E27FC236}">
                <a16:creationId xmlns:a16="http://schemas.microsoft.com/office/drawing/2014/main" id="{9F78D2F3-5585-4189-87B9-243EC96EC76C}"/>
              </a:ext>
            </a:extLst>
          </p:cNvPr>
          <p:cNvSpPr>
            <a:spLocks noGrp="1"/>
          </p:cNvSpPr>
          <p:nvPr>
            <p:ph type="body" sz="quarter" idx="15"/>
          </p:nvPr>
        </p:nvSpPr>
        <p:spPr/>
        <p:txBody>
          <a:bodyPr/>
          <a:lstStyle/>
          <a:p>
            <a:r>
              <a:rPr lang="en-US" dirty="0"/>
              <a:t>Do layoffs accomplish what they are intended to?</a:t>
            </a:r>
          </a:p>
        </p:txBody>
      </p:sp>
    </p:spTree>
    <p:extLst>
      <p:ext uri="{BB962C8B-B14F-4D97-AF65-F5344CB8AC3E}">
        <p14:creationId xmlns:p14="http://schemas.microsoft.com/office/powerpoint/2010/main" val="16357797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9B7506-6325-4B47-B16A-3C7C567D72B7}"/>
              </a:ext>
            </a:extLst>
          </p:cNvPr>
          <p:cNvSpPr>
            <a:spLocks noGrp="1"/>
          </p:cNvSpPr>
          <p:nvPr>
            <p:ph type="title"/>
          </p:nvPr>
        </p:nvSpPr>
        <p:spPr/>
        <p:txBody>
          <a:bodyPr/>
          <a:lstStyle/>
          <a:p>
            <a:r>
              <a:rPr lang="en-US" dirty="0"/>
              <a:t>Activity: Applied Case Study</a:t>
            </a:r>
            <a:endParaRPr lang="en-IN" dirty="0"/>
          </a:p>
        </p:txBody>
      </p:sp>
      <p:sp>
        <p:nvSpPr>
          <p:cNvPr id="4" name="Text Placeholder 3">
            <a:extLst>
              <a:ext uri="{FF2B5EF4-FFF2-40B4-BE49-F238E27FC236}">
                <a16:creationId xmlns:a16="http://schemas.microsoft.com/office/drawing/2014/main" id="{4E89E568-C877-45E4-8D40-BCD976501DCA}"/>
              </a:ext>
            </a:extLst>
          </p:cNvPr>
          <p:cNvSpPr>
            <a:spLocks noGrp="1"/>
          </p:cNvSpPr>
          <p:nvPr>
            <p:ph type="body" sz="quarter" idx="15"/>
          </p:nvPr>
        </p:nvSpPr>
        <p:spPr/>
        <p:txBody>
          <a:bodyPr/>
          <a:lstStyle/>
          <a:p>
            <a:r>
              <a:rPr lang="en-US" dirty="0"/>
              <a:t>Applied Case Study: Managing Change at Carlson Restaurants</a:t>
            </a:r>
          </a:p>
        </p:txBody>
      </p:sp>
    </p:spTree>
    <p:extLst>
      <p:ext uri="{BB962C8B-B14F-4D97-AF65-F5344CB8AC3E}">
        <p14:creationId xmlns:p14="http://schemas.microsoft.com/office/powerpoint/2010/main" val="3500309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D194A-8D78-4F51-94E3-10DD87EAC261}"/>
              </a:ext>
            </a:extLst>
          </p:cNvPr>
          <p:cNvSpPr>
            <a:spLocks noGrp="1"/>
          </p:cNvSpPr>
          <p:nvPr>
            <p:ph type="title"/>
          </p:nvPr>
        </p:nvSpPr>
        <p:spPr/>
        <p:txBody>
          <a:bodyPr/>
          <a:lstStyle/>
          <a:p>
            <a:r>
              <a:rPr lang="en-IN" dirty="0"/>
              <a:t>Managing Change</a:t>
            </a:r>
          </a:p>
        </p:txBody>
      </p:sp>
    </p:spTree>
    <p:extLst>
      <p:ext uri="{BB962C8B-B14F-4D97-AF65-F5344CB8AC3E}">
        <p14:creationId xmlns:p14="http://schemas.microsoft.com/office/powerpoint/2010/main" val="16319881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97D006-8766-426F-B2BA-2BAE4D22A914}"/>
              </a:ext>
            </a:extLst>
          </p:cNvPr>
          <p:cNvSpPr>
            <a:spLocks noGrp="1"/>
          </p:cNvSpPr>
          <p:nvPr>
            <p:ph type="title"/>
          </p:nvPr>
        </p:nvSpPr>
        <p:spPr/>
        <p:txBody>
          <a:bodyPr/>
          <a:lstStyle/>
          <a:p>
            <a:r>
              <a:rPr lang="en-IN" dirty="0"/>
              <a:t>Activity: Discussion: Focus on Ethics (1 of 2)</a:t>
            </a:r>
          </a:p>
        </p:txBody>
      </p:sp>
      <p:sp>
        <p:nvSpPr>
          <p:cNvPr id="4" name="Text Placeholder 3">
            <a:extLst>
              <a:ext uri="{FF2B5EF4-FFF2-40B4-BE49-F238E27FC236}">
                <a16:creationId xmlns:a16="http://schemas.microsoft.com/office/drawing/2014/main" id="{1B5C6EA4-BDAA-45C8-89D5-3F8C7FF91C5E}"/>
              </a:ext>
            </a:extLst>
          </p:cNvPr>
          <p:cNvSpPr>
            <a:spLocks noGrp="1"/>
          </p:cNvSpPr>
          <p:nvPr>
            <p:ph type="body" sz="quarter" idx="15"/>
          </p:nvPr>
        </p:nvSpPr>
        <p:spPr/>
        <p:txBody>
          <a:bodyPr/>
          <a:lstStyle/>
          <a:p>
            <a:r>
              <a:rPr lang="en-US" dirty="0"/>
              <a:t>In Situation A, did you see any ethical problems? If so, what were they and why do you say that?</a:t>
            </a:r>
            <a:br>
              <a:rPr lang="en-US" dirty="0"/>
            </a:br>
            <a:endParaRPr lang="en-US" dirty="0"/>
          </a:p>
          <a:p>
            <a:r>
              <a:rPr lang="en-US" dirty="0"/>
              <a:t>What was the “end” in this case and what was the “means”? </a:t>
            </a:r>
          </a:p>
          <a:p>
            <a:pPr lvl="1"/>
            <a:r>
              <a:rPr lang="en-US" dirty="0"/>
              <a:t>That is, what was the change the company wanted to make and what steps did they take to make the change? </a:t>
            </a:r>
          </a:p>
          <a:p>
            <a:pPr lvl="1"/>
            <a:r>
              <a:rPr lang="en-US" dirty="0"/>
              <a:t>Did the end justify the means?</a:t>
            </a:r>
          </a:p>
        </p:txBody>
      </p:sp>
    </p:spTree>
    <p:extLst>
      <p:ext uri="{BB962C8B-B14F-4D97-AF65-F5344CB8AC3E}">
        <p14:creationId xmlns:p14="http://schemas.microsoft.com/office/powerpoint/2010/main" val="38735557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97D006-8766-426F-B2BA-2BAE4D22A914}"/>
              </a:ext>
            </a:extLst>
          </p:cNvPr>
          <p:cNvSpPr>
            <a:spLocks noGrp="1"/>
          </p:cNvSpPr>
          <p:nvPr>
            <p:ph type="title"/>
          </p:nvPr>
        </p:nvSpPr>
        <p:spPr/>
        <p:txBody>
          <a:bodyPr/>
          <a:lstStyle/>
          <a:p>
            <a:r>
              <a:rPr lang="en-IN" dirty="0"/>
              <a:t>Activity: Discussion: Focus on Ethics (2 of 2)</a:t>
            </a:r>
          </a:p>
        </p:txBody>
      </p:sp>
      <p:sp>
        <p:nvSpPr>
          <p:cNvPr id="4" name="Text Placeholder 3">
            <a:extLst>
              <a:ext uri="{FF2B5EF4-FFF2-40B4-BE49-F238E27FC236}">
                <a16:creationId xmlns:a16="http://schemas.microsoft.com/office/drawing/2014/main" id="{1B5C6EA4-BDAA-45C8-89D5-3F8C7FF91C5E}"/>
              </a:ext>
            </a:extLst>
          </p:cNvPr>
          <p:cNvSpPr>
            <a:spLocks noGrp="1"/>
          </p:cNvSpPr>
          <p:nvPr>
            <p:ph type="body" sz="quarter" idx="15"/>
          </p:nvPr>
        </p:nvSpPr>
        <p:spPr/>
        <p:txBody>
          <a:bodyPr/>
          <a:lstStyle/>
          <a:p>
            <a:r>
              <a:rPr lang="en-US" dirty="0"/>
              <a:t>In Situation B, were there any ethical problems? If so, what were they and why do you think that?</a:t>
            </a:r>
            <a:br>
              <a:rPr lang="en-US" dirty="0"/>
            </a:br>
            <a:endParaRPr lang="en-US" dirty="0"/>
          </a:p>
          <a:p>
            <a:r>
              <a:rPr lang="en-US" dirty="0"/>
              <a:t>What was the “end” in Situation B and what was the “means”? That is, what was the change the company wanted to make and what steps did they take? </a:t>
            </a:r>
          </a:p>
          <a:p>
            <a:pPr lvl="1"/>
            <a:r>
              <a:rPr lang="en-US" dirty="0"/>
              <a:t>Did the end justify the means? </a:t>
            </a:r>
          </a:p>
          <a:p>
            <a:pPr lvl="1"/>
            <a:r>
              <a:rPr lang="en-US" dirty="0"/>
              <a:t>What would you do, as a leader, if you faced this situation?</a:t>
            </a:r>
            <a:br>
              <a:rPr lang="en-US" dirty="0"/>
            </a:br>
            <a:endParaRPr lang="en-US" dirty="0"/>
          </a:p>
          <a:p>
            <a:r>
              <a:rPr lang="en-US" dirty="0"/>
              <a:t>What was the change that the department manager wanted to make and how did they do it?</a:t>
            </a:r>
          </a:p>
          <a:p>
            <a:pPr lvl="1"/>
            <a:r>
              <a:rPr lang="en-US" dirty="0"/>
              <a:t>Did the end justify the means?</a:t>
            </a:r>
          </a:p>
        </p:txBody>
      </p:sp>
    </p:spTree>
    <p:extLst>
      <p:ext uri="{BB962C8B-B14F-4D97-AF65-F5344CB8AC3E}">
        <p14:creationId xmlns:p14="http://schemas.microsoft.com/office/powerpoint/2010/main" val="5175682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97D006-8766-426F-B2BA-2BAE4D22A914}"/>
              </a:ext>
            </a:extLst>
          </p:cNvPr>
          <p:cNvSpPr>
            <a:spLocks noGrp="1"/>
          </p:cNvSpPr>
          <p:nvPr>
            <p:ph type="title"/>
          </p:nvPr>
        </p:nvSpPr>
        <p:spPr/>
        <p:txBody>
          <a:bodyPr/>
          <a:lstStyle/>
          <a:p>
            <a:r>
              <a:rPr lang="en-IN" dirty="0"/>
              <a:t>Activity: Self-Assessment</a:t>
            </a:r>
          </a:p>
        </p:txBody>
      </p:sp>
      <p:sp>
        <p:nvSpPr>
          <p:cNvPr id="4" name="Text Placeholder 3">
            <a:extLst>
              <a:ext uri="{FF2B5EF4-FFF2-40B4-BE49-F238E27FC236}">
                <a16:creationId xmlns:a16="http://schemas.microsoft.com/office/drawing/2014/main" id="{1B5C6EA4-BDAA-45C8-89D5-3F8C7FF91C5E}"/>
              </a:ext>
            </a:extLst>
          </p:cNvPr>
          <p:cNvSpPr>
            <a:spLocks noGrp="1"/>
          </p:cNvSpPr>
          <p:nvPr>
            <p:ph type="body" sz="quarter" idx="15"/>
          </p:nvPr>
        </p:nvSpPr>
        <p:spPr/>
        <p:txBody>
          <a:bodyPr/>
          <a:lstStyle/>
          <a:p>
            <a:r>
              <a:rPr lang="en-US" dirty="0"/>
              <a:t>Why are employees reluctant to change?</a:t>
            </a:r>
            <a:br>
              <a:rPr lang="en-US" dirty="0"/>
            </a:br>
            <a:endParaRPr lang="en-US" dirty="0"/>
          </a:p>
          <a:p>
            <a:r>
              <a:rPr lang="en-US" dirty="0"/>
              <a:t>How important is organizational culture in organization development?</a:t>
            </a:r>
            <a:br>
              <a:rPr lang="en-US" dirty="0"/>
            </a:br>
            <a:endParaRPr lang="en-US" dirty="0"/>
          </a:p>
          <a:p>
            <a:r>
              <a:rPr lang="en-US" dirty="0"/>
              <a:t>When organizations talk about “empowering employees,” what do they actually mean?</a:t>
            </a:r>
            <a:br>
              <a:rPr lang="en-US" dirty="0"/>
            </a:br>
            <a:endParaRPr lang="en-US" dirty="0"/>
          </a:p>
          <a:p>
            <a:r>
              <a:rPr lang="en-US" dirty="0"/>
              <a:t>Is downsizing a good idea? Why or why not?</a:t>
            </a:r>
            <a:br>
              <a:rPr lang="en-US" dirty="0"/>
            </a:br>
            <a:endParaRPr lang="en-US" dirty="0"/>
          </a:p>
          <a:p>
            <a:r>
              <a:rPr lang="en-US" dirty="0"/>
              <a:t>What factors determine the effectiveness of flexible work schedules?</a:t>
            </a:r>
          </a:p>
        </p:txBody>
      </p:sp>
    </p:spTree>
    <p:extLst>
      <p:ext uri="{BB962C8B-B14F-4D97-AF65-F5344CB8AC3E}">
        <p14:creationId xmlns:p14="http://schemas.microsoft.com/office/powerpoint/2010/main" val="42359394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23C1-7F6C-4FD6-A889-9675099D2B75}"/>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B61B7801-87CF-4303-8ECF-F731A973D912}"/>
              </a:ext>
            </a:extLst>
          </p:cNvPr>
          <p:cNvSpPr>
            <a:spLocks noGrp="1"/>
          </p:cNvSpPr>
          <p:nvPr>
            <p:ph type="body" sz="quarter" idx="15"/>
          </p:nvPr>
        </p:nvSpPr>
        <p:spPr/>
        <p:txBody>
          <a:bodyPr>
            <a:normAutofit/>
          </a:bodyPr>
          <a:lstStyle/>
          <a:p>
            <a:pPr marL="0" indent="0">
              <a:spcAft>
                <a:spcPts val="1200"/>
              </a:spcAft>
              <a:buNone/>
            </a:pPr>
            <a:r>
              <a:rPr lang="en-US" sz="2200" dirty="0"/>
              <a:t>Now that the lesson has ended, you should have learned how to:</a:t>
            </a:r>
          </a:p>
          <a:p>
            <a:r>
              <a:rPr lang="en-US" sz="2200" dirty="0"/>
              <a:t>Explain how and why organizations change</a:t>
            </a:r>
          </a:p>
          <a:p>
            <a:r>
              <a:rPr lang="en-US" sz="2200" dirty="0"/>
              <a:t>Increase employee acceptance of change</a:t>
            </a:r>
          </a:p>
          <a:p>
            <a:r>
              <a:rPr lang="en-US" sz="2200" dirty="0"/>
              <a:t>Explain the importance of organizational culture</a:t>
            </a:r>
          </a:p>
          <a:p>
            <a:r>
              <a:rPr lang="en-US" sz="2200" dirty="0"/>
              <a:t>Effectively handle change</a:t>
            </a:r>
          </a:p>
          <a:p>
            <a:r>
              <a:rPr lang="en-US" sz="2200" dirty="0"/>
              <a:t>Decide when empowering employees is a good idea</a:t>
            </a:r>
          </a:p>
          <a:p>
            <a:r>
              <a:rPr lang="en-US" sz="2200" dirty="0"/>
              <a:t>Recognize the levels of employee input</a:t>
            </a:r>
          </a:p>
          <a:p>
            <a:r>
              <a:rPr lang="en-US" sz="2200" dirty="0"/>
              <a:t>Select the best type of flexible work schedule</a:t>
            </a:r>
          </a:p>
          <a:p>
            <a:r>
              <a:rPr lang="en-US" sz="2200" dirty="0"/>
              <a:t>Properly conduct a layoff</a:t>
            </a:r>
          </a:p>
          <a:p>
            <a:r>
              <a:rPr lang="en-US" sz="2200"/>
              <a:t>Realize </a:t>
            </a:r>
            <a:r>
              <a:rPr lang="en-US" sz="2200" dirty="0"/>
              <a:t>the effects of layoffs on victims, survivors, the organization, and the community</a:t>
            </a:r>
          </a:p>
        </p:txBody>
      </p:sp>
    </p:spTree>
    <p:extLst>
      <p:ext uri="{BB962C8B-B14F-4D97-AF65-F5344CB8AC3E}">
        <p14:creationId xmlns:p14="http://schemas.microsoft.com/office/powerpoint/2010/main" val="3693740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Sacred-Cow Hunts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The Paper Cow</a:t>
            </a:r>
            <a:br>
              <a:rPr lang="en-US" dirty="0"/>
            </a:br>
            <a:endParaRPr lang="en-US" dirty="0"/>
          </a:p>
          <a:p>
            <a:r>
              <a:rPr lang="en-US" dirty="0"/>
              <a:t>The Meeting Cow</a:t>
            </a:r>
            <a:br>
              <a:rPr lang="en-US" dirty="0"/>
            </a:br>
            <a:endParaRPr lang="en-US" dirty="0"/>
          </a:p>
          <a:p>
            <a:r>
              <a:rPr lang="en-US" dirty="0"/>
              <a:t>The Speed Cow</a:t>
            </a:r>
          </a:p>
        </p:txBody>
      </p:sp>
    </p:spTree>
    <p:extLst>
      <p:ext uri="{BB962C8B-B14F-4D97-AF65-F5344CB8AC3E}">
        <p14:creationId xmlns:p14="http://schemas.microsoft.com/office/powerpoint/2010/main" val="3451447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D194A-8D78-4F51-94E3-10DD87EAC261}"/>
              </a:ext>
            </a:extLst>
          </p:cNvPr>
          <p:cNvSpPr>
            <a:spLocks noGrp="1"/>
          </p:cNvSpPr>
          <p:nvPr>
            <p:ph type="title"/>
          </p:nvPr>
        </p:nvSpPr>
        <p:spPr/>
        <p:txBody>
          <a:bodyPr/>
          <a:lstStyle/>
          <a:p>
            <a:r>
              <a:rPr lang="en-IN" dirty="0"/>
              <a:t>Workbook Exercise 14.1</a:t>
            </a:r>
            <a:br>
              <a:rPr lang="en-IN" dirty="0"/>
            </a:br>
            <a:r>
              <a:rPr lang="en-IN" dirty="0"/>
              <a:t>Sacred Cow Hunts</a:t>
            </a:r>
          </a:p>
        </p:txBody>
      </p:sp>
    </p:spTree>
    <p:extLst>
      <p:ext uri="{BB962C8B-B14F-4D97-AF65-F5344CB8AC3E}">
        <p14:creationId xmlns:p14="http://schemas.microsoft.com/office/powerpoint/2010/main" val="2371373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Employee Acceptance of Change: </a:t>
            </a:r>
            <a:br>
              <a:rPr lang="en-US" dirty="0"/>
            </a:br>
            <a:r>
              <a:rPr lang="en-US" dirty="0"/>
              <a:t>Stages of Change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Organizational Stages (Lewin, 1958)</a:t>
            </a:r>
          </a:p>
          <a:p>
            <a:pPr lvl="1"/>
            <a:r>
              <a:rPr lang="en-US" dirty="0"/>
              <a:t>Unfreezing</a:t>
            </a:r>
          </a:p>
          <a:p>
            <a:pPr lvl="1"/>
            <a:r>
              <a:rPr lang="en-US" dirty="0"/>
              <a:t>Moving</a:t>
            </a:r>
          </a:p>
          <a:p>
            <a:pPr lvl="1"/>
            <a:r>
              <a:rPr lang="en-US" dirty="0"/>
              <a:t>Refreezing</a:t>
            </a:r>
            <a:br>
              <a:rPr lang="en-US" dirty="0"/>
            </a:br>
            <a:endParaRPr lang="en-US" dirty="0"/>
          </a:p>
          <a:p>
            <a:r>
              <a:rPr lang="en-US" dirty="0"/>
              <a:t>Employee Stages (Carnall &amp; By, 2014)</a:t>
            </a:r>
          </a:p>
          <a:p>
            <a:pPr lvl="1"/>
            <a:r>
              <a:rPr lang="en-US" dirty="0"/>
              <a:t>Denial</a:t>
            </a:r>
          </a:p>
          <a:p>
            <a:pPr lvl="1"/>
            <a:r>
              <a:rPr lang="en-US" dirty="0"/>
              <a:t>Defense</a:t>
            </a:r>
          </a:p>
          <a:p>
            <a:pPr lvl="1"/>
            <a:r>
              <a:rPr lang="en-US" dirty="0"/>
              <a:t>Discarding</a:t>
            </a:r>
          </a:p>
          <a:p>
            <a:pPr lvl="1"/>
            <a:r>
              <a:rPr lang="en-US" dirty="0"/>
              <a:t>Adaptation</a:t>
            </a:r>
          </a:p>
          <a:p>
            <a:pPr lvl="1"/>
            <a:r>
              <a:rPr lang="en-US" dirty="0"/>
              <a:t>Internalization</a:t>
            </a:r>
          </a:p>
        </p:txBody>
      </p:sp>
    </p:spTree>
    <p:extLst>
      <p:ext uri="{BB962C8B-B14F-4D97-AF65-F5344CB8AC3E}">
        <p14:creationId xmlns:p14="http://schemas.microsoft.com/office/powerpoint/2010/main" val="2951539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Employee Acceptance of Change: </a:t>
            </a:r>
            <a:br>
              <a:rPr lang="en-US" dirty="0"/>
            </a:br>
            <a:r>
              <a:rPr lang="en-US" dirty="0"/>
              <a:t>The Type of Change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The Type of Change</a:t>
            </a:r>
          </a:p>
          <a:p>
            <a:pPr lvl="1"/>
            <a:r>
              <a:rPr lang="en-US" dirty="0"/>
              <a:t>Evolutionary</a:t>
            </a:r>
          </a:p>
          <a:p>
            <a:pPr lvl="1"/>
            <a:r>
              <a:rPr lang="en-US" dirty="0"/>
              <a:t>Revolutionary</a:t>
            </a:r>
          </a:p>
        </p:txBody>
      </p:sp>
    </p:spTree>
    <p:extLst>
      <p:ext uri="{BB962C8B-B14F-4D97-AF65-F5344CB8AC3E}">
        <p14:creationId xmlns:p14="http://schemas.microsoft.com/office/powerpoint/2010/main" val="3566479748"/>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c1e726a-7c3b-4654-9122-87de3e28a51c">
      <UserInfo>
        <DisplayName/>
        <AccountId xsi:nil="true"/>
        <AccountType/>
      </UserInfo>
    </SharedWithUsers>
    <AdminNotes xmlns="c8ecdccd-e3b0-4392-94c4-49d90f16d1d5" xsi:nil="true"/>
    <Topic xmlns="c8ecdccd-e3b0-4392-94c4-49d90f16d1d5">Accessibility</Topic>
    <Copy xmlns="c8ecdccd-e3b0-4392-94c4-49d90f16d1d5">true</Copy>
    <MasterLocation_x0028_ifCopy_x003d_Yes_x0029_ xmlns="c8ecdccd-e3b0-4392-94c4-49d90f16d1d5">LCoE</MasterLocation_x0028_ifCopy_x003d_Yes_x0029_>
    <Owner xmlns="c8ecdccd-e3b0-4392-94c4-49d90f16d1d5">LCoE</Owner>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5A683995A7B1D46BAE4BA042997DC16" ma:contentTypeVersion="18" ma:contentTypeDescription="Create a new document." ma:contentTypeScope="" ma:versionID="6b2a7157397caa02a1ce799840706cf4">
  <xsd:schema xmlns:xsd="http://www.w3.org/2001/XMLSchema" xmlns:xs="http://www.w3.org/2001/XMLSchema" xmlns:p="http://schemas.microsoft.com/office/2006/metadata/properties" xmlns:ns2="c8ecdccd-e3b0-4392-94c4-49d90f16d1d5" xmlns:ns3="cc1e726a-7c3b-4654-9122-87de3e28a51c" targetNamespace="http://schemas.microsoft.com/office/2006/metadata/properties" ma:root="true" ma:fieldsID="f7ec463e446db2c0a3b7b3165a862926" ns2:_="" ns3:_="">
    <xsd:import namespace="c8ecdccd-e3b0-4392-94c4-49d90f16d1d5"/>
    <xsd:import namespace="cc1e726a-7c3b-4654-9122-87de3e28a51c"/>
    <xsd:element name="properties">
      <xsd:complexType>
        <xsd:sequence>
          <xsd:element name="documentManagement">
            <xsd:complexType>
              <xsd:all>
                <xsd:element ref="ns2:MediaServiceMetadata" minOccurs="0"/>
                <xsd:element ref="ns2:MediaServiceFastMetadata" minOccurs="0"/>
                <xsd:element ref="ns2:MediaServiceAutoTags" minOccurs="0"/>
                <xsd:element ref="ns2:Topic" minOccurs="0"/>
                <xsd:element ref="ns3:SharedWithUsers" minOccurs="0"/>
                <xsd:element ref="ns3:SharedWithDetails" minOccurs="0"/>
                <xsd:element ref="ns2:MediaServiceAutoKeyPoints" minOccurs="0"/>
                <xsd:element ref="ns2:MediaServiceKeyPoints" minOccurs="0"/>
                <xsd:element ref="ns2:MediaServiceDateTaken" minOccurs="0"/>
                <xsd:element ref="ns2:Owner" minOccurs="0"/>
                <xsd:element ref="ns2:Copy" minOccurs="0"/>
                <xsd:element ref="ns2:MasterLocation_x0028_ifCopy_x003d_Yes_x0029_" minOccurs="0"/>
                <xsd:element ref="ns2:Admin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cdccd-e3b0-4392-94c4-49d90f16d1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Topic" ma:index="11" nillable="true" ma:displayName="Topic" ma:default="Unassigned" ma:format="Dropdown" ma:internalName="Topic">
      <xsd:simpleType>
        <xsd:restriction base="dms:Choice">
          <xsd:enumeration value="Accessibility"/>
          <xsd:enumeration value="Archiving"/>
          <xsd:enumeration value="CenDoc"/>
          <xsd:enumeration value="Content Corrections/Reprints"/>
          <xsd:enumeration value="Content Creation"/>
          <xsd:enumeration value="Files to Printer"/>
          <xsd:enumeration value="Invoicing"/>
          <xsd:enumeration value="Partner Programs"/>
          <xsd:enumeration value="Project Management"/>
          <xsd:enumeration value="Other"/>
          <xsd:enumeration value="Unassigned"/>
          <xsd:enumeration value="Source Document Only"/>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Owner" ma:index="17" nillable="true" ma:displayName="Owner" ma:format="Dropdown" ma:internalName="Owner">
      <xsd:simpleType>
        <xsd:restriction base="dms:Choice">
          <xsd:enumeration value="Content Corrections"/>
          <xsd:enumeration value="Content Creation"/>
          <xsd:enumeration value="Content Management Services"/>
          <xsd:enumeration value="Creative Studio"/>
          <xsd:enumeration value="Digital Production"/>
          <xsd:enumeration value="Finance"/>
          <xsd:enumeration value="LCoE"/>
          <xsd:enumeration value="Manufacturing"/>
          <xsd:enumeration value="Strategic Sourcing"/>
        </xsd:restriction>
      </xsd:simpleType>
    </xsd:element>
    <xsd:element name="Copy" ma:index="18" nillable="true" ma:displayName="Copy " ma:default="0" ma:description="This is a VIP copy of a master document that is posted/available internally" ma:format="Dropdown" ma:internalName="Copy">
      <xsd:simpleType>
        <xsd:restriction base="dms:Boolean"/>
      </xsd:simpleType>
    </xsd:element>
    <xsd:element name="MasterLocation_x0028_ifCopy_x003d_Yes_x0029_" ma:index="19" nillable="true" ma:displayName="Master Location (if Copy = Yes)" ma:default="n/a" ma:description="Site/document library where master version is maintained" ma:format="Dropdown" ma:internalName="MasterLocation_x0028_ifCopy_x003d_Yes_x0029_">
      <xsd:simpleType>
        <xsd:restriction base="dms:Choice">
          <xsd:enumeration value="Catalyst / Finance"/>
          <xsd:enumeration value="Content Creation"/>
          <xsd:enumeration value="Content Management Services"/>
          <xsd:enumeration value="GPMOT"/>
          <xsd:enumeration value="LCoE"/>
          <xsd:enumeration value="Strategic Sourcing"/>
          <xsd:enumeration value="VIP Documents"/>
          <xsd:enumeration value="n/a"/>
        </xsd:restriction>
      </xsd:simpleType>
    </xsd:element>
    <xsd:element name="AdminNotes" ma:index="20" nillable="true" ma:displayName="Admin Notes" ma:format="Dropdown" ma:internalName="AdminNotes">
      <xsd:simpleType>
        <xsd:union memberTypes="dms:Text">
          <xsd:simpleType>
            <xsd:restriction base="dms:Choice">
              <xsd:enumeration value="See Source Documents"/>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c1e726a-7c3b-4654-9122-87de3e28a51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BA192-EF86-48DF-982C-2C526A268392}">
  <ds:schemaRefs>
    <ds:schemaRef ds:uri="http://schemas.openxmlformats.org/package/2006/metadata/core-properties"/>
    <ds:schemaRef ds:uri="http://www.w3.org/XML/1998/namespace"/>
    <ds:schemaRef ds:uri="c8ecdccd-e3b0-4392-94c4-49d90f16d1d5"/>
    <ds:schemaRef ds:uri="http://purl.org/dc/terms/"/>
    <ds:schemaRef ds:uri="http://schemas.microsoft.com/office/infopath/2007/PartnerControls"/>
    <ds:schemaRef ds:uri="http://purl.org/dc/elements/1.1/"/>
    <ds:schemaRef ds:uri="http://schemas.microsoft.com/office/2006/documentManagement/types"/>
    <ds:schemaRef ds:uri="cc1e726a-7c3b-4654-9122-87de3e28a51c"/>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72CEB1C7-5C0A-4F1C-B184-5FA4EC6070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ecdccd-e3b0-4392-94c4-49d90f16d1d5"/>
    <ds:schemaRef ds:uri="cc1e726a-7c3b-4654-9122-87de3e28a5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1296</TotalTime>
  <Words>1550</Words>
  <Application>Microsoft Office PowerPoint</Application>
  <PresentationFormat>Widescreen</PresentationFormat>
  <Paragraphs>286</Paragraphs>
  <Slides>53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Arial</vt:lpstr>
      <vt:lpstr>Calibri</vt:lpstr>
      <vt:lpstr>Helvetica</vt:lpstr>
      <vt:lpstr>Open Sans</vt:lpstr>
      <vt:lpstr>Summer Font</vt:lpstr>
      <vt:lpstr>Office Theme</vt:lpstr>
      <vt:lpstr>Industrial/Organizational Psychology: An Applied Approach, 9e</vt:lpstr>
      <vt:lpstr>Icebreaker</vt:lpstr>
      <vt:lpstr>Learning Objectives</vt:lpstr>
      <vt:lpstr>Workbook Exercise 14.2 Acceptance of Change</vt:lpstr>
      <vt:lpstr>Managing Change</vt:lpstr>
      <vt:lpstr>Sacred-Cow Hunts</vt:lpstr>
      <vt:lpstr>Workbook Exercise 14.1 Sacred Cow Hunts</vt:lpstr>
      <vt:lpstr>Employee Acceptance of Change:  Stages of Change</vt:lpstr>
      <vt:lpstr>Employee Acceptance of Change:  The Type of Change</vt:lpstr>
      <vt:lpstr>Employee Acceptance of Change:  The Reason Behind the Change</vt:lpstr>
      <vt:lpstr>Employee Acceptance of Change:  The Person Making the Change</vt:lpstr>
      <vt:lpstr>Employee Acceptance of Change:  The Person Being Changed</vt:lpstr>
      <vt:lpstr>Implementing Change</vt:lpstr>
      <vt:lpstr>Organizational Culture:  The Importance of Organizational Culture</vt:lpstr>
      <vt:lpstr>Organizational Culture:  Steps to Changing Culture</vt:lpstr>
      <vt:lpstr>Workbook Exercise 14.3 Organizational Culture</vt:lpstr>
      <vt:lpstr>Organizational Culture:  Assessing the New Culture</vt:lpstr>
      <vt:lpstr>Organizational Culture:  Creating Dissatisfaction with Existing Culture</vt:lpstr>
      <vt:lpstr>Organizational Culture:  Maintaining the New Culture</vt:lpstr>
      <vt:lpstr>Empowerment</vt:lpstr>
      <vt:lpstr>Factors in Making the Decision to Empower</vt:lpstr>
      <vt:lpstr>Decision-Making Strategies Using the  Vroom-Yetton Model</vt:lpstr>
      <vt:lpstr>The Vroom-Yetton Decision-Making Flowchart</vt:lpstr>
      <vt:lpstr>Workbook Exercise 14.4 Vroom-Yetton Decision Making Model</vt:lpstr>
      <vt:lpstr>Levels of Employee Input (1 of 2)</vt:lpstr>
      <vt:lpstr>Levels of Employee Input (2 of 2)</vt:lpstr>
      <vt:lpstr>Empowerment Charts</vt:lpstr>
      <vt:lpstr>Consequences to Empowerment</vt:lpstr>
      <vt:lpstr>Flexible Work Arrangements</vt:lpstr>
      <vt:lpstr>Benefits of Flexible Work Arrangements</vt:lpstr>
      <vt:lpstr>Types of Flexible Arrangements</vt:lpstr>
      <vt:lpstr>Strategy 1: Flexible Work Hours</vt:lpstr>
      <vt:lpstr>Strategy 2: Compressed Work Weeks</vt:lpstr>
      <vt:lpstr>Strategy 3: Reducing Work Hours</vt:lpstr>
      <vt:lpstr>Strategy 4: Working from Home</vt:lpstr>
      <vt:lpstr>Activity: Discussion of Naps</vt:lpstr>
      <vt:lpstr>Workbook Exercise 14.6 Work Schedules</vt:lpstr>
      <vt:lpstr>Downsizing</vt:lpstr>
      <vt:lpstr>Reducing the Impact of Downsizing:  Signs of Problems</vt:lpstr>
      <vt:lpstr>Reducing the Impact of Downsizing:  Selecting the Employees to Be Laid Off</vt:lpstr>
      <vt:lpstr>Reducing the Impact of Downsizing:  The Announcement</vt:lpstr>
      <vt:lpstr>Reducing the Impact of Downsizing: Outplacement Programs</vt:lpstr>
      <vt:lpstr>Effects of Downsizing: Victims</vt:lpstr>
      <vt:lpstr>Effects of Downsizing: Survivors</vt:lpstr>
      <vt:lpstr>Effects of Downsizing: Local Community</vt:lpstr>
      <vt:lpstr>Effects of Downsizing</vt:lpstr>
      <vt:lpstr>Workbook Exercise 14.5 Downsizing</vt:lpstr>
      <vt:lpstr>Activity: Discussion of Layoffs</vt:lpstr>
      <vt:lpstr>Activity: Applied Case Study</vt:lpstr>
      <vt:lpstr>Activity: Discussion: Focus on Ethics (1 of 2)</vt:lpstr>
      <vt:lpstr>Activity: Discussion: Focus on Ethics (2 of 2)</vt:lpstr>
      <vt:lpstr>Activity: Self-Assessment</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Kimberley Grove</dc:creator>
  <cp:keywords/>
  <dc:description/>
  <cp:lastModifiedBy>LAVANYA K Kasirajan</cp:lastModifiedBy>
  <cp:revision>269</cp:revision>
  <cp:lastPrinted>2020-10-12T14:10:12Z</cp:lastPrinted>
  <dcterms:created xsi:type="dcterms:W3CDTF">2019-11-14T21:20:16Z</dcterms:created>
  <dcterms:modified xsi:type="dcterms:W3CDTF">2022-02-16T08:37:00Z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0x01010025A683995A7B1D46BAE4BA042997DC16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SP Reprints">
    <vt:bool>false</vt:bool>
  </property>
  <property fmtid="{D5CDD505-2E9C-101B-9397-08002B2CF9AE}" pid="13" name="_SourceUrl">
    <vt:lpwstr/>
  </property>
  <property fmtid="{D5CDD505-2E9C-101B-9397-08002B2CF9AE}" pid="14" name="_SharedFileIndex">
    <vt:lpwstr/>
  </property>
  <property fmtid="{D5CDD505-2E9C-101B-9397-08002B2CF9AE}" pid="15" name="SP Production">
    <vt:bool>false</vt:bool>
  </property>
  <property fmtid="{D5CDD505-2E9C-101B-9397-08002B2CF9AE}" pid="16" name="SP Content Authoring/Dev">
    <vt:bool>false</vt:bool>
  </property>
  <property fmtid="{D5CDD505-2E9C-101B-9397-08002B2CF9AE}" pid="17" name="SP E2E">
    <vt:bool>false</vt:bool>
  </property>
</Properties>
</file>