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498" r:id="rId5"/>
    <p:sldId id="375" r:id="rId6"/>
    <p:sldId id="309" r:id="rId7"/>
    <p:sldId id="440" r:id="rId8"/>
    <p:sldId id="422" r:id="rId9"/>
    <p:sldId id="423" r:id="rId10"/>
    <p:sldId id="424" r:id="rId11"/>
    <p:sldId id="441" r:id="rId12"/>
    <p:sldId id="425" r:id="rId13"/>
    <p:sldId id="310" r:id="rId14"/>
    <p:sldId id="442" r:id="rId15"/>
    <p:sldId id="312" r:id="rId16"/>
    <p:sldId id="313" r:id="rId17"/>
    <p:sldId id="426" r:id="rId18"/>
    <p:sldId id="405" r:id="rId19"/>
    <p:sldId id="427" r:id="rId20"/>
    <p:sldId id="406" r:id="rId21"/>
    <p:sldId id="407" r:id="rId22"/>
    <p:sldId id="443" r:id="rId23"/>
    <p:sldId id="428" r:id="rId24"/>
    <p:sldId id="429" r:id="rId25"/>
    <p:sldId id="315" r:id="rId26"/>
    <p:sldId id="316" r:id="rId27"/>
    <p:sldId id="430" r:id="rId28"/>
    <p:sldId id="444" r:id="rId29"/>
    <p:sldId id="445" r:id="rId30"/>
    <p:sldId id="317" r:id="rId31"/>
    <p:sldId id="431" r:id="rId32"/>
    <p:sldId id="446" r:id="rId33"/>
    <p:sldId id="434" r:id="rId34"/>
    <p:sldId id="432" r:id="rId35"/>
    <p:sldId id="410" r:id="rId36"/>
    <p:sldId id="413" r:id="rId37"/>
    <p:sldId id="320" r:id="rId38"/>
    <p:sldId id="447" r:id="rId39"/>
    <p:sldId id="435" r:id="rId40"/>
    <p:sldId id="448" r:id="rId41"/>
    <p:sldId id="415" r:id="rId42"/>
    <p:sldId id="436" r:id="rId43"/>
    <p:sldId id="439" r:id="rId44"/>
    <p:sldId id="449" r:id="rId45"/>
    <p:sldId id="416" r:id="rId46"/>
    <p:sldId id="338" r:id="rId47"/>
    <p:sldId id="451" r:id="rId48"/>
    <p:sldId id="450" r:id="rId49"/>
    <p:sldId id="339" r:id="rId50"/>
    <p:sldId id="399" r:id="rId51"/>
    <p:sldId id="341" r:id="rId52"/>
    <p:sldId id="358" r:id="rId53"/>
    <p:sldId id="370" r:id="rId54"/>
    <p:sldId id="403" r:id="rId55"/>
    <p:sldId id="452" r:id="rId56"/>
    <p:sldId id="377" r:id="rId5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William Altman" initials="WA" lastIdx="11" clrIdx="6">
    <p:extLst>
      <p:ext uri="{19B8F6BF-5375-455C-9EA6-DF929625EA0E}">
        <p15:presenceInfo xmlns:p15="http://schemas.microsoft.com/office/powerpoint/2012/main" userId="672c3f7d37cea9f0" providerId="Windows Live"/>
      </p:ext>
    </p:extLst>
  </p:cmAuthor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8" name="Copyeditor" initials="HJ" lastIdx="2" clrIdx="7">
    <p:extLst>
      <p:ext uri="{19B8F6BF-5375-455C-9EA6-DF929625EA0E}">
        <p15:presenceInfo xmlns:p15="http://schemas.microsoft.com/office/powerpoint/2012/main" userId="Copyeditor" providerId="None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9" name="Mike Aamodt" initials="MA" lastIdx="13" clrIdx="8">
    <p:extLst>
      <p:ext uri="{19B8F6BF-5375-455C-9EA6-DF929625EA0E}">
        <p15:presenceInfo xmlns:p15="http://schemas.microsoft.com/office/powerpoint/2012/main" userId="S::maamodt@dciconsult.com::fe16b82d-2592-4196-a810-e9a2d16244bf" providerId="AD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6" autoAdjust="0"/>
    <p:restoredTop sz="86940" autoAdjust="0"/>
  </p:normalViewPr>
  <p:slideViewPr>
    <p:cSldViewPr snapToGrid="0" snapToObjects="1">
      <p:cViewPr varScale="1">
        <p:scale>
          <a:sx n="95" d="100"/>
          <a:sy n="95" d="100"/>
        </p:scale>
        <p:origin x="7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EB032B6C-86D0-4D0C-9252-3BF2B133B555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14"/>
            <a:ext cx="10515600" cy="113984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91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Aamodt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7" r:id="rId5"/>
    <p:sldLayoutId id="2147483726" r:id="rId6"/>
    <p:sldLayoutId id="2147483718" r:id="rId7"/>
    <p:sldLayoutId id="2147483715" r:id="rId8"/>
    <p:sldLayoutId id="2147483716" r:id="rId9"/>
    <p:sldLayoutId id="2147483719" r:id="rId10"/>
    <p:sldLayoutId id="2147483720" r:id="rId11"/>
    <p:sldLayoutId id="2147483723" r:id="rId12"/>
    <p:sldLayoutId id="2147483724" r:id="rId13"/>
    <p:sldLayoutId id="2147483713" r:id="rId14"/>
    <p:sldLayoutId id="2147483717" r:id="rId15"/>
    <p:sldLayoutId id="2147483725" r:id="rId16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4989" y="3576093"/>
            <a:ext cx="6537731" cy="1343006"/>
          </a:xfrm>
        </p:spPr>
        <p:txBody>
          <a:bodyPr/>
          <a:lstStyle/>
          <a:p>
            <a:pPr algn="ctr"/>
            <a:r>
              <a:rPr lang="en-US" sz="3200" dirty="0"/>
              <a:t>Chapter 15: Stress Management: Dealing with the Demands of Life and Work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4559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55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Workbook Exercises 15.1, 15.2</a:t>
            </a:r>
            <a:br>
              <a:rPr lang="en-IN" sz="3600" dirty="0"/>
            </a:br>
            <a:r>
              <a:rPr lang="en-IN" sz="3600" dirty="0"/>
              <a:t>Your Stress Personality</a:t>
            </a:r>
          </a:p>
        </p:txBody>
      </p:sp>
    </p:spTree>
    <p:extLst>
      <p:ext uri="{BB962C8B-B14F-4D97-AF65-F5344CB8AC3E}">
        <p14:creationId xmlns:p14="http://schemas.microsoft.com/office/powerpoint/2010/main" val="269358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55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Sources of Stress</a:t>
            </a:r>
          </a:p>
        </p:txBody>
      </p:sp>
    </p:spTree>
    <p:extLst>
      <p:ext uri="{BB962C8B-B14F-4D97-AF65-F5344CB8AC3E}">
        <p14:creationId xmlns:p14="http://schemas.microsoft.com/office/powerpoint/2010/main" val="396436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Stress: Personal Stressors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Fear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Resistance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Resentment</a:t>
            </a:r>
          </a:p>
        </p:txBody>
      </p:sp>
    </p:spTree>
    <p:extLst>
      <p:ext uri="{BB962C8B-B14F-4D97-AF65-F5344CB8AC3E}">
        <p14:creationId xmlns:p14="http://schemas.microsoft.com/office/powerpoint/2010/main" val="295153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Stress: Occupational Stressors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Job Characteristics</a:t>
            </a:r>
          </a:p>
          <a:p>
            <a:pPr lvl="1"/>
            <a:r>
              <a:rPr lang="en-US" dirty="0"/>
              <a:t>Role conflict</a:t>
            </a:r>
          </a:p>
          <a:p>
            <a:pPr lvl="1"/>
            <a:r>
              <a:rPr lang="en-US" dirty="0"/>
              <a:t>Role ambiguity</a:t>
            </a:r>
          </a:p>
          <a:p>
            <a:pPr lvl="1"/>
            <a:r>
              <a:rPr lang="en-US" dirty="0"/>
              <a:t>Role overload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Characteristics</a:t>
            </a:r>
          </a:p>
          <a:p>
            <a:pPr lvl="1"/>
            <a:r>
              <a:rPr lang="en-US" dirty="0"/>
              <a:t>Person/organization fit</a:t>
            </a:r>
          </a:p>
          <a:p>
            <a:pPr lvl="1"/>
            <a:r>
              <a:rPr lang="en-US" dirty="0"/>
              <a:t>Change</a:t>
            </a:r>
          </a:p>
          <a:p>
            <a:pPr lvl="1"/>
            <a:r>
              <a:rPr lang="en-US" dirty="0"/>
              <a:t>Relations with others</a:t>
            </a:r>
          </a:p>
          <a:p>
            <a:pPr lvl="1"/>
            <a:r>
              <a:rPr lang="en-US" dirty="0"/>
              <a:t>Organizational politics</a:t>
            </a:r>
          </a:p>
        </p:txBody>
      </p:sp>
    </p:spTree>
    <p:extLst>
      <p:ext uri="{BB962C8B-B14F-4D97-AF65-F5344CB8AC3E}">
        <p14:creationId xmlns:p14="http://schemas.microsoft.com/office/powerpoint/2010/main" val="19905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FA1BD-4374-49ED-A28E-5C6C6981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Employee Stress</a:t>
            </a:r>
            <a:endParaRPr lang="en-IN" dirty="0"/>
          </a:p>
        </p:txBody>
      </p:sp>
      <p:graphicFrame>
        <p:nvGraphicFramePr>
          <p:cNvPr id="12" name="Group 70">
            <a:extLst>
              <a:ext uri="{FF2B5EF4-FFF2-40B4-BE49-F238E27FC236}">
                <a16:creationId xmlns:a16="http://schemas.microsoft.com/office/drawing/2014/main" id="{0CAF613F-2414-40EC-9F28-8FCE67744749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600824458"/>
              </p:ext>
            </p:extLst>
          </p:nvPr>
        </p:nvGraphicFramePr>
        <p:xfrm>
          <a:off x="1948744" y="1473828"/>
          <a:ext cx="8294512" cy="408527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57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3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Antecedent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Corrected Correlation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Meta-Analysis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Organizational Politics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Miller et al. (2008)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Insecurity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Sverke et al. (2002)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Fit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Person-job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Kristof-Brown et al. (2005)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Person-organization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Kristof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-Brown et al. (2005)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Support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Coworkers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Viswesvaran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 (1999)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Supervisors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Viswesvaran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 (1999)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8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Stress: Physical Work Environment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356647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FA1BD-4374-49ED-A28E-5C6C6981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Noise Factors</a:t>
            </a:r>
            <a:endParaRPr lang="en-IN" dirty="0"/>
          </a:p>
        </p:txBody>
      </p:sp>
      <p:graphicFrame>
        <p:nvGraphicFramePr>
          <p:cNvPr id="6" name="Group 37">
            <a:extLst>
              <a:ext uri="{FF2B5EF4-FFF2-40B4-BE49-F238E27FC236}">
                <a16:creationId xmlns:a16="http://schemas.microsoft.com/office/drawing/2014/main" id="{715EF38A-19CA-4EB0-AA89-0FFF40591E4B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770578078"/>
              </p:ext>
            </p:extLst>
          </p:nvPr>
        </p:nvGraphicFramePr>
        <p:xfrm>
          <a:off x="2190750" y="1585459"/>
          <a:ext cx="7810501" cy="40843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9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Disruptive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Least Disruptive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frequency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frequency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Unpleasant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Pleasant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Intermittent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Unnecessary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Necessary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Unpredictable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Predictable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Unfamiliar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is noise sensitive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is not noise sensitive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165" marR="851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0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Noise on Type of Task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Cognitive skills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Communication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191176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Noise on Performance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Affects quality more than quantity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Decreased performance on cognitive tasks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Decreased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334391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Noise on Health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Hearing loss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Increased blood pressure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frequent illness</a:t>
            </a:r>
          </a:p>
        </p:txBody>
      </p:sp>
    </p:spTree>
    <p:extLst>
      <p:ext uri="{BB962C8B-B14F-4D97-AF65-F5344CB8AC3E}">
        <p14:creationId xmlns:p14="http://schemas.microsoft.com/office/powerpoint/2010/main" val="42975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D9D27C8-67CB-41C5-A0B7-423BC14D8A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4801400"/>
          </a:xfrm>
        </p:spPr>
        <p:txBody>
          <a:bodyPr/>
          <a:lstStyle/>
          <a:p>
            <a:r>
              <a:rPr lang="en-US" dirty="0"/>
              <a:t>Break into pairs of students.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 a time that you felt stressed while on a job or taking a class. What caused the stress? What did you do to reduce the stress?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Share your discussions with the class.</a:t>
            </a:r>
          </a:p>
        </p:txBody>
      </p:sp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FA1BD-4374-49ED-A28E-5C6C6981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Noise at Different Levels</a:t>
            </a:r>
            <a:endParaRPr lang="en-IN" dirty="0"/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E71A599B-D6E3-4847-B5DB-0697CDB5146B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2802228779"/>
              </p:ext>
            </p:extLst>
          </p:nvPr>
        </p:nvGraphicFramePr>
        <p:xfrm>
          <a:off x="2182990" y="1357313"/>
          <a:ext cx="7826021" cy="40465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4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of Noise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Decibels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Rocket launch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Jet takeoff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exposure can cause deafness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Riveting machine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legal exposure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Textile weaving plant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pressure increases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 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performance drops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 report more illness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traffic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Legal acceptable noise limit for 8-hour day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Noisy restaurant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Telephone use is difficult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33" marR="80433" marT="48123" marB="481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6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FA1BD-4374-49ED-A28E-5C6C6981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Noise Limits</a:t>
            </a:r>
            <a:endParaRPr lang="en-IN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56FF0B5-59F3-4D4C-979B-36FEC507DEA6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490607417"/>
              </p:ext>
            </p:extLst>
          </p:nvPr>
        </p:nvGraphicFramePr>
        <p:xfrm>
          <a:off x="2476500" y="1687739"/>
          <a:ext cx="7239000" cy="2971800"/>
        </p:xfrm>
        <a:graphic>
          <a:graphicData uri="http://schemas.openxmlformats.org/drawingml/2006/table">
            <a:tbl>
              <a:tblPr firstRow="1"/>
              <a:tblGrid>
                <a:gridCol w="3619500">
                  <a:extLst>
                    <a:ext uri="{9D8B030D-6E8A-4147-A177-3AD203B41FA5}">
                      <a16:colId xmlns:a16="http://schemas.microsoft.com/office/drawing/2014/main" val="85763938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4219223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Hours of Exposure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Maximum Decibels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1872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90 (city traffic)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394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6717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95 (food blender)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0249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92566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67605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½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110 (lawn mower)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29207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115 (riveting machine)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0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Reduction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Legal limits to noise exposure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 the environment (e.g., carpet, acoustic tiles)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Reduce noise reaching employee (e.g., ear plugs)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Reduce noise emitted</a:t>
            </a:r>
          </a:p>
        </p:txBody>
      </p:sp>
    </p:spTree>
    <p:extLst>
      <p:ext uri="{BB962C8B-B14F-4D97-AF65-F5344CB8AC3E}">
        <p14:creationId xmlns:p14="http://schemas.microsoft.com/office/powerpoint/2010/main" val="76068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  <a:r>
              <a:rPr lang="en-US" sz="100" dirty="0"/>
              <a:t> </a:t>
            </a:r>
            <a:endParaRPr lang="en-IN" sz="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90967"/>
            <a:ext cx="10711543" cy="4801400"/>
          </a:xfrm>
        </p:spPr>
        <p:txBody>
          <a:bodyPr/>
          <a:lstStyle/>
          <a:p>
            <a:r>
              <a:rPr lang="en-US" dirty="0"/>
              <a:t>Body reduces heat by</a:t>
            </a:r>
          </a:p>
          <a:p>
            <a:pPr lvl="1"/>
            <a:r>
              <a:rPr lang="en-US" dirty="0"/>
              <a:t>Radiation</a:t>
            </a:r>
          </a:p>
          <a:p>
            <a:pPr lvl="1"/>
            <a:r>
              <a:rPr lang="en-US" dirty="0"/>
              <a:t>Evaporation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Body increases heat by</a:t>
            </a:r>
          </a:p>
          <a:p>
            <a:pPr lvl="1"/>
            <a:r>
              <a:rPr lang="en-US" dirty="0"/>
              <a:t>Constricting blood vessels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Effective temperature</a:t>
            </a:r>
          </a:p>
          <a:p>
            <a:pPr lvl="1"/>
            <a:r>
              <a:rPr lang="en-US" dirty="0"/>
              <a:t>Air temperature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Airflow</a:t>
            </a:r>
          </a:p>
          <a:p>
            <a:pPr lvl="1"/>
            <a:r>
              <a:rPr lang="en-US" dirty="0"/>
              <a:t>Temperature of objects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4490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Temperature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Depend on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Task type</a:t>
            </a:r>
          </a:p>
          <a:p>
            <a:pPr lvl="1"/>
            <a:r>
              <a:rPr lang="en-US" dirty="0"/>
              <a:t>Workload</a:t>
            </a:r>
          </a:p>
          <a:p>
            <a:pPr lvl="1"/>
            <a:r>
              <a:rPr lang="en-US" dirty="0"/>
              <a:t>Amount of exposure</a:t>
            </a:r>
          </a:p>
          <a:p>
            <a:pPr lvl="1"/>
            <a:r>
              <a:rPr lang="en-US" dirty="0"/>
              <a:t>Rest periods</a:t>
            </a:r>
          </a:p>
        </p:txBody>
      </p:sp>
    </p:spTree>
    <p:extLst>
      <p:ext uri="{BB962C8B-B14F-4D97-AF65-F5344CB8AC3E}">
        <p14:creationId xmlns:p14="http://schemas.microsoft.com/office/powerpoint/2010/main" val="98934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B8BE-9365-4C2F-97C2-1E3159A5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Temperature: Effect 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10BB-7B7D-4B61-9EB3-9954BDD2B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Extremely high or low can affect cognitive, physical, and perceptual task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Performance of machines and equipment</a:t>
            </a:r>
          </a:p>
        </p:txBody>
      </p:sp>
    </p:spTree>
    <p:extLst>
      <p:ext uri="{BB962C8B-B14F-4D97-AF65-F5344CB8AC3E}">
        <p14:creationId xmlns:p14="http://schemas.microsoft.com/office/powerpoint/2010/main" val="7883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B8BE-9365-4C2F-97C2-1E3159A5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Temperature: Workload and Rest Periods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10BB-7B7D-4B61-9EB3-9954BDD2B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  <a:p>
            <a:pPr lvl="1"/>
            <a:r>
              <a:rPr lang="en-US" dirty="0"/>
              <a:t>High temperatures affect work performance when workloads are heavy</a:t>
            </a:r>
          </a:p>
          <a:p>
            <a:pPr lvl="1"/>
            <a:r>
              <a:rPr lang="en-US" dirty="0"/>
              <a:t>Exposure to moderate levels while performing light workloads can also be dangerous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Rest Periods</a:t>
            </a:r>
          </a:p>
          <a:p>
            <a:pPr lvl="1"/>
            <a:r>
              <a:rPr lang="en-US" dirty="0"/>
              <a:t>CDC recommendations for adjustments to temperature based on environmental conditions and humidity </a:t>
            </a:r>
          </a:p>
        </p:txBody>
      </p:sp>
    </p:spTree>
    <p:extLst>
      <p:ext uri="{BB962C8B-B14F-4D97-AF65-F5344CB8AC3E}">
        <p14:creationId xmlns:p14="http://schemas.microsoft.com/office/powerpoint/2010/main" val="62567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Caused by Work Schedules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Shift Work</a:t>
            </a:r>
          </a:p>
          <a:p>
            <a:pPr lvl="1"/>
            <a:r>
              <a:rPr lang="en-US" dirty="0"/>
              <a:t>16% of employees work evening or night shifts</a:t>
            </a:r>
          </a:p>
          <a:p>
            <a:pPr lvl="1"/>
            <a:r>
              <a:rPr lang="en-US" dirty="0"/>
              <a:t>Shift work can disrupt circadian rhythm</a:t>
            </a:r>
          </a:p>
          <a:p>
            <a:pPr lvl="1"/>
            <a:r>
              <a:rPr lang="en-US" dirty="0"/>
              <a:t>Factors affecting impact of shift work</a:t>
            </a:r>
          </a:p>
          <a:p>
            <a:pPr lvl="2"/>
            <a:r>
              <a:rPr lang="en-US" dirty="0"/>
              <a:t>Uniqueness of shift</a:t>
            </a:r>
          </a:p>
          <a:p>
            <a:pPr lvl="2"/>
            <a:r>
              <a:rPr lang="en-US" dirty="0"/>
              <a:t>Fixed versus rotating shift</a:t>
            </a:r>
          </a:p>
          <a:p>
            <a:pPr lvl="2"/>
            <a:r>
              <a:rPr lang="en-US" dirty="0"/>
              <a:t>Frequency of rotation</a:t>
            </a:r>
          </a:p>
          <a:p>
            <a:pPr lvl="2"/>
            <a:r>
              <a:rPr lang="en-US" dirty="0"/>
              <a:t>Individual differences (chronotype)</a:t>
            </a:r>
          </a:p>
          <a:p>
            <a:pPr lvl="1"/>
            <a:r>
              <a:rPr lang="en-US" dirty="0"/>
              <a:t>Moonlighting</a:t>
            </a:r>
          </a:p>
          <a:p>
            <a:pPr lvl="3"/>
            <a:r>
              <a:rPr lang="en-US" dirty="0"/>
              <a:t>Night people</a:t>
            </a:r>
          </a:p>
          <a:p>
            <a:pPr lvl="3"/>
            <a:r>
              <a:rPr lang="en-US" dirty="0"/>
              <a:t>Morning people</a:t>
            </a:r>
          </a:p>
        </p:txBody>
      </p:sp>
    </p:spTree>
    <p:extLst>
      <p:ext uri="{BB962C8B-B14F-4D97-AF65-F5344CB8AC3E}">
        <p14:creationId xmlns:p14="http://schemas.microsoft.com/office/powerpoint/2010/main" val="358470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Stress: Other Sources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Minor frustration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Forecasting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Residual stress</a:t>
            </a:r>
          </a:p>
        </p:txBody>
      </p:sp>
    </p:spTree>
    <p:extLst>
      <p:ext uri="{BB962C8B-B14F-4D97-AF65-F5344CB8AC3E}">
        <p14:creationId xmlns:p14="http://schemas.microsoft.com/office/powerpoint/2010/main" val="2140291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E5349A-B5C1-4512-AC60-07630D1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Consequences of Stress</a:t>
            </a:r>
          </a:p>
        </p:txBody>
      </p:sp>
    </p:spTree>
    <p:extLst>
      <p:ext uri="{BB962C8B-B14F-4D97-AF65-F5344CB8AC3E}">
        <p14:creationId xmlns:p14="http://schemas.microsoft.com/office/powerpoint/2010/main" val="8235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028300"/>
            <a:ext cx="10711543" cy="480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15-01 State the definition of stress</a:t>
            </a:r>
            <a:br>
              <a:rPr lang="en-US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15-02 Name common stressors</a:t>
            </a:r>
            <a:br>
              <a:rPr lang="en-US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15-03 Explain the common consequences of stress (strains)</a:t>
            </a:r>
            <a:br>
              <a:rPr lang="en-US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15-04 Identify the effects of stress on behavior</a:t>
            </a:r>
            <a:br>
              <a:rPr lang="en-US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15-05 Recognize ways to reduce stress</a:t>
            </a:r>
            <a:br>
              <a:rPr lang="en-US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15-06 Know the importance of child-care and elder-care programs</a:t>
            </a:r>
            <a:br>
              <a:rPr lang="en-US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15-07 Explain how stress can at times result in workplace violence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9474CE-0236-4B8A-B5F2-2D3EC6AC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Stress: Personal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1E367-D2CC-49F1-852F-8F1E81F78C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Psychological</a:t>
            </a:r>
          </a:p>
          <a:p>
            <a:pPr lvl="1"/>
            <a:r>
              <a:rPr lang="en-US" dirty="0"/>
              <a:t>Depression</a:t>
            </a:r>
          </a:p>
          <a:p>
            <a:pPr lvl="1"/>
            <a:r>
              <a:rPr lang="en-US" dirty="0"/>
              <a:t>Anxiety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Sleep problems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Illness</a:t>
            </a:r>
          </a:p>
          <a:p>
            <a:pPr lvl="1"/>
            <a:r>
              <a:rPr lang="en-US" dirty="0"/>
              <a:t>Cardiovascular problems</a:t>
            </a:r>
          </a:p>
          <a:p>
            <a:pPr lvl="1"/>
            <a:r>
              <a:rPr lang="en-US" dirty="0"/>
              <a:t>Headaches</a:t>
            </a:r>
          </a:p>
          <a:p>
            <a:pPr lvl="1"/>
            <a:r>
              <a:rPr lang="en-US" dirty="0"/>
              <a:t>Joint pain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325F1-668F-4864-8DE4-75D301AD1CA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1344793"/>
            <a:ext cx="5540375" cy="4288564"/>
          </a:xfrm>
        </p:spPr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Smoking</a:t>
            </a:r>
          </a:p>
          <a:p>
            <a:pPr lvl="1"/>
            <a:r>
              <a:rPr lang="en-US" dirty="0"/>
              <a:t>Drinking</a:t>
            </a:r>
          </a:p>
          <a:p>
            <a:pPr lvl="1"/>
            <a:r>
              <a:rPr lang="en-US" dirty="0"/>
              <a:t>Drug misuse</a:t>
            </a:r>
          </a:p>
        </p:txBody>
      </p:sp>
    </p:spTree>
    <p:extLst>
      <p:ext uri="{BB962C8B-B14F-4D97-AF65-F5344CB8AC3E}">
        <p14:creationId xmlns:p14="http://schemas.microsoft.com/office/powerpoint/2010/main" val="130013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Stress: Organizational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Job performance (curvilinear relationship)</a:t>
            </a:r>
          </a:p>
          <a:p>
            <a:r>
              <a:rPr lang="en-US" dirty="0"/>
              <a:t>Burnout</a:t>
            </a:r>
          </a:p>
          <a:p>
            <a:r>
              <a:rPr lang="en-US" dirty="0"/>
              <a:t>Absenteeism</a:t>
            </a:r>
          </a:p>
          <a:p>
            <a:r>
              <a:rPr lang="en-US" dirty="0"/>
              <a:t>Turnover</a:t>
            </a:r>
          </a:p>
          <a:p>
            <a:r>
              <a:rPr lang="en-US" dirty="0"/>
              <a:t>Drug/alcohol misuse</a:t>
            </a:r>
          </a:p>
          <a:p>
            <a:r>
              <a:rPr lang="en-US" dirty="0"/>
              <a:t>Health-care costs</a:t>
            </a:r>
          </a:p>
        </p:txBody>
      </p:sp>
    </p:spTree>
    <p:extLst>
      <p:ext uri="{BB962C8B-B14F-4D97-AF65-F5344CB8AC3E}">
        <p14:creationId xmlns:p14="http://schemas.microsoft.com/office/powerpoint/2010/main" val="117897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9474CE-0236-4B8A-B5F2-2D3EC6AC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Burnout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1E367-D2CC-49F1-852F-8F1E81F78C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Less energy</a:t>
            </a:r>
          </a:p>
          <a:p>
            <a:r>
              <a:rPr lang="en-US" dirty="0"/>
              <a:t>Lower productivity</a:t>
            </a:r>
          </a:p>
          <a:p>
            <a:r>
              <a:rPr lang="en-US" dirty="0"/>
              <a:t>Being late to work</a:t>
            </a:r>
          </a:p>
          <a:p>
            <a:r>
              <a:rPr lang="en-US" dirty="0"/>
              <a:t>Complaining and negativity</a:t>
            </a:r>
          </a:p>
          <a:p>
            <a:r>
              <a:rPr lang="en-US" dirty="0"/>
              <a:t>Decreased concentration</a:t>
            </a:r>
          </a:p>
          <a:p>
            <a:r>
              <a:rPr lang="en-US" dirty="0"/>
              <a:t>Forgetfulness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325F1-668F-4864-8DE4-75D301AD1CA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1344793"/>
            <a:ext cx="5540375" cy="4288564"/>
          </a:xfrm>
        </p:spPr>
        <p:txBody>
          <a:bodyPr/>
          <a:lstStyle/>
          <a:p>
            <a:r>
              <a:rPr lang="en-US" dirty="0"/>
              <a:t>Apathy</a:t>
            </a:r>
          </a:p>
          <a:p>
            <a:r>
              <a:rPr lang="en-US" dirty="0"/>
              <a:t>Dread coming to work</a:t>
            </a:r>
          </a:p>
          <a:p>
            <a:r>
              <a:rPr lang="en-US" dirty="0"/>
              <a:t>Feeling overwhelmed</a:t>
            </a:r>
          </a:p>
          <a:p>
            <a:r>
              <a:rPr lang="en-US" dirty="0"/>
              <a:t>Tension and frustration</a:t>
            </a:r>
          </a:p>
          <a:p>
            <a:r>
              <a:rPr lang="en-US" dirty="0"/>
              <a:t>Feelings of little impact on coworkers or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4156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E5349A-B5C1-4512-AC60-07630D1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Managing Stress</a:t>
            </a:r>
          </a:p>
        </p:txBody>
      </p:sp>
    </p:spTree>
    <p:extLst>
      <p:ext uri="{BB962C8B-B14F-4D97-AF65-F5344CB8AC3E}">
        <p14:creationId xmlns:p14="http://schemas.microsoft.com/office/powerpoint/2010/main" val="2002302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Stress: Planning for Stress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r>
              <a:rPr lang="en-US" dirty="0"/>
              <a:t>Laughter</a:t>
            </a:r>
          </a:p>
          <a:p>
            <a:r>
              <a:rPr lang="en-US" dirty="0"/>
              <a:t>Diet</a:t>
            </a:r>
          </a:p>
          <a:p>
            <a:r>
              <a:rPr lang="en-US" dirty="0"/>
              <a:t>Smoking reduction</a:t>
            </a:r>
          </a:p>
          <a:p>
            <a:r>
              <a:rPr lang="en-US" dirty="0"/>
              <a:t>Sleep</a:t>
            </a:r>
          </a:p>
          <a:p>
            <a:r>
              <a:rPr lang="en-US" dirty="0"/>
              <a:t>Support network</a:t>
            </a:r>
          </a:p>
          <a:p>
            <a:r>
              <a:rPr lang="en-US" dirty="0"/>
              <a:t>Self-empowerment</a:t>
            </a:r>
          </a:p>
          <a:p>
            <a:r>
              <a:rPr lang="en-US" dirty="0"/>
              <a:t>Coping skills</a:t>
            </a:r>
          </a:p>
        </p:txBody>
      </p:sp>
    </p:spTree>
    <p:extLst>
      <p:ext uri="{BB962C8B-B14F-4D97-AF65-F5344CB8AC3E}">
        <p14:creationId xmlns:p14="http://schemas.microsoft.com/office/powerpoint/2010/main" val="76837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E5349A-B5C1-4512-AC60-07630D1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Workbook Exercise 15.3 Lifestyle Questionnaire</a:t>
            </a:r>
          </a:p>
        </p:txBody>
      </p:sp>
    </p:spTree>
    <p:extLst>
      <p:ext uri="{BB962C8B-B14F-4D97-AF65-F5344CB8AC3E}">
        <p14:creationId xmlns:p14="http://schemas.microsoft.com/office/powerpoint/2010/main" val="214908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E5349A-B5C1-4512-AC60-07630D1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Workbook Exercise 15.4 Self-Empowerment</a:t>
            </a:r>
          </a:p>
        </p:txBody>
      </p:sp>
    </p:spTree>
    <p:extLst>
      <p:ext uri="{BB962C8B-B14F-4D97-AF65-F5344CB8AC3E}">
        <p14:creationId xmlns:p14="http://schemas.microsoft.com/office/powerpoint/2010/main" val="163345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E5349A-B5C1-4512-AC60-07630D1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Stress Reduction Interventions Related to Work/Life Issues</a:t>
            </a:r>
          </a:p>
        </p:txBody>
      </p:sp>
    </p:spTree>
    <p:extLst>
      <p:ext uri="{BB962C8B-B14F-4D97-AF65-F5344CB8AC3E}">
        <p14:creationId xmlns:p14="http://schemas.microsoft.com/office/powerpoint/2010/main" val="1430050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Life/Work Interventions: Easing the Child-Care Burden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 the Concern?</a:t>
            </a:r>
          </a:p>
          <a:p>
            <a:pPr lvl="1"/>
            <a:r>
              <a:rPr lang="en-US" dirty="0"/>
              <a:t>40%+ of employees have children under the age of 18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Strategies (SHRM, 2019)</a:t>
            </a:r>
          </a:p>
          <a:p>
            <a:pPr lvl="1"/>
            <a:r>
              <a:rPr lang="en-US" dirty="0"/>
              <a:t>Allow employee to bring child to work in emergency (25%)</a:t>
            </a:r>
          </a:p>
          <a:p>
            <a:pPr lvl="1"/>
            <a:r>
              <a:rPr lang="en-US" dirty="0"/>
              <a:t>Provide referral service (11%)</a:t>
            </a:r>
          </a:p>
          <a:p>
            <a:pPr lvl="1"/>
            <a:r>
              <a:rPr lang="en-US" dirty="0"/>
              <a:t>Subsidize cost of child care (4%)</a:t>
            </a:r>
          </a:p>
          <a:p>
            <a:pPr lvl="1"/>
            <a:r>
              <a:rPr lang="en-US" dirty="0"/>
              <a:t>Provide on-site child care facility (&lt;1%)</a:t>
            </a:r>
          </a:p>
        </p:txBody>
      </p:sp>
    </p:spTree>
    <p:extLst>
      <p:ext uri="{BB962C8B-B14F-4D97-AF65-F5344CB8AC3E}">
        <p14:creationId xmlns:p14="http://schemas.microsoft.com/office/powerpoint/2010/main" val="335859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Life/Work Interventions: Easing the Care of the Older Population Burden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 the Concern?</a:t>
            </a:r>
          </a:p>
          <a:p>
            <a:pPr lvl="1"/>
            <a:r>
              <a:rPr lang="en-US" dirty="0"/>
              <a:t>64% of employees provide elder care</a:t>
            </a:r>
          </a:p>
          <a:p>
            <a:pPr lvl="1"/>
            <a:r>
              <a:rPr lang="en-US" dirty="0"/>
              <a:t>50% of employees missed work, were late, or quit their jobs due to elder care responsibilities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Strategies (SHRM, 2019)</a:t>
            </a:r>
          </a:p>
          <a:p>
            <a:pPr lvl="1"/>
            <a:r>
              <a:rPr lang="en-US" dirty="0"/>
              <a:t>Provide referral service (10%)</a:t>
            </a:r>
          </a:p>
          <a:p>
            <a:pPr lvl="1"/>
            <a:r>
              <a:rPr lang="en-US" dirty="0"/>
              <a:t>Provide emergency elder care (&lt;1%)</a:t>
            </a:r>
          </a:p>
        </p:txBody>
      </p:sp>
    </p:spTree>
    <p:extLst>
      <p:ext uri="{BB962C8B-B14F-4D97-AF65-F5344CB8AC3E}">
        <p14:creationId xmlns:p14="http://schemas.microsoft.com/office/powerpoint/2010/main" val="25354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55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Stress Defined</a:t>
            </a:r>
          </a:p>
        </p:txBody>
      </p:sp>
    </p:spTree>
    <p:extLst>
      <p:ext uri="{BB962C8B-B14F-4D97-AF65-F5344CB8AC3E}">
        <p14:creationId xmlns:p14="http://schemas.microsoft.com/office/powerpoint/2010/main" val="2972956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EC62B-975C-4E89-BE45-36889444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Life/Work Interventions: Easing the Daily Chore Burden</a:t>
            </a:r>
            <a:endParaRPr lang="en-I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4ECED93-9486-492E-A04A-59427E7E55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4801400"/>
          </a:xfrm>
        </p:spPr>
        <p:txBody>
          <a:bodyPr/>
          <a:lstStyle/>
          <a:p>
            <a:r>
              <a:rPr lang="en-US" dirty="0"/>
              <a:t>Flexible work hours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Increasing the number of paid personal days off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Providing essential services on-site</a:t>
            </a:r>
          </a:p>
        </p:txBody>
      </p:sp>
    </p:spTree>
    <p:extLst>
      <p:ext uri="{BB962C8B-B14F-4D97-AF65-F5344CB8AC3E}">
        <p14:creationId xmlns:p14="http://schemas.microsoft.com/office/powerpoint/2010/main" val="320236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EC62B-975C-4E89-BE45-36889444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Life/Work Interventions: Providing Rest Through Paid Time Off</a:t>
            </a:r>
            <a:endParaRPr lang="en-I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4ECED93-9486-492E-A04A-59427E7E55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4801400"/>
          </a:xfrm>
        </p:spPr>
        <p:txBody>
          <a:bodyPr/>
          <a:lstStyle/>
          <a:p>
            <a:r>
              <a:rPr lang="en-US" dirty="0"/>
              <a:t>Families and Work Institute (2013):</a:t>
            </a:r>
          </a:p>
          <a:p>
            <a:pPr lvl="1"/>
            <a:r>
              <a:rPr lang="en-US" dirty="0"/>
              <a:t>1/3 of U.S. employees feel that they are overworked</a:t>
            </a:r>
          </a:p>
          <a:p>
            <a:pPr lvl="1"/>
            <a:r>
              <a:rPr lang="en-US" dirty="0"/>
              <a:t>54% were overwhelmed at least once in the past month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Paid time off:</a:t>
            </a:r>
          </a:p>
          <a:p>
            <a:pPr lvl="1"/>
            <a:r>
              <a:rPr lang="en-US" dirty="0"/>
              <a:t>Vacations</a:t>
            </a:r>
          </a:p>
          <a:p>
            <a:pPr lvl="1"/>
            <a:r>
              <a:rPr lang="en-US" dirty="0"/>
              <a:t>Holidays</a:t>
            </a:r>
          </a:p>
          <a:p>
            <a:pPr lvl="1"/>
            <a:r>
              <a:rPr lang="en-US" dirty="0"/>
              <a:t>Sick days</a:t>
            </a:r>
          </a:p>
          <a:p>
            <a:pPr lvl="1"/>
            <a:r>
              <a:rPr lang="en-US" dirty="0"/>
              <a:t>Rest periods </a:t>
            </a:r>
          </a:p>
        </p:txBody>
      </p:sp>
    </p:spTree>
    <p:extLst>
      <p:ext uri="{BB962C8B-B14F-4D97-AF65-F5344CB8AC3E}">
        <p14:creationId xmlns:p14="http://schemas.microsoft.com/office/powerpoint/2010/main" val="3142719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Stress Reduction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should organizations do to reduce stress?</a:t>
            </a:r>
          </a:p>
        </p:txBody>
      </p:sp>
    </p:spTree>
    <p:extLst>
      <p:ext uri="{BB962C8B-B14F-4D97-AF65-F5344CB8AC3E}">
        <p14:creationId xmlns:p14="http://schemas.microsoft.com/office/powerpoint/2010/main" val="1947731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4DEDB-3030-4EE9-B678-E8B44F39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Measuring Stress</a:t>
            </a:r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2879195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EC62B-975C-4E89-BE45-36889444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for Measuring Stress</a:t>
            </a:r>
            <a:endParaRPr lang="en-I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4ECED93-9486-492E-A04A-59427E7E55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4783017" cy="4801400"/>
          </a:xfrm>
        </p:spPr>
        <p:txBody>
          <a:bodyPr/>
          <a:lstStyle/>
          <a:p>
            <a:r>
              <a:rPr lang="en-US" dirty="0"/>
              <a:t>Occupational Stress Inventory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Job Stress Inventory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Maslach Burnout Inventory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Interpersonal Conflict at Work Scale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F4C167F-DFD1-43B7-A071-02896256E9CD}"/>
              </a:ext>
            </a:extLst>
          </p:cNvPr>
          <p:cNvSpPr txBox="1">
            <a:spLocks/>
          </p:cNvSpPr>
          <p:nvPr/>
        </p:nvSpPr>
        <p:spPr bwMode="auto">
          <a:xfrm>
            <a:off x="6552361" y="1289684"/>
            <a:ext cx="4783017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Organizational Constraints Scale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Quantitative Workload Inventory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Physical Symptoms Inventory </a:t>
            </a:r>
          </a:p>
        </p:txBody>
      </p:sp>
    </p:spTree>
    <p:extLst>
      <p:ext uri="{BB962C8B-B14F-4D97-AF65-F5344CB8AC3E}">
        <p14:creationId xmlns:p14="http://schemas.microsoft.com/office/powerpoint/2010/main" val="394227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4DEDB-3030-4EE9-B678-E8B44F39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Workplace Violence</a:t>
            </a:r>
            <a:r>
              <a:rPr lang="en-IN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070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Violence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Statistics: (2019)</a:t>
            </a:r>
          </a:p>
          <a:p>
            <a:pPr lvl="1"/>
            <a:r>
              <a:rPr lang="en-US" sz="2200" dirty="0"/>
              <a:t>454 employees were murdered at work in the United States</a:t>
            </a:r>
          </a:p>
          <a:p>
            <a:pPr lvl="1"/>
            <a:r>
              <a:rPr lang="en-US" sz="2200" dirty="0"/>
              <a:t>20,974 employees were injured in workplace violence in the United States</a:t>
            </a:r>
          </a:p>
          <a:p>
            <a:pPr lvl="1"/>
            <a:r>
              <a:rPr lang="en-US" sz="2200" dirty="0"/>
              <a:t>8.5% of fatal workplace injuries were the result of homicide in the United States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Occupations with the most workplace homicides: (2018)</a:t>
            </a:r>
          </a:p>
          <a:p>
            <a:pPr lvl="1"/>
            <a:r>
              <a:rPr lang="en-US" sz="2200" dirty="0"/>
              <a:t>Restaurants and bars (60)</a:t>
            </a:r>
          </a:p>
          <a:p>
            <a:pPr lvl="1"/>
            <a:r>
              <a:rPr lang="en-US" sz="2200" dirty="0"/>
              <a:t>Law enforcement (51)</a:t>
            </a:r>
          </a:p>
          <a:p>
            <a:pPr lvl="1"/>
            <a:r>
              <a:rPr lang="en-US" sz="2200" dirty="0"/>
              <a:t>Gas stations (35)</a:t>
            </a:r>
          </a:p>
          <a:p>
            <a:pPr lvl="1"/>
            <a:r>
              <a:rPr lang="en-US" sz="2200" dirty="0"/>
              <a:t>Grocery and convenience stores (23)</a:t>
            </a:r>
          </a:p>
          <a:p>
            <a:pPr lvl="1"/>
            <a:r>
              <a:rPr lang="en-US" sz="2200" dirty="0"/>
              <a:t>Health care (22)</a:t>
            </a:r>
          </a:p>
          <a:p>
            <a:pPr lvl="1"/>
            <a:r>
              <a:rPr lang="en-US" sz="2200" dirty="0"/>
              <a:t>Security guards (18)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8434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Violence Perpetrators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Male (80%)</a:t>
            </a:r>
          </a:p>
          <a:p>
            <a:r>
              <a:rPr lang="en-US" dirty="0"/>
              <a:t>20-50 years of age (usually in his 40s)</a:t>
            </a:r>
          </a:p>
          <a:p>
            <a:r>
              <a:rPr lang="en-US" dirty="0"/>
              <a:t>Self-esteem tied to job</a:t>
            </a:r>
          </a:p>
          <a:p>
            <a:r>
              <a:rPr lang="en-US" dirty="0"/>
              <a:t>Feels there is no other way of resolving his mistreatment other than violence</a:t>
            </a:r>
          </a:p>
          <a:p>
            <a:r>
              <a:rPr lang="en-US" dirty="0"/>
              <a:t>Demonstrated a recent pattern of problems at work</a:t>
            </a:r>
          </a:p>
          <a:p>
            <a:r>
              <a:rPr lang="en-US" dirty="0"/>
              <a:t>Has recently tried to get others to take his dilemma seriously by threatening, yelling, etc.</a:t>
            </a:r>
          </a:p>
          <a:p>
            <a:r>
              <a:rPr lang="en-US" dirty="0"/>
              <a:t>Has begun showing signs of paranoid thinking</a:t>
            </a:r>
          </a:p>
          <a:p>
            <a:r>
              <a:rPr lang="en-US" dirty="0"/>
              <a:t>Has become isolated and withdrawn</a:t>
            </a:r>
          </a:p>
          <a:p>
            <a:r>
              <a:rPr lang="en-US" dirty="0"/>
              <a:t>Has ready access to guns</a:t>
            </a:r>
          </a:p>
        </p:txBody>
      </p:sp>
    </p:spTree>
    <p:extLst>
      <p:ext uri="{BB962C8B-B14F-4D97-AF65-F5344CB8AC3E}">
        <p14:creationId xmlns:p14="http://schemas.microsoft.com/office/powerpoint/2010/main" val="2679856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Workplace Violence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Security measures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Better employee screening methods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Increased management awareness</a:t>
            </a:r>
          </a:p>
        </p:txBody>
      </p:sp>
    </p:spTree>
    <p:extLst>
      <p:ext uri="{BB962C8B-B14F-4D97-AF65-F5344CB8AC3E}">
        <p14:creationId xmlns:p14="http://schemas.microsoft.com/office/powerpoint/2010/main" val="1635779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Dangerous Employees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should a manager do if they believe an employee is dangerous?</a:t>
            </a:r>
          </a:p>
        </p:txBody>
      </p:sp>
    </p:spTree>
    <p:extLst>
      <p:ext uri="{BB962C8B-B14F-4D97-AF65-F5344CB8AC3E}">
        <p14:creationId xmlns:p14="http://schemas.microsoft.com/office/powerpoint/2010/main" val="350030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Terms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Stress</a:t>
            </a:r>
          </a:p>
          <a:p>
            <a:pPr lvl="1"/>
            <a:r>
              <a:rPr lang="en-US" dirty="0"/>
              <a:t>The psychological and physical reaction to certain life events or situations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Stressor</a:t>
            </a:r>
          </a:p>
          <a:p>
            <a:pPr lvl="1"/>
            <a:r>
              <a:rPr lang="en-US" dirty="0"/>
              <a:t>The life event that causes stress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Strain</a:t>
            </a:r>
          </a:p>
          <a:p>
            <a:pPr lvl="1"/>
            <a:r>
              <a:rPr lang="en-US" dirty="0"/>
              <a:t>The consequences of stress</a:t>
            </a:r>
          </a:p>
        </p:txBody>
      </p:sp>
    </p:spTree>
    <p:extLst>
      <p:ext uri="{BB962C8B-B14F-4D97-AF65-F5344CB8AC3E}">
        <p14:creationId xmlns:p14="http://schemas.microsoft.com/office/powerpoint/2010/main" val="4105408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Applied Case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Applied Case Study: Reducing Stress</a:t>
            </a:r>
          </a:p>
        </p:txBody>
      </p:sp>
    </p:spTree>
    <p:extLst>
      <p:ext uri="{BB962C8B-B14F-4D97-AF65-F5344CB8AC3E}">
        <p14:creationId xmlns:p14="http://schemas.microsoft.com/office/powerpoint/2010/main" val="3949006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Discussion: Focus on Ethics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070870"/>
            <a:ext cx="10711543" cy="4801400"/>
          </a:xfrm>
        </p:spPr>
        <p:txBody>
          <a:bodyPr/>
          <a:lstStyle/>
          <a:p>
            <a:r>
              <a:rPr lang="en-US" dirty="0"/>
              <a:t>Do you think companies have an ethical responsibility to offer solutions for employees that will help reduce stress?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you think companies are to blame for the high stress levels in the workplace?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some things that companies can offer or do for their employees?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you think employees have any responsibility for ensuring they stay healthy under stressful conditions?</a:t>
            </a:r>
          </a:p>
          <a:p>
            <a:pPr lvl="1"/>
            <a:r>
              <a:rPr lang="en-US" dirty="0"/>
              <a:t>If so, what are some things that employees can do for themselves?</a:t>
            </a:r>
          </a:p>
        </p:txBody>
      </p:sp>
    </p:spTree>
    <p:extLst>
      <p:ext uri="{BB962C8B-B14F-4D97-AF65-F5344CB8AC3E}">
        <p14:creationId xmlns:p14="http://schemas.microsoft.com/office/powerpoint/2010/main" val="517568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Self-Assessment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60822"/>
            <a:ext cx="11043140" cy="4801400"/>
          </a:xfrm>
        </p:spPr>
        <p:txBody>
          <a:bodyPr/>
          <a:lstStyle/>
          <a:p>
            <a:r>
              <a:rPr lang="en-US" dirty="0"/>
              <a:t>Why are some people more affected by stress than others?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job characteristics are most likely to result in high levels of stress?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should organizations be concerned about employee stress?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attention should organizations pay to noise and temperature?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stress management techniques actually work? Why or why not?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does workplace violence occur?</a:t>
            </a:r>
          </a:p>
        </p:txBody>
      </p:sp>
    </p:spTree>
    <p:extLst>
      <p:ext uri="{BB962C8B-B14F-4D97-AF65-F5344CB8AC3E}">
        <p14:creationId xmlns:p14="http://schemas.microsoft.com/office/powerpoint/2010/main" val="37165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Now that the lesson has ended, you should have learned how to:</a:t>
            </a:r>
          </a:p>
          <a:p>
            <a:r>
              <a:rPr lang="en-US" dirty="0"/>
              <a:t>State the definition of stress</a:t>
            </a:r>
          </a:p>
          <a:p>
            <a:r>
              <a:rPr lang="en-US" dirty="0"/>
              <a:t>Name common stressors</a:t>
            </a:r>
          </a:p>
          <a:p>
            <a:r>
              <a:rPr lang="en-US" dirty="0"/>
              <a:t>Explain the common consequences of stress (strains)</a:t>
            </a:r>
          </a:p>
          <a:p>
            <a:r>
              <a:rPr lang="en-US" dirty="0"/>
              <a:t>Identify the effects of stress on behavior</a:t>
            </a:r>
          </a:p>
          <a:p>
            <a:r>
              <a:rPr lang="en-US" dirty="0"/>
              <a:t>Recognize ways to reduce stress</a:t>
            </a:r>
          </a:p>
          <a:p>
            <a:r>
              <a:rPr lang="en-US" dirty="0"/>
              <a:t>Know the importance of child-care and elder-care programs</a:t>
            </a:r>
          </a:p>
          <a:p>
            <a:r>
              <a:rPr lang="en-US" dirty="0"/>
              <a:t>Explain how stress can at times result in workplace violence</a:t>
            </a:r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Stress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Eustress</a:t>
            </a:r>
          </a:p>
          <a:p>
            <a:pPr lvl="1"/>
            <a:r>
              <a:rPr lang="en-US" dirty="0"/>
              <a:t>Stress converted to positive energy</a:t>
            </a:r>
          </a:p>
          <a:p>
            <a:pPr lvl="1"/>
            <a:r>
              <a:rPr lang="en-US" dirty="0"/>
              <a:t>Desirable outcome of stress</a:t>
            </a:r>
          </a:p>
          <a:p>
            <a:pPr lvl="1"/>
            <a:r>
              <a:rPr lang="en-US" dirty="0"/>
              <a:t>Motivational results</a:t>
            </a:r>
          </a:p>
          <a:p>
            <a:pPr lvl="1"/>
            <a:r>
              <a:rPr lang="en-US" dirty="0"/>
              <a:t>Optimal level of arousal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Distress</a:t>
            </a:r>
          </a:p>
          <a:p>
            <a:pPr lvl="1"/>
            <a:r>
              <a:rPr lang="en-US" dirty="0"/>
              <a:t>Negative outcome</a:t>
            </a:r>
          </a:p>
          <a:p>
            <a:pPr lvl="1"/>
            <a:r>
              <a:rPr lang="en-US" dirty="0"/>
              <a:t>Results in emotional and physical illness</a:t>
            </a:r>
          </a:p>
        </p:txBody>
      </p:sp>
    </p:spTree>
    <p:extLst>
      <p:ext uri="{BB962C8B-B14F-4D97-AF65-F5344CB8AC3E}">
        <p14:creationId xmlns:p14="http://schemas.microsoft.com/office/powerpoint/2010/main" val="283283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Stress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Can stress be a good thing?</a:t>
            </a:r>
          </a:p>
        </p:txBody>
      </p:sp>
    </p:spTree>
    <p:extLst>
      <p:ext uri="{BB962C8B-B14F-4D97-AF65-F5344CB8AC3E}">
        <p14:creationId xmlns:p14="http://schemas.microsoft.com/office/powerpoint/2010/main" val="131025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55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Predisposition to Stress</a:t>
            </a:r>
          </a:p>
        </p:txBody>
      </p:sp>
    </p:spTree>
    <p:extLst>
      <p:ext uri="{BB962C8B-B14F-4D97-AF65-F5344CB8AC3E}">
        <p14:creationId xmlns:p14="http://schemas.microsoft.com/office/powerpoint/2010/main" val="171047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Predisposition to Stress: Personal Variables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Stress Personalities</a:t>
            </a:r>
          </a:p>
          <a:p>
            <a:pPr lvl="1"/>
            <a:r>
              <a:rPr lang="en-US" dirty="0"/>
              <a:t>Type A vs. Type B vs. Type D</a:t>
            </a:r>
          </a:p>
          <a:p>
            <a:pPr lvl="1"/>
            <a:r>
              <a:rPr lang="en-US" dirty="0"/>
              <a:t>Pessimists vs. Optimists</a:t>
            </a:r>
          </a:p>
          <a:p>
            <a:pPr lvl="1"/>
            <a:r>
              <a:rPr lang="en-US" dirty="0"/>
              <a:t>Neuroticism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Gender, Ethnicity, Race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Stress Sensitization</a:t>
            </a:r>
          </a:p>
        </p:txBody>
      </p:sp>
    </p:spTree>
    <p:extLst>
      <p:ext uri="{BB962C8B-B14F-4D97-AF65-F5344CB8AC3E}">
        <p14:creationId xmlns:p14="http://schemas.microsoft.com/office/powerpoint/2010/main" val="793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 xsi:nil="true"/>
    <Topic xmlns="c8ecdccd-e3b0-4392-94c4-49d90f16d1d5">Accessibility</Topic>
    <Copy xmlns="c8ecdccd-e3b0-4392-94c4-49d90f16d1d5">true</Copy>
    <MasterLocation_x0028_ifCopy_x003d_Yes_x0029_ xmlns="c8ecdccd-e3b0-4392-94c4-49d90f16d1d5">LCoE</MasterLocation_x0028_ifCopy_x003d_Yes_x0029_>
    <Owner xmlns="c8ecdccd-e3b0-4392-94c4-49d90f16d1d5">LCoE</Owner>
  </documentManagement>
</p:properties>
</file>

<file path=customXml/itemProps1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http://schemas.microsoft.com/office/infopath/2007/PartnerControls"/>
    <ds:schemaRef ds:uri="c8ecdccd-e3b0-4392-94c4-49d90f16d1d5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c1e726a-7c3b-4654-9122-87de3e28a51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1326</TotalTime>
  <Words>1626</Words>
  <Application>Microsoft Office PowerPoint</Application>
  <PresentationFormat>Widescreen</PresentationFormat>
  <Paragraphs>347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</vt:lpstr>
      <vt:lpstr>Calibri</vt:lpstr>
      <vt:lpstr>Helvetica</vt:lpstr>
      <vt:lpstr>Open Sans</vt:lpstr>
      <vt:lpstr>Summer Font</vt:lpstr>
      <vt:lpstr>Office Theme</vt:lpstr>
      <vt:lpstr>Industrial/Organizational Psychology: An Applied Approach, 9e</vt:lpstr>
      <vt:lpstr>Icebreaker</vt:lpstr>
      <vt:lpstr>Learning Objectives</vt:lpstr>
      <vt:lpstr>Stress Defined</vt:lpstr>
      <vt:lpstr>Stress Terms</vt:lpstr>
      <vt:lpstr>Types of Stress</vt:lpstr>
      <vt:lpstr>Activity: Discussion of Stress</vt:lpstr>
      <vt:lpstr>Predisposition to Stress</vt:lpstr>
      <vt:lpstr>Predisposition to Stress: Personal Variables</vt:lpstr>
      <vt:lpstr>Workbook Exercises 15.1, 15.2 Your Stress Personality</vt:lpstr>
      <vt:lpstr>Sources of Stress</vt:lpstr>
      <vt:lpstr>Sources of Stress: Personal Stressors</vt:lpstr>
      <vt:lpstr>Sources of Stress: Occupational Stressors</vt:lpstr>
      <vt:lpstr>Correlations with Employee Stress</vt:lpstr>
      <vt:lpstr>Sources of Stress: Physical Work Environment</vt:lpstr>
      <vt:lpstr>Important Noise Factors</vt:lpstr>
      <vt:lpstr>Effects of Noise on Type of Task</vt:lpstr>
      <vt:lpstr>Effects of Noise on Performance</vt:lpstr>
      <vt:lpstr>Effects of Noise on Health</vt:lpstr>
      <vt:lpstr>Effects of Noise at Different Levels</vt:lpstr>
      <vt:lpstr>OSHA Noise Limits</vt:lpstr>
      <vt:lpstr>Noise Reduction</vt:lpstr>
      <vt:lpstr>Temperature </vt:lpstr>
      <vt:lpstr>Effects of Temperature</vt:lpstr>
      <vt:lpstr>Effects of Temperature: Effect on Tasks</vt:lpstr>
      <vt:lpstr>Effects of Temperature: Workload and Rest Periods</vt:lpstr>
      <vt:lpstr>Stress Caused by Work Schedules</vt:lpstr>
      <vt:lpstr>Sources of Stress: Other Sources</vt:lpstr>
      <vt:lpstr>Consequences of Stress</vt:lpstr>
      <vt:lpstr>Consequences of Stress: Personal</vt:lpstr>
      <vt:lpstr>Consequences of Stress: Organizational</vt:lpstr>
      <vt:lpstr>Signs of Burnout</vt:lpstr>
      <vt:lpstr>Managing Stress</vt:lpstr>
      <vt:lpstr>Managing Stress: Planning for Stress</vt:lpstr>
      <vt:lpstr>Workbook Exercise 15.3 Lifestyle Questionnaire</vt:lpstr>
      <vt:lpstr>Workbook Exercise 15.4 Self-Empowerment</vt:lpstr>
      <vt:lpstr>Stress Reduction Interventions Related to Work/Life Issues</vt:lpstr>
      <vt:lpstr>Life/Work Interventions: Easing the Child-Care Burden</vt:lpstr>
      <vt:lpstr>Life/Work Interventions: Easing the Care of the Older Population Burden</vt:lpstr>
      <vt:lpstr>Life/Work Interventions: Easing the Daily Chore Burden</vt:lpstr>
      <vt:lpstr>Life/Work Interventions: Providing Rest Through Paid Time Off</vt:lpstr>
      <vt:lpstr>Activity: Discussion of Stress Reduction</vt:lpstr>
      <vt:lpstr>Measuring Stress</vt:lpstr>
      <vt:lpstr>Methods for Measuring Stress</vt:lpstr>
      <vt:lpstr>Workplace Violence </vt:lpstr>
      <vt:lpstr>Workplace Violence</vt:lpstr>
      <vt:lpstr>Workplace Violence Perpetrators</vt:lpstr>
      <vt:lpstr>Reducing Workplace Violence</vt:lpstr>
      <vt:lpstr>Activity: Discussion of Dangerous Employees</vt:lpstr>
      <vt:lpstr>Activity: Applied Case Study</vt:lpstr>
      <vt:lpstr>Activity: Discussion: Focus on Ethics</vt:lpstr>
      <vt:lpstr>Activity: Self-Assessment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Kimberley Grove</dc:creator>
  <cp:keywords/>
  <dc:description/>
  <cp:lastModifiedBy>Reyes, Cazzie</cp:lastModifiedBy>
  <cp:revision>301</cp:revision>
  <cp:lastPrinted>2020-10-12T14:10:12Z</cp:lastPrinted>
  <dcterms:created xsi:type="dcterms:W3CDTF">2019-11-14T21:20:16Z</dcterms:created>
  <dcterms:modified xsi:type="dcterms:W3CDTF">2022-02-01T16:49:16Z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</Properties>
</file>