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6"/>
  </p:notesMasterIdLst>
  <p:handoutMasterIdLst>
    <p:handoutMasterId r:id="rId17"/>
  </p:handoutMasterIdLst>
  <p:sldIdLst>
    <p:sldId id="268" r:id="rId2"/>
    <p:sldId id="257" r:id="rId3"/>
    <p:sldId id="270" r:id="rId4"/>
    <p:sldId id="271" r:id="rId5"/>
    <p:sldId id="259" r:id="rId6"/>
    <p:sldId id="260" r:id="rId7"/>
    <p:sldId id="261" r:id="rId8"/>
    <p:sldId id="273" r:id="rId9"/>
    <p:sldId id="274" r:id="rId10"/>
    <p:sldId id="262" r:id="rId11"/>
    <p:sldId id="263" r:id="rId12"/>
    <p:sldId id="275" r:id="rId13"/>
    <p:sldId id="277" r:id="rId14"/>
    <p:sldId id="276" r:id="rId15"/>
  </p:sldIdLst>
  <p:sldSz cx="9144000" cy="6858000" type="screen4x3"/>
  <p:notesSz cx="6781800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8466" autoAdjust="0"/>
  </p:normalViewPr>
  <p:slideViewPr>
    <p:cSldViewPr>
      <p:cViewPr varScale="1">
        <p:scale>
          <a:sx n="74" d="100"/>
          <a:sy n="74" d="100"/>
        </p:scale>
        <p:origin x="-4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29" y="-82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D6AAB1-6121-44FC-92BE-1E18AE83E3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21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45CD3B-9DD0-4968-8B1E-9B20A8DA7635}" type="datetimeFigureOut">
              <a:rPr lang="en-US"/>
              <a:pPr>
                <a:defRPr/>
              </a:pPr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19C6A01-3634-44A4-BBD6-046D15DE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6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Grreen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2895600" y="3276600"/>
            <a:ext cx="5791200" cy="762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46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95600" y="4191000"/>
            <a:ext cx="5791200" cy="457200"/>
          </a:xfrm>
        </p:spPr>
        <p:txBody>
          <a:bodyPr/>
          <a:lstStyle>
            <a:lvl1pPr marL="0" indent="0" algn="r">
              <a:spcBef>
                <a:spcPct val="50000"/>
              </a:spcBef>
              <a:buFontTx/>
              <a:buNone/>
              <a:defRPr sz="1400">
                <a:solidFill>
                  <a:srgbClr val="6F90B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6CE9F-9F1A-4CE9-9434-7C1F4EA48B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8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5C2D1-417B-4001-88C2-2C92041CE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168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7335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274638"/>
            <a:ext cx="5048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CBA2D-0568-44FB-9409-8CFB43A3A5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727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D6537-6C8C-456D-8D43-2ABB4E5E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6B9D3-8A43-43EF-BA21-BD19A4CC28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3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244D2-32D3-457A-87B1-1C549DE8DA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76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295400"/>
            <a:ext cx="33909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3909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A3679-A947-4568-A88F-06BFFEB42D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170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5D2B-A882-4B56-A369-33423B5221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1571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265F2-74BD-47DF-BECF-D6A682A01F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67448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527D4-BC33-483E-96C1-655ADD9A5E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329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400AE-FE52-4DA7-99EF-F87FC845A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6136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BBD50-6230-4824-9FE1-34B59CC5B4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3578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GreenBackScreen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74638"/>
            <a:ext cx="6934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295400"/>
            <a:ext cx="69342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aseline="30000"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© 2008 SHRM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BA93D390-6D60-436D-B620-60BC324A85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7" r:id="rId12"/>
  </p:sldLayoutIdLst>
  <p:hf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400">
          <a:solidFill>
            <a:srgbClr val="0B559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5000"/>
        <a:buFont typeface="Arial" charset="0"/>
        <a:buChar char="&gt;"/>
        <a:defRPr sz="20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916238" y="3573463"/>
            <a:ext cx="5832475" cy="576262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Performance Management Systems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47813" y="3213100"/>
            <a:ext cx="7200900" cy="503238"/>
          </a:xfrm>
        </p:spPr>
        <p:txBody>
          <a:bodyPr/>
          <a:lstStyle/>
          <a:p>
            <a:pPr eaLnBrk="1" hangingPunct="1"/>
            <a:r>
              <a:rPr lang="en-GB" sz="2800" smtClean="0">
                <a:solidFill>
                  <a:schemeClr val="bg1"/>
                </a:solidFill>
              </a:rPr>
              <a:t>Southwood School – A Case Study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6804025" y="4221163"/>
            <a:ext cx="2160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By Fiona Robson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Best practices for PM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41438"/>
            <a:ext cx="6934200" cy="4784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chemeClr val="tx2"/>
                </a:solidFill>
              </a:rPr>
              <a:t>Both parties should be prepared for meetings and dedicate their time.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chemeClr val="tx2"/>
                </a:solidFill>
              </a:rPr>
              <a:t>Appraisers must show their commitment to the process to engage appraisees.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chemeClr val="tx2"/>
                </a:solidFill>
              </a:rPr>
              <a:t>It should be a two-way process where issues are discussed.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chemeClr val="tx2"/>
                </a:solidFill>
              </a:rPr>
              <a:t>Effective training must be provided to meet the needs of appraisers and appraisees.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>
                <a:solidFill>
                  <a:schemeClr val="tx2"/>
                </a:solidFill>
              </a:rPr>
              <a:t>There should be no surprises at the review meetings; any prior incidents should have been dealt with after the event.</a:t>
            </a: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215A07-00CA-4461-B196-CA54EBECBAB5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Practical issues: An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28775"/>
            <a:ext cx="6934200" cy="4497388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Who should carry out performance management interviews?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How often should they be carried out?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When should they be reviewed?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What is the focus and purpose?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How structured should they be?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How can they be monitored?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EAAE0-0775-4705-ABD9-CBD91B989756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Terminology used in this case study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628775"/>
            <a:ext cx="6923087" cy="44973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sz="2400" b="1" smtClean="0">
                <a:solidFill>
                  <a:schemeClr val="tx2"/>
                </a:solidFill>
              </a:rPr>
              <a:t>Appraiser</a:t>
            </a:r>
            <a:r>
              <a:rPr lang="en-GB" sz="2400" smtClean="0">
                <a:solidFill>
                  <a:schemeClr val="tx2"/>
                </a:solidFill>
              </a:rPr>
              <a:t>—the manager who is taking part in the performance management process by reviewing past performance and looking to the future with the appraisee (employee).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GB" sz="2400" b="1" smtClean="0">
              <a:solidFill>
                <a:schemeClr val="tx2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GB" sz="2400" b="1" smtClean="0">
                <a:solidFill>
                  <a:schemeClr val="tx2"/>
                </a:solidFill>
              </a:rPr>
              <a:t>Appraisee</a:t>
            </a:r>
            <a:r>
              <a:rPr lang="en-GB" sz="2400" smtClean="0">
                <a:solidFill>
                  <a:schemeClr val="tx2"/>
                </a:solidFill>
              </a:rPr>
              <a:t>—the employee who is the ‘subject’ of the performance management process. He or she will take part in the discussions with the appraiser (usually the line manager).</a:t>
            </a: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A42326-293D-4A2D-A043-B6DE7A0D817C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63713" y="115888"/>
            <a:ext cx="6911975" cy="936625"/>
          </a:xfrm>
        </p:spPr>
        <p:txBody>
          <a:bodyPr/>
          <a:lstStyle/>
          <a:p>
            <a:pPr eaLnBrk="1" hangingPunct="1"/>
            <a:r>
              <a:rPr lang="en-GB" smtClean="0"/>
              <a:t/>
            </a:r>
            <a:br>
              <a:rPr lang="en-GB" smtClean="0"/>
            </a:br>
            <a:r>
              <a:rPr lang="en-GB" smtClean="0">
                <a:solidFill>
                  <a:schemeClr val="bg1"/>
                </a:solidFill>
              </a:rPr>
              <a:t>Now you are ready to read the Southwood School Case Study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63713" y="2133600"/>
            <a:ext cx="6919912" cy="3808413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When you have read the case study, there are a number of activities to help develop your understanding of performance management.</a:t>
            </a:r>
            <a:endParaRPr lang="en-US" sz="240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9AD412-F8B8-4E92-BD07-587898D83F45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28775"/>
            <a:ext cx="6934200" cy="449738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sz="2400" smtClean="0"/>
              <a:t>Armstrong, M., &amp; Baron, A. (2005). </a:t>
            </a:r>
            <a:r>
              <a:rPr lang="en-GB" sz="2400" i="1" smtClean="0"/>
              <a:t>Managing Performance: Performance Management in Action.</a:t>
            </a:r>
            <a:r>
              <a:rPr lang="en-GB" sz="2400" smtClean="0"/>
              <a:t> London: CIPD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GB" sz="24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GB" sz="2400" smtClean="0"/>
              <a:t>Armstrong, M. (2006). </a:t>
            </a:r>
            <a:r>
              <a:rPr lang="en-GB" sz="2400" i="1" smtClean="0"/>
              <a:t>A Handbook of Human Resource Management Practice.</a:t>
            </a:r>
            <a:r>
              <a:rPr lang="en-GB" sz="2400" smtClean="0"/>
              <a:t> 10</a:t>
            </a:r>
            <a:r>
              <a:rPr lang="en-GB" sz="2400" baseline="30000" smtClean="0"/>
              <a:t>th</a:t>
            </a:r>
            <a:r>
              <a:rPr lang="en-GB" sz="2400" smtClean="0"/>
              <a:t> edition. London: Kogan Page.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GB" smtClean="0"/>
          </a:p>
          <a:p>
            <a:pPr marL="0" indent="0" eaLnBrk="1" hangingPunct="1">
              <a:buFont typeface="Wingdings" pitchFamily="2" charset="2"/>
              <a:buNone/>
            </a:pPr>
            <a:endParaRPr lang="en-GB" smtClean="0"/>
          </a:p>
        </p:txBody>
      </p:sp>
      <p:sp>
        <p:nvSpPr>
          <p:cNvPr id="1741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74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FE50BA-E3E4-4D91-853E-CD294AB5E206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Areas covered in this presentation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What is performance management (PM)?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The differences between PM and performance appraisal.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The benefits of PM: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solidFill>
                  <a:schemeClr val="tx2"/>
                </a:solidFill>
              </a:rPr>
              <a:t>To the organization.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solidFill>
                  <a:schemeClr val="tx2"/>
                </a:solidFill>
              </a:rPr>
              <a:t>To managers.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>
                <a:solidFill>
                  <a:schemeClr val="tx2"/>
                </a:solidFill>
              </a:rPr>
              <a:t>To employees.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An introduction to the case study organization.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Best practices in PM.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Practical issues surrounding PM</a:t>
            </a:r>
          </a:p>
        </p:txBody>
      </p:sp>
      <p:sp>
        <p:nvSpPr>
          <p:cNvPr id="512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512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EA5236-DAB0-42EF-8642-1C72723A4E32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260350"/>
            <a:ext cx="6696075" cy="1008063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Differences between performance management and performance appraisal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500" smtClean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solidFill>
                  <a:schemeClr val="tx2"/>
                </a:solidFill>
              </a:rPr>
              <a:t>Armstrong (2006) defines performance management as: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i="1" smtClean="0">
                <a:solidFill>
                  <a:srgbClr val="6666FF"/>
                </a:solidFill>
              </a:rPr>
              <a:t>“the formal assessment and rating of individuals by their managers”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i="1" smtClean="0">
              <a:solidFill>
                <a:srgbClr val="6666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solidFill>
                  <a:schemeClr val="tx2"/>
                </a:solidFill>
              </a:rPr>
              <a:t>The same author defines performance appraisal as: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i="1" smtClean="0">
                <a:solidFill>
                  <a:srgbClr val="6666FF"/>
                </a:solidFill>
              </a:rPr>
              <a:t>“a continuous and much wider, more comprehensive process… which clarifies mutual expectations and emphasizes the support role of managers</a:t>
            </a:r>
            <a:r>
              <a:rPr lang="en-GB" sz="2500" i="1" smtClean="0">
                <a:solidFill>
                  <a:srgbClr val="6666FF"/>
                </a:solidFill>
              </a:rPr>
              <a:t>”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500" i="1" smtClean="0">
              <a:solidFill>
                <a:srgbClr val="6666FF"/>
              </a:solidFill>
            </a:endParaRPr>
          </a:p>
        </p:txBody>
      </p:sp>
      <p:sp>
        <p:nvSpPr>
          <p:cNvPr id="614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614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10ED5D-6CCB-4D50-9840-771098FCEFE8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301625"/>
            <a:ext cx="6919912" cy="534988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Overview of differences</a:t>
            </a:r>
          </a:p>
        </p:txBody>
      </p:sp>
      <p:graphicFrame>
        <p:nvGraphicFramePr>
          <p:cNvPr id="65585" name="Group 49"/>
          <p:cNvGraphicFramePr>
            <a:graphicFrameLocks noGrp="1"/>
          </p:cNvGraphicFramePr>
          <p:nvPr>
            <p:ph type="tbl" idx="1"/>
          </p:nvPr>
        </p:nvGraphicFramePr>
        <p:xfrm>
          <a:off x="1763713" y="1557338"/>
          <a:ext cx="7135812" cy="4103684"/>
        </p:xfrm>
        <a:graphic>
          <a:graphicData uri="http://schemas.openxmlformats.org/drawingml/2006/table">
            <a:tbl>
              <a:tblPr/>
              <a:tblGrid>
                <a:gridCol w="3568647"/>
                <a:gridCol w="3567165"/>
              </a:tblGrid>
              <a:tr h="466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Performance Appraisal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Performance Management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Top down-assessment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Joint process through dialogue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Annual appraisal meeting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Continuous review with one or more formal reviews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Use of ratings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Ratings less common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Monolithic system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Flexible process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Focus on quantified objectives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Focus on values and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behaviors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as well as objectives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Often linked to pay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Less likely to be directly linked to pay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Owned by the HR department</a:t>
                      </a:r>
                    </a:p>
                  </a:txBody>
                  <a:tcPr marL="91430" marR="9143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Owned by line managers</a:t>
                      </a:r>
                    </a:p>
                  </a:txBody>
                  <a:tcPr marL="91430" marR="9143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720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8125" y="6257925"/>
            <a:ext cx="2087563" cy="3397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2B4A1D-E28E-4F2A-81A1-55218E2CF7C8}" type="slidenum">
              <a:rPr lang="en-GB" smtClean="0"/>
              <a:pPr eaLnBrk="1" hangingPunct="1"/>
              <a:t>4</a:t>
            </a:fld>
            <a:endParaRPr lang="en-GB" smtClean="0"/>
          </a:p>
        </p:txBody>
      </p:sp>
      <p:sp>
        <p:nvSpPr>
          <p:cNvPr id="7202" name="Text Box 37"/>
          <p:cNvSpPr txBox="1">
            <a:spLocks noChangeArrowheads="1"/>
          </p:cNvSpPr>
          <p:nvPr/>
        </p:nvSpPr>
        <p:spPr bwMode="auto">
          <a:xfrm>
            <a:off x="1692275" y="5949950"/>
            <a:ext cx="3959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chemeClr val="tx2"/>
                </a:solidFill>
              </a:rPr>
              <a:t>Source: Armstrong and Baron (2005)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6934200" cy="561975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Benefits to the organization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GB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2"/>
                </a:solidFill>
              </a:rPr>
              <a:t>Demonstrates the organization’s commitment to the development of its staff.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GB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2"/>
                </a:solidFill>
              </a:rPr>
              <a:t>Contributes to meeting accreditations standards, such as Investors in People in the UK.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GB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400" dirty="0" smtClean="0">
                <a:solidFill>
                  <a:schemeClr val="tx2"/>
                </a:solidFill>
              </a:rPr>
              <a:t>Provides the opportunity to ensure all employees are aware of the goals and objectives of the organization and the role that they have to play in this process.</a:t>
            </a:r>
          </a:p>
        </p:txBody>
      </p:sp>
      <p:sp>
        <p:nvSpPr>
          <p:cNvPr id="819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819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8E6381-44C4-4161-B7A1-E03D4CF56A58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6934200" cy="561975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Benefits to managers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68413"/>
            <a:ext cx="693420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Facilitates a two-way dialogue with their staff.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Identifies any potential issues.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Enables managers to gain a greater understanding of the motivation and future plans of their staff.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Provides an opportunity to disseminate goals and objectives to employees.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May lead to a more motivated and communicative workforce.</a:t>
            </a:r>
          </a:p>
        </p:txBody>
      </p:sp>
      <p:sp>
        <p:nvSpPr>
          <p:cNvPr id="922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92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96965B-A293-4487-97C2-E3A3273ABE8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6934200" cy="561975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Benefits to employees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628775"/>
            <a:ext cx="6934200" cy="4497388"/>
          </a:xfrm>
        </p:spPr>
        <p:txBody>
          <a:bodyPr/>
          <a:lstStyle/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Clarifies their expectations.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Enhances their understanding of the contribution they make to the organization.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Provides an opportunity to have a discussion with their manager and talk about any issues: a two-way process.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Provides recognition of strengths and achievements.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Helps identify development opportunities.</a:t>
            </a:r>
          </a:p>
        </p:txBody>
      </p:sp>
      <p:sp>
        <p:nvSpPr>
          <p:cNvPr id="1024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024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F4B250-4B65-4DD3-BF7C-1D2531BE7C4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01625"/>
            <a:ext cx="6624637" cy="534988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chemeClr val="bg1"/>
                </a:solidFill>
              </a:rPr>
              <a:t>        Southwood School: Contextual information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96975"/>
            <a:ext cx="6934200" cy="4929188"/>
          </a:xfrm>
        </p:spPr>
        <p:txBody>
          <a:bodyPr/>
          <a:lstStyle/>
          <a:p>
            <a:pPr eaLnBrk="1" hangingPunct="1"/>
            <a:endParaRPr lang="en-GB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High School in the UK (state school)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Established nearly 40 years ago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800 students aged 13-18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120 staff</a:t>
            </a:r>
          </a:p>
          <a:p>
            <a:pPr lvl="1" eaLnBrk="1" hangingPunct="1"/>
            <a:r>
              <a:rPr lang="en-GB" smtClean="0">
                <a:solidFill>
                  <a:schemeClr val="tx2"/>
                </a:solidFill>
              </a:rPr>
              <a:t>80 teachers</a:t>
            </a:r>
          </a:p>
          <a:p>
            <a:pPr lvl="1" eaLnBrk="1" hangingPunct="1"/>
            <a:r>
              <a:rPr lang="en-GB" smtClean="0">
                <a:solidFill>
                  <a:schemeClr val="tx2"/>
                </a:solidFill>
              </a:rPr>
              <a:t>40 support staff (nonteaching staff)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Average staff retention rate: 72%</a:t>
            </a:r>
          </a:p>
          <a:p>
            <a:pPr eaLnBrk="1" hangingPunct="1"/>
            <a:r>
              <a:rPr lang="en-GB" sz="2400" smtClean="0">
                <a:solidFill>
                  <a:schemeClr val="tx2"/>
                </a:solidFill>
              </a:rPr>
              <a:t>Average length of service: 5+ years</a:t>
            </a:r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A4A59B-DA10-4C22-88BD-FCDA9FE9A88C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1625"/>
            <a:ext cx="5543550" cy="895350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bg1"/>
                </a:solidFill>
              </a:rPr>
              <a:t>Southwood School: 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History of performance management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700213"/>
            <a:ext cx="6919912" cy="424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The teachers are required by law to follow the government-mandated performance management process.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In the past, the support staff have used the same process.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Support staff are unhappy at taking part in a process, which is largely inappropriate.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Performance management is perceived quite negatively by the majority of support staff.</a:t>
            </a:r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mtClean="0"/>
              <a:t>© 2008 SHRM</a:t>
            </a:r>
          </a:p>
        </p:txBody>
      </p:sp>
      <p:sp>
        <p:nvSpPr>
          <p:cNvPr id="1229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BFCA34-0CD4-4CC5-B893-E78C965C47B2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ing template">
  <a:themeElements>
    <a:clrScheme name="Staffing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ffing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ffing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ing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ing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ing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ing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ing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ing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ing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ing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ing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ing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ing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F1637BF3C1CC4C9AB6674B23145D93" ma:contentTypeVersion="1" ma:contentTypeDescription="Create a new document." ma:contentTypeScope="" ma:versionID="c9a695a97cdcae0357e4d17da080b7f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FE7792B-B8DD-43ED-9844-C07074CCE4D5}"/>
</file>

<file path=customXml/itemProps2.xml><?xml version="1.0" encoding="utf-8"?>
<ds:datastoreItem xmlns:ds="http://schemas.openxmlformats.org/officeDocument/2006/customXml" ds:itemID="{511B777E-656C-4D89-B7E9-116A401DF16E}"/>
</file>

<file path=customXml/itemProps3.xml><?xml version="1.0" encoding="utf-8"?>
<ds:datastoreItem xmlns:ds="http://schemas.openxmlformats.org/officeDocument/2006/customXml" ds:itemID="{3E274730-BCED-4415-B7DF-715A04CAE91A}"/>
</file>

<file path=docProps/app.xml><?xml version="1.0" encoding="utf-8"?>
<Properties xmlns="http://schemas.openxmlformats.org/officeDocument/2006/extended-properties" xmlns:vt="http://schemas.openxmlformats.org/officeDocument/2006/docPropsVTypes">
  <Template>Staffing Management Template</Template>
  <TotalTime>905</TotalTime>
  <Words>779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Staffing template</vt:lpstr>
      <vt:lpstr>Performance Management Systems</vt:lpstr>
      <vt:lpstr>Areas covered in this presentation</vt:lpstr>
      <vt:lpstr>Differences between performance management and performance appraisal</vt:lpstr>
      <vt:lpstr>Overview of differences</vt:lpstr>
      <vt:lpstr>Benefits to the organization</vt:lpstr>
      <vt:lpstr>Benefits to managers</vt:lpstr>
      <vt:lpstr>Benefits to employees</vt:lpstr>
      <vt:lpstr>        Southwood School: Contextual information</vt:lpstr>
      <vt:lpstr>Southwood School:  History of performance management </vt:lpstr>
      <vt:lpstr>Best practices for PM </vt:lpstr>
      <vt:lpstr>Practical issues: An overview</vt:lpstr>
      <vt:lpstr>Terminology used in this case study</vt:lpstr>
      <vt:lpstr> Now you are ready to read the Southwood School Case Study</vt:lpstr>
      <vt:lpstr>References</vt:lpstr>
    </vt:vector>
  </TitlesOfParts>
  <Company>Northumbria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</dc:title>
  <dc:creator>Standard User</dc:creator>
  <cp:lastModifiedBy>Reviewer</cp:lastModifiedBy>
  <cp:revision>52</cp:revision>
  <dcterms:created xsi:type="dcterms:W3CDTF">2007-06-15T06:58:00Z</dcterms:created>
  <dcterms:modified xsi:type="dcterms:W3CDTF">2013-05-08T13:45:40Z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0x010100C8F1637BF3C1CC4C9AB6674B23145D93</vt:lpwstr>
  </property>
  <property fmtid="{D5CDD505-2E9C-101B-9397-08002B2CF9AE}" pid="3" name="Order">
    <vt:r8>37600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