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5C86CD-B581-49F9-AFEC-41145E1074E5}">
  <a:tblStyle styleId="{9E5C86CD-B581-49F9-AFEC-41145E1074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verage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1c84336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1c84336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0075e200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0075e200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0075e200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0075e200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0075e200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0075e200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0075e200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0075e200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0075e200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0075e200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0075e200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0075e200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0075e200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0075e200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0c5b63a84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0c5b63a84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1c843360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1c843360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7f87d73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7f87d73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0075e200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0075e200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0075e200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0075e200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7f87d735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7f87d735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0075e200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0075e200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c5b63a8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c5b63a8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1c843360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1c843360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362600"/>
            <a:ext cx="78015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 Computer Science A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996450" y="1349300"/>
            <a:ext cx="71511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UNIT 8 TOPIC 2</a:t>
            </a:r>
            <a:endParaRPr b="1" sz="18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Traversing 2D Arrays</a:t>
            </a:r>
            <a:endParaRPr b="1" sz="18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561850" y="3042549"/>
            <a:ext cx="40203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ACACA"/>
                </a:solidFill>
                <a:latin typeface="Courier New"/>
                <a:ea typeface="Courier New"/>
                <a:cs typeface="Courier New"/>
                <a:sym typeface="Courier New"/>
              </a:rPr>
              <a:t>Class 096</a:t>
            </a:r>
            <a:endParaRPr b="1" sz="1600">
              <a:solidFill>
                <a:srgbClr val="CACA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ACACA"/>
                </a:solidFill>
                <a:latin typeface="Courier New"/>
                <a:ea typeface="Courier New"/>
                <a:cs typeface="Courier New"/>
                <a:sym typeface="Courier New"/>
              </a:rPr>
              <a:t>February 17, 2023</a:t>
            </a:r>
            <a:endParaRPr b="1" sz="1600">
              <a:solidFill>
                <a:srgbClr val="CACAC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324900" y="2462275"/>
            <a:ext cx="2494200" cy="5637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AP Classroom: 8.2</a:t>
            </a:r>
            <a:endParaRPr b="1"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0" y="2386083"/>
            <a:ext cx="548700" cy="51577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2986900" y="4346350"/>
            <a:ext cx="430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Warm Up in Google Classroom!</a:t>
            </a:r>
            <a:endParaRPr b="1" sz="18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01" y="2462275"/>
            <a:ext cx="3049225" cy="17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2D Arrays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11700" y="865325"/>
            <a:ext cx="81786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Since 2D arrays are simply arrays of arrays, we traverse them the same way using for loops -- but for 2D arrays, we use nested for loops.</a:t>
            </a:r>
            <a:endParaRPr b="1"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You can use standard, index-based for loops (if you need the indices of an element), or an enhanced for loop if you don’t need the indices.</a:t>
            </a:r>
            <a:endParaRPr b="1" sz="2200"/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index-based for loops</a:t>
            </a:r>
            <a:endParaRPr/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1117125" y="870550"/>
            <a:ext cx="6540900" cy="240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int[][] numArray = {{1, 2, 3}, {4, 5, 6}};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(int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0; row &lt;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numArray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.length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 row++)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for (int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col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= 0; col &lt;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numArray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[0].length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 col++)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numArray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[row][col]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25267" t="0"/>
          <a:stretch/>
        </p:blipFill>
        <p:spPr>
          <a:xfrm>
            <a:off x="8401250" y="870550"/>
            <a:ext cx="625500" cy="24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/>
          <p:nvPr/>
        </p:nvSpPr>
        <p:spPr>
          <a:xfrm>
            <a:off x="7716888" y="1725275"/>
            <a:ext cx="625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75475" y="1368725"/>
            <a:ext cx="10560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Outer loop is rows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Inner loop is columns</a:t>
            </a:r>
            <a:endParaRPr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4119109" y="1466500"/>
            <a:ext cx="1962600" cy="2589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4271498" y="1945275"/>
            <a:ext cx="2414100" cy="258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23"/>
          <p:cNvCxnSpPr/>
          <p:nvPr/>
        </p:nvCxnSpPr>
        <p:spPr>
          <a:xfrm flipH="1" rot="10800000">
            <a:off x="4927850" y="2771175"/>
            <a:ext cx="118500" cy="992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 txBox="1"/>
          <p:nvPr/>
        </p:nvSpPr>
        <p:spPr>
          <a:xfrm>
            <a:off x="2748925" y="3534675"/>
            <a:ext cx="2879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Print each element by accessing it’s indices in the 2D array -- row then column (don’t forget RC Cola!)</a:t>
            </a:r>
            <a:endParaRPr sz="16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78" name="Google Shape;178;p23"/>
          <p:cNvCxnSpPr/>
          <p:nvPr/>
        </p:nvCxnSpPr>
        <p:spPr>
          <a:xfrm flipH="1" rot="10800000">
            <a:off x="895000" y="1660650"/>
            <a:ext cx="269700" cy="150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3"/>
          <p:cNvCxnSpPr/>
          <p:nvPr/>
        </p:nvCxnSpPr>
        <p:spPr>
          <a:xfrm flipH="1" rot="10800000">
            <a:off x="1047400" y="2091750"/>
            <a:ext cx="375900" cy="177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index-based for loops</a:t>
            </a:r>
            <a:endParaRPr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1117125" y="870550"/>
            <a:ext cx="6540900" cy="240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int[][] numArray = {{1, 2, 3}, {4, 5, 6}};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(int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0; row &lt;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numArray.length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 row++)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for (int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col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= 0; col &lt;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numArray[0].length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 col++)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numArray[row][col]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25267" t="0"/>
          <a:stretch/>
        </p:blipFill>
        <p:spPr>
          <a:xfrm>
            <a:off x="8401250" y="870550"/>
            <a:ext cx="625500" cy="24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/>
        </p:nvSpPr>
        <p:spPr>
          <a:xfrm>
            <a:off x="75475" y="1368725"/>
            <a:ext cx="10560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Outer loop is rows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Inner loop is columns</a:t>
            </a:r>
            <a:endParaRPr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4119109" y="1466500"/>
            <a:ext cx="1962600" cy="2589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4271498" y="1945275"/>
            <a:ext cx="2414100" cy="258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 flipH="1" rot="10800000">
            <a:off x="4927850" y="2771175"/>
            <a:ext cx="118500" cy="992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4"/>
          <p:cNvSpPr txBox="1"/>
          <p:nvPr/>
        </p:nvSpPr>
        <p:spPr>
          <a:xfrm>
            <a:off x="2748925" y="3534675"/>
            <a:ext cx="2879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Print each element by accessing it’s indices in the 2D array -- row then column (don’t forget RC Cola!)</a:t>
            </a:r>
            <a:endParaRPr sz="16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93" name="Google Shape;193;p24"/>
          <p:cNvCxnSpPr/>
          <p:nvPr/>
        </p:nvCxnSpPr>
        <p:spPr>
          <a:xfrm flipH="1" rot="10800000">
            <a:off x="895000" y="1660650"/>
            <a:ext cx="269700" cy="150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4"/>
          <p:cNvCxnSpPr/>
          <p:nvPr/>
        </p:nvCxnSpPr>
        <p:spPr>
          <a:xfrm flipH="1" rot="10800000">
            <a:off x="1047400" y="2091750"/>
            <a:ext cx="375900" cy="177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4"/>
          <p:cNvSpPr txBox="1"/>
          <p:nvPr/>
        </p:nvSpPr>
        <p:spPr>
          <a:xfrm>
            <a:off x="6274250" y="3429375"/>
            <a:ext cx="2752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Using the </a:t>
            </a:r>
            <a:r>
              <a:rPr b="1" lang="en" sz="17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outer loop to iterate through the rows</a:t>
            </a:r>
            <a:r>
              <a:rPr b="1"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produces output grouped by row -- this is called </a:t>
            </a:r>
            <a:r>
              <a:rPr b="1" lang="en" sz="1700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traversing a 2D array in “row-major” order</a:t>
            </a:r>
            <a:r>
              <a:rPr b="1"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b="1" sz="1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7716888" y="1725275"/>
            <a:ext cx="625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 rot="-5400000">
            <a:off x="4101726" y="464882"/>
            <a:ext cx="194100" cy="10917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 rot="-5400000">
            <a:off x="5429475" y="475665"/>
            <a:ext cx="194100" cy="10917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 rot="10800000">
            <a:off x="8545775" y="1190302"/>
            <a:ext cx="194100" cy="7722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 rot="10800000">
            <a:off x="8545775" y="1996153"/>
            <a:ext cx="194100" cy="7722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4"/>
          <p:cNvCxnSpPr/>
          <p:nvPr/>
        </p:nvCxnSpPr>
        <p:spPr>
          <a:xfrm flipH="1" rot="10800000">
            <a:off x="7893175" y="2609550"/>
            <a:ext cx="420600" cy="916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enhanced for loops</a:t>
            </a:r>
            <a:endParaRPr/>
          </a:p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1726725" y="870550"/>
            <a:ext cx="5374200" cy="240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int[][] numArray = {{1, 2, 3}, {4, 5, 6}};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(int[]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: numArray)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for (int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element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3">
            <a:alphaModFix/>
          </a:blip>
          <a:srcRect b="0" l="0" r="25267" t="0"/>
          <a:stretch/>
        </p:blipFill>
        <p:spPr>
          <a:xfrm>
            <a:off x="7867850" y="870550"/>
            <a:ext cx="625500" cy="24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/>
          <p:nvPr/>
        </p:nvSpPr>
        <p:spPr>
          <a:xfrm>
            <a:off x="7242338" y="1660675"/>
            <a:ext cx="625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75475" y="1368725"/>
            <a:ext cx="14019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Outer loop is rows; type of each element is </a:t>
            </a:r>
            <a:r>
              <a:rPr i="1" lang="en" sz="16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array </a:t>
            </a:r>
            <a:r>
              <a:rPr lang="en" sz="16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of ints:  </a:t>
            </a:r>
            <a:r>
              <a:rPr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int[]</a:t>
            </a:r>
            <a:endParaRPr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Inner loop is columns; type of each element is </a:t>
            </a:r>
            <a:r>
              <a:rPr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6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12" name="Google Shape;212;p25"/>
          <p:cNvCxnSpPr/>
          <p:nvPr/>
        </p:nvCxnSpPr>
        <p:spPr>
          <a:xfrm flipH="1" rot="10800000">
            <a:off x="4898988" y="2695675"/>
            <a:ext cx="118500" cy="992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5"/>
          <p:cNvSpPr txBox="1"/>
          <p:nvPr/>
        </p:nvSpPr>
        <p:spPr>
          <a:xfrm>
            <a:off x="3891925" y="3610875"/>
            <a:ext cx="287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Print each element</a:t>
            </a:r>
            <a:endParaRPr sz="16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14" name="Google Shape;214;p25"/>
          <p:cNvCxnSpPr/>
          <p:nvPr/>
        </p:nvCxnSpPr>
        <p:spPr>
          <a:xfrm flipH="1" rot="10800000">
            <a:off x="1283175" y="1660675"/>
            <a:ext cx="491100" cy="140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5"/>
          <p:cNvCxnSpPr/>
          <p:nvPr/>
        </p:nvCxnSpPr>
        <p:spPr>
          <a:xfrm flipH="1" rot="10800000">
            <a:off x="1380225" y="2121050"/>
            <a:ext cx="668400" cy="887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5"/>
          <p:cNvSpPr/>
          <p:nvPr/>
        </p:nvSpPr>
        <p:spPr>
          <a:xfrm>
            <a:off x="2415381" y="1466375"/>
            <a:ext cx="625500" cy="2589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2654052" y="1941700"/>
            <a:ext cx="440700" cy="258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1552775" y="4280850"/>
            <a:ext cx="594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If you don’t need the indices, enhanced for loops are preferred since they are cleaner and less error prone.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enhanced for loops</a:t>
            </a:r>
            <a:endParaRPr/>
          </a:p>
        </p:txBody>
      </p:sp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1726725" y="870550"/>
            <a:ext cx="5374200" cy="240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int[][] numArray = {{1, 2, 3}, {4, 5, 6}};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(int[]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: numArray)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for (int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element :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row)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0" l="0" r="25267" t="0"/>
          <a:stretch/>
        </p:blipFill>
        <p:spPr>
          <a:xfrm>
            <a:off x="7867850" y="870550"/>
            <a:ext cx="625500" cy="24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/>
          <p:nvPr/>
        </p:nvSpPr>
        <p:spPr>
          <a:xfrm>
            <a:off x="7183488" y="1725275"/>
            <a:ext cx="625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75475" y="1368725"/>
            <a:ext cx="14019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Outer loop is rows; type of each element is </a:t>
            </a:r>
            <a:r>
              <a:rPr i="1" lang="en" sz="16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array </a:t>
            </a:r>
            <a:r>
              <a:rPr lang="en" sz="16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of ints:  </a:t>
            </a:r>
            <a:r>
              <a:rPr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int[]</a:t>
            </a:r>
            <a:endParaRPr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Inner loop is columns; type of each element is </a:t>
            </a:r>
            <a:r>
              <a:rPr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6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29" name="Google Shape;229;p26"/>
          <p:cNvCxnSpPr/>
          <p:nvPr/>
        </p:nvCxnSpPr>
        <p:spPr>
          <a:xfrm flipH="1" rot="10800000">
            <a:off x="4898988" y="2695675"/>
            <a:ext cx="118500" cy="992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6"/>
          <p:cNvSpPr txBox="1"/>
          <p:nvPr/>
        </p:nvSpPr>
        <p:spPr>
          <a:xfrm>
            <a:off x="3891925" y="3610875"/>
            <a:ext cx="287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Print each element</a:t>
            </a:r>
            <a:endParaRPr sz="16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31" name="Google Shape;231;p26"/>
          <p:cNvCxnSpPr/>
          <p:nvPr/>
        </p:nvCxnSpPr>
        <p:spPr>
          <a:xfrm flipH="1" rot="10800000">
            <a:off x="1283175" y="1660675"/>
            <a:ext cx="491100" cy="140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6"/>
          <p:cNvCxnSpPr/>
          <p:nvPr/>
        </p:nvCxnSpPr>
        <p:spPr>
          <a:xfrm flipH="1" rot="10800000">
            <a:off x="1380225" y="2121050"/>
            <a:ext cx="668400" cy="887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6"/>
          <p:cNvSpPr/>
          <p:nvPr/>
        </p:nvSpPr>
        <p:spPr>
          <a:xfrm>
            <a:off x="2415381" y="1466375"/>
            <a:ext cx="625500" cy="2589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2654052" y="1941700"/>
            <a:ext cx="440700" cy="258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 txBox="1"/>
          <p:nvPr/>
        </p:nvSpPr>
        <p:spPr>
          <a:xfrm>
            <a:off x="1552775" y="4280850"/>
            <a:ext cx="594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If you don’t need the indices, enhanced for loops are preferred since they are cleaner and less error prone.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6" name="Google Shape;236;p26"/>
          <p:cNvSpPr/>
          <p:nvPr/>
        </p:nvSpPr>
        <p:spPr>
          <a:xfrm rot="-5400000">
            <a:off x="4705583" y="475672"/>
            <a:ext cx="194100" cy="10917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 rot="-5400000">
            <a:off x="6033332" y="486455"/>
            <a:ext cx="194100" cy="10917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 rot="10800000">
            <a:off x="8023158" y="1157953"/>
            <a:ext cx="194100" cy="7722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/>
          <p:nvPr/>
        </p:nvSpPr>
        <p:spPr>
          <a:xfrm rot="10800000">
            <a:off x="8023158" y="1963804"/>
            <a:ext cx="194100" cy="7722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 txBox="1"/>
          <p:nvPr/>
        </p:nvSpPr>
        <p:spPr>
          <a:xfrm>
            <a:off x="7085500" y="3429375"/>
            <a:ext cx="206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Row-major order</a:t>
            </a:r>
            <a:endParaRPr sz="1900"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wanted to print by column?</a:t>
            </a:r>
            <a:endParaRPr/>
          </a:p>
        </p:txBody>
      </p:sp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311700" y="865325"/>
            <a:ext cx="81786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2200"/>
              <a:buChar char="●"/>
            </a:pPr>
            <a:r>
              <a:rPr b="1" lang="en" sz="2200">
                <a:solidFill>
                  <a:schemeClr val="accent5"/>
                </a:solidFill>
              </a:rPr>
              <a:t>How might we change this code so that we print the data by column instead of row?  (i.e. traverse in column-major order)</a:t>
            </a:r>
            <a:endParaRPr b="1" sz="2200">
              <a:solidFill>
                <a:schemeClr val="accent5"/>
              </a:solidFill>
            </a:endParaRPr>
          </a:p>
        </p:txBody>
      </p:sp>
      <p:sp>
        <p:nvSpPr>
          <p:cNvPr id="247" name="Google Shape;247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858325" y="2154725"/>
            <a:ext cx="6540900" cy="240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int[][] numArray = {{1, 2, 3}, {4, 5, 6}};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(int row = 0; row &lt; numArray.length; row++)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for (int col = 0; col &lt; numArray[0].length; col++)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System.out.println(numArray[row][col]);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9" name="Google Shape;2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8425" y="2154725"/>
            <a:ext cx="548700" cy="20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 txBox="1"/>
          <p:nvPr/>
        </p:nvSpPr>
        <p:spPr>
          <a:xfrm>
            <a:off x="873425" y="1766250"/>
            <a:ext cx="219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Modify </a:t>
            </a:r>
            <a:r>
              <a:rPr i="1"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this </a:t>
            </a:r>
            <a:r>
              <a:rPr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code….</a:t>
            </a:r>
            <a:endParaRPr sz="16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7672800" y="1726025"/>
            <a:ext cx="169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So </a:t>
            </a:r>
            <a:r>
              <a:rPr i="1"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this </a:t>
            </a:r>
            <a:r>
              <a:rPr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prints!</a:t>
            </a:r>
            <a:endParaRPr sz="16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2" name="Google Shape;252;p27"/>
          <p:cNvSpPr/>
          <p:nvPr/>
        </p:nvSpPr>
        <p:spPr>
          <a:xfrm rot="-5400000">
            <a:off x="3536700" y="2173600"/>
            <a:ext cx="105600" cy="2184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 rot="-5400000">
            <a:off x="4875232" y="2173600"/>
            <a:ext cx="105600" cy="2184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 rot="10800000">
            <a:off x="8109425" y="2185775"/>
            <a:ext cx="194100" cy="6480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 rot="10800000">
            <a:off x="8109425" y="2871575"/>
            <a:ext cx="194100" cy="6480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 rot="-5400000">
            <a:off x="3885351" y="2173600"/>
            <a:ext cx="105600" cy="2184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 rot="-5400000">
            <a:off x="5223883" y="2173600"/>
            <a:ext cx="105600" cy="2184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 rot="-5400000">
            <a:off x="4266351" y="2173600"/>
            <a:ext cx="105600" cy="2184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 rot="-5400000">
            <a:off x="5604883" y="2173600"/>
            <a:ext cx="105600" cy="2184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 rot="10800000">
            <a:off x="8109425" y="3535809"/>
            <a:ext cx="194100" cy="6480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363650" y="9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wanted to print by column?</a:t>
            </a:r>
            <a:endParaRPr/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311700" y="636725"/>
            <a:ext cx="81786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Swap outer and inner for loops so the </a:t>
            </a:r>
            <a:r>
              <a:rPr b="1" i="1" lang="en" sz="2200"/>
              <a:t>outer </a:t>
            </a:r>
            <a:r>
              <a:rPr b="1" lang="en" sz="2200"/>
              <a:t>loop goes through </a:t>
            </a:r>
            <a:r>
              <a:rPr b="1" i="1" lang="en" sz="2200"/>
              <a:t>columns</a:t>
            </a:r>
            <a:r>
              <a:rPr b="1" lang="en" sz="2200"/>
              <a:t> and </a:t>
            </a:r>
            <a:r>
              <a:rPr b="1" i="1" lang="en" sz="2200"/>
              <a:t>inner </a:t>
            </a:r>
            <a:r>
              <a:rPr b="1" lang="en" sz="2200"/>
              <a:t>loop goes through </a:t>
            </a:r>
            <a:r>
              <a:rPr b="1" i="1" lang="en" sz="2200"/>
              <a:t>rows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This traverses the 2D array in </a:t>
            </a:r>
            <a:r>
              <a:rPr b="1" lang="en" sz="2200">
                <a:solidFill>
                  <a:schemeClr val="accent4"/>
                </a:solidFill>
              </a:rPr>
              <a:t>column-major order</a:t>
            </a:r>
            <a:r>
              <a:rPr b="1" lang="en" sz="2200"/>
              <a:t>!</a:t>
            </a:r>
            <a:endParaRPr b="1" sz="2200"/>
          </a:p>
        </p:txBody>
      </p:sp>
      <p:sp>
        <p:nvSpPr>
          <p:cNvPr id="267" name="Google Shape;267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28"/>
          <p:cNvSpPr txBox="1"/>
          <p:nvPr/>
        </p:nvSpPr>
        <p:spPr>
          <a:xfrm>
            <a:off x="1163125" y="2154725"/>
            <a:ext cx="6540900" cy="240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int[][] numArray = {{1, 2, 3}, {4, 5, 6}};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(int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col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= 0;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numArray[0].length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 col++)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for (int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row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= 0;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row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numArray.length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 row++)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numArray[row][col]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9" name="Google Shape;2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3225" y="2154725"/>
            <a:ext cx="548700" cy="20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8"/>
          <p:cNvSpPr/>
          <p:nvPr/>
        </p:nvSpPr>
        <p:spPr>
          <a:xfrm rot="-5400000">
            <a:off x="3841500" y="2173600"/>
            <a:ext cx="105600" cy="2184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 rot="-5400000">
            <a:off x="5180032" y="2173600"/>
            <a:ext cx="105600" cy="2184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"/>
          <p:cNvSpPr/>
          <p:nvPr/>
        </p:nvSpPr>
        <p:spPr>
          <a:xfrm rot="10800000">
            <a:off x="8414225" y="2185775"/>
            <a:ext cx="194100" cy="6480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 rot="10800000">
            <a:off x="8414225" y="2871575"/>
            <a:ext cx="194100" cy="6480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 rot="-5400000">
            <a:off x="4190151" y="2173600"/>
            <a:ext cx="105600" cy="2184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 rot="-5400000">
            <a:off x="5528683" y="2173600"/>
            <a:ext cx="105600" cy="2184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 rot="-5400000">
            <a:off x="4571151" y="2173600"/>
            <a:ext cx="105600" cy="2184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 rot="-5400000">
            <a:off x="5909683" y="2173600"/>
            <a:ext cx="105600" cy="2184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 rot="10800000">
            <a:off x="8414225" y="3535809"/>
            <a:ext cx="194100" cy="6480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7611813" y="2963100"/>
            <a:ext cx="625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-22300" y="2714975"/>
            <a:ext cx="1185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SWAP!</a:t>
            </a:r>
            <a:endParaRPr b="1"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Outer loop is now columns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Inner loop is now rows</a:t>
            </a:r>
            <a:endParaRPr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81" name="Google Shape;281;p28"/>
          <p:cNvCxnSpPr/>
          <p:nvPr/>
        </p:nvCxnSpPr>
        <p:spPr>
          <a:xfrm flipH="1" rot="10800000">
            <a:off x="949625" y="2854500"/>
            <a:ext cx="269700" cy="150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8"/>
          <p:cNvCxnSpPr/>
          <p:nvPr/>
        </p:nvCxnSpPr>
        <p:spPr>
          <a:xfrm flipH="1" rot="10800000">
            <a:off x="1102025" y="3438000"/>
            <a:ext cx="375900" cy="177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8"/>
          <p:cNvSpPr txBox="1"/>
          <p:nvPr/>
        </p:nvSpPr>
        <p:spPr>
          <a:xfrm>
            <a:off x="2645600" y="4466400"/>
            <a:ext cx="412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We still p</a:t>
            </a:r>
            <a:r>
              <a:rPr lang="en" sz="16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rint each element by accessing it’s indices in the 2D array -- row then column</a:t>
            </a:r>
            <a:endParaRPr sz="16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84" name="Google Shape;284;p28"/>
          <p:cNvCxnSpPr/>
          <p:nvPr/>
        </p:nvCxnSpPr>
        <p:spPr>
          <a:xfrm flipH="1" rot="10800000">
            <a:off x="4776875" y="3960725"/>
            <a:ext cx="84000" cy="595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8"/>
          <p:cNvSpPr/>
          <p:nvPr/>
        </p:nvSpPr>
        <p:spPr>
          <a:xfrm>
            <a:off x="4133748" y="2736541"/>
            <a:ext cx="2379300" cy="2589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4362350" y="3226100"/>
            <a:ext cx="2021100" cy="258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311700" y="865325"/>
            <a:ext cx="85206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U8T2 Lab: Traversing 2D Arrays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U8T2 AP Practice Q's (6)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EC Opportunities:</a:t>
            </a:r>
            <a:endParaRPr b="1"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U7T6 Explorations &amp; Challenge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Movie Collection Extensions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Unit 7 Challenge Problem</a:t>
            </a:r>
            <a:endParaRPr sz="2200"/>
          </a:p>
        </p:txBody>
      </p:sp>
      <p:sp>
        <p:nvSpPr>
          <p:cNvPr id="293" name="Google Shape;293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 Up!</a:t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25" y="822200"/>
            <a:ext cx="6477450" cy="1161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4"/>
          <p:cNvGraphicFramePr/>
          <p:nvPr/>
        </p:nvGraphicFramePr>
        <p:xfrm>
          <a:off x="2338075" y="273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{9E5C86CD-B581-49F9-AFEC-41145E1074E5}</a:tableStyleId>
              </a:tblPr>
              <a:tblGrid>
                <a:gridCol w="991600"/>
                <a:gridCol w="991600"/>
                <a:gridCol w="991600"/>
                <a:gridCol w="991600"/>
              </a:tblGrid>
              <a:tr h="3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75" name="Google Shape;75;p14"/>
          <p:cNvSpPr txBox="1"/>
          <p:nvPr/>
        </p:nvSpPr>
        <p:spPr>
          <a:xfrm>
            <a:off x="1628250" y="2699450"/>
            <a:ext cx="959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row 0</a:t>
            </a:r>
            <a:endParaRPr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row 1</a:t>
            </a:r>
            <a:endParaRPr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row 2</a:t>
            </a:r>
            <a:endParaRPr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369975" y="2266500"/>
            <a:ext cx="42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column</a:t>
            </a:r>
            <a:r>
              <a:rPr lang="en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 0      column 1        column 2     column 3</a:t>
            </a:r>
            <a:endParaRPr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609500" y="2760450"/>
            <a:ext cx="453000" cy="3234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565491" y="3550166"/>
            <a:ext cx="453000" cy="3234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3763275" y="1358650"/>
            <a:ext cx="1110600" cy="2265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5457650" y="1358650"/>
            <a:ext cx="1110600" cy="226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 Up!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25" y="822200"/>
            <a:ext cx="6477450" cy="1161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Google Shape;88;p15"/>
          <p:cNvGraphicFramePr/>
          <p:nvPr/>
        </p:nvGraphicFramePr>
        <p:xfrm>
          <a:off x="2338075" y="273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{9E5C86CD-B581-49F9-AFEC-41145E1074E5}</a:tableStyleId>
              </a:tblPr>
              <a:tblGrid>
                <a:gridCol w="991600"/>
                <a:gridCol w="991600"/>
                <a:gridCol w="991600"/>
                <a:gridCol w="991600"/>
              </a:tblGrid>
              <a:tr h="3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89" name="Google Shape;89;p15"/>
          <p:cNvSpPr txBox="1"/>
          <p:nvPr/>
        </p:nvSpPr>
        <p:spPr>
          <a:xfrm>
            <a:off x="1628250" y="2699450"/>
            <a:ext cx="959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row 0</a:t>
            </a:r>
            <a:endParaRPr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row 1</a:t>
            </a:r>
            <a:endParaRPr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row 2</a:t>
            </a:r>
            <a:endParaRPr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69975" y="2266500"/>
            <a:ext cx="42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column 0      column 1        column 2     column 3</a:t>
            </a:r>
            <a:endParaRPr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71500" y="4308900"/>
            <a:ext cx="826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 sz="21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arr[0][0]</a:t>
            </a:r>
            <a:r>
              <a:rPr b="1" lang="en" sz="21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arr[2][3]</a:t>
            </a:r>
            <a:r>
              <a:rPr b="1" lang="en" sz="21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1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3763275" y="1358650"/>
            <a:ext cx="1110600" cy="2265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457650" y="1358650"/>
            <a:ext cx="1110600" cy="226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2609500" y="2760450"/>
            <a:ext cx="453000" cy="3234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5565491" y="3550166"/>
            <a:ext cx="453000" cy="3234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 Up!</a:t>
            </a:r>
            <a:endParaRPr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75" y="832975"/>
            <a:ext cx="6643750" cy="33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 Up!</a:t>
            </a:r>
            <a:endParaRPr/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75" y="832975"/>
            <a:ext cx="6643750" cy="336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>
            <a:off x="463675" y="1671375"/>
            <a:ext cx="1175400" cy="2265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1759075" y="1061775"/>
            <a:ext cx="1175400" cy="226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3044411" y="1061775"/>
            <a:ext cx="1175400" cy="226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4306751" y="1061775"/>
            <a:ext cx="1311300" cy="226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5678350" y="1061775"/>
            <a:ext cx="1222800" cy="226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 Up!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75" y="832975"/>
            <a:ext cx="6643750" cy="336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463675" y="1671375"/>
            <a:ext cx="1175400" cy="2265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3137850" y="2333250"/>
            <a:ext cx="48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b="1" sz="19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1759075" y="1061775"/>
            <a:ext cx="1175400" cy="226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3044411" y="1061775"/>
            <a:ext cx="1175400" cy="226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4306751" y="1061775"/>
            <a:ext cx="1311300" cy="226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5678350" y="1061775"/>
            <a:ext cx="1222800" cy="226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 Up!</a:t>
            </a:r>
            <a:endParaRPr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75" y="832975"/>
            <a:ext cx="6643750" cy="336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463675" y="3322625"/>
            <a:ext cx="1358700" cy="2265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3353500" y="3717600"/>
            <a:ext cx="48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900FF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b="1" sz="1900">
              <a:solidFill>
                <a:srgbClr val="99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7" name="Google Shape;137;p19"/>
          <p:cNvCxnSpPr/>
          <p:nvPr/>
        </p:nvCxnSpPr>
        <p:spPr>
          <a:xfrm flipH="1" rot="10800000">
            <a:off x="1927286" y="1304709"/>
            <a:ext cx="10800" cy="3990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9"/>
          <p:cNvCxnSpPr/>
          <p:nvPr/>
        </p:nvCxnSpPr>
        <p:spPr>
          <a:xfrm flipH="1" rot="10800000">
            <a:off x="2362920" y="1304709"/>
            <a:ext cx="10800" cy="3990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9"/>
          <p:cNvCxnSpPr/>
          <p:nvPr/>
        </p:nvCxnSpPr>
        <p:spPr>
          <a:xfrm flipH="1" rot="10800000">
            <a:off x="2774112" y="1304709"/>
            <a:ext cx="10800" cy="3990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9"/>
          <p:cNvSpPr txBox="1"/>
          <p:nvPr/>
        </p:nvSpPr>
        <p:spPr>
          <a:xfrm>
            <a:off x="1517525" y="1757650"/>
            <a:ext cx="255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900FF"/>
                </a:solidFill>
                <a:latin typeface="Average"/>
                <a:ea typeface="Average"/>
                <a:cs typeface="Average"/>
                <a:sym typeface="Average"/>
              </a:rPr>
              <a:t>Each “row” has 3 “columns”</a:t>
            </a:r>
            <a:endParaRPr b="1" sz="1500">
              <a:solidFill>
                <a:srgbClr val="99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Up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311700" y="908625"/>
            <a:ext cx="8336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rgbClr val="FF00FF"/>
                </a:solidFill>
                <a:latin typeface="Average"/>
                <a:ea typeface="Average"/>
                <a:cs typeface="Average"/>
                <a:sym typeface="Average"/>
              </a:rPr>
              <a:t>Today and week we return</a:t>
            </a:r>
            <a:r>
              <a:rPr lang="en" sz="2100">
                <a:solidFill>
                  <a:srgbClr val="FF00FF"/>
                </a:solidFill>
                <a:latin typeface="Average"/>
                <a:ea typeface="Average"/>
                <a:cs typeface="Average"/>
                <a:sym typeface="Average"/>
              </a:rPr>
              <a:t>: </a:t>
            </a:r>
            <a:r>
              <a:rPr lang="en" sz="21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Unit 8</a:t>
            </a:r>
            <a:endParaRPr sz="21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rgbClr val="FF00FF"/>
                </a:solidFill>
                <a:latin typeface="Average"/>
                <a:ea typeface="Average"/>
                <a:cs typeface="Average"/>
                <a:sym typeface="Average"/>
              </a:rPr>
              <a:t>Friday, March 3</a:t>
            </a:r>
            <a:r>
              <a:rPr lang="en" sz="2100">
                <a:solidFill>
                  <a:srgbClr val="FF00FF"/>
                </a:solidFill>
                <a:latin typeface="Average"/>
                <a:ea typeface="Average"/>
                <a:cs typeface="Average"/>
                <a:sym typeface="Average"/>
              </a:rPr>
              <a:t>: </a:t>
            </a:r>
            <a:r>
              <a:rPr lang="en" sz="21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n" sz="21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20pts major assessment</a:t>
            </a:r>
            <a:r>
              <a:rPr lang="en" sz="21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, MC + FRQ Units 6, 7, 8</a:t>
            </a:r>
            <a:endParaRPr sz="21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rgbClr val="FF00FF"/>
                </a:solidFill>
                <a:latin typeface="Average"/>
                <a:ea typeface="Average"/>
                <a:cs typeface="Average"/>
                <a:sym typeface="Average"/>
              </a:rPr>
              <a:t>Week of March 6:</a:t>
            </a:r>
            <a:r>
              <a:rPr b="1" lang="en" sz="21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lang="en" sz="21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Finish Unit 8 and launch </a:t>
            </a:r>
            <a:r>
              <a:rPr b="1" lang="en" sz="21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next project</a:t>
            </a:r>
            <a:endParaRPr b="1" sz="21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rgbClr val="FF00FF"/>
                </a:solidFill>
                <a:latin typeface="Average"/>
                <a:ea typeface="Average"/>
                <a:cs typeface="Average"/>
                <a:sym typeface="Average"/>
              </a:rPr>
              <a:t>Up through May </a:t>
            </a:r>
            <a:r>
              <a:rPr b="1" lang="en" sz="2100">
                <a:solidFill>
                  <a:srgbClr val="FF00FF"/>
                </a:solidFill>
                <a:latin typeface="Average"/>
                <a:ea typeface="Average"/>
                <a:cs typeface="Average"/>
                <a:sym typeface="Average"/>
              </a:rPr>
              <a:t>17</a:t>
            </a:r>
            <a:r>
              <a:rPr b="1" lang="en" sz="2100">
                <a:solidFill>
                  <a:srgbClr val="FF00FF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r>
              <a:rPr b="1" lang="en" sz="21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lang="en" sz="21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Units 9 &amp; 10, AP Exam Prep</a:t>
            </a:r>
            <a:endParaRPr b="1" sz="21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rgbClr val="FF00FF"/>
                </a:solidFill>
                <a:latin typeface="Average"/>
                <a:ea typeface="Average"/>
                <a:cs typeface="Average"/>
                <a:sym typeface="Average"/>
              </a:rPr>
              <a:t>Wednesday, May 17, 7:00am</a:t>
            </a:r>
            <a:r>
              <a:rPr b="1" lang="en" sz="21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i="1" lang="en" sz="21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(hellooo Mr. alarm clock!):</a:t>
            </a:r>
            <a:r>
              <a:rPr lang="en" sz="21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b="1" lang="en" sz="21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AP Exam</a:t>
            </a:r>
            <a:endParaRPr b="1" sz="21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verage"/>
              <a:buChar char="○"/>
            </a:pPr>
            <a:r>
              <a:rPr lang="en" sz="21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3 hours total: 90 min for 40 MC, 90 min for 4 FRQs</a:t>
            </a:r>
            <a:endParaRPr sz="21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rgbClr val="FF00FF"/>
                </a:solidFill>
                <a:latin typeface="Average"/>
                <a:ea typeface="Average"/>
                <a:cs typeface="Average"/>
                <a:sym typeface="Average"/>
              </a:rPr>
              <a:t>Post-AP</a:t>
            </a:r>
            <a:r>
              <a:rPr b="1" lang="en" sz="21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: </a:t>
            </a:r>
            <a:r>
              <a:rPr lang="en" sz="21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Interfaces, GUIs, web APIs, </a:t>
            </a:r>
            <a:r>
              <a:rPr b="1" lang="en" sz="21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final project + presentation</a:t>
            </a:r>
            <a:endParaRPr b="1" sz="21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2445650" y="104496"/>
            <a:ext cx="38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College Board Standards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Unit 8 Topic  2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26" y="167999"/>
            <a:ext cx="22002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0975"/>
            <a:ext cx="4212320" cy="40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1275" y="1110963"/>
            <a:ext cx="4263150" cy="276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