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CE37C0-37EF-4484-A75C-48E48D6BEE69}">
  <a:tblStyle styleId="{FECE37C0-37EF-4484-A75C-48E48D6BEE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verag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86472b42a3478b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6472b42a3478b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a69420b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a69420b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a69420b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a69420b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25b41cc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25b41cc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12483b47c9a994b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12483b47c9a994b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12483b47c9a994b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12483b47c9a994b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a69420b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a69420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a69420b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a69420b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a69420b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a69420b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a69420b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a69420b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12483b47c9a994b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12483b47c9a994b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86472b42a3478b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86472b42a3478b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6a69420b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6a69420b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6a69420b5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6a69420b5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6a69420b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6a69420b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6a69420b5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6a69420b5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6a69420b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6a69420b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6a69420b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6a69420b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6a69420b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6a69420b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6a69420b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6a69420b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6a69420b5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6a69420b5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bc455e151a38c5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bc455e151a38c5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a69420b5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a69420b5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6a69420b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6a69420b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6a69420b5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6a69420b5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6a69420b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6a69420b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6a69420b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6a69420b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c6a69420b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c6a69420b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6a69420b5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6a69420b5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6a69420b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c6a69420b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6a69420b5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6a69420b5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a69420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a69420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a69420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a69420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25b41cc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25b41cc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12483b47c9a994b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12483b47c9a994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12483b47c9a994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12483b47c9a994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a69420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a69420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286400"/>
            <a:ext cx="78015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 Computer Science A</a:t>
            </a:r>
            <a:endParaRPr/>
          </a:p>
        </p:txBody>
      </p:sp>
      <p:sp>
        <p:nvSpPr>
          <p:cNvPr id="60" name="Google Shape;60;p13"/>
          <p:cNvSpPr txBox="1"/>
          <p:nvPr/>
        </p:nvSpPr>
        <p:spPr>
          <a:xfrm>
            <a:off x="996450" y="1120700"/>
            <a:ext cx="7151100" cy="4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4"/>
                </a:solidFill>
                <a:latin typeface="Courier New"/>
                <a:ea typeface="Courier New"/>
                <a:cs typeface="Courier New"/>
                <a:sym typeface="Courier New"/>
              </a:rPr>
              <a:t>UNIT 9 TOPIC 1</a:t>
            </a:r>
            <a:endParaRPr b="1" sz="1800">
              <a:solidFill>
                <a:schemeClr val="accent4"/>
              </a:solidFill>
              <a:latin typeface="Courier New"/>
              <a:ea typeface="Courier New"/>
              <a:cs typeface="Courier New"/>
              <a:sym typeface="Courier New"/>
            </a:endParaRPr>
          </a:p>
          <a:p>
            <a:pPr indent="0" lvl="0" marL="0" rtl="0" algn="ctr">
              <a:spcBef>
                <a:spcPts val="0"/>
              </a:spcBef>
              <a:spcAft>
                <a:spcPts val="0"/>
              </a:spcAft>
              <a:buNone/>
            </a:pPr>
            <a:r>
              <a:rPr b="1" lang="en" sz="1800">
                <a:solidFill>
                  <a:schemeClr val="accent4"/>
                </a:solidFill>
                <a:latin typeface="Courier New"/>
                <a:ea typeface="Courier New"/>
                <a:cs typeface="Courier New"/>
                <a:sym typeface="Courier New"/>
              </a:rPr>
              <a:t>Introduction to Inheritance</a:t>
            </a:r>
            <a:endParaRPr b="1" sz="1800">
              <a:solidFill>
                <a:schemeClr val="accent4"/>
              </a:solidFill>
              <a:latin typeface="Courier New"/>
              <a:ea typeface="Courier New"/>
              <a:cs typeface="Courier New"/>
              <a:sym typeface="Courier New"/>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 name="Google Shape;62;p13"/>
          <p:cNvSpPr txBox="1"/>
          <p:nvPr/>
        </p:nvSpPr>
        <p:spPr>
          <a:xfrm>
            <a:off x="2561850" y="3042549"/>
            <a:ext cx="4020300" cy="13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CACACA"/>
                </a:solidFill>
                <a:latin typeface="Courier New"/>
                <a:ea typeface="Courier New"/>
                <a:cs typeface="Courier New"/>
                <a:sym typeface="Courier New"/>
              </a:rPr>
              <a:t>Class 102</a:t>
            </a:r>
            <a:endParaRPr b="1" sz="1600">
              <a:solidFill>
                <a:srgbClr val="CACACA"/>
              </a:solidFill>
              <a:latin typeface="Courier New"/>
              <a:ea typeface="Courier New"/>
              <a:cs typeface="Courier New"/>
              <a:sym typeface="Courier New"/>
            </a:endParaRPr>
          </a:p>
          <a:p>
            <a:pPr indent="0" lvl="0" marL="0" rtl="0" algn="ctr">
              <a:spcBef>
                <a:spcPts val="0"/>
              </a:spcBef>
              <a:spcAft>
                <a:spcPts val="0"/>
              </a:spcAft>
              <a:buNone/>
            </a:pPr>
            <a:r>
              <a:rPr b="1" lang="en" sz="1600">
                <a:solidFill>
                  <a:srgbClr val="CACACA"/>
                </a:solidFill>
                <a:latin typeface="Courier New"/>
                <a:ea typeface="Courier New"/>
                <a:cs typeface="Courier New"/>
                <a:sym typeface="Courier New"/>
              </a:rPr>
              <a:t>March 6, 2023</a:t>
            </a:r>
            <a:endParaRPr b="1" sz="1600">
              <a:solidFill>
                <a:srgbClr val="CACACA"/>
              </a:solidFill>
              <a:latin typeface="Courier New"/>
              <a:ea typeface="Courier New"/>
              <a:cs typeface="Courier New"/>
              <a:sym typeface="Courier New"/>
            </a:endParaRPr>
          </a:p>
          <a:p>
            <a:pPr indent="0" lvl="0" marL="0" rtl="0" algn="ctr">
              <a:spcBef>
                <a:spcPts val="0"/>
              </a:spcBef>
              <a:spcAft>
                <a:spcPts val="0"/>
              </a:spcAft>
              <a:buNone/>
            </a:pPr>
            <a:r>
              <a:rPr b="1" lang="en" sz="1600">
                <a:solidFill>
                  <a:srgbClr val="CACACA"/>
                </a:solidFill>
                <a:latin typeface="Courier New"/>
                <a:ea typeface="Courier New"/>
                <a:cs typeface="Courier New"/>
                <a:sym typeface="Courier New"/>
              </a:rPr>
              <a:t>Mr. Miller</a:t>
            </a:r>
            <a:endParaRPr b="1" sz="1600">
              <a:solidFill>
                <a:srgbClr val="CACACA"/>
              </a:solidFill>
              <a:latin typeface="Courier New"/>
              <a:ea typeface="Courier New"/>
              <a:cs typeface="Courier New"/>
              <a:sym typeface="Courier New"/>
            </a:endParaRPr>
          </a:p>
          <a:p>
            <a:pPr indent="0" lvl="0" marL="0" rtl="0" algn="ctr">
              <a:spcBef>
                <a:spcPts val="0"/>
              </a:spcBef>
              <a:spcAft>
                <a:spcPts val="0"/>
              </a:spcAft>
              <a:buNone/>
            </a:pPr>
            <a:r>
              <a:rPr b="1" lang="en" sz="1600">
                <a:solidFill>
                  <a:srgbClr val="CACACA"/>
                </a:solidFill>
                <a:latin typeface="Courier New"/>
                <a:ea typeface="Courier New"/>
                <a:cs typeface="Courier New"/>
                <a:sym typeface="Courier New"/>
              </a:rPr>
              <a:t>mmiller25@schools.nyc.gov</a:t>
            </a:r>
            <a:endParaRPr b="1" sz="1600">
              <a:solidFill>
                <a:srgbClr val="CACACA"/>
              </a:solidFill>
              <a:latin typeface="Courier New"/>
              <a:ea typeface="Courier New"/>
              <a:cs typeface="Courier New"/>
              <a:sym typeface="Courier New"/>
            </a:endParaRPr>
          </a:p>
        </p:txBody>
      </p:sp>
      <p:sp>
        <p:nvSpPr>
          <p:cNvPr id="63" name="Google Shape;63;p13"/>
          <p:cNvSpPr txBox="1"/>
          <p:nvPr/>
        </p:nvSpPr>
        <p:spPr>
          <a:xfrm>
            <a:off x="2842950" y="2417325"/>
            <a:ext cx="3458100" cy="563700"/>
          </a:xfrm>
          <a:prstGeom prst="rect">
            <a:avLst/>
          </a:prstGeom>
          <a:solidFill>
            <a:srgbClr val="64FF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Courier New"/>
                <a:ea typeface="Courier New"/>
                <a:cs typeface="Courier New"/>
                <a:sym typeface="Courier New"/>
              </a:rPr>
              <a:t>AP Classroom: 9.1</a:t>
            </a:r>
            <a:endParaRPr b="1" sz="1800">
              <a:solidFill>
                <a:srgbClr val="616161"/>
              </a:solidFill>
              <a:latin typeface="Courier New"/>
              <a:ea typeface="Courier New"/>
              <a:cs typeface="Courier New"/>
              <a:sym typeface="Courier New"/>
            </a:endParaRPr>
          </a:p>
        </p:txBody>
      </p:sp>
      <p:pic>
        <p:nvPicPr>
          <p:cNvPr id="64" name="Google Shape;64;p13"/>
          <p:cNvPicPr preferRelativeResize="0"/>
          <p:nvPr/>
        </p:nvPicPr>
        <p:blipFill>
          <a:blip r:embed="rId3">
            <a:alphaModFix/>
          </a:blip>
          <a:stretch>
            <a:fillRect/>
          </a:stretch>
        </p:blipFill>
        <p:spPr>
          <a:xfrm>
            <a:off x="152400" y="2432625"/>
            <a:ext cx="2569726" cy="1927300"/>
          </a:xfrm>
          <a:prstGeom prst="rect">
            <a:avLst/>
          </a:prstGeom>
          <a:noFill/>
          <a:ln>
            <a:noFill/>
          </a:ln>
        </p:spPr>
      </p:pic>
      <p:sp>
        <p:nvSpPr>
          <p:cNvPr id="65" name="Google Shape;65;p13"/>
          <p:cNvSpPr txBox="1"/>
          <p:nvPr/>
        </p:nvSpPr>
        <p:spPr>
          <a:xfrm>
            <a:off x="76200" y="1886625"/>
            <a:ext cx="2363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FF00"/>
                </a:solidFill>
                <a:latin typeface="Average"/>
                <a:ea typeface="Average"/>
                <a:cs typeface="Average"/>
                <a:sym typeface="Average"/>
              </a:rPr>
              <a:t>Almost spring!</a:t>
            </a:r>
            <a:endParaRPr b="1" sz="1900">
              <a:solidFill>
                <a:srgbClr val="00FF00"/>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Biology analogy: taxonomy of animals</a:t>
            </a:r>
            <a:endParaRPr/>
          </a:p>
        </p:txBody>
      </p:sp>
      <p:sp>
        <p:nvSpPr>
          <p:cNvPr id="128" name="Google Shape;128;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2"/>
          <p:cNvPicPr preferRelativeResize="0"/>
          <p:nvPr/>
        </p:nvPicPr>
        <p:blipFill>
          <a:blip r:embed="rId3">
            <a:alphaModFix/>
          </a:blip>
          <a:stretch>
            <a:fillRect/>
          </a:stretch>
        </p:blipFill>
        <p:spPr>
          <a:xfrm>
            <a:off x="346500" y="712925"/>
            <a:ext cx="8520600" cy="3653450"/>
          </a:xfrm>
          <a:prstGeom prst="rect">
            <a:avLst/>
          </a:prstGeom>
          <a:noFill/>
          <a:ln>
            <a:noFill/>
          </a:ln>
        </p:spPr>
      </p:pic>
      <p:sp>
        <p:nvSpPr>
          <p:cNvPr id="130" name="Google Shape;130;p22"/>
          <p:cNvSpPr txBox="1"/>
          <p:nvPr/>
        </p:nvSpPr>
        <p:spPr>
          <a:xfrm>
            <a:off x="217100" y="3338500"/>
            <a:ext cx="4237200" cy="1736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800">
                <a:solidFill>
                  <a:schemeClr val="accent4"/>
                </a:solidFill>
                <a:latin typeface="Average"/>
                <a:ea typeface="Average"/>
                <a:cs typeface="Average"/>
                <a:sym typeface="Average"/>
              </a:rPr>
              <a:t>Similar</a:t>
            </a:r>
            <a:r>
              <a:rPr lang="en" sz="1800">
                <a:solidFill>
                  <a:schemeClr val="accent4"/>
                </a:solidFill>
                <a:latin typeface="Average"/>
                <a:ea typeface="Average"/>
                <a:cs typeface="Average"/>
                <a:sym typeface="Average"/>
              </a:rPr>
              <a:t> to </a:t>
            </a:r>
            <a:r>
              <a:rPr lang="en" sz="1800">
                <a:solidFill>
                  <a:schemeClr val="accent4"/>
                </a:solidFill>
                <a:latin typeface="Average"/>
                <a:ea typeface="Average"/>
                <a:cs typeface="Average"/>
                <a:sym typeface="Average"/>
              </a:rPr>
              <a:t>biology</a:t>
            </a:r>
            <a:r>
              <a:rPr lang="en" sz="1800">
                <a:solidFill>
                  <a:schemeClr val="accent4"/>
                </a:solidFill>
                <a:latin typeface="Average"/>
                <a:ea typeface="Average"/>
                <a:cs typeface="Average"/>
                <a:sym typeface="Average"/>
              </a:rPr>
              <a:t>, i</a:t>
            </a:r>
            <a:r>
              <a:rPr lang="en" sz="1800">
                <a:solidFill>
                  <a:schemeClr val="accent4"/>
                </a:solidFill>
                <a:latin typeface="Average"/>
                <a:ea typeface="Average"/>
                <a:cs typeface="Average"/>
                <a:sym typeface="Average"/>
              </a:rPr>
              <a:t>nheritance relationships in Java allow classes to share </a:t>
            </a:r>
            <a:r>
              <a:rPr b="1" lang="en" sz="1800">
                <a:solidFill>
                  <a:schemeClr val="accent4"/>
                </a:solidFill>
                <a:latin typeface="Average"/>
                <a:ea typeface="Average"/>
                <a:cs typeface="Average"/>
                <a:sym typeface="Average"/>
              </a:rPr>
              <a:t>common </a:t>
            </a:r>
            <a:r>
              <a:rPr lang="en" sz="1800">
                <a:solidFill>
                  <a:schemeClr val="accent4"/>
                </a:solidFill>
                <a:latin typeface="Average"/>
                <a:ea typeface="Average"/>
                <a:cs typeface="Average"/>
                <a:sym typeface="Average"/>
              </a:rPr>
              <a:t>attributes (instance variables) and behaviors (methods) by having one class “inherit” them from another.</a:t>
            </a:r>
            <a:endParaRPr sz="120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3"/>
          <p:cNvSpPr txBox="1"/>
          <p:nvPr/>
        </p:nvSpPr>
        <p:spPr>
          <a:xfrm>
            <a:off x="671250" y="2217450"/>
            <a:ext cx="7852200" cy="8610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00FF"/>
                </a:solidFill>
                <a:latin typeface="Oswald"/>
                <a:ea typeface="Oswald"/>
                <a:cs typeface="Oswald"/>
                <a:sym typeface="Oswald"/>
              </a:rPr>
              <a:t>DEMO: </a:t>
            </a:r>
            <a:r>
              <a:rPr lang="en" sz="3600">
                <a:solidFill>
                  <a:srgbClr val="37474F"/>
                </a:solidFill>
                <a:latin typeface="Oswald"/>
                <a:ea typeface="Oswald"/>
                <a:cs typeface="Oswald"/>
                <a:sym typeface="Oswald"/>
              </a:rPr>
              <a:t>Designing an inheritance relationship</a:t>
            </a:r>
            <a:endParaRPr sz="3600">
              <a:solidFill>
                <a:srgbClr val="37474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 &amp; Talk!</a:t>
            </a:r>
            <a:endParaRPr/>
          </a:p>
        </p:txBody>
      </p:sp>
      <p:sp>
        <p:nvSpPr>
          <p:cNvPr id="142" name="Google Shape;142;p24"/>
          <p:cNvSpPr txBox="1"/>
          <p:nvPr>
            <p:ph idx="1" type="body"/>
          </p:nvPr>
        </p:nvSpPr>
        <p:spPr>
          <a:xfrm>
            <a:off x="272400" y="731825"/>
            <a:ext cx="8871600" cy="76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Let’s consider cars and bicycles; both are types of vehicles.</a:t>
            </a:r>
            <a:endParaRPr sz="2000"/>
          </a:p>
          <a:p>
            <a:pPr indent="-355600" lvl="0" marL="457200" rtl="0" algn="l">
              <a:spcBef>
                <a:spcPts val="1000"/>
              </a:spcBef>
              <a:spcAft>
                <a:spcPts val="0"/>
              </a:spcAft>
              <a:buSzPts val="2000"/>
              <a:buChar char="●"/>
            </a:pPr>
            <a:r>
              <a:rPr lang="en" sz="2000"/>
              <a:t>What are some </a:t>
            </a:r>
            <a:r>
              <a:rPr b="1" lang="en" sz="2000"/>
              <a:t>behaviors </a:t>
            </a:r>
            <a:r>
              <a:rPr lang="en" sz="2000"/>
              <a:t>that </a:t>
            </a:r>
            <a:r>
              <a:rPr b="1" lang="en" sz="2000"/>
              <a:t>both</a:t>
            </a:r>
            <a:r>
              <a:rPr lang="en" sz="2000"/>
              <a:t> cars and bicycles can do?  (think actions)</a:t>
            </a:r>
            <a:endParaRPr sz="2000"/>
          </a:p>
          <a:p>
            <a:pPr indent="-355600" lvl="0" marL="457200" rtl="0" algn="l">
              <a:spcBef>
                <a:spcPts val="1000"/>
              </a:spcBef>
              <a:spcAft>
                <a:spcPts val="0"/>
              </a:spcAft>
              <a:buSzPts val="2000"/>
              <a:buChar char="●"/>
            </a:pPr>
            <a:r>
              <a:rPr lang="en" sz="2000"/>
              <a:t>What are some </a:t>
            </a:r>
            <a:r>
              <a:rPr b="1" lang="en" sz="2000"/>
              <a:t>attributes/properties/characteristics/features</a:t>
            </a:r>
            <a:r>
              <a:rPr lang="en" sz="2000"/>
              <a:t> that cars and bicycles have in </a:t>
            </a:r>
            <a:r>
              <a:rPr b="1" lang="en" sz="2000"/>
              <a:t>common</a:t>
            </a:r>
            <a:r>
              <a:rPr lang="en" sz="2000"/>
              <a:t>?</a:t>
            </a:r>
            <a:endParaRPr sz="2000"/>
          </a:p>
          <a:p>
            <a:pPr indent="0" lvl="0" marL="0" rtl="0" algn="l">
              <a:spcBef>
                <a:spcPts val="1000"/>
              </a:spcBef>
              <a:spcAft>
                <a:spcPts val="1000"/>
              </a:spcAft>
              <a:buNone/>
            </a:pPr>
            <a:r>
              <a:t/>
            </a:r>
            <a:endParaRPr sz="2000"/>
          </a:p>
        </p:txBody>
      </p:sp>
      <p:sp>
        <p:nvSpPr>
          <p:cNvPr id="143" name="Google Shape;143;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49" name="Google Shape;149;p25"/>
          <p:cNvSpPr txBox="1"/>
          <p:nvPr>
            <p:ph idx="1" type="body"/>
          </p:nvPr>
        </p:nvSpPr>
        <p:spPr>
          <a:xfrm>
            <a:off x="272400" y="731825"/>
            <a:ext cx="8650200" cy="76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Let’s consider cars and bicycles; both are types of vehicles.</a:t>
            </a:r>
            <a:endParaRPr sz="2000"/>
          </a:p>
          <a:p>
            <a:pPr indent="-355600" lvl="0" marL="457200" rtl="0" algn="l">
              <a:spcBef>
                <a:spcPts val="1000"/>
              </a:spcBef>
              <a:spcAft>
                <a:spcPts val="0"/>
              </a:spcAft>
              <a:buSzPts val="2000"/>
              <a:buChar char="●"/>
            </a:pPr>
            <a:r>
              <a:rPr b="1" lang="en" sz="2000"/>
              <a:t>Common behaviors</a:t>
            </a:r>
            <a:r>
              <a:rPr lang="en" sz="2000"/>
              <a:t> of both cars and bicycles</a:t>
            </a:r>
            <a:endParaRPr sz="2000"/>
          </a:p>
          <a:p>
            <a:pPr indent="-355600" lvl="1" marL="914400" rtl="0" algn="l">
              <a:spcBef>
                <a:spcPts val="1000"/>
              </a:spcBef>
              <a:spcAft>
                <a:spcPts val="0"/>
              </a:spcAft>
              <a:buSzPts val="2000"/>
              <a:buChar char="○"/>
            </a:pPr>
            <a:r>
              <a:rPr lang="en" sz="2000"/>
              <a:t>Both can move()</a:t>
            </a:r>
            <a:endParaRPr sz="2000"/>
          </a:p>
          <a:p>
            <a:pPr indent="-355600" lvl="1" marL="914400" rtl="0" algn="l">
              <a:spcBef>
                <a:spcPts val="1000"/>
              </a:spcBef>
              <a:spcAft>
                <a:spcPts val="0"/>
              </a:spcAft>
              <a:buSzPts val="2000"/>
              <a:buChar char="○"/>
            </a:pPr>
            <a:r>
              <a:rPr lang="en" sz="2000"/>
              <a:t>Both can turn()</a:t>
            </a:r>
            <a:endParaRPr sz="2000"/>
          </a:p>
          <a:p>
            <a:pPr indent="-355600" lvl="1" marL="914400" rtl="0" algn="l">
              <a:spcBef>
                <a:spcPts val="1000"/>
              </a:spcBef>
              <a:spcAft>
                <a:spcPts val="0"/>
              </a:spcAft>
              <a:buSzPts val="2000"/>
              <a:buChar char="○"/>
            </a:pPr>
            <a:r>
              <a:rPr lang="en" sz="2000"/>
              <a:t>Both can brake()</a:t>
            </a:r>
            <a:endParaRPr sz="2000"/>
          </a:p>
          <a:p>
            <a:pPr indent="-355600" lvl="0" marL="457200" rtl="0" algn="l">
              <a:spcBef>
                <a:spcPts val="1000"/>
              </a:spcBef>
              <a:spcAft>
                <a:spcPts val="0"/>
              </a:spcAft>
              <a:buSzPts val="2000"/>
              <a:buChar char="●"/>
            </a:pPr>
            <a:r>
              <a:rPr b="1" lang="en" sz="2000"/>
              <a:t>Common attributes </a:t>
            </a:r>
            <a:r>
              <a:rPr lang="en" sz="2000"/>
              <a:t>of both cars and bicycles</a:t>
            </a:r>
            <a:endParaRPr sz="2000"/>
          </a:p>
          <a:p>
            <a:pPr indent="-355600" lvl="1" marL="914400" rtl="0" algn="l">
              <a:spcBef>
                <a:spcPts val="1000"/>
              </a:spcBef>
              <a:spcAft>
                <a:spcPts val="0"/>
              </a:spcAft>
              <a:buSzPts val="2000"/>
              <a:buChar char="○"/>
            </a:pPr>
            <a:r>
              <a:rPr lang="en" sz="2000"/>
              <a:t>Both have names</a:t>
            </a:r>
            <a:endParaRPr sz="2000"/>
          </a:p>
          <a:p>
            <a:pPr indent="-355600" lvl="1" marL="914400" rtl="0" algn="l">
              <a:spcBef>
                <a:spcPts val="1000"/>
              </a:spcBef>
              <a:spcAft>
                <a:spcPts val="0"/>
              </a:spcAft>
              <a:buSzPts val="2000"/>
              <a:buChar char="○"/>
            </a:pPr>
            <a:r>
              <a:rPr lang="en" sz="2000"/>
              <a:t>Both have wheels (note: even though cars and bicycles have a different </a:t>
            </a:r>
            <a:r>
              <a:rPr i="1" lang="en" sz="2000"/>
              <a:t>number </a:t>
            </a:r>
            <a:r>
              <a:rPr lang="en" sz="2000"/>
              <a:t>of wheels, the fact that they </a:t>
            </a:r>
            <a:r>
              <a:rPr i="1" lang="en" sz="2000"/>
              <a:t>both have wheels</a:t>
            </a:r>
            <a:r>
              <a:rPr lang="en" sz="2000"/>
              <a:t> is in common)</a:t>
            </a:r>
            <a:endParaRPr sz="2000"/>
          </a:p>
          <a:p>
            <a:pPr indent="0" lvl="0" marL="0" rtl="0" algn="l">
              <a:spcBef>
                <a:spcPts val="1000"/>
              </a:spcBef>
              <a:spcAft>
                <a:spcPts val="1000"/>
              </a:spcAft>
              <a:buNone/>
            </a:pPr>
            <a:r>
              <a:t/>
            </a:r>
            <a:endParaRPr sz="2000"/>
          </a:p>
        </p:txBody>
      </p:sp>
      <p:sp>
        <p:nvSpPr>
          <p:cNvPr id="150" name="Google Shape;150;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1000"/>
                                        <p:tgtEl>
                                          <p:spTgt spid="14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Effect filter="fade" transition="in">
                                      <p:cBhvr>
                                        <p:cTn dur="1000"/>
                                        <p:tgtEl>
                                          <p:spTgt spid="14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 &amp; Talk!</a:t>
            </a:r>
            <a:endParaRPr/>
          </a:p>
        </p:txBody>
      </p:sp>
      <p:sp>
        <p:nvSpPr>
          <p:cNvPr id="156" name="Google Shape;156;p26"/>
          <p:cNvSpPr txBox="1"/>
          <p:nvPr>
            <p:ph idx="1" type="body"/>
          </p:nvPr>
        </p:nvSpPr>
        <p:spPr>
          <a:xfrm>
            <a:off x="272400" y="731825"/>
            <a:ext cx="8871600" cy="76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What are some </a:t>
            </a:r>
            <a:r>
              <a:rPr b="1" lang="en" sz="2000"/>
              <a:t>behaviors </a:t>
            </a:r>
            <a:r>
              <a:rPr lang="en" sz="2000"/>
              <a:t>that cars do that bikes don't, and vice versa?</a:t>
            </a:r>
            <a:endParaRPr sz="2000"/>
          </a:p>
          <a:p>
            <a:pPr indent="-355600" lvl="0" marL="457200" rtl="0" algn="l">
              <a:spcBef>
                <a:spcPts val="1000"/>
              </a:spcBef>
              <a:spcAft>
                <a:spcPts val="0"/>
              </a:spcAft>
              <a:buSzPts val="2000"/>
              <a:buChar char="●"/>
            </a:pPr>
            <a:r>
              <a:rPr lang="en" sz="2000"/>
              <a:t>What are some </a:t>
            </a:r>
            <a:r>
              <a:rPr b="1" lang="en" sz="2000"/>
              <a:t>attributes/properties/characteristics/features</a:t>
            </a:r>
            <a:r>
              <a:rPr lang="en" sz="2000"/>
              <a:t> that </a:t>
            </a:r>
            <a:r>
              <a:rPr lang="en" sz="2000"/>
              <a:t>cars have that bikes do not</a:t>
            </a:r>
            <a:r>
              <a:rPr lang="en" sz="2000"/>
              <a:t>, and vice versa?</a:t>
            </a:r>
            <a:endParaRPr sz="2000"/>
          </a:p>
          <a:p>
            <a:pPr indent="0" lvl="0" marL="0" rtl="0" algn="l">
              <a:spcBef>
                <a:spcPts val="1000"/>
              </a:spcBef>
              <a:spcAft>
                <a:spcPts val="1000"/>
              </a:spcAft>
              <a:buNone/>
            </a:pPr>
            <a:r>
              <a:t/>
            </a:r>
            <a:endParaRPr sz="2000"/>
          </a:p>
        </p:txBody>
      </p:sp>
      <p:sp>
        <p:nvSpPr>
          <p:cNvPr id="157" name="Google Shape;157;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63" name="Google Shape;163;p27"/>
          <p:cNvSpPr txBox="1"/>
          <p:nvPr>
            <p:ph idx="1" type="body"/>
          </p:nvPr>
        </p:nvSpPr>
        <p:spPr>
          <a:xfrm>
            <a:off x="272400" y="731825"/>
            <a:ext cx="8650200" cy="76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But while there are similarities, cars and bicycles are certainly different.</a:t>
            </a:r>
            <a:endParaRPr sz="2000"/>
          </a:p>
          <a:p>
            <a:pPr indent="-355600" lvl="0" marL="457200" rtl="0" algn="l">
              <a:spcBef>
                <a:spcPts val="1000"/>
              </a:spcBef>
              <a:spcAft>
                <a:spcPts val="0"/>
              </a:spcAft>
              <a:buSzPts val="2000"/>
              <a:buChar char="●"/>
            </a:pPr>
            <a:r>
              <a:rPr b="1" lang="en" sz="2000"/>
              <a:t>Different behaviors</a:t>
            </a:r>
            <a:endParaRPr b="1" sz="2000"/>
          </a:p>
          <a:p>
            <a:pPr indent="-355600" lvl="1" marL="914400" rtl="0" algn="l">
              <a:spcBef>
                <a:spcPts val="1000"/>
              </a:spcBef>
              <a:spcAft>
                <a:spcPts val="0"/>
              </a:spcAft>
              <a:buSzPts val="2000"/>
              <a:buChar char="○"/>
            </a:pPr>
            <a:r>
              <a:rPr lang="en" sz="2000"/>
              <a:t>Cars honk (bikes don’t honk)</a:t>
            </a:r>
            <a:endParaRPr sz="2000"/>
          </a:p>
          <a:p>
            <a:pPr indent="-355600" lvl="1" marL="914400" rtl="0" algn="l">
              <a:spcBef>
                <a:spcPts val="1000"/>
              </a:spcBef>
              <a:spcAft>
                <a:spcPts val="0"/>
              </a:spcAft>
              <a:buSzPts val="2000"/>
              <a:buChar char="○"/>
            </a:pPr>
            <a:r>
              <a:rPr lang="en" sz="2000"/>
              <a:t>Bicycles can ring bells (cars don’t have bells)</a:t>
            </a:r>
            <a:endParaRPr sz="2000"/>
          </a:p>
          <a:p>
            <a:pPr indent="-355600" lvl="1" marL="914400" rtl="0" algn="l">
              <a:spcBef>
                <a:spcPts val="1000"/>
              </a:spcBef>
              <a:spcAft>
                <a:spcPts val="0"/>
              </a:spcAft>
              <a:buSzPts val="2000"/>
              <a:buChar char="○"/>
            </a:pPr>
            <a:r>
              <a:rPr lang="en" sz="2000"/>
              <a:t>Cars can lock their doors (bicycles can’t do this)</a:t>
            </a:r>
            <a:endParaRPr sz="2000"/>
          </a:p>
          <a:p>
            <a:pPr indent="-355600" lvl="0" marL="457200" rtl="0" algn="l">
              <a:spcBef>
                <a:spcPts val="1000"/>
              </a:spcBef>
              <a:spcAft>
                <a:spcPts val="0"/>
              </a:spcAft>
              <a:buSzPts val="2000"/>
              <a:buChar char="●"/>
            </a:pPr>
            <a:r>
              <a:rPr b="1" lang="en" sz="2000"/>
              <a:t>Different attributes</a:t>
            </a:r>
            <a:endParaRPr b="1" sz="2000"/>
          </a:p>
          <a:p>
            <a:pPr indent="-355600" lvl="1" marL="914400" rtl="0" algn="l">
              <a:spcBef>
                <a:spcPts val="1000"/>
              </a:spcBef>
              <a:spcAft>
                <a:spcPts val="0"/>
              </a:spcAft>
              <a:buSzPts val="2000"/>
              <a:buChar char="○"/>
            </a:pPr>
            <a:r>
              <a:rPr lang="en" sz="2000"/>
              <a:t>Cars have an interior fabric (leather, vinyl, etc.)</a:t>
            </a:r>
            <a:endParaRPr sz="2000"/>
          </a:p>
          <a:p>
            <a:pPr indent="-355600" lvl="1" marL="914400" rtl="0" algn="l">
              <a:spcBef>
                <a:spcPts val="1000"/>
              </a:spcBef>
              <a:spcAft>
                <a:spcPts val="0"/>
              </a:spcAft>
              <a:buSzPts val="2000"/>
              <a:buChar char="○"/>
            </a:pPr>
            <a:r>
              <a:rPr lang="en" sz="2000"/>
              <a:t>Bicycles have a “gear count” (e.g. 1-, 3-, 15-, 18-, 21-gear bicycles)</a:t>
            </a:r>
            <a:endParaRPr sz="2000"/>
          </a:p>
          <a:p>
            <a:pPr indent="0" lvl="0" marL="0" rtl="0" algn="l">
              <a:spcBef>
                <a:spcPts val="1000"/>
              </a:spcBef>
              <a:spcAft>
                <a:spcPts val="1000"/>
              </a:spcAft>
              <a:buNone/>
            </a:pPr>
            <a:r>
              <a:t/>
            </a:r>
            <a:endParaRPr sz="2000"/>
          </a:p>
        </p:txBody>
      </p:sp>
      <p:sp>
        <p:nvSpPr>
          <p:cNvPr id="164" name="Google Shape;164;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1000"/>
                                        <p:tgtEl>
                                          <p:spTgt spid="1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4973225" y="44468"/>
            <a:ext cx="3113967" cy="5054550"/>
          </a:xfrm>
          <a:prstGeom prst="rect">
            <a:avLst/>
          </a:prstGeom>
          <a:noFill/>
          <a:ln>
            <a:noFill/>
          </a:ln>
        </p:spPr>
      </p:pic>
      <p:sp>
        <p:nvSpPr>
          <p:cNvPr id="170" name="Google Shape;170;p28"/>
          <p:cNvSpPr txBox="1"/>
          <p:nvPr>
            <p:ph type="title"/>
          </p:nvPr>
        </p:nvSpPr>
        <p:spPr>
          <a:xfrm>
            <a:off x="235500" y="140225"/>
            <a:ext cx="3851400" cy="13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Vehicle superclass</a:t>
            </a:r>
            <a:endParaRPr/>
          </a:p>
        </p:txBody>
      </p:sp>
      <p:sp>
        <p:nvSpPr>
          <p:cNvPr id="171" name="Google Shape;171;p28"/>
          <p:cNvSpPr txBox="1"/>
          <p:nvPr>
            <p:ph idx="1" type="body"/>
          </p:nvPr>
        </p:nvSpPr>
        <p:spPr>
          <a:xfrm>
            <a:off x="272400" y="808025"/>
            <a:ext cx="2762100" cy="20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We can “pull the commonalities” into a </a:t>
            </a:r>
            <a:r>
              <a:rPr lang="en" sz="2000">
                <a:latin typeface="Courier New"/>
                <a:ea typeface="Courier New"/>
                <a:cs typeface="Courier New"/>
                <a:sym typeface="Courier New"/>
              </a:rPr>
              <a:t>Vehicle </a:t>
            </a:r>
            <a:r>
              <a:rPr lang="en" sz="2000"/>
              <a:t>class</a:t>
            </a:r>
            <a:endParaRPr sz="2000"/>
          </a:p>
          <a:p>
            <a:pPr indent="0" lvl="0" marL="0" rtl="0" algn="l">
              <a:spcBef>
                <a:spcPts val="1000"/>
              </a:spcBef>
              <a:spcAft>
                <a:spcPts val="1000"/>
              </a:spcAft>
              <a:buNone/>
            </a:pPr>
            <a:r>
              <a:rPr lang="en" sz="2000"/>
              <a:t>(this is an example of </a:t>
            </a:r>
            <a:r>
              <a:rPr b="1" lang="en" sz="2000">
                <a:solidFill>
                  <a:schemeClr val="accent4"/>
                </a:solidFill>
              </a:rPr>
              <a:t>generalization</a:t>
            </a:r>
            <a:r>
              <a:rPr lang="en" sz="2000"/>
              <a:t>)</a:t>
            </a:r>
            <a:endParaRPr sz="2000"/>
          </a:p>
        </p:txBody>
      </p:sp>
      <p:sp>
        <p:nvSpPr>
          <p:cNvPr id="172" name="Google Shape;172;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8"/>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
        <p:nvSpPr>
          <p:cNvPr id="174" name="Google Shape;174;p28"/>
          <p:cNvSpPr/>
          <p:nvPr/>
        </p:nvSpPr>
        <p:spPr>
          <a:xfrm>
            <a:off x="5258525" y="312700"/>
            <a:ext cx="2762100" cy="4770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txBox="1"/>
          <p:nvPr/>
        </p:nvSpPr>
        <p:spPr>
          <a:xfrm>
            <a:off x="3226200" y="928925"/>
            <a:ext cx="1726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9900"/>
                </a:solidFill>
                <a:latin typeface="Average"/>
                <a:ea typeface="Average"/>
                <a:cs typeface="Average"/>
                <a:sym typeface="Average"/>
              </a:rPr>
              <a:t>The common attributes (name and wheels) become instance variables (fields) in the Vehicle class</a:t>
            </a:r>
            <a:endParaRPr sz="1500">
              <a:solidFill>
                <a:srgbClr val="FF9900"/>
              </a:solidFill>
              <a:latin typeface="Average"/>
              <a:ea typeface="Average"/>
              <a:cs typeface="Average"/>
              <a:sym typeface="Average"/>
            </a:endParaRPr>
          </a:p>
        </p:txBody>
      </p:sp>
      <p:sp>
        <p:nvSpPr>
          <p:cNvPr id="176" name="Google Shape;176;p28"/>
          <p:cNvSpPr/>
          <p:nvPr/>
        </p:nvSpPr>
        <p:spPr>
          <a:xfrm>
            <a:off x="5206050" y="2912850"/>
            <a:ext cx="2344200" cy="2028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nvSpPr>
        <p:spPr>
          <a:xfrm>
            <a:off x="3188787" y="2676000"/>
            <a:ext cx="1863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FF00"/>
                </a:solidFill>
                <a:latin typeface="Average"/>
                <a:ea typeface="Average"/>
                <a:cs typeface="Average"/>
                <a:sym typeface="Average"/>
              </a:rPr>
              <a:t>The common behaviors (move, turn, and brake) become methods in the Vehicle class</a:t>
            </a:r>
            <a:endParaRPr sz="1500">
              <a:solidFill>
                <a:srgbClr val="00FF00"/>
              </a:solidFill>
              <a:latin typeface="Average"/>
              <a:ea typeface="Average"/>
              <a:cs typeface="Average"/>
              <a:sym typeface="Average"/>
            </a:endParaRPr>
          </a:p>
        </p:txBody>
      </p:sp>
      <p:cxnSp>
        <p:nvCxnSpPr>
          <p:cNvPr id="178" name="Google Shape;178;p28"/>
          <p:cNvCxnSpPr>
            <a:endCxn id="174" idx="1"/>
          </p:cNvCxnSpPr>
          <p:nvPr/>
        </p:nvCxnSpPr>
        <p:spPr>
          <a:xfrm flipH="1" rot="10800000">
            <a:off x="4658225" y="551200"/>
            <a:ext cx="600300" cy="548700"/>
          </a:xfrm>
          <a:prstGeom prst="straightConnector1">
            <a:avLst/>
          </a:prstGeom>
          <a:noFill/>
          <a:ln cap="flat" cmpd="sng" w="28575">
            <a:solidFill>
              <a:srgbClr val="FF9900"/>
            </a:solidFill>
            <a:prstDash val="solid"/>
            <a:round/>
            <a:headEnd len="med" w="med" type="none"/>
            <a:tailEnd len="med" w="med" type="triangle"/>
          </a:ln>
        </p:spPr>
      </p:cxnSp>
      <p:cxnSp>
        <p:nvCxnSpPr>
          <p:cNvPr id="179" name="Google Shape;179;p28"/>
          <p:cNvCxnSpPr/>
          <p:nvPr/>
        </p:nvCxnSpPr>
        <p:spPr>
          <a:xfrm>
            <a:off x="4497925" y="2912850"/>
            <a:ext cx="699600" cy="117300"/>
          </a:xfrm>
          <a:prstGeom prst="straightConnector1">
            <a:avLst/>
          </a:prstGeom>
          <a:noFill/>
          <a:ln cap="flat" cmpd="sng" w="28575">
            <a:solidFill>
              <a:srgbClr val="00FF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4973225" y="44468"/>
            <a:ext cx="3113967" cy="5054550"/>
          </a:xfrm>
          <a:prstGeom prst="rect">
            <a:avLst/>
          </a:prstGeom>
          <a:noFill/>
          <a:ln>
            <a:noFill/>
          </a:ln>
        </p:spPr>
      </p:pic>
      <p:sp>
        <p:nvSpPr>
          <p:cNvPr id="185" name="Google Shape;185;p29"/>
          <p:cNvSpPr txBox="1"/>
          <p:nvPr>
            <p:ph idx="1" type="body"/>
          </p:nvPr>
        </p:nvSpPr>
        <p:spPr>
          <a:xfrm>
            <a:off x="272400" y="808025"/>
            <a:ext cx="2762100" cy="20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We can “pull the commonalities” into a </a:t>
            </a:r>
            <a:r>
              <a:rPr lang="en" sz="2000">
                <a:latin typeface="Courier New"/>
                <a:ea typeface="Courier New"/>
                <a:cs typeface="Courier New"/>
                <a:sym typeface="Courier New"/>
              </a:rPr>
              <a:t>Vehicle </a:t>
            </a:r>
            <a:r>
              <a:rPr lang="en" sz="2000"/>
              <a:t>class</a:t>
            </a:r>
            <a:endParaRPr sz="2000"/>
          </a:p>
          <a:p>
            <a:pPr indent="0" lvl="0" marL="0" rtl="0" algn="l">
              <a:spcBef>
                <a:spcPts val="1000"/>
              </a:spcBef>
              <a:spcAft>
                <a:spcPts val="1000"/>
              </a:spcAft>
              <a:buNone/>
            </a:pPr>
            <a:r>
              <a:rPr lang="en" sz="2000"/>
              <a:t>(this is an example of </a:t>
            </a:r>
            <a:r>
              <a:rPr b="1" lang="en" sz="2000">
                <a:solidFill>
                  <a:schemeClr val="accent4"/>
                </a:solidFill>
              </a:rPr>
              <a:t>generalization</a:t>
            </a:r>
            <a:r>
              <a:rPr lang="en" sz="2000"/>
              <a:t>)</a:t>
            </a:r>
            <a:endParaRPr sz="2000"/>
          </a:p>
        </p:txBody>
      </p:sp>
      <p:sp>
        <p:nvSpPr>
          <p:cNvPr id="186" name="Google Shape;186;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29"/>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
        <p:nvSpPr>
          <p:cNvPr id="188" name="Google Shape;188;p29"/>
          <p:cNvSpPr/>
          <p:nvPr/>
        </p:nvSpPr>
        <p:spPr>
          <a:xfrm>
            <a:off x="5258525" y="312700"/>
            <a:ext cx="2762100" cy="4770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nvSpPr>
        <p:spPr>
          <a:xfrm>
            <a:off x="235500" y="3522425"/>
            <a:ext cx="4421100" cy="15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9900FF"/>
                </a:solidFill>
                <a:latin typeface="Average"/>
                <a:ea typeface="Average"/>
                <a:cs typeface="Average"/>
                <a:sym typeface="Average"/>
              </a:rPr>
              <a:t>Spoiler Alert!</a:t>
            </a:r>
            <a:endParaRPr b="1" sz="1800">
              <a:solidFill>
                <a:srgbClr val="9900FF"/>
              </a:solidFill>
              <a:latin typeface="Average"/>
              <a:ea typeface="Average"/>
              <a:cs typeface="Average"/>
              <a:sym typeface="Average"/>
            </a:endParaRPr>
          </a:p>
          <a:p>
            <a:pPr indent="0" lvl="0" marL="0" rtl="0" algn="l">
              <a:lnSpc>
                <a:spcPct val="115000"/>
              </a:lnSpc>
              <a:spcBef>
                <a:spcPts val="1000"/>
              </a:spcBef>
              <a:spcAft>
                <a:spcPts val="1000"/>
              </a:spcAft>
              <a:buNone/>
            </a:pPr>
            <a:r>
              <a:rPr lang="en" sz="1800">
                <a:solidFill>
                  <a:schemeClr val="accent3"/>
                </a:solidFill>
                <a:latin typeface="Average"/>
                <a:ea typeface="Average"/>
                <a:cs typeface="Average"/>
                <a:sym typeface="Average"/>
              </a:rPr>
              <a:t>The </a:t>
            </a:r>
            <a:r>
              <a:rPr lang="en" sz="1800">
                <a:solidFill>
                  <a:schemeClr val="accent3"/>
                </a:solidFill>
                <a:latin typeface="Courier New"/>
                <a:ea typeface="Courier New"/>
                <a:cs typeface="Courier New"/>
                <a:sym typeface="Courier New"/>
              </a:rPr>
              <a:t>Vehicle</a:t>
            </a:r>
            <a:r>
              <a:rPr lang="en" sz="1800">
                <a:solidFill>
                  <a:schemeClr val="accent3"/>
                </a:solidFill>
                <a:latin typeface="Average"/>
                <a:ea typeface="Average"/>
                <a:cs typeface="Average"/>
                <a:sym typeface="Average"/>
              </a:rPr>
              <a:t> class will become the “parent class” (or </a:t>
            </a:r>
            <a:r>
              <a:rPr b="1" lang="en" sz="1800">
                <a:solidFill>
                  <a:schemeClr val="accent3"/>
                </a:solidFill>
                <a:latin typeface="Average"/>
                <a:ea typeface="Average"/>
                <a:cs typeface="Average"/>
                <a:sym typeface="Average"/>
              </a:rPr>
              <a:t>superclass</a:t>
            </a:r>
            <a:r>
              <a:rPr lang="en" sz="1800">
                <a:solidFill>
                  <a:schemeClr val="accent3"/>
                </a:solidFill>
                <a:latin typeface="Average"/>
                <a:ea typeface="Average"/>
                <a:cs typeface="Average"/>
                <a:sym typeface="Average"/>
              </a:rPr>
              <a:t>)</a:t>
            </a:r>
            <a:r>
              <a:rPr b="1" lang="en" sz="1800">
                <a:solidFill>
                  <a:schemeClr val="accent3"/>
                </a:solidFill>
                <a:latin typeface="Average"/>
                <a:ea typeface="Average"/>
                <a:cs typeface="Average"/>
                <a:sym typeface="Average"/>
              </a:rPr>
              <a:t> </a:t>
            </a:r>
            <a:r>
              <a:rPr lang="en" sz="1800">
                <a:solidFill>
                  <a:schemeClr val="accent3"/>
                </a:solidFill>
                <a:latin typeface="Average"/>
                <a:ea typeface="Average"/>
                <a:cs typeface="Average"/>
                <a:sym typeface="Average"/>
              </a:rPr>
              <a:t>of two “child classes” (or </a:t>
            </a:r>
            <a:r>
              <a:rPr b="1" lang="en" sz="1800">
                <a:solidFill>
                  <a:schemeClr val="accent3"/>
                </a:solidFill>
                <a:latin typeface="Average"/>
                <a:ea typeface="Average"/>
                <a:cs typeface="Average"/>
                <a:sym typeface="Average"/>
              </a:rPr>
              <a:t>subclasses</a:t>
            </a:r>
            <a:r>
              <a:rPr lang="en" sz="1800">
                <a:solidFill>
                  <a:schemeClr val="accent3"/>
                </a:solidFill>
                <a:latin typeface="Average"/>
                <a:ea typeface="Average"/>
                <a:cs typeface="Average"/>
                <a:sym typeface="Average"/>
              </a:rPr>
              <a:t>):  </a:t>
            </a:r>
            <a:r>
              <a:rPr lang="en" sz="1800">
                <a:solidFill>
                  <a:schemeClr val="accent3"/>
                </a:solidFill>
                <a:latin typeface="Courier New"/>
                <a:ea typeface="Courier New"/>
                <a:cs typeface="Courier New"/>
                <a:sym typeface="Courier New"/>
              </a:rPr>
              <a:t>Car</a:t>
            </a:r>
            <a:r>
              <a:rPr lang="en" sz="1800">
                <a:solidFill>
                  <a:schemeClr val="accent3"/>
                </a:solidFill>
                <a:latin typeface="Average"/>
                <a:ea typeface="Average"/>
                <a:cs typeface="Average"/>
                <a:sym typeface="Average"/>
              </a:rPr>
              <a:t> and </a:t>
            </a:r>
            <a:r>
              <a:rPr lang="en" sz="1800">
                <a:solidFill>
                  <a:schemeClr val="accent3"/>
                </a:solidFill>
                <a:latin typeface="Courier New"/>
                <a:ea typeface="Courier New"/>
                <a:cs typeface="Courier New"/>
                <a:sym typeface="Courier New"/>
              </a:rPr>
              <a:t>Bicycle</a:t>
            </a:r>
            <a:endParaRPr sz="1200"/>
          </a:p>
        </p:txBody>
      </p:sp>
      <p:sp>
        <p:nvSpPr>
          <p:cNvPr id="190" name="Google Shape;190;p29"/>
          <p:cNvSpPr/>
          <p:nvPr/>
        </p:nvSpPr>
        <p:spPr>
          <a:xfrm>
            <a:off x="5206050" y="2912850"/>
            <a:ext cx="2344200" cy="2028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nvSpPr>
        <p:spPr>
          <a:xfrm>
            <a:off x="3226200" y="928925"/>
            <a:ext cx="1726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9900"/>
                </a:solidFill>
                <a:latin typeface="Average"/>
                <a:ea typeface="Average"/>
                <a:cs typeface="Average"/>
                <a:sym typeface="Average"/>
              </a:rPr>
              <a:t>The common attributes (name and wheels) become instance variables (fields) in the Vehicle class</a:t>
            </a:r>
            <a:endParaRPr sz="1500">
              <a:solidFill>
                <a:srgbClr val="FF9900"/>
              </a:solidFill>
              <a:latin typeface="Average"/>
              <a:ea typeface="Average"/>
              <a:cs typeface="Average"/>
              <a:sym typeface="Average"/>
            </a:endParaRPr>
          </a:p>
        </p:txBody>
      </p:sp>
      <p:sp>
        <p:nvSpPr>
          <p:cNvPr id="192" name="Google Shape;192;p29"/>
          <p:cNvSpPr txBox="1"/>
          <p:nvPr/>
        </p:nvSpPr>
        <p:spPr>
          <a:xfrm>
            <a:off x="3188787" y="2676000"/>
            <a:ext cx="1863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FF00"/>
                </a:solidFill>
                <a:latin typeface="Average"/>
                <a:ea typeface="Average"/>
                <a:cs typeface="Average"/>
                <a:sym typeface="Average"/>
              </a:rPr>
              <a:t>The common behaviors (move, turn, and brake) become methods in the Vehicle class</a:t>
            </a:r>
            <a:endParaRPr sz="1500">
              <a:solidFill>
                <a:srgbClr val="00FF00"/>
              </a:solidFill>
              <a:latin typeface="Average"/>
              <a:ea typeface="Average"/>
              <a:cs typeface="Average"/>
              <a:sym typeface="Average"/>
            </a:endParaRPr>
          </a:p>
        </p:txBody>
      </p:sp>
      <p:cxnSp>
        <p:nvCxnSpPr>
          <p:cNvPr id="193" name="Google Shape;193;p29"/>
          <p:cNvCxnSpPr/>
          <p:nvPr/>
        </p:nvCxnSpPr>
        <p:spPr>
          <a:xfrm flipH="1" rot="10800000">
            <a:off x="4658225" y="551200"/>
            <a:ext cx="600300" cy="548700"/>
          </a:xfrm>
          <a:prstGeom prst="straightConnector1">
            <a:avLst/>
          </a:prstGeom>
          <a:noFill/>
          <a:ln cap="flat" cmpd="sng" w="28575">
            <a:solidFill>
              <a:srgbClr val="FF9900"/>
            </a:solidFill>
            <a:prstDash val="solid"/>
            <a:round/>
            <a:headEnd len="med" w="med" type="none"/>
            <a:tailEnd len="med" w="med" type="triangle"/>
          </a:ln>
        </p:spPr>
      </p:cxnSp>
      <p:cxnSp>
        <p:nvCxnSpPr>
          <p:cNvPr id="194" name="Google Shape;194;p29"/>
          <p:cNvCxnSpPr/>
          <p:nvPr/>
        </p:nvCxnSpPr>
        <p:spPr>
          <a:xfrm>
            <a:off x="4497925" y="2912850"/>
            <a:ext cx="699600" cy="117300"/>
          </a:xfrm>
          <a:prstGeom prst="straightConnector1">
            <a:avLst/>
          </a:prstGeom>
          <a:noFill/>
          <a:ln cap="flat" cmpd="sng" w="28575">
            <a:solidFill>
              <a:srgbClr val="00FF00"/>
            </a:solidFill>
            <a:prstDash val="solid"/>
            <a:round/>
            <a:headEnd len="med" w="med" type="none"/>
            <a:tailEnd len="med" w="med" type="triangle"/>
          </a:ln>
        </p:spPr>
      </p:cxnSp>
      <p:sp>
        <p:nvSpPr>
          <p:cNvPr id="195" name="Google Shape;195;p29"/>
          <p:cNvSpPr txBox="1"/>
          <p:nvPr>
            <p:ph type="title"/>
          </p:nvPr>
        </p:nvSpPr>
        <p:spPr>
          <a:xfrm>
            <a:off x="235500" y="140225"/>
            <a:ext cx="3851400" cy="13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Vehicle superclass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10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1000"/>
                                        <p:tgtEl>
                                          <p:spTgt spid="18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235500" y="140225"/>
            <a:ext cx="59001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cars and bicycles?</a:t>
            </a:r>
            <a:endParaRPr/>
          </a:p>
        </p:txBody>
      </p:sp>
      <p:sp>
        <p:nvSpPr>
          <p:cNvPr id="201" name="Google Shape;201;p30"/>
          <p:cNvSpPr txBox="1"/>
          <p:nvPr>
            <p:ph idx="1" type="body"/>
          </p:nvPr>
        </p:nvSpPr>
        <p:spPr>
          <a:xfrm>
            <a:off x="272400" y="655625"/>
            <a:ext cx="8623500" cy="202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Now that we have the “generalized” </a:t>
            </a:r>
            <a:r>
              <a:rPr lang="en" sz="2000">
                <a:latin typeface="Courier New"/>
                <a:ea typeface="Courier New"/>
                <a:cs typeface="Courier New"/>
                <a:sym typeface="Courier New"/>
              </a:rPr>
              <a:t>Vehicle </a:t>
            </a:r>
            <a:r>
              <a:rPr lang="en" sz="2000"/>
              <a:t>class, we can create two more classes named </a:t>
            </a:r>
            <a:r>
              <a:rPr lang="en" sz="2000">
                <a:latin typeface="Courier New"/>
                <a:ea typeface="Courier New"/>
                <a:cs typeface="Courier New"/>
                <a:sym typeface="Courier New"/>
              </a:rPr>
              <a:t>Car </a:t>
            </a:r>
            <a:r>
              <a:rPr lang="en" sz="2000"/>
              <a:t>and </a:t>
            </a:r>
            <a:r>
              <a:rPr lang="en" sz="2000">
                <a:latin typeface="Courier New"/>
                <a:ea typeface="Courier New"/>
                <a:cs typeface="Courier New"/>
                <a:sym typeface="Courier New"/>
              </a:rPr>
              <a:t>Bicycle </a:t>
            </a:r>
            <a:r>
              <a:rPr lang="en" sz="2000"/>
              <a:t>and place the attributes and behaviors that are </a:t>
            </a:r>
            <a:r>
              <a:rPr i="1" lang="en" sz="2000"/>
              <a:t>different </a:t>
            </a:r>
            <a:r>
              <a:rPr lang="en" sz="2000"/>
              <a:t>in those classes, but tell </a:t>
            </a:r>
            <a:r>
              <a:rPr lang="en" sz="2000"/>
              <a:t>Java</a:t>
            </a:r>
            <a:r>
              <a:rPr lang="en" sz="2000"/>
              <a:t> that we want them both to </a:t>
            </a:r>
            <a:r>
              <a:rPr b="1" lang="en" sz="2000"/>
              <a:t>inherit </a:t>
            </a:r>
            <a:r>
              <a:rPr lang="en" sz="2000"/>
              <a:t>all the commonalities from the </a:t>
            </a:r>
            <a:r>
              <a:rPr lang="en" sz="2000">
                <a:latin typeface="Courier New"/>
                <a:ea typeface="Courier New"/>
                <a:cs typeface="Courier New"/>
                <a:sym typeface="Courier New"/>
              </a:rPr>
              <a:t>Vehicle </a:t>
            </a:r>
            <a:r>
              <a:rPr lang="en" sz="2000"/>
              <a:t>class</a:t>
            </a:r>
            <a:endParaRPr sz="2000"/>
          </a:p>
          <a:p>
            <a:pPr indent="-355600" lvl="0" marL="457200" rtl="0" algn="l">
              <a:spcBef>
                <a:spcPts val="1000"/>
              </a:spcBef>
              <a:spcAft>
                <a:spcPts val="0"/>
              </a:spcAft>
              <a:buSzPts val="2000"/>
              <a:buChar char="●"/>
            </a:pPr>
            <a:r>
              <a:rPr lang="en" sz="2000"/>
              <a:t>We do this using the </a:t>
            </a:r>
            <a:r>
              <a:rPr b="1" lang="en" sz="2000">
                <a:solidFill>
                  <a:schemeClr val="accent4"/>
                </a:solidFill>
                <a:latin typeface="Courier New"/>
                <a:ea typeface="Courier New"/>
                <a:cs typeface="Courier New"/>
                <a:sym typeface="Courier New"/>
              </a:rPr>
              <a:t>extends </a:t>
            </a:r>
            <a:r>
              <a:rPr lang="en" sz="2000"/>
              <a:t>keyword.</a:t>
            </a:r>
            <a:endParaRPr sz="2000"/>
          </a:p>
          <a:p>
            <a:pPr indent="-355600" lvl="0" marL="457200" rtl="0" algn="l">
              <a:spcBef>
                <a:spcPts val="1000"/>
              </a:spcBef>
              <a:spcAft>
                <a:spcPts val="0"/>
              </a:spcAft>
              <a:buSzPts val="2000"/>
              <a:buChar char="●"/>
            </a:pPr>
            <a:r>
              <a:rPr lang="en" sz="2000"/>
              <a:t>By inheriting from the </a:t>
            </a:r>
            <a:r>
              <a:rPr lang="en" sz="2000">
                <a:latin typeface="Courier New"/>
                <a:ea typeface="Courier New"/>
                <a:cs typeface="Courier New"/>
                <a:sym typeface="Courier New"/>
              </a:rPr>
              <a:t>Vehicle </a:t>
            </a:r>
            <a:r>
              <a:rPr lang="en" sz="2000"/>
              <a:t>class, both</a:t>
            </a:r>
            <a:r>
              <a:rPr lang="en" sz="2000"/>
              <a:t> </a:t>
            </a:r>
            <a:r>
              <a:rPr lang="en" sz="2000">
                <a:latin typeface="Courier New"/>
                <a:ea typeface="Courier New"/>
                <a:cs typeface="Courier New"/>
                <a:sym typeface="Courier New"/>
              </a:rPr>
              <a:t>Car </a:t>
            </a:r>
            <a:r>
              <a:rPr lang="en" sz="2000"/>
              <a:t>and </a:t>
            </a:r>
            <a:r>
              <a:rPr lang="en" sz="2000">
                <a:latin typeface="Courier New"/>
                <a:ea typeface="Courier New"/>
                <a:cs typeface="Courier New"/>
                <a:sym typeface="Courier New"/>
              </a:rPr>
              <a:t>Bicycle </a:t>
            </a:r>
            <a:r>
              <a:rPr lang="en" sz="2000"/>
              <a:t>inherit all </a:t>
            </a:r>
            <a:r>
              <a:rPr b="1" lang="en" sz="2000"/>
              <a:t>public </a:t>
            </a:r>
            <a:r>
              <a:rPr lang="en" sz="2000"/>
              <a:t>members of the </a:t>
            </a:r>
            <a:r>
              <a:rPr lang="en" sz="2000">
                <a:latin typeface="Courier New"/>
                <a:ea typeface="Courier New"/>
                <a:cs typeface="Courier New"/>
                <a:sym typeface="Courier New"/>
              </a:rPr>
              <a:t>Vehicle </a:t>
            </a:r>
            <a:r>
              <a:rPr lang="en" sz="2000"/>
              <a:t>class</a:t>
            </a:r>
            <a:endParaRPr sz="2000"/>
          </a:p>
          <a:p>
            <a:pPr indent="-355600" lvl="0" marL="457200" rtl="0" algn="l">
              <a:spcBef>
                <a:spcPts val="1000"/>
              </a:spcBef>
              <a:spcAft>
                <a:spcPts val="1000"/>
              </a:spcAft>
              <a:buSzPts val="2000"/>
              <a:buChar char="●"/>
            </a:pPr>
            <a:r>
              <a:rPr b="1" lang="en" sz="2000"/>
              <a:t>private </a:t>
            </a:r>
            <a:r>
              <a:rPr lang="en" sz="2000"/>
              <a:t>members, including instance variables, are not technically inherited, so we will discuss the implications of that and how to access them from subclasses.</a:t>
            </a:r>
            <a:endParaRPr sz="2000"/>
          </a:p>
        </p:txBody>
      </p:sp>
      <p:sp>
        <p:nvSpPr>
          <p:cNvPr id="202" name="Google Shape;202;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0"/>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235500" y="140225"/>
            <a:ext cx="59001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cars and bicycles?</a:t>
            </a:r>
            <a:endParaRPr/>
          </a:p>
        </p:txBody>
      </p:sp>
      <p:sp>
        <p:nvSpPr>
          <p:cNvPr id="209" name="Google Shape;209;p31"/>
          <p:cNvSpPr txBox="1"/>
          <p:nvPr>
            <p:ph idx="1" type="body"/>
          </p:nvPr>
        </p:nvSpPr>
        <p:spPr>
          <a:xfrm>
            <a:off x="272400" y="655625"/>
            <a:ext cx="8623500" cy="202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Doing this makes the </a:t>
            </a:r>
            <a:r>
              <a:rPr lang="en" sz="2000">
                <a:latin typeface="Courier New"/>
                <a:ea typeface="Courier New"/>
                <a:cs typeface="Courier New"/>
                <a:sym typeface="Courier New"/>
              </a:rPr>
              <a:t>Vehicle </a:t>
            </a:r>
            <a:r>
              <a:rPr lang="en" sz="2000"/>
              <a:t>class the “parent” or superclass and the </a:t>
            </a:r>
            <a:r>
              <a:rPr lang="en" sz="2000">
                <a:latin typeface="Courier New"/>
                <a:ea typeface="Courier New"/>
                <a:cs typeface="Courier New"/>
                <a:sym typeface="Courier New"/>
              </a:rPr>
              <a:t>Car </a:t>
            </a:r>
            <a:r>
              <a:rPr lang="en" sz="2000"/>
              <a:t>and </a:t>
            </a:r>
            <a:r>
              <a:rPr lang="en" sz="2000">
                <a:latin typeface="Courier New"/>
                <a:ea typeface="Courier New"/>
                <a:cs typeface="Courier New"/>
                <a:sym typeface="Courier New"/>
              </a:rPr>
              <a:t>Bicycle </a:t>
            </a:r>
            <a:r>
              <a:rPr lang="en" sz="2000"/>
              <a:t>classes the “child classes.”</a:t>
            </a:r>
            <a:endParaRPr sz="2000"/>
          </a:p>
          <a:p>
            <a:pPr indent="-355600" lvl="0" marL="457200" rtl="0" algn="l">
              <a:spcBef>
                <a:spcPts val="1000"/>
              </a:spcBef>
              <a:spcAft>
                <a:spcPts val="1000"/>
              </a:spcAft>
              <a:buSzPts val="2000"/>
              <a:buChar char="●"/>
            </a:pPr>
            <a:r>
              <a:rPr lang="en" sz="2000"/>
              <a:t>Importantly, a parent class can have one or more (or many!) child classes, but a child class will only have only </a:t>
            </a:r>
            <a:r>
              <a:rPr b="1" lang="en" sz="2000"/>
              <a:t>one </a:t>
            </a:r>
            <a:r>
              <a:rPr lang="en" sz="2000"/>
              <a:t>parent class; i.e. a class can only </a:t>
            </a:r>
            <a:r>
              <a:rPr lang="en" sz="2000">
                <a:latin typeface="Courier New"/>
                <a:ea typeface="Courier New"/>
                <a:cs typeface="Courier New"/>
                <a:sym typeface="Courier New"/>
              </a:rPr>
              <a:t>extend </a:t>
            </a:r>
            <a:r>
              <a:rPr lang="en" sz="2000"/>
              <a:t>one other class in Java</a:t>
            </a:r>
            <a:endParaRPr sz="2000"/>
          </a:p>
        </p:txBody>
      </p:sp>
      <p:sp>
        <p:nvSpPr>
          <p:cNvPr id="210" name="Google Shape;210;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2498550" y="18571"/>
            <a:ext cx="3815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Oswald"/>
                <a:ea typeface="Oswald"/>
                <a:cs typeface="Oswald"/>
                <a:sym typeface="Oswald"/>
              </a:rPr>
              <a:t>College Board</a:t>
            </a:r>
            <a:r>
              <a:rPr lang="en" sz="3000">
                <a:solidFill>
                  <a:srgbClr val="FFFFFF"/>
                </a:solidFill>
                <a:latin typeface="Oswald"/>
                <a:ea typeface="Oswald"/>
                <a:cs typeface="Oswald"/>
                <a:sym typeface="Oswald"/>
              </a:rPr>
              <a:t> Standards</a:t>
            </a:r>
            <a:endParaRPr sz="3000">
              <a:solidFill>
                <a:srgbClr val="FFFFFF"/>
              </a:solidFill>
              <a:latin typeface="Oswald"/>
              <a:ea typeface="Oswald"/>
              <a:cs typeface="Oswald"/>
              <a:sym typeface="Oswald"/>
            </a:endParaRPr>
          </a:p>
          <a:p>
            <a:pPr indent="0" lvl="0" marL="0" rtl="0" algn="l">
              <a:spcBef>
                <a:spcPts val="0"/>
              </a:spcBef>
              <a:spcAft>
                <a:spcPts val="0"/>
              </a:spcAft>
              <a:buNone/>
            </a:pPr>
            <a:r>
              <a:rPr lang="en" sz="2200">
                <a:solidFill>
                  <a:srgbClr val="FFFFFF"/>
                </a:solidFill>
                <a:latin typeface="Oswald"/>
                <a:ea typeface="Oswald"/>
                <a:cs typeface="Oswald"/>
                <a:sym typeface="Oswald"/>
              </a:rPr>
              <a:t>Unit 9 Topic 1</a:t>
            </a:r>
            <a:endParaRPr sz="2200">
              <a:solidFill>
                <a:srgbClr val="FFFFFF"/>
              </a:solidFill>
              <a:latin typeface="Oswald"/>
              <a:ea typeface="Oswald"/>
              <a:cs typeface="Oswald"/>
              <a:sym typeface="Oswald"/>
            </a:endParaRPr>
          </a:p>
        </p:txBody>
      </p:sp>
      <p:sp>
        <p:nvSpPr>
          <p:cNvPr id="71" name="Google Shape;71;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 name="Google Shape;72;p14"/>
          <p:cNvPicPr preferRelativeResize="0"/>
          <p:nvPr/>
        </p:nvPicPr>
        <p:blipFill>
          <a:blip r:embed="rId3">
            <a:alphaModFix/>
          </a:blip>
          <a:stretch>
            <a:fillRect/>
          </a:stretch>
        </p:blipFill>
        <p:spPr>
          <a:xfrm>
            <a:off x="152400" y="132025"/>
            <a:ext cx="2249097" cy="756775"/>
          </a:xfrm>
          <a:prstGeom prst="rect">
            <a:avLst/>
          </a:prstGeom>
          <a:noFill/>
          <a:ln>
            <a:noFill/>
          </a:ln>
        </p:spPr>
      </p:pic>
      <p:pic>
        <p:nvPicPr>
          <p:cNvPr id="73" name="Google Shape;73;p14"/>
          <p:cNvPicPr preferRelativeResize="0"/>
          <p:nvPr/>
        </p:nvPicPr>
        <p:blipFill>
          <a:blip r:embed="rId4">
            <a:alphaModFix/>
          </a:blip>
          <a:stretch>
            <a:fillRect/>
          </a:stretch>
        </p:blipFill>
        <p:spPr>
          <a:xfrm>
            <a:off x="152400" y="962672"/>
            <a:ext cx="4242600" cy="816421"/>
          </a:xfrm>
          <a:prstGeom prst="rect">
            <a:avLst/>
          </a:prstGeom>
          <a:noFill/>
          <a:ln>
            <a:noFill/>
          </a:ln>
        </p:spPr>
      </p:pic>
      <p:pic>
        <p:nvPicPr>
          <p:cNvPr id="74" name="Google Shape;74;p14"/>
          <p:cNvPicPr preferRelativeResize="0"/>
          <p:nvPr/>
        </p:nvPicPr>
        <p:blipFill>
          <a:blip r:embed="rId5">
            <a:alphaModFix/>
          </a:blip>
          <a:stretch>
            <a:fillRect/>
          </a:stretch>
        </p:blipFill>
        <p:spPr>
          <a:xfrm>
            <a:off x="4572000" y="962675"/>
            <a:ext cx="4194600" cy="40439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2"/>
          <p:cNvPicPr preferRelativeResize="0"/>
          <p:nvPr/>
        </p:nvPicPr>
        <p:blipFill>
          <a:blip r:embed="rId3">
            <a:alphaModFix/>
          </a:blip>
          <a:stretch>
            <a:fillRect/>
          </a:stretch>
        </p:blipFill>
        <p:spPr>
          <a:xfrm>
            <a:off x="3109926" y="75944"/>
            <a:ext cx="4360575" cy="5026629"/>
          </a:xfrm>
          <a:prstGeom prst="rect">
            <a:avLst/>
          </a:prstGeom>
          <a:noFill/>
          <a:ln>
            <a:noFill/>
          </a:ln>
        </p:spPr>
      </p:pic>
      <p:sp>
        <p:nvSpPr>
          <p:cNvPr id="217" name="Google Shape;217;p32"/>
          <p:cNvSpPr txBox="1"/>
          <p:nvPr>
            <p:ph type="title"/>
          </p:nvPr>
        </p:nvSpPr>
        <p:spPr>
          <a:xfrm>
            <a:off x="235500" y="140225"/>
            <a:ext cx="27192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Car subclass</a:t>
            </a:r>
            <a:endParaRPr/>
          </a:p>
        </p:txBody>
      </p:sp>
      <p:sp>
        <p:nvSpPr>
          <p:cNvPr id="218" name="Google Shape;218;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2"/>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
        <p:nvSpPr>
          <p:cNvPr id="220" name="Google Shape;220;p32"/>
          <p:cNvSpPr/>
          <p:nvPr/>
        </p:nvSpPr>
        <p:spPr>
          <a:xfrm>
            <a:off x="4518075" y="53925"/>
            <a:ext cx="1153800" cy="226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4239900" y="907200"/>
            <a:ext cx="1723800" cy="2265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3594341" y="1210692"/>
            <a:ext cx="1582200" cy="2265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txBox="1"/>
          <p:nvPr/>
        </p:nvSpPr>
        <p:spPr>
          <a:xfrm>
            <a:off x="562150" y="747250"/>
            <a:ext cx="21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9900"/>
                </a:solidFill>
                <a:latin typeface="Average"/>
                <a:ea typeface="Average"/>
                <a:cs typeface="Average"/>
                <a:sym typeface="Average"/>
              </a:rPr>
              <a:t>The attributes specific to the Car class</a:t>
            </a:r>
            <a:endParaRPr sz="1600">
              <a:solidFill>
                <a:srgbClr val="FF9900"/>
              </a:solidFill>
              <a:latin typeface="Average"/>
              <a:ea typeface="Average"/>
              <a:cs typeface="Average"/>
              <a:sym typeface="Average"/>
            </a:endParaRPr>
          </a:p>
        </p:txBody>
      </p:sp>
      <p:sp>
        <p:nvSpPr>
          <p:cNvPr id="224" name="Google Shape;224;p32"/>
          <p:cNvSpPr/>
          <p:nvPr/>
        </p:nvSpPr>
        <p:spPr>
          <a:xfrm>
            <a:off x="3409600" y="432750"/>
            <a:ext cx="36369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32"/>
          <p:cNvCxnSpPr>
            <a:endCxn id="224" idx="1"/>
          </p:cNvCxnSpPr>
          <p:nvPr/>
        </p:nvCxnSpPr>
        <p:spPr>
          <a:xfrm flipH="1" rot="10800000">
            <a:off x="2458600" y="629550"/>
            <a:ext cx="951000" cy="556500"/>
          </a:xfrm>
          <a:prstGeom prst="straightConnector1">
            <a:avLst/>
          </a:prstGeom>
          <a:noFill/>
          <a:ln cap="flat" cmpd="sng" w="38100">
            <a:solidFill>
              <a:srgbClr val="FF9900"/>
            </a:solidFill>
            <a:prstDash val="solid"/>
            <a:round/>
            <a:headEnd len="med" w="med" type="none"/>
            <a:tailEnd len="med" w="med" type="triangle"/>
          </a:ln>
        </p:spPr>
      </p:cxnSp>
      <p:sp>
        <p:nvSpPr>
          <p:cNvPr id="226" name="Google Shape;226;p32"/>
          <p:cNvSpPr txBox="1"/>
          <p:nvPr/>
        </p:nvSpPr>
        <p:spPr>
          <a:xfrm>
            <a:off x="7623600" y="524100"/>
            <a:ext cx="141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Average"/>
                <a:ea typeface="Average"/>
                <a:cs typeface="Average"/>
                <a:sym typeface="Average"/>
              </a:rPr>
              <a:t>We tell Java that the Car class is inheriting from the Vehicle class with </a:t>
            </a:r>
            <a:r>
              <a:rPr b="1" lang="en" sz="1600">
                <a:solidFill>
                  <a:srgbClr val="FF0000"/>
                </a:solidFill>
                <a:latin typeface="Average"/>
                <a:ea typeface="Average"/>
                <a:cs typeface="Average"/>
                <a:sym typeface="Average"/>
              </a:rPr>
              <a:t>extends</a:t>
            </a:r>
            <a:endParaRPr b="1" sz="1600">
              <a:solidFill>
                <a:srgbClr val="FF0000"/>
              </a:solidFill>
              <a:latin typeface="Average"/>
              <a:ea typeface="Average"/>
              <a:cs typeface="Average"/>
              <a:sym typeface="Average"/>
            </a:endParaRPr>
          </a:p>
        </p:txBody>
      </p:sp>
      <p:cxnSp>
        <p:nvCxnSpPr>
          <p:cNvPr id="227" name="Google Shape;227;p32"/>
          <p:cNvCxnSpPr/>
          <p:nvPr/>
        </p:nvCxnSpPr>
        <p:spPr>
          <a:xfrm rot="10800000">
            <a:off x="5661300" y="205050"/>
            <a:ext cx="1962300" cy="1218300"/>
          </a:xfrm>
          <a:prstGeom prst="straightConnector1">
            <a:avLst/>
          </a:prstGeom>
          <a:noFill/>
          <a:ln cap="flat" cmpd="sng" w="38100">
            <a:solidFill>
              <a:srgbClr val="FF0000"/>
            </a:solidFill>
            <a:prstDash val="solid"/>
            <a:round/>
            <a:headEnd len="med" w="med" type="none"/>
            <a:tailEnd len="med" w="med" type="triangle"/>
          </a:ln>
        </p:spPr>
      </p:cxnSp>
      <p:cxnSp>
        <p:nvCxnSpPr>
          <p:cNvPr id="228" name="Google Shape;228;p32"/>
          <p:cNvCxnSpPr/>
          <p:nvPr/>
        </p:nvCxnSpPr>
        <p:spPr>
          <a:xfrm flipH="1" rot="10800000">
            <a:off x="2585825" y="1289475"/>
            <a:ext cx="999900" cy="1160400"/>
          </a:xfrm>
          <a:prstGeom prst="straightConnector1">
            <a:avLst/>
          </a:prstGeom>
          <a:noFill/>
          <a:ln cap="flat" cmpd="sng" w="38100">
            <a:solidFill>
              <a:srgbClr val="9900FF"/>
            </a:solidFill>
            <a:prstDash val="solid"/>
            <a:round/>
            <a:headEnd len="med" w="med" type="none"/>
            <a:tailEnd len="med" w="med" type="triangle"/>
          </a:ln>
        </p:spPr>
      </p:cxnSp>
      <p:sp>
        <p:nvSpPr>
          <p:cNvPr id="229" name="Google Shape;229;p32"/>
          <p:cNvSpPr txBox="1"/>
          <p:nvPr/>
        </p:nvSpPr>
        <p:spPr>
          <a:xfrm>
            <a:off x="235500" y="1872975"/>
            <a:ext cx="2427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9900FF"/>
                </a:solidFill>
                <a:latin typeface="Average"/>
                <a:ea typeface="Average"/>
                <a:cs typeface="Average"/>
                <a:sym typeface="Average"/>
              </a:rPr>
              <a:t>We pass in the parameters for the superclass’ instance variables, in addition to the ones for the subclass --- and we call </a:t>
            </a:r>
            <a:r>
              <a:rPr b="1" lang="en" sz="1600">
                <a:solidFill>
                  <a:srgbClr val="9900FF"/>
                </a:solidFill>
                <a:latin typeface="Courier New"/>
                <a:ea typeface="Courier New"/>
                <a:cs typeface="Courier New"/>
                <a:sym typeface="Courier New"/>
              </a:rPr>
              <a:t>super()</a:t>
            </a:r>
            <a:r>
              <a:rPr lang="en" sz="1600">
                <a:solidFill>
                  <a:srgbClr val="9900FF"/>
                </a:solidFill>
                <a:latin typeface="Average"/>
                <a:ea typeface="Average"/>
                <a:cs typeface="Average"/>
                <a:sym typeface="Average"/>
              </a:rPr>
              <a:t> to initialize the </a:t>
            </a:r>
            <a:r>
              <a:rPr lang="en" sz="1600">
                <a:solidFill>
                  <a:srgbClr val="9900FF"/>
                </a:solidFill>
                <a:latin typeface="Average"/>
                <a:ea typeface="Average"/>
                <a:cs typeface="Average"/>
                <a:sym typeface="Average"/>
              </a:rPr>
              <a:t>instance variables in the superclass</a:t>
            </a:r>
            <a:endParaRPr sz="1600">
              <a:solidFill>
                <a:srgbClr val="9900FF"/>
              </a:solidFill>
              <a:latin typeface="Average"/>
              <a:ea typeface="Average"/>
              <a:cs typeface="Average"/>
              <a:sym typeface="Average"/>
            </a:endParaRPr>
          </a:p>
        </p:txBody>
      </p:sp>
      <p:sp>
        <p:nvSpPr>
          <p:cNvPr id="230" name="Google Shape;230;p32"/>
          <p:cNvSpPr/>
          <p:nvPr/>
        </p:nvSpPr>
        <p:spPr>
          <a:xfrm>
            <a:off x="3327775" y="1907650"/>
            <a:ext cx="4083600" cy="31065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32"/>
          <p:cNvCxnSpPr/>
          <p:nvPr/>
        </p:nvCxnSpPr>
        <p:spPr>
          <a:xfrm flipH="1" rot="10800000">
            <a:off x="2458525" y="3663775"/>
            <a:ext cx="869400" cy="606300"/>
          </a:xfrm>
          <a:prstGeom prst="straightConnector1">
            <a:avLst/>
          </a:prstGeom>
          <a:noFill/>
          <a:ln cap="flat" cmpd="sng" w="38100">
            <a:solidFill>
              <a:srgbClr val="00FF00"/>
            </a:solidFill>
            <a:prstDash val="solid"/>
            <a:round/>
            <a:headEnd len="med" w="med" type="none"/>
            <a:tailEnd len="med" w="med" type="triangle"/>
          </a:ln>
        </p:spPr>
      </p:cxnSp>
      <p:sp>
        <p:nvSpPr>
          <p:cNvPr id="232" name="Google Shape;232;p32"/>
          <p:cNvSpPr txBox="1"/>
          <p:nvPr/>
        </p:nvSpPr>
        <p:spPr>
          <a:xfrm>
            <a:off x="442075" y="4166950"/>
            <a:ext cx="266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00"/>
                </a:solidFill>
                <a:latin typeface="Average"/>
                <a:ea typeface="Average"/>
                <a:cs typeface="Average"/>
                <a:sym typeface="Average"/>
              </a:rPr>
              <a:t>The getter methods and other behaviors (methods) specific to the Car class</a:t>
            </a:r>
            <a:endParaRPr sz="1600">
              <a:solidFill>
                <a:srgbClr val="00FF00"/>
              </a:solidFill>
              <a:latin typeface="Average"/>
              <a:ea typeface="Average"/>
              <a:cs typeface="Average"/>
              <a:sym typeface="Average"/>
            </a:endParaRPr>
          </a:p>
        </p:txBody>
      </p:sp>
      <p:sp>
        <p:nvSpPr>
          <p:cNvPr id="233" name="Google Shape;233;p32"/>
          <p:cNvSpPr/>
          <p:nvPr/>
        </p:nvSpPr>
        <p:spPr>
          <a:xfrm>
            <a:off x="3579959" y="1444925"/>
            <a:ext cx="1596000" cy="1725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txBox="1"/>
          <p:nvPr/>
        </p:nvSpPr>
        <p:spPr>
          <a:xfrm>
            <a:off x="7666025" y="2484425"/>
            <a:ext cx="1313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rgbClr val="FF00FF"/>
                </a:solidFill>
                <a:latin typeface="Average"/>
                <a:ea typeface="Average"/>
                <a:cs typeface="Average"/>
                <a:sym typeface="Average"/>
              </a:rPr>
              <a:t>After </a:t>
            </a:r>
            <a:r>
              <a:rPr lang="en" sz="1600">
                <a:solidFill>
                  <a:srgbClr val="FF00FF"/>
                </a:solidFill>
                <a:latin typeface="Average"/>
                <a:ea typeface="Average"/>
                <a:cs typeface="Average"/>
                <a:sym typeface="Average"/>
              </a:rPr>
              <a:t>calling </a:t>
            </a:r>
            <a:r>
              <a:rPr lang="en" sz="1600">
                <a:solidFill>
                  <a:srgbClr val="FF00FF"/>
                </a:solidFill>
                <a:latin typeface="Courier New"/>
                <a:ea typeface="Courier New"/>
                <a:cs typeface="Courier New"/>
                <a:sym typeface="Courier New"/>
              </a:rPr>
              <a:t>super()</a:t>
            </a:r>
            <a:r>
              <a:rPr lang="en" sz="1600">
                <a:solidFill>
                  <a:srgbClr val="FF00FF"/>
                </a:solidFill>
                <a:latin typeface="Average"/>
                <a:ea typeface="Average"/>
                <a:cs typeface="Average"/>
                <a:sym typeface="Average"/>
              </a:rPr>
              <a:t>, we initialize any instance variables for this class</a:t>
            </a:r>
            <a:endParaRPr sz="1600">
              <a:solidFill>
                <a:srgbClr val="FF00FF"/>
              </a:solidFill>
              <a:latin typeface="Average"/>
              <a:ea typeface="Average"/>
              <a:cs typeface="Average"/>
              <a:sym typeface="Average"/>
            </a:endParaRPr>
          </a:p>
        </p:txBody>
      </p:sp>
      <p:cxnSp>
        <p:nvCxnSpPr>
          <p:cNvPr id="235" name="Google Shape;235;p32"/>
          <p:cNvCxnSpPr>
            <a:endCxn id="233" idx="3"/>
          </p:cNvCxnSpPr>
          <p:nvPr/>
        </p:nvCxnSpPr>
        <p:spPr>
          <a:xfrm rot="10800000">
            <a:off x="5175959" y="1531175"/>
            <a:ext cx="2458500" cy="1239900"/>
          </a:xfrm>
          <a:prstGeom prst="straightConnector1">
            <a:avLst/>
          </a:prstGeom>
          <a:noFill/>
          <a:ln cap="flat" cmpd="sng" w="38100">
            <a:solidFill>
              <a:srgbClr val="FF00FF"/>
            </a:solidFill>
            <a:prstDash val="solid"/>
            <a:round/>
            <a:headEnd len="med" w="med" type="none"/>
            <a:tailEnd len="med" w="med" type="triangle"/>
          </a:ln>
        </p:spPr>
      </p:cxnSp>
      <p:cxnSp>
        <p:nvCxnSpPr>
          <p:cNvPr id="236" name="Google Shape;236;p32"/>
          <p:cNvCxnSpPr/>
          <p:nvPr/>
        </p:nvCxnSpPr>
        <p:spPr>
          <a:xfrm flipH="1">
            <a:off x="5196412" y="1133699"/>
            <a:ext cx="252300" cy="220800"/>
          </a:xfrm>
          <a:prstGeom prst="straightConnector1">
            <a:avLst/>
          </a:prstGeom>
          <a:noFill/>
          <a:ln cap="flat" cmpd="sng" w="19050">
            <a:solidFill>
              <a:srgbClr val="9900FF"/>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235500" y="140225"/>
            <a:ext cx="63744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super()</a:t>
            </a:r>
            <a:endParaRPr>
              <a:latin typeface="Courier New"/>
              <a:ea typeface="Courier New"/>
              <a:cs typeface="Courier New"/>
              <a:sym typeface="Courier New"/>
            </a:endParaRPr>
          </a:p>
        </p:txBody>
      </p:sp>
      <p:sp>
        <p:nvSpPr>
          <p:cNvPr id="242" name="Google Shape;242;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3"/>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
        <p:nvSpPr>
          <p:cNvPr id="244" name="Google Shape;244;p33"/>
          <p:cNvSpPr txBox="1"/>
          <p:nvPr>
            <p:ph idx="1" type="body"/>
          </p:nvPr>
        </p:nvSpPr>
        <p:spPr>
          <a:xfrm>
            <a:off x="272400" y="808025"/>
            <a:ext cx="8472600" cy="202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use a call to </a:t>
            </a:r>
            <a:r>
              <a:rPr lang="en" sz="2000">
                <a:latin typeface="Courier New"/>
                <a:ea typeface="Courier New"/>
                <a:cs typeface="Courier New"/>
                <a:sym typeface="Courier New"/>
              </a:rPr>
              <a:t>super() </a:t>
            </a:r>
            <a:r>
              <a:rPr lang="en" sz="2000"/>
              <a:t>in the constructor to set the instance variables of the parent class.</a:t>
            </a:r>
            <a:endParaRPr sz="2000"/>
          </a:p>
          <a:p>
            <a:pPr indent="-355600" lvl="0" marL="457200" rtl="0" algn="l">
              <a:spcBef>
                <a:spcPts val="1000"/>
              </a:spcBef>
              <a:spcAft>
                <a:spcPts val="0"/>
              </a:spcAft>
              <a:buSzPts val="2000"/>
              <a:buChar char="●"/>
            </a:pPr>
            <a:r>
              <a:rPr lang="en" sz="2000"/>
              <a:t>Do we </a:t>
            </a:r>
            <a:r>
              <a:rPr b="1" lang="en" sz="2000"/>
              <a:t>have </a:t>
            </a:r>
            <a:r>
              <a:rPr lang="en" sz="2000"/>
              <a:t>to call </a:t>
            </a:r>
            <a:r>
              <a:rPr lang="en" sz="2000">
                <a:latin typeface="Courier New"/>
                <a:ea typeface="Courier New"/>
                <a:cs typeface="Courier New"/>
                <a:sym typeface="Courier New"/>
              </a:rPr>
              <a:t>super </a:t>
            </a:r>
            <a:r>
              <a:rPr lang="en" sz="2000"/>
              <a:t>in the constructor?  Why can’t we just set them directly?  </a:t>
            </a:r>
            <a:r>
              <a:rPr b="1" lang="en" sz="2000"/>
              <a:t>Yes you do! </a:t>
            </a:r>
            <a:r>
              <a:rPr lang="en" sz="2000"/>
              <a:t> It’s because, technically, a subclass doesn’t inherit </a:t>
            </a:r>
            <a:r>
              <a:rPr b="1" lang="en" sz="2000"/>
              <a:t>private </a:t>
            </a:r>
            <a:r>
              <a:rPr lang="en" sz="2000"/>
              <a:t>members (including instance variables) and so we can’t simply do:  </a:t>
            </a:r>
            <a:r>
              <a:rPr lang="en" sz="2000">
                <a:latin typeface="Courier New"/>
                <a:ea typeface="Courier New"/>
                <a:cs typeface="Courier New"/>
                <a:sym typeface="Courier New"/>
              </a:rPr>
              <a:t>this.name = name</a:t>
            </a:r>
            <a:r>
              <a:rPr lang="en" sz="2000"/>
              <a:t>  in the constructor of a subclass; you will get a compiler error that </a:t>
            </a:r>
            <a:r>
              <a:rPr lang="en" sz="2000">
                <a:latin typeface="Courier New"/>
                <a:ea typeface="Courier New"/>
                <a:cs typeface="Courier New"/>
                <a:sym typeface="Courier New"/>
              </a:rPr>
              <a:t>name </a:t>
            </a:r>
            <a:r>
              <a:rPr lang="en" sz="2000"/>
              <a:t>is a private member.</a:t>
            </a:r>
            <a:endParaRPr sz="2000"/>
          </a:p>
          <a:p>
            <a:pPr indent="-355600" lvl="0" marL="457200" rtl="0" algn="l">
              <a:spcBef>
                <a:spcPts val="1000"/>
              </a:spcBef>
              <a:spcAft>
                <a:spcPts val="1000"/>
              </a:spcAft>
              <a:buSzPts val="2000"/>
              <a:buChar char="●"/>
            </a:pPr>
            <a:r>
              <a:rPr lang="en" sz="2000"/>
              <a:t>In fact, you can’t directly set or get private instance variables in the code of a subclass -- you can do so only through getter/setter methods defined in the parent class!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235500" y="140225"/>
            <a:ext cx="2449500" cy="15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 of this inheritance relationship</a:t>
            </a:r>
            <a:endParaRPr/>
          </a:p>
          <a:p>
            <a:pPr indent="0" lvl="0" marL="0" rtl="0" algn="l">
              <a:spcBef>
                <a:spcPts val="0"/>
              </a:spcBef>
              <a:spcAft>
                <a:spcPts val="0"/>
              </a:spcAft>
              <a:buNone/>
            </a:pPr>
            <a:r>
              <a:t/>
            </a:r>
            <a:endParaRPr/>
          </a:p>
        </p:txBody>
      </p:sp>
      <p:sp>
        <p:nvSpPr>
          <p:cNvPr id="250" name="Google Shape;250;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4"/>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graphicFrame>
        <p:nvGraphicFramePr>
          <p:cNvPr id="252" name="Google Shape;252;p34"/>
          <p:cNvGraphicFramePr/>
          <p:nvPr/>
        </p:nvGraphicFramePr>
        <p:xfrm>
          <a:off x="3130675" y="202000"/>
          <a:ext cx="3000000" cy="3000000"/>
        </p:xfrm>
        <a:graphic>
          <a:graphicData uri="http://schemas.openxmlformats.org/drawingml/2006/table">
            <a:tbl>
              <a:tblPr>
                <a:noFill/>
                <a:tableStyleId>{FECE37C0-37EF-4484-A75C-48E48D6BEE69}</a:tableStyleId>
              </a:tblPr>
              <a:tblGrid>
                <a:gridCol w="3033650"/>
              </a:tblGrid>
              <a:tr h="369375">
                <a:tc>
                  <a:txBody>
                    <a:bodyPr/>
                    <a:lstStyle/>
                    <a:p>
                      <a:pPr indent="0" lvl="0" marL="0" rtl="0" algn="ctr">
                        <a:spcBef>
                          <a:spcPts val="0"/>
                        </a:spcBef>
                        <a:spcAft>
                          <a:spcPts val="0"/>
                        </a:spcAft>
                        <a:buNone/>
                      </a:pPr>
                      <a:r>
                        <a:rPr b="1" lang="en">
                          <a:latin typeface="Courier New"/>
                          <a:ea typeface="Courier New"/>
                          <a:cs typeface="Courier New"/>
                          <a:sym typeface="Courier New"/>
                        </a:rPr>
                        <a:t>Vehicle</a:t>
                      </a:r>
                      <a:endParaRPr b="1">
                        <a:latin typeface="Courier New"/>
                        <a:ea typeface="Courier New"/>
                        <a:cs typeface="Courier New"/>
                        <a:sym typeface="Courier New"/>
                      </a:endParaRPr>
                    </a:p>
                  </a:txBody>
                  <a:tcPr marT="91425" marB="91425" marR="91425" marL="91425">
                    <a:solidFill>
                      <a:srgbClr val="FFFFFF"/>
                    </a:solidFill>
                  </a:tcPr>
                </a:tc>
              </a:tr>
              <a:tr h="568300">
                <a:tc>
                  <a:txBody>
                    <a:bodyPr/>
                    <a:lstStyle/>
                    <a:p>
                      <a:pPr indent="0" lvl="0" marL="0" rtl="0" algn="l">
                        <a:spcBef>
                          <a:spcPts val="0"/>
                        </a:spcBef>
                        <a:spcAft>
                          <a:spcPts val="0"/>
                        </a:spcAft>
                        <a:buNone/>
                      </a:pPr>
                      <a:r>
                        <a:rPr b="1" lang="en">
                          <a:latin typeface="Courier New"/>
                          <a:ea typeface="Courier New"/>
                          <a:cs typeface="Courier New"/>
                          <a:sym typeface="Courier New"/>
                        </a:rPr>
                        <a:t>n</a:t>
                      </a:r>
                      <a:r>
                        <a:rPr b="1" lang="en">
                          <a:latin typeface="Courier New"/>
                          <a:ea typeface="Courier New"/>
                          <a:cs typeface="Courier New"/>
                          <a:sym typeface="Courier New"/>
                        </a:rPr>
                        <a:t>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w</a:t>
                      </a:r>
                      <a:r>
                        <a:rPr b="1" lang="en">
                          <a:latin typeface="Courier New"/>
                          <a:ea typeface="Courier New"/>
                          <a:cs typeface="Courier New"/>
                          <a:sym typeface="Courier New"/>
                        </a:rPr>
                        <a:t>heels</a:t>
                      </a:r>
                      <a:endParaRPr b="1">
                        <a:latin typeface="Courier New"/>
                        <a:ea typeface="Courier New"/>
                        <a:cs typeface="Courier New"/>
                        <a:sym typeface="Courier New"/>
                      </a:endParaRPr>
                    </a:p>
                  </a:txBody>
                  <a:tcPr marT="91425" marB="91425" marR="91425" marL="91425">
                    <a:solidFill>
                      <a:srgbClr val="FFFFFF"/>
                    </a:solidFill>
                  </a:tcPr>
                </a:tc>
              </a:tr>
              <a:tr h="1363975">
                <a:tc>
                  <a:txBody>
                    <a:bodyPr/>
                    <a:lstStyle/>
                    <a:p>
                      <a:pPr indent="0" lvl="0" marL="0" rtl="0" algn="l">
                        <a:spcBef>
                          <a:spcPts val="0"/>
                        </a:spcBef>
                        <a:spcAft>
                          <a:spcPts val="0"/>
                        </a:spcAft>
                        <a:buNone/>
                      </a:pPr>
                      <a:r>
                        <a:rPr b="1" lang="en">
                          <a:latin typeface="Courier New"/>
                          <a:ea typeface="Courier New"/>
                          <a:cs typeface="Courier New"/>
                          <a:sym typeface="Courier New"/>
                        </a:rPr>
                        <a:t>getName()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getWheels()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move(int distance)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turn(int degreesToTurn)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brake(double brakePercent)</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sp>
        <p:nvSpPr>
          <p:cNvPr id="253" name="Google Shape;253;p34"/>
          <p:cNvSpPr txBox="1"/>
          <p:nvPr/>
        </p:nvSpPr>
        <p:spPr>
          <a:xfrm>
            <a:off x="235500" y="1725425"/>
            <a:ext cx="278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Average"/>
                <a:ea typeface="Average"/>
                <a:cs typeface="Average"/>
                <a:sym typeface="Average"/>
              </a:rPr>
              <a:t>Java Pro Tip!  </a:t>
            </a:r>
            <a:r>
              <a:rPr lang="en">
                <a:solidFill>
                  <a:srgbClr val="FFFF00"/>
                </a:solidFill>
                <a:latin typeface="Average"/>
                <a:ea typeface="Average"/>
                <a:cs typeface="Average"/>
                <a:sym typeface="Average"/>
              </a:rPr>
              <a:t>You do not need to know Unified Modeling Language (UML) class diagrams for the AP Exam, but it is an industry standard tool (not specific to Java) that you should be familiar with!</a:t>
            </a:r>
            <a:endParaRPr>
              <a:solidFill>
                <a:srgbClr val="FFFF00"/>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235500" y="140225"/>
            <a:ext cx="2449500" cy="15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 of this inheritance relationship</a:t>
            </a:r>
            <a:endParaRPr/>
          </a:p>
        </p:txBody>
      </p:sp>
      <p:sp>
        <p:nvSpPr>
          <p:cNvPr id="259" name="Google Shape;259;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35"/>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graphicFrame>
        <p:nvGraphicFramePr>
          <p:cNvPr id="261" name="Google Shape;261;p35"/>
          <p:cNvGraphicFramePr/>
          <p:nvPr/>
        </p:nvGraphicFramePr>
        <p:xfrm>
          <a:off x="3130675" y="202000"/>
          <a:ext cx="3000000" cy="3000000"/>
        </p:xfrm>
        <a:graphic>
          <a:graphicData uri="http://schemas.openxmlformats.org/drawingml/2006/table">
            <a:tbl>
              <a:tblPr>
                <a:noFill/>
                <a:tableStyleId>{FECE37C0-37EF-4484-A75C-48E48D6BEE69}</a:tableStyleId>
              </a:tblPr>
              <a:tblGrid>
                <a:gridCol w="3033650"/>
              </a:tblGrid>
              <a:tr h="369375">
                <a:tc>
                  <a:txBody>
                    <a:bodyPr/>
                    <a:lstStyle/>
                    <a:p>
                      <a:pPr indent="0" lvl="0" marL="0" rtl="0" algn="ctr">
                        <a:spcBef>
                          <a:spcPts val="0"/>
                        </a:spcBef>
                        <a:spcAft>
                          <a:spcPts val="0"/>
                        </a:spcAft>
                        <a:buNone/>
                      </a:pPr>
                      <a:r>
                        <a:rPr b="1" lang="en">
                          <a:latin typeface="Courier New"/>
                          <a:ea typeface="Courier New"/>
                          <a:cs typeface="Courier New"/>
                          <a:sym typeface="Courier New"/>
                        </a:rPr>
                        <a:t>Vehicle</a:t>
                      </a:r>
                      <a:endParaRPr b="1">
                        <a:latin typeface="Courier New"/>
                        <a:ea typeface="Courier New"/>
                        <a:cs typeface="Courier New"/>
                        <a:sym typeface="Courier New"/>
                      </a:endParaRPr>
                    </a:p>
                  </a:txBody>
                  <a:tcPr marT="91425" marB="91425" marR="91425" marL="91425">
                    <a:solidFill>
                      <a:srgbClr val="FFFFFF"/>
                    </a:solidFill>
                  </a:tcPr>
                </a:tc>
              </a:tr>
              <a:tr h="568300">
                <a:tc>
                  <a:txBody>
                    <a:bodyPr/>
                    <a:lstStyle/>
                    <a:p>
                      <a:pPr indent="0" lvl="0" marL="0" rtl="0" algn="l">
                        <a:spcBef>
                          <a:spcPts val="0"/>
                        </a:spcBef>
                        <a:spcAft>
                          <a:spcPts val="0"/>
                        </a:spcAft>
                        <a:buNone/>
                      </a:pPr>
                      <a:r>
                        <a:rPr b="1" lang="en">
                          <a:latin typeface="Courier New"/>
                          <a:ea typeface="Courier New"/>
                          <a:cs typeface="Courier New"/>
                          <a:sym typeface="Courier New"/>
                        </a:rPr>
                        <a: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wheels</a:t>
                      </a:r>
                      <a:endParaRPr b="1">
                        <a:latin typeface="Courier New"/>
                        <a:ea typeface="Courier New"/>
                        <a:cs typeface="Courier New"/>
                        <a:sym typeface="Courier New"/>
                      </a:endParaRPr>
                    </a:p>
                  </a:txBody>
                  <a:tcPr marT="91425" marB="91425" marR="91425" marL="91425">
                    <a:solidFill>
                      <a:srgbClr val="FFFFFF"/>
                    </a:solidFill>
                  </a:tcPr>
                </a:tc>
              </a:tr>
              <a:tr h="1363975">
                <a:tc>
                  <a:txBody>
                    <a:bodyPr/>
                    <a:lstStyle/>
                    <a:p>
                      <a:pPr indent="0" lvl="0" marL="0" rtl="0" algn="l">
                        <a:spcBef>
                          <a:spcPts val="0"/>
                        </a:spcBef>
                        <a:spcAft>
                          <a:spcPts val="0"/>
                        </a:spcAft>
                        <a:buNone/>
                      </a:pPr>
                      <a:r>
                        <a:rPr b="1" lang="en">
                          <a:latin typeface="Courier New"/>
                          <a:ea typeface="Courier New"/>
                          <a:cs typeface="Courier New"/>
                          <a:sym typeface="Courier New"/>
                        </a:rPr>
                        <a:t>getName()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getWheels()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move(int distance)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turn(int degreesToTurn)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brake(double brakePercent)</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cxnSp>
        <p:nvCxnSpPr>
          <p:cNvPr id="262" name="Google Shape;262;p35"/>
          <p:cNvCxnSpPr/>
          <p:nvPr/>
        </p:nvCxnSpPr>
        <p:spPr>
          <a:xfrm rot="10800000">
            <a:off x="3854575" y="2577175"/>
            <a:ext cx="0" cy="733200"/>
          </a:xfrm>
          <a:prstGeom prst="straightConnector1">
            <a:avLst/>
          </a:prstGeom>
          <a:noFill/>
          <a:ln cap="flat" cmpd="sng" w="38100">
            <a:solidFill>
              <a:srgbClr val="FF9900"/>
            </a:solidFill>
            <a:prstDash val="solid"/>
            <a:round/>
            <a:headEnd len="med" w="med" type="none"/>
            <a:tailEnd len="med" w="med" type="triangle"/>
          </a:ln>
        </p:spPr>
      </p:cxnSp>
      <p:graphicFrame>
        <p:nvGraphicFramePr>
          <p:cNvPr id="263" name="Google Shape;263;p35"/>
          <p:cNvGraphicFramePr/>
          <p:nvPr/>
        </p:nvGraphicFramePr>
        <p:xfrm>
          <a:off x="3042950" y="3284850"/>
          <a:ext cx="3000000" cy="3000000"/>
        </p:xfrm>
        <a:graphic>
          <a:graphicData uri="http://schemas.openxmlformats.org/drawingml/2006/table">
            <a:tbl>
              <a:tblPr>
                <a:noFill/>
                <a:tableStyleId>{FECE37C0-37EF-4484-A75C-48E48D6BEE69}</a:tableStyleId>
              </a:tblPr>
              <a:tblGrid>
                <a:gridCol w="1518650"/>
              </a:tblGrid>
              <a:tr h="347950">
                <a:tc>
                  <a:txBody>
                    <a:bodyPr/>
                    <a:lstStyle/>
                    <a:p>
                      <a:pPr indent="0" lvl="0" marL="0" rtl="0" algn="ctr">
                        <a:spcBef>
                          <a:spcPts val="0"/>
                        </a:spcBef>
                        <a:spcAft>
                          <a:spcPts val="0"/>
                        </a:spcAft>
                        <a:buNone/>
                      </a:pPr>
                      <a:r>
                        <a:rPr b="1" lang="en">
                          <a:latin typeface="Courier New"/>
                          <a:ea typeface="Courier New"/>
                          <a:cs typeface="Courier New"/>
                          <a:sym typeface="Courier New"/>
                        </a:rPr>
                        <a:t>Car</a:t>
                      </a:r>
                      <a:endParaRPr b="1">
                        <a:latin typeface="Courier New"/>
                        <a:ea typeface="Courier New"/>
                        <a:cs typeface="Courier New"/>
                        <a:sym typeface="Courier New"/>
                      </a:endParaRPr>
                    </a:p>
                  </a:txBody>
                  <a:tcPr marT="91425" marB="91425" marR="91425" marL="91425">
                    <a:solidFill>
                      <a:srgbClr val="FFFFFF"/>
                    </a:solidFill>
                  </a:tcPr>
                </a:tc>
              </a:tr>
              <a:tr h="347950">
                <a:tc>
                  <a:txBody>
                    <a:bodyPr/>
                    <a:lstStyle/>
                    <a:p>
                      <a:pPr indent="0" lvl="0" marL="0" rtl="0" algn="l">
                        <a:spcBef>
                          <a:spcPts val="0"/>
                        </a:spcBef>
                        <a:spcAft>
                          <a:spcPts val="0"/>
                        </a:spcAft>
                        <a:buNone/>
                      </a:pPr>
                      <a:r>
                        <a:rPr b="1" lang="en">
                          <a:latin typeface="Courier New"/>
                          <a:ea typeface="Courier New"/>
                          <a:cs typeface="Courier New"/>
                          <a:sym typeface="Courier New"/>
                        </a:rPr>
                        <a:t>fabric</a:t>
                      </a:r>
                      <a:endParaRPr b="1">
                        <a:latin typeface="Courier New"/>
                        <a:ea typeface="Courier New"/>
                        <a:cs typeface="Courier New"/>
                        <a:sym typeface="Courier New"/>
                      </a:endParaRPr>
                    </a:p>
                  </a:txBody>
                  <a:tcPr marT="91425" marB="91425" marR="91425" marL="91425">
                    <a:solidFill>
                      <a:srgbClr val="FFFFFF"/>
                    </a:solidFill>
                  </a:tcPr>
                </a:tc>
              </a:tr>
              <a:tr h="889325">
                <a:tc>
                  <a:txBody>
                    <a:bodyPr/>
                    <a:lstStyle/>
                    <a:p>
                      <a:pPr indent="0" lvl="0" marL="0" rtl="0" algn="l">
                        <a:spcBef>
                          <a:spcPts val="0"/>
                        </a:spcBef>
                        <a:spcAft>
                          <a:spcPts val="0"/>
                        </a:spcAft>
                        <a:buNone/>
                      </a:pPr>
                      <a:r>
                        <a:rPr b="1" lang="en">
                          <a:latin typeface="Courier New"/>
                          <a:ea typeface="Courier New"/>
                          <a:cs typeface="Courier New"/>
                          <a:sym typeface="Courier New"/>
                        </a:rPr>
                        <a:t>getFabric()</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honk()</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lockDoors()</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sp>
        <p:nvSpPr>
          <p:cNvPr id="264" name="Google Shape;264;p35"/>
          <p:cNvSpPr txBox="1"/>
          <p:nvPr/>
        </p:nvSpPr>
        <p:spPr>
          <a:xfrm>
            <a:off x="3953925" y="2728200"/>
            <a:ext cx="221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Average"/>
                <a:ea typeface="Average"/>
                <a:cs typeface="Average"/>
                <a:sym typeface="Average"/>
              </a:rPr>
              <a:t>Car inherits from (extends) Vehicle</a:t>
            </a:r>
            <a:endParaRPr>
              <a:solidFill>
                <a:srgbClr val="FF9900"/>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235500" y="140225"/>
            <a:ext cx="2449500" cy="15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 of this inheritance relationship</a:t>
            </a:r>
            <a:endParaRPr/>
          </a:p>
        </p:txBody>
      </p:sp>
      <p:sp>
        <p:nvSpPr>
          <p:cNvPr id="270" name="Google Shape;270;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6"/>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graphicFrame>
        <p:nvGraphicFramePr>
          <p:cNvPr id="272" name="Google Shape;272;p36"/>
          <p:cNvGraphicFramePr/>
          <p:nvPr/>
        </p:nvGraphicFramePr>
        <p:xfrm>
          <a:off x="3130675" y="202000"/>
          <a:ext cx="3000000" cy="3000000"/>
        </p:xfrm>
        <a:graphic>
          <a:graphicData uri="http://schemas.openxmlformats.org/drawingml/2006/table">
            <a:tbl>
              <a:tblPr>
                <a:noFill/>
                <a:tableStyleId>{FECE37C0-37EF-4484-A75C-48E48D6BEE69}</a:tableStyleId>
              </a:tblPr>
              <a:tblGrid>
                <a:gridCol w="3033650"/>
              </a:tblGrid>
              <a:tr h="369375">
                <a:tc>
                  <a:txBody>
                    <a:bodyPr/>
                    <a:lstStyle/>
                    <a:p>
                      <a:pPr indent="0" lvl="0" marL="0" rtl="0" algn="ctr">
                        <a:spcBef>
                          <a:spcPts val="0"/>
                        </a:spcBef>
                        <a:spcAft>
                          <a:spcPts val="0"/>
                        </a:spcAft>
                        <a:buNone/>
                      </a:pPr>
                      <a:r>
                        <a:rPr b="1" lang="en">
                          <a:latin typeface="Courier New"/>
                          <a:ea typeface="Courier New"/>
                          <a:cs typeface="Courier New"/>
                          <a:sym typeface="Courier New"/>
                        </a:rPr>
                        <a:t>Vehicle</a:t>
                      </a:r>
                      <a:endParaRPr b="1">
                        <a:latin typeface="Courier New"/>
                        <a:ea typeface="Courier New"/>
                        <a:cs typeface="Courier New"/>
                        <a:sym typeface="Courier New"/>
                      </a:endParaRPr>
                    </a:p>
                  </a:txBody>
                  <a:tcPr marT="91425" marB="91425" marR="91425" marL="91425">
                    <a:solidFill>
                      <a:srgbClr val="FFFFFF"/>
                    </a:solidFill>
                  </a:tcPr>
                </a:tc>
              </a:tr>
              <a:tr h="568300">
                <a:tc>
                  <a:txBody>
                    <a:bodyPr/>
                    <a:lstStyle/>
                    <a:p>
                      <a:pPr indent="0" lvl="0" marL="0" rtl="0" algn="l">
                        <a:spcBef>
                          <a:spcPts val="0"/>
                        </a:spcBef>
                        <a:spcAft>
                          <a:spcPts val="0"/>
                        </a:spcAft>
                        <a:buNone/>
                      </a:pPr>
                      <a:r>
                        <a:rPr b="1" lang="en">
                          <a:latin typeface="Courier New"/>
                          <a:ea typeface="Courier New"/>
                          <a:cs typeface="Courier New"/>
                          <a:sym typeface="Courier New"/>
                        </a:rPr>
                        <a: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wheels</a:t>
                      </a:r>
                      <a:endParaRPr b="1">
                        <a:latin typeface="Courier New"/>
                        <a:ea typeface="Courier New"/>
                        <a:cs typeface="Courier New"/>
                        <a:sym typeface="Courier New"/>
                      </a:endParaRPr>
                    </a:p>
                  </a:txBody>
                  <a:tcPr marT="91425" marB="91425" marR="91425" marL="91425">
                    <a:solidFill>
                      <a:srgbClr val="FFFFFF"/>
                    </a:solidFill>
                  </a:tcPr>
                </a:tc>
              </a:tr>
              <a:tr h="1363975">
                <a:tc>
                  <a:txBody>
                    <a:bodyPr/>
                    <a:lstStyle/>
                    <a:p>
                      <a:pPr indent="0" lvl="0" marL="0" rtl="0" algn="l">
                        <a:spcBef>
                          <a:spcPts val="0"/>
                        </a:spcBef>
                        <a:spcAft>
                          <a:spcPts val="0"/>
                        </a:spcAft>
                        <a:buNone/>
                      </a:pPr>
                      <a:r>
                        <a:rPr b="1" lang="en">
                          <a:latin typeface="Courier New"/>
                          <a:ea typeface="Courier New"/>
                          <a:cs typeface="Courier New"/>
                          <a:sym typeface="Courier New"/>
                        </a:rPr>
                        <a:t>getName()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getWheels()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move(int distance)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turn(int degreesToTurn)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brake(double brakePercent)</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cxnSp>
        <p:nvCxnSpPr>
          <p:cNvPr id="273" name="Google Shape;273;p36"/>
          <p:cNvCxnSpPr/>
          <p:nvPr/>
        </p:nvCxnSpPr>
        <p:spPr>
          <a:xfrm rot="10800000">
            <a:off x="3854575" y="2577175"/>
            <a:ext cx="0" cy="733200"/>
          </a:xfrm>
          <a:prstGeom prst="straightConnector1">
            <a:avLst/>
          </a:prstGeom>
          <a:noFill/>
          <a:ln cap="flat" cmpd="sng" w="38100">
            <a:solidFill>
              <a:srgbClr val="FF9900"/>
            </a:solidFill>
            <a:prstDash val="solid"/>
            <a:round/>
            <a:headEnd len="med" w="med" type="none"/>
            <a:tailEnd len="med" w="med" type="triangle"/>
          </a:ln>
        </p:spPr>
      </p:cxnSp>
      <p:graphicFrame>
        <p:nvGraphicFramePr>
          <p:cNvPr id="274" name="Google Shape;274;p36"/>
          <p:cNvGraphicFramePr/>
          <p:nvPr/>
        </p:nvGraphicFramePr>
        <p:xfrm>
          <a:off x="3042950" y="3284850"/>
          <a:ext cx="3000000" cy="3000000"/>
        </p:xfrm>
        <a:graphic>
          <a:graphicData uri="http://schemas.openxmlformats.org/drawingml/2006/table">
            <a:tbl>
              <a:tblPr>
                <a:noFill/>
                <a:tableStyleId>{FECE37C0-37EF-4484-A75C-48E48D6BEE69}</a:tableStyleId>
              </a:tblPr>
              <a:tblGrid>
                <a:gridCol w="1518650"/>
              </a:tblGrid>
              <a:tr h="347950">
                <a:tc>
                  <a:txBody>
                    <a:bodyPr/>
                    <a:lstStyle/>
                    <a:p>
                      <a:pPr indent="0" lvl="0" marL="0" rtl="0" algn="ctr">
                        <a:spcBef>
                          <a:spcPts val="0"/>
                        </a:spcBef>
                        <a:spcAft>
                          <a:spcPts val="0"/>
                        </a:spcAft>
                        <a:buNone/>
                      </a:pPr>
                      <a:r>
                        <a:rPr b="1" lang="en">
                          <a:latin typeface="Courier New"/>
                          <a:ea typeface="Courier New"/>
                          <a:cs typeface="Courier New"/>
                          <a:sym typeface="Courier New"/>
                        </a:rPr>
                        <a:t>Car</a:t>
                      </a:r>
                      <a:endParaRPr b="1">
                        <a:latin typeface="Courier New"/>
                        <a:ea typeface="Courier New"/>
                        <a:cs typeface="Courier New"/>
                        <a:sym typeface="Courier New"/>
                      </a:endParaRPr>
                    </a:p>
                  </a:txBody>
                  <a:tcPr marT="91425" marB="91425" marR="91425" marL="91425">
                    <a:solidFill>
                      <a:srgbClr val="FFFFFF"/>
                    </a:solidFill>
                  </a:tcPr>
                </a:tc>
              </a:tr>
              <a:tr h="347950">
                <a:tc>
                  <a:txBody>
                    <a:bodyPr/>
                    <a:lstStyle/>
                    <a:p>
                      <a:pPr indent="0" lvl="0" marL="0" rtl="0" algn="l">
                        <a:spcBef>
                          <a:spcPts val="0"/>
                        </a:spcBef>
                        <a:spcAft>
                          <a:spcPts val="0"/>
                        </a:spcAft>
                        <a:buNone/>
                      </a:pPr>
                      <a:r>
                        <a:rPr b="1" lang="en">
                          <a:latin typeface="Courier New"/>
                          <a:ea typeface="Courier New"/>
                          <a:cs typeface="Courier New"/>
                          <a:sym typeface="Courier New"/>
                        </a:rPr>
                        <a:t>fabric</a:t>
                      </a:r>
                      <a:endParaRPr b="1">
                        <a:latin typeface="Courier New"/>
                        <a:ea typeface="Courier New"/>
                        <a:cs typeface="Courier New"/>
                        <a:sym typeface="Courier New"/>
                      </a:endParaRPr>
                    </a:p>
                  </a:txBody>
                  <a:tcPr marT="91425" marB="91425" marR="91425" marL="91425">
                    <a:solidFill>
                      <a:srgbClr val="FFFFFF"/>
                    </a:solidFill>
                  </a:tcPr>
                </a:tc>
              </a:tr>
              <a:tr h="889325">
                <a:tc>
                  <a:txBody>
                    <a:bodyPr/>
                    <a:lstStyle/>
                    <a:p>
                      <a:pPr indent="0" lvl="0" marL="0" rtl="0" algn="l">
                        <a:spcBef>
                          <a:spcPts val="0"/>
                        </a:spcBef>
                        <a:spcAft>
                          <a:spcPts val="0"/>
                        </a:spcAft>
                        <a:buNone/>
                      </a:pPr>
                      <a:r>
                        <a:rPr b="1" lang="en">
                          <a:latin typeface="Courier New"/>
                          <a:ea typeface="Courier New"/>
                          <a:cs typeface="Courier New"/>
                          <a:sym typeface="Courier New"/>
                        </a:rPr>
                        <a:t>getFabric()</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honk()</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lockDoors()</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sp>
        <p:nvSpPr>
          <p:cNvPr id="275" name="Google Shape;275;p36"/>
          <p:cNvSpPr txBox="1"/>
          <p:nvPr/>
        </p:nvSpPr>
        <p:spPr>
          <a:xfrm>
            <a:off x="129400" y="1919375"/>
            <a:ext cx="2913600" cy="291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9900"/>
                </a:solidFill>
                <a:latin typeface="Average"/>
                <a:ea typeface="Average"/>
                <a:cs typeface="Average"/>
                <a:sym typeface="Average"/>
              </a:rPr>
              <a:t>These four relationships are all </a:t>
            </a:r>
            <a:r>
              <a:rPr b="1" lang="en" sz="1600">
                <a:solidFill>
                  <a:srgbClr val="FF9900"/>
                </a:solidFill>
                <a:latin typeface="Average"/>
                <a:ea typeface="Average"/>
                <a:cs typeface="Average"/>
                <a:sym typeface="Average"/>
              </a:rPr>
              <a:t>equivalent </a:t>
            </a:r>
            <a:r>
              <a:rPr lang="en" sz="1600">
                <a:solidFill>
                  <a:srgbClr val="FF9900"/>
                </a:solidFill>
                <a:latin typeface="Average"/>
                <a:ea typeface="Average"/>
                <a:cs typeface="Average"/>
                <a:sym typeface="Average"/>
              </a:rPr>
              <a:t>and illustrated by this diagram:</a:t>
            </a:r>
            <a:endParaRPr sz="1600">
              <a:solidFill>
                <a:srgbClr val="FF9900"/>
              </a:solidFill>
              <a:latin typeface="Average"/>
              <a:ea typeface="Average"/>
              <a:cs typeface="Average"/>
              <a:sym typeface="Average"/>
            </a:endParaRPr>
          </a:p>
          <a:p>
            <a:pPr indent="-330200" lvl="0" marL="457200" rtl="0" algn="l">
              <a:spcBef>
                <a:spcPts val="1000"/>
              </a:spcBef>
              <a:spcAft>
                <a:spcPts val="0"/>
              </a:spcAft>
              <a:buClr>
                <a:srgbClr val="FF9900"/>
              </a:buClr>
              <a:buSzPts val="1600"/>
              <a:buFont typeface="Average"/>
              <a:buChar char="●"/>
            </a:pPr>
            <a:r>
              <a:rPr lang="en" sz="1600">
                <a:solidFill>
                  <a:srgbClr val="FF9900"/>
                </a:solidFill>
                <a:latin typeface="Average"/>
                <a:ea typeface="Average"/>
                <a:cs typeface="Average"/>
                <a:sym typeface="Average"/>
              </a:rPr>
              <a:t>Car </a:t>
            </a:r>
            <a:r>
              <a:rPr b="1" lang="en" sz="1600">
                <a:solidFill>
                  <a:srgbClr val="FF9900"/>
                </a:solidFill>
                <a:latin typeface="Average"/>
                <a:ea typeface="Average"/>
                <a:cs typeface="Average"/>
                <a:sym typeface="Average"/>
              </a:rPr>
              <a:t>inherits </a:t>
            </a:r>
            <a:r>
              <a:rPr lang="en" sz="1600">
                <a:solidFill>
                  <a:srgbClr val="FF9900"/>
                </a:solidFill>
                <a:latin typeface="Average"/>
                <a:ea typeface="Average"/>
                <a:cs typeface="Average"/>
                <a:sym typeface="Average"/>
              </a:rPr>
              <a:t>from </a:t>
            </a:r>
            <a:r>
              <a:rPr lang="en" sz="1600">
                <a:solidFill>
                  <a:srgbClr val="FF9900"/>
                </a:solidFill>
                <a:latin typeface="Average"/>
                <a:ea typeface="Average"/>
                <a:cs typeface="Average"/>
                <a:sym typeface="Average"/>
              </a:rPr>
              <a:t>Vehicle</a:t>
            </a:r>
            <a:endParaRPr sz="1600">
              <a:solidFill>
                <a:srgbClr val="FF9900"/>
              </a:solidFill>
              <a:latin typeface="Average"/>
              <a:ea typeface="Average"/>
              <a:cs typeface="Average"/>
              <a:sym typeface="Average"/>
            </a:endParaRPr>
          </a:p>
          <a:p>
            <a:pPr indent="-330200" lvl="0" marL="457200" rtl="0" algn="l">
              <a:spcBef>
                <a:spcPts val="1000"/>
              </a:spcBef>
              <a:spcAft>
                <a:spcPts val="0"/>
              </a:spcAft>
              <a:buClr>
                <a:srgbClr val="FF9900"/>
              </a:buClr>
              <a:buSzPts val="1600"/>
              <a:buFont typeface="Average"/>
              <a:buChar char="●"/>
            </a:pPr>
            <a:r>
              <a:rPr lang="en" sz="1600">
                <a:solidFill>
                  <a:srgbClr val="FF9900"/>
                </a:solidFill>
                <a:latin typeface="Average"/>
                <a:ea typeface="Average"/>
                <a:cs typeface="Average"/>
                <a:sym typeface="Average"/>
              </a:rPr>
              <a:t>Car is a </a:t>
            </a:r>
            <a:r>
              <a:rPr b="1" lang="en" sz="1600">
                <a:solidFill>
                  <a:srgbClr val="FF9900"/>
                </a:solidFill>
                <a:latin typeface="Average"/>
                <a:ea typeface="Average"/>
                <a:cs typeface="Average"/>
                <a:sym typeface="Average"/>
              </a:rPr>
              <a:t>subclass</a:t>
            </a:r>
            <a:r>
              <a:rPr lang="en" sz="1600">
                <a:solidFill>
                  <a:srgbClr val="FF9900"/>
                </a:solidFill>
                <a:latin typeface="Average"/>
                <a:ea typeface="Average"/>
                <a:cs typeface="Average"/>
                <a:sym typeface="Average"/>
              </a:rPr>
              <a:t> (child class)</a:t>
            </a:r>
            <a:r>
              <a:rPr b="1" lang="en" sz="1600">
                <a:solidFill>
                  <a:srgbClr val="FF9900"/>
                </a:solidFill>
                <a:latin typeface="Average"/>
                <a:ea typeface="Average"/>
                <a:cs typeface="Average"/>
                <a:sym typeface="Average"/>
              </a:rPr>
              <a:t> </a:t>
            </a:r>
            <a:r>
              <a:rPr lang="en" sz="1600">
                <a:solidFill>
                  <a:srgbClr val="FF9900"/>
                </a:solidFill>
                <a:latin typeface="Average"/>
                <a:ea typeface="Average"/>
                <a:cs typeface="Average"/>
                <a:sym typeface="Average"/>
              </a:rPr>
              <a:t>of Vehicle</a:t>
            </a:r>
            <a:endParaRPr sz="1600">
              <a:solidFill>
                <a:srgbClr val="FF9900"/>
              </a:solidFill>
              <a:latin typeface="Average"/>
              <a:ea typeface="Average"/>
              <a:cs typeface="Average"/>
              <a:sym typeface="Average"/>
            </a:endParaRPr>
          </a:p>
          <a:p>
            <a:pPr indent="-330200" lvl="0" marL="457200" rtl="0" algn="l">
              <a:spcBef>
                <a:spcPts val="1000"/>
              </a:spcBef>
              <a:spcAft>
                <a:spcPts val="0"/>
              </a:spcAft>
              <a:buClr>
                <a:srgbClr val="FF9900"/>
              </a:buClr>
              <a:buSzPts val="1600"/>
              <a:buFont typeface="Average"/>
              <a:buChar char="●"/>
            </a:pPr>
            <a:r>
              <a:rPr lang="en" sz="1600">
                <a:solidFill>
                  <a:srgbClr val="FF9900"/>
                </a:solidFill>
                <a:latin typeface="Average"/>
                <a:ea typeface="Average"/>
                <a:cs typeface="Average"/>
                <a:sym typeface="Average"/>
              </a:rPr>
              <a:t>Car </a:t>
            </a:r>
            <a:r>
              <a:rPr b="1" lang="en" sz="1600">
                <a:solidFill>
                  <a:srgbClr val="FF9900"/>
                </a:solidFill>
                <a:latin typeface="Average"/>
                <a:ea typeface="Average"/>
                <a:cs typeface="Average"/>
                <a:sym typeface="Average"/>
              </a:rPr>
              <a:t>extends </a:t>
            </a:r>
            <a:r>
              <a:rPr lang="en" sz="1600">
                <a:solidFill>
                  <a:srgbClr val="FF9900"/>
                </a:solidFill>
                <a:latin typeface="Average"/>
                <a:ea typeface="Average"/>
                <a:cs typeface="Average"/>
                <a:sym typeface="Average"/>
              </a:rPr>
              <a:t>Vehicle</a:t>
            </a:r>
            <a:endParaRPr sz="1600">
              <a:solidFill>
                <a:srgbClr val="FF9900"/>
              </a:solidFill>
              <a:latin typeface="Average"/>
              <a:ea typeface="Average"/>
              <a:cs typeface="Average"/>
              <a:sym typeface="Average"/>
            </a:endParaRPr>
          </a:p>
          <a:p>
            <a:pPr indent="-330200" lvl="0" marL="457200" rtl="0" algn="l">
              <a:spcBef>
                <a:spcPts val="1000"/>
              </a:spcBef>
              <a:spcAft>
                <a:spcPts val="1000"/>
              </a:spcAft>
              <a:buClr>
                <a:srgbClr val="FF9900"/>
              </a:buClr>
              <a:buSzPts val="1600"/>
              <a:buFont typeface="Average"/>
              <a:buChar char="●"/>
            </a:pPr>
            <a:r>
              <a:rPr lang="en" sz="1600">
                <a:solidFill>
                  <a:srgbClr val="FF9900"/>
                </a:solidFill>
                <a:latin typeface="Average"/>
                <a:ea typeface="Average"/>
                <a:cs typeface="Average"/>
                <a:sym typeface="Average"/>
              </a:rPr>
              <a:t>Vehicle is the </a:t>
            </a:r>
            <a:r>
              <a:rPr b="1" lang="en" sz="1600">
                <a:solidFill>
                  <a:srgbClr val="FF9900"/>
                </a:solidFill>
                <a:latin typeface="Average"/>
                <a:ea typeface="Average"/>
                <a:cs typeface="Average"/>
                <a:sym typeface="Average"/>
              </a:rPr>
              <a:t>superclass </a:t>
            </a:r>
            <a:r>
              <a:rPr lang="en" sz="1600">
                <a:solidFill>
                  <a:srgbClr val="FF9900"/>
                </a:solidFill>
                <a:latin typeface="Average"/>
                <a:ea typeface="Average"/>
                <a:cs typeface="Average"/>
                <a:sym typeface="Average"/>
              </a:rPr>
              <a:t>(parent class) of Car</a:t>
            </a:r>
            <a:endParaRPr sz="1600">
              <a:solidFill>
                <a:srgbClr val="FF9900"/>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“is-a” relationship</a:t>
            </a:r>
            <a:endParaRPr/>
          </a:p>
        </p:txBody>
      </p:sp>
      <p:sp>
        <p:nvSpPr>
          <p:cNvPr id="281" name="Google Shape;281;p37"/>
          <p:cNvSpPr txBox="1"/>
          <p:nvPr>
            <p:ph idx="1" type="body"/>
          </p:nvPr>
        </p:nvSpPr>
        <p:spPr>
          <a:xfrm>
            <a:off x="272400" y="808025"/>
            <a:ext cx="8267700" cy="22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the </a:t>
            </a:r>
            <a:r>
              <a:rPr b="1" lang="en" sz="2000"/>
              <a:t>Car class is a subclass of the Vehicle class</a:t>
            </a:r>
            <a:r>
              <a:rPr lang="en" sz="2000"/>
              <a:t>, we can say that “</a:t>
            </a:r>
            <a:r>
              <a:rPr b="1" lang="en" sz="2000"/>
              <a:t>a Car is a type of Vehicle</a:t>
            </a:r>
            <a:r>
              <a:rPr lang="en" sz="2000"/>
              <a:t>” or simply “</a:t>
            </a:r>
            <a:r>
              <a:rPr b="1" lang="en" sz="2000"/>
              <a:t>a Car is a Vehicle</a:t>
            </a:r>
            <a:r>
              <a:rPr lang="en" sz="2000"/>
              <a:t>”; this is a correct statement since </a:t>
            </a:r>
            <a:r>
              <a:rPr i="1" lang="en" sz="2000"/>
              <a:t>all cars are vehicles!</a:t>
            </a:r>
            <a:endParaRPr i="1"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 sz="2000"/>
              <a:t>This is known as the “</a:t>
            </a:r>
            <a:r>
              <a:rPr b="1" lang="en" sz="2000">
                <a:solidFill>
                  <a:schemeClr val="accent4"/>
                </a:solidFill>
              </a:rPr>
              <a:t>is-a</a:t>
            </a:r>
            <a:r>
              <a:rPr lang="en" sz="2000"/>
              <a:t>” relationship that exists between a subclass and its superclass.</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 sz="2000">
                <a:solidFill>
                  <a:srgbClr val="FF0000"/>
                </a:solidFill>
              </a:rPr>
              <a:t>The converse is </a:t>
            </a:r>
            <a:r>
              <a:rPr b="1" lang="en" sz="2000">
                <a:solidFill>
                  <a:srgbClr val="FF0000"/>
                </a:solidFill>
              </a:rPr>
              <a:t>not </a:t>
            </a:r>
            <a:r>
              <a:rPr lang="en" sz="2000">
                <a:solidFill>
                  <a:srgbClr val="FF0000"/>
                </a:solidFill>
              </a:rPr>
              <a:t>true, however; it is </a:t>
            </a:r>
            <a:r>
              <a:rPr b="1" lang="en" sz="2000">
                <a:solidFill>
                  <a:srgbClr val="FF0000"/>
                </a:solidFill>
              </a:rPr>
              <a:t>not </a:t>
            </a:r>
            <a:r>
              <a:rPr lang="en" sz="2000">
                <a:solidFill>
                  <a:srgbClr val="FF0000"/>
                </a:solidFill>
              </a:rPr>
              <a:t>correct to say that “a Vehicle is a Car” simply because all vehicles are not necessarily cars.  </a:t>
            </a:r>
            <a:r>
              <a:rPr lang="en" sz="2000"/>
              <a:t>A </a:t>
            </a:r>
            <a:r>
              <a:rPr i="1" lang="en" sz="2000"/>
              <a:t>subclass </a:t>
            </a:r>
            <a:r>
              <a:rPr b="1" lang="en" sz="2000"/>
              <a:t>IS A</a:t>
            </a:r>
            <a:r>
              <a:rPr lang="en" sz="2000"/>
              <a:t> type of the </a:t>
            </a:r>
            <a:r>
              <a:rPr i="1" lang="en" sz="2000"/>
              <a:t>superclass</a:t>
            </a:r>
            <a:r>
              <a:rPr lang="en" sz="2000"/>
              <a:t>, but the </a:t>
            </a:r>
            <a:r>
              <a:rPr i="1" lang="en" sz="2000"/>
              <a:t>superclass </a:t>
            </a:r>
            <a:r>
              <a:rPr lang="en" sz="2000"/>
              <a:t>is </a:t>
            </a:r>
            <a:r>
              <a:rPr b="1" lang="en" sz="2000"/>
              <a:t>NOT </a:t>
            </a:r>
            <a:r>
              <a:rPr lang="en" sz="2000"/>
              <a:t>a type of the </a:t>
            </a:r>
            <a:r>
              <a:rPr i="1" lang="en" sz="2000"/>
              <a:t>subclass</a:t>
            </a:r>
            <a:r>
              <a:rPr lang="en" sz="2000"/>
              <a:t>.</a:t>
            </a:r>
            <a:endParaRPr sz="2000">
              <a:solidFill>
                <a:srgbClr val="FF0000"/>
              </a:solidFill>
            </a:endParaRPr>
          </a:p>
          <a:p>
            <a:pPr indent="0" lvl="0" marL="0" rtl="0" algn="l">
              <a:spcBef>
                <a:spcPts val="1000"/>
              </a:spcBef>
              <a:spcAft>
                <a:spcPts val="1000"/>
              </a:spcAft>
              <a:buNone/>
            </a:pPr>
            <a:r>
              <a:t/>
            </a:r>
            <a:endParaRPr sz="2000"/>
          </a:p>
        </p:txBody>
      </p:sp>
      <p:sp>
        <p:nvSpPr>
          <p:cNvPr id="282" name="Google Shape;282;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7"/>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0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1000"/>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1000"/>
                                        <p:tgtEl>
                                          <p:spTgt spid="2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animEffect filter="fade" transition="in">
                                      <p:cBhvr>
                                        <p:cTn dur="1000"/>
                                        <p:tgtEl>
                                          <p:spTgt spid="2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5" st="5"/>
                                            </p:txEl>
                                          </p:spTgt>
                                        </p:tgtEl>
                                        <p:attrNameLst>
                                          <p:attrName>style.visibility</p:attrName>
                                        </p:attrNameLst>
                                      </p:cBhvr>
                                      <p:to>
                                        <p:strVal val="visible"/>
                                      </p:to>
                                    </p:set>
                                    <p:animEffect filter="fade" transition="in">
                                      <p:cBhvr>
                                        <p:cTn dur="1000"/>
                                        <p:tgtEl>
                                          <p:spTgt spid="2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8"/>
          <p:cNvPicPr preferRelativeResize="0"/>
          <p:nvPr/>
        </p:nvPicPr>
        <p:blipFill>
          <a:blip r:embed="rId3">
            <a:alphaModFix/>
          </a:blip>
          <a:stretch>
            <a:fillRect/>
          </a:stretch>
        </p:blipFill>
        <p:spPr>
          <a:xfrm>
            <a:off x="368075" y="876100"/>
            <a:ext cx="8670875" cy="4218998"/>
          </a:xfrm>
          <a:prstGeom prst="rect">
            <a:avLst/>
          </a:prstGeom>
          <a:noFill/>
          <a:ln>
            <a:noFill/>
          </a:ln>
        </p:spPr>
      </p:pic>
      <p:sp>
        <p:nvSpPr>
          <p:cNvPr id="289" name="Google Shape;289;p38"/>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methods can we call on a Car object?</a:t>
            </a:r>
            <a:endParaRPr/>
          </a:p>
        </p:txBody>
      </p:sp>
      <p:sp>
        <p:nvSpPr>
          <p:cNvPr id="290" name="Google Shape;290;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38"/>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
        <p:nvSpPr>
          <p:cNvPr id="292" name="Google Shape;292;p38"/>
          <p:cNvSpPr/>
          <p:nvPr/>
        </p:nvSpPr>
        <p:spPr>
          <a:xfrm>
            <a:off x="334265" y="2674200"/>
            <a:ext cx="8768100" cy="2464200"/>
          </a:xfrm>
          <a:prstGeom prst="rect">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txBox="1"/>
          <p:nvPr/>
        </p:nvSpPr>
        <p:spPr>
          <a:xfrm>
            <a:off x="6340498" y="1144250"/>
            <a:ext cx="2803500" cy="17547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9900FF"/>
                </a:solidFill>
                <a:latin typeface="Average"/>
                <a:ea typeface="Average"/>
                <a:cs typeface="Average"/>
                <a:sym typeface="Average"/>
              </a:rPr>
              <a:t>A </a:t>
            </a:r>
            <a:r>
              <a:rPr b="1" lang="en" sz="1700">
                <a:solidFill>
                  <a:srgbClr val="9900FF"/>
                </a:solidFill>
                <a:latin typeface="Courier New"/>
                <a:ea typeface="Courier New"/>
                <a:cs typeface="Courier New"/>
                <a:sym typeface="Courier New"/>
              </a:rPr>
              <a:t>Car </a:t>
            </a:r>
            <a:r>
              <a:rPr b="1" lang="en" sz="1700">
                <a:solidFill>
                  <a:srgbClr val="9900FF"/>
                </a:solidFill>
                <a:latin typeface="Average"/>
                <a:ea typeface="Average"/>
                <a:cs typeface="Average"/>
                <a:sym typeface="Average"/>
              </a:rPr>
              <a:t>object is a (type of) </a:t>
            </a:r>
            <a:r>
              <a:rPr b="1" lang="en" sz="1700">
                <a:solidFill>
                  <a:srgbClr val="9900FF"/>
                </a:solidFill>
                <a:latin typeface="Courier New"/>
                <a:ea typeface="Courier New"/>
                <a:cs typeface="Courier New"/>
                <a:sym typeface="Courier New"/>
              </a:rPr>
              <a:t>Vehicle </a:t>
            </a:r>
            <a:r>
              <a:rPr b="1" lang="en" sz="1700">
                <a:solidFill>
                  <a:srgbClr val="9900FF"/>
                </a:solidFill>
                <a:latin typeface="Average"/>
                <a:ea typeface="Average"/>
                <a:cs typeface="Average"/>
                <a:sym typeface="Average"/>
              </a:rPr>
              <a:t>object (because the class extends </a:t>
            </a:r>
            <a:r>
              <a:rPr b="1" lang="en" sz="1700">
                <a:solidFill>
                  <a:srgbClr val="9900FF"/>
                </a:solidFill>
                <a:latin typeface="Courier New"/>
                <a:ea typeface="Courier New"/>
                <a:cs typeface="Courier New"/>
                <a:sym typeface="Courier New"/>
              </a:rPr>
              <a:t>Vehicle</a:t>
            </a:r>
            <a:r>
              <a:rPr b="1" lang="en" sz="1700">
                <a:solidFill>
                  <a:srgbClr val="9900FF"/>
                </a:solidFill>
                <a:latin typeface="Average"/>
                <a:ea typeface="Average"/>
                <a:cs typeface="Average"/>
                <a:sym typeface="Average"/>
              </a:rPr>
              <a:t>), and so we can call any public </a:t>
            </a:r>
            <a:r>
              <a:rPr b="1" lang="en" sz="1700">
                <a:solidFill>
                  <a:srgbClr val="9900FF"/>
                </a:solidFill>
                <a:latin typeface="Courier New"/>
                <a:ea typeface="Courier New"/>
                <a:cs typeface="Courier New"/>
                <a:sym typeface="Courier New"/>
              </a:rPr>
              <a:t>Vehicle </a:t>
            </a:r>
            <a:r>
              <a:rPr b="1" lang="en" sz="1700">
                <a:solidFill>
                  <a:srgbClr val="9900FF"/>
                </a:solidFill>
                <a:latin typeface="Average"/>
                <a:ea typeface="Average"/>
                <a:cs typeface="Average"/>
                <a:sym typeface="Average"/>
              </a:rPr>
              <a:t>method on a </a:t>
            </a:r>
            <a:r>
              <a:rPr b="1" lang="en" sz="1700">
                <a:solidFill>
                  <a:srgbClr val="9900FF"/>
                </a:solidFill>
                <a:latin typeface="Courier New"/>
                <a:ea typeface="Courier New"/>
                <a:cs typeface="Courier New"/>
                <a:sym typeface="Courier New"/>
              </a:rPr>
              <a:t>Car </a:t>
            </a:r>
            <a:r>
              <a:rPr b="1" lang="en" sz="1700">
                <a:solidFill>
                  <a:srgbClr val="9900FF"/>
                </a:solidFill>
                <a:latin typeface="Average"/>
                <a:ea typeface="Average"/>
                <a:cs typeface="Average"/>
                <a:sym typeface="Average"/>
              </a:rPr>
              <a:t>object!</a:t>
            </a:r>
            <a:endParaRPr b="1" sz="1700">
              <a:solidFill>
                <a:srgbClr val="9900FF"/>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311700" y="25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Predict!</a:t>
            </a:r>
            <a:endParaRPr>
              <a:solidFill>
                <a:srgbClr val="FF00FF"/>
              </a:solidFill>
            </a:endParaRPr>
          </a:p>
        </p:txBody>
      </p:sp>
      <p:sp>
        <p:nvSpPr>
          <p:cNvPr id="299" name="Google Shape;299;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39"/>
          <p:cNvSpPr txBox="1"/>
          <p:nvPr/>
        </p:nvSpPr>
        <p:spPr>
          <a:xfrm>
            <a:off x="8097900" y="0"/>
            <a:ext cx="1046100" cy="4770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FF"/>
                </a:solidFill>
                <a:latin typeface="Average"/>
                <a:ea typeface="Average"/>
                <a:cs typeface="Average"/>
                <a:sym typeface="Average"/>
              </a:rPr>
              <a:t>DEMO</a:t>
            </a:r>
            <a:endParaRPr b="1" sz="1900">
              <a:solidFill>
                <a:srgbClr val="FF00FF"/>
              </a:solidFill>
              <a:latin typeface="Average"/>
              <a:ea typeface="Average"/>
              <a:cs typeface="Average"/>
              <a:sym typeface="Average"/>
            </a:endParaRPr>
          </a:p>
        </p:txBody>
      </p:sp>
      <p:sp>
        <p:nvSpPr>
          <p:cNvPr id="301" name="Google Shape;301;p39"/>
          <p:cNvSpPr txBox="1"/>
          <p:nvPr/>
        </p:nvSpPr>
        <p:spPr>
          <a:xfrm>
            <a:off x="389625" y="947025"/>
            <a:ext cx="621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5"/>
                </a:solidFill>
                <a:latin typeface="Average"/>
                <a:ea typeface="Average"/>
                <a:cs typeface="Average"/>
                <a:sym typeface="Average"/>
              </a:rPr>
              <a:t>Which of these methods will compile and execute?</a:t>
            </a:r>
            <a:endParaRPr sz="1900">
              <a:solidFill>
                <a:schemeClr val="accent5"/>
              </a:solidFill>
              <a:latin typeface="Average"/>
              <a:ea typeface="Average"/>
              <a:cs typeface="Average"/>
              <a:sym typeface="Average"/>
            </a:endParaRPr>
          </a:p>
        </p:txBody>
      </p:sp>
      <p:pic>
        <p:nvPicPr>
          <p:cNvPr id="302" name="Google Shape;302;p39"/>
          <p:cNvPicPr preferRelativeResize="0"/>
          <p:nvPr/>
        </p:nvPicPr>
        <p:blipFill rotWithShape="1">
          <a:blip r:embed="rId3">
            <a:alphaModFix/>
          </a:blip>
          <a:srcRect b="0" l="0" r="39172" t="26969"/>
          <a:stretch/>
        </p:blipFill>
        <p:spPr>
          <a:xfrm>
            <a:off x="465125" y="1424025"/>
            <a:ext cx="8187200" cy="142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0"/>
          <p:cNvPicPr preferRelativeResize="0"/>
          <p:nvPr/>
        </p:nvPicPr>
        <p:blipFill>
          <a:blip r:embed="rId3">
            <a:alphaModFix/>
          </a:blip>
          <a:stretch>
            <a:fillRect/>
          </a:stretch>
        </p:blipFill>
        <p:spPr>
          <a:xfrm>
            <a:off x="465125" y="1479375"/>
            <a:ext cx="7957025" cy="1151675"/>
          </a:xfrm>
          <a:prstGeom prst="rect">
            <a:avLst/>
          </a:prstGeom>
          <a:noFill/>
          <a:ln>
            <a:noFill/>
          </a:ln>
        </p:spPr>
      </p:pic>
      <p:sp>
        <p:nvSpPr>
          <p:cNvPr id="308" name="Google Shape;308;p40"/>
          <p:cNvSpPr txBox="1"/>
          <p:nvPr>
            <p:ph type="title"/>
          </p:nvPr>
        </p:nvSpPr>
        <p:spPr>
          <a:xfrm>
            <a:off x="311700" y="25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Predict!</a:t>
            </a:r>
            <a:endParaRPr>
              <a:solidFill>
                <a:schemeClr val="accent5"/>
              </a:solidFill>
            </a:endParaRPr>
          </a:p>
        </p:txBody>
      </p:sp>
      <p:sp>
        <p:nvSpPr>
          <p:cNvPr id="309" name="Google Shape;309;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0"/>
          <p:cNvSpPr txBox="1"/>
          <p:nvPr/>
        </p:nvSpPr>
        <p:spPr>
          <a:xfrm>
            <a:off x="465825" y="2647950"/>
            <a:ext cx="4343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Average"/>
                <a:ea typeface="Average"/>
                <a:cs typeface="Average"/>
                <a:sym typeface="Average"/>
              </a:rPr>
              <a:t>Boom!  </a:t>
            </a:r>
            <a:r>
              <a:rPr lang="en" sz="1800">
                <a:solidFill>
                  <a:srgbClr val="FF0000"/>
                </a:solidFill>
                <a:latin typeface="Average"/>
                <a:ea typeface="Average"/>
                <a:cs typeface="Average"/>
                <a:sym typeface="Average"/>
              </a:rPr>
              <a:t>Nope, it won’t even compile, because a Vehicle is </a:t>
            </a:r>
            <a:r>
              <a:rPr b="1" lang="en" sz="1800">
                <a:solidFill>
                  <a:srgbClr val="FF0000"/>
                </a:solidFill>
                <a:latin typeface="Average"/>
                <a:ea typeface="Average"/>
                <a:cs typeface="Average"/>
                <a:sym typeface="Average"/>
              </a:rPr>
              <a:t>not </a:t>
            </a:r>
            <a:r>
              <a:rPr lang="en" sz="1800">
                <a:solidFill>
                  <a:srgbClr val="FF0000"/>
                </a:solidFill>
                <a:latin typeface="Average"/>
                <a:ea typeface="Average"/>
                <a:cs typeface="Average"/>
                <a:sym typeface="Average"/>
              </a:rPr>
              <a:t>a Car (rather, a Car is a Vehicle), and Java knows this, so the compiler will tell you that methods specific to the Car class </a:t>
            </a:r>
            <a:r>
              <a:rPr b="1" lang="en" sz="1800">
                <a:solidFill>
                  <a:srgbClr val="FF0000"/>
                </a:solidFill>
                <a:latin typeface="Average"/>
                <a:ea typeface="Average"/>
                <a:cs typeface="Average"/>
                <a:sym typeface="Average"/>
              </a:rPr>
              <a:t>cannot </a:t>
            </a:r>
            <a:r>
              <a:rPr lang="en" sz="1800">
                <a:solidFill>
                  <a:srgbClr val="FF0000"/>
                </a:solidFill>
                <a:latin typeface="Average"/>
                <a:ea typeface="Average"/>
                <a:cs typeface="Average"/>
                <a:sym typeface="Average"/>
              </a:rPr>
              <a:t>be called on a Vehicle object (“cannot find symbol”)</a:t>
            </a:r>
            <a:endParaRPr sz="1800">
              <a:solidFill>
                <a:schemeClr val="accent3"/>
              </a:solidFill>
              <a:latin typeface="Average"/>
              <a:ea typeface="Average"/>
              <a:cs typeface="Average"/>
              <a:sym typeface="Average"/>
            </a:endParaRPr>
          </a:p>
        </p:txBody>
      </p:sp>
      <p:sp>
        <p:nvSpPr>
          <p:cNvPr id="311" name="Google Shape;311;p40"/>
          <p:cNvSpPr txBox="1"/>
          <p:nvPr/>
        </p:nvSpPr>
        <p:spPr>
          <a:xfrm>
            <a:off x="389625" y="947025"/>
            <a:ext cx="621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5"/>
                </a:solidFill>
                <a:latin typeface="Average"/>
                <a:ea typeface="Average"/>
                <a:cs typeface="Average"/>
                <a:sym typeface="Average"/>
              </a:rPr>
              <a:t>Will these methods execute? Will they even compile?</a:t>
            </a:r>
            <a:endParaRPr sz="1900">
              <a:solidFill>
                <a:schemeClr val="accent5"/>
              </a:solidFill>
              <a:latin typeface="Average"/>
              <a:ea typeface="Average"/>
              <a:cs typeface="Average"/>
              <a:sym typeface="Average"/>
            </a:endParaRPr>
          </a:p>
        </p:txBody>
      </p:sp>
      <p:pic>
        <p:nvPicPr>
          <p:cNvPr id="312" name="Google Shape;312;p40"/>
          <p:cNvPicPr preferRelativeResize="0"/>
          <p:nvPr/>
        </p:nvPicPr>
        <p:blipFill>
          <a:blip r:embed="rId4">
            <a:alphaModFix/>
          </a:blip>
          <a:stretch>
            <a:fillRect/>
          </a:stretch>
        </p:blipFill>
        <p:spPr>
          <a:xfrm>
            <a:off x="4960350" y="1888450"/>
            <a:ext cx="4107450" cy="3152240"/>
          </a:xfrm>
          <a:prstGeom prst="rect">
            <a:avLst/>
          </a:prstGeom>
          <a:noFill/>
          <a:ln cap="flat" cmpd="sng" w="28575">
            <a:solidFill>
              <a:srgbClr val="FF0000"/>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1"/>
          <p:cNvSpPr txBox="1"/>
          <p:nvPr/>
        </p:nvSpPr>
        <p:spPr>
          <a:xfrm>
            <a:off x="671250" y="2217450"/>
            <a:ext cx="7852200" cy="8610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7474F"/>
                </a:solidFill>
                <a:latin typeface="Oswald"/>
                <a:ea typeface="Oswald"/>
                <a:cs typeface="Oswald"/>
                <a:sym typeface="Oswald"/>
              </a:rPr>
              <a:t>Lab Time!</a:t>
            </a:r>
            <a:endParaRPr sz="3600">
              <a:solidFill>
                <a:srgbClr val="37474F"/>
              </a:solidFill>
              <a:latin typeface="Oswald"/>
              <a:ea typeface="Oswald"/>
              <a:cs typeface="Oswald"/>
              <a:sym typeface="Oswald"/>
            </a:endParaRPr>
          </a:p>
        </p:txBody>
      </p:sp>
      <p:sp>
        <p:nvSpPr>
          <p:cNvPr id="319" name="Google Shape;319;p41"/>
          <p:cNvSpPr txBox="1"/>
          <p:nvPr/>
        </p:nvSpPr>
        <p:spPr>
          <a:xfrm>
            <a:off x="960275" y="3241100"/>
            <a:ext cx="65838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accent5"/>
                </a:solidFill>
                <a:latin typeface="Average"/>
                <a:ea typeface="Average"/>
                <a:cs typeface="Average"/>
                <a:sym typeface="Average"/>
              </a:rPr>
              <a:t>Work on the lab now (you will create the Bicycle </a:t>
            </a:r>
            <a:r>
              <a:rPr lang="en" sz="2100">
                <a:solidFill>
                  <a:schemeClr val="accent5"/>
                </a:solidFill>
                <a:latin typeface="Average"/>
                <a:ea typeface="Average"/>
                <a:cs typeface="Average"/>
                <a:sym typeface="Average"/>
              </a:rPr>
              <a:t>subclass</a:t>
            </a:r>
            <a:r>
              <a:rPr lang="en" sz="2100">
                <a:solidFill>
                  <a:schemeClr val="accent5"/>
                </a:solidFill>
                <a:latin typeface="Average"/>
                <a:ea typeface="Average"/>
                <a:cs typeface="Average"/>
                <a:sym typeface="Average"/>
              </a:rPr>
              <a:t>, and one other subclass of your choosing)</a:t>
            </a:r>
            <a:endParaRPr sz="2100">
              <a:solidFill>
                <a:schemeClr val="accent5"/>
              </a:solidFill>
              <a:latin typeface="Average"/>
              <a:ea typeface="Average"/>
              <a:cs typeface="Average"/>
              <a:sym typeface="Average"/>
            </a:endParaRPr>
          </a:p>
          <a:p>
            <a:pPr indent="0" lvl="0" marL="0" rtl="0" algn="ctr">
              <a:spcBef>
                <a:spcPts val="0"/>
              </a:spcBef>
              <a:spcAft>
                <a:spcPts val="0"/>
              </a:spcAft>
              <a:buNone/>
            </a:pPr>
            <a:r>
              <a:t/>
            </a:r>
            <a:endParaRPr sz="2100">
              <a:solidFill>
                <a:schemeClr val="accent5"/>
              </a:solidFill>
              <a:latin typeface="Average"/>
              <a:ea typeface="Average"/>
              <a:cs typeface="Average"/>
              <a:sym typeface="Average"/>
            </a:endParaRPr>
          </a:p>
          <a:p>
            <a:pPr indent="0" lvl="0" marL="0" rtl="0" algn="ctr">
              <a:spcBef>
                <a:spcPts val="0"/>
              </a:spcBef>
              <a:spcAft>
                <a:spcPts val="0"/>
              </a:spcAft>
              <a:buNone/>
            </a:pPr>
            <a:r>
              <a:rPr lang="en" sz="2100">
                <a:solidFill>
                  <a:schemeClr val="accent5"/>
                </a:solidFill>
                <a:latin typeface="Average"/>
                <a:ea typeface="Average"/>
                <a:cs typeface="Average"/>
                <a:sym typeface="Average"/>
              </a:rPr>
              <a:t>We will come back at the </a:t>
            </a:r>
            <a:r>
              <a:rPr lang="en" sz="2100">
                <a:solidFill>
                  <a:schemeClr val="accent5"/>
                </a:solidFill>
                <a:latin typeface="Average"/>
                <a:ea typeface="Average"/>
                <a:cs typeface="Average"/>
                <a:sym typeface="Average"/>
              </a:rPr>
              <a:t>end to discuss!</a:t>
            </a:r>
            <a:endParaRPr sz="2100">
              <a:solidFill>
                <a:schemeClr val="accent5"/>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 today</a:t>
            </a:r>
            <a:endParaRPr/>
          </a:p>
        </p:txBody>
      </p:sp>
      <p:sp>
        <p:nvSpPr>
          <p:cNvPr id="80" name="Google Shape;80;p15"/>
          <p:cNvSpPr txBox="1"/>
          <p:nvPr>
            <p:ph idx="1" type="body"/>
          </p:nvPr>
        </p:nvSpPr>
        <p:spPr>
          <a:xfrm>
            <a:off x="272400" y="960425"/>
            <a:ext cx="6995700" cy="760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Discussion</a:t>
            </a:r>
            <a:r>
              <a:rPr lang="en" sz="2200"/>
              <a:t> and demo: intro to inheritance</a:t>
            </a:r>
            <a:endParaRPr sz="2200"/>
          </a:p>
          <a:p>
            <a:pPr indent="-368300" lvl="0" marL="457200" rtl="0" algn="l">
              <a:spcBef>
                <a:spcPts val="1000"/>
              </a:spcBef>
              <a:spcAft>
                <a:spcPts val="0"/>
              </a:spcAft>
              <a:buSzPts val="2200"/>
              <a:buChar char="●"/>
            </a:pPr>
            <a:r>
              <a:rPr lang="en" sz="2200"/>
              <a:t>U9T1 Lab</a:t>
            </a:r>
            <a:endParaRPr sz="2200"/>
          </a:p>
          <a:p>
            <a:pPr indent="-368300" lvl="0" marL="457200" rtl="0" algn="l">
              <a:spcBef>
                <a:spcPts val="1000"/>
              </a:spcBef>
              <a:spcAft>
                <a:spcPts val="1000"/>
              </a:spcAft>
              <a:buSzPts val="2200"/>
              <a:buChar char="●"/>
            </a:pPr>
            <a:r>
              <a:rPr lang="en" sz="2200"/>
              <a:t>Come back and talk through lab solutions as a class</a:t>
            </a:r>
            <a:endParaRPr sz="2200"/>
          </a:p>
        </p:txBody>
      </p:sp>
      <p:sp>
        <p:nvSpPr>
          <p:cNvPr id="81" name="Google Shape;81;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235500" y="140225"/>
            <a:ext cx="63744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Bicycle subclass</a:t>
            </a:r>
            <a:endParaRPr/>
          </a:p>
        </p:txBody>
      </p:sp>
      <p:sp>
        <p:nvSpPr>
          <p:cNvPr id="325" name="Google Shape;325;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42"/>
          <p:cNvPicPr preferRelativeResize="0"/>
          <p:nvPr/>
        </p:nvPicPr>
        <p:blipFill>
          <a:blip r:embed="rId3">
            <a:alphaModFix/>
          </a:blip>
          <a:stretch>
            <a:fillRect/>
          </a:stretch>
        </p:blipFill>
        <p:spPr>
          <a:xfrm>
            <a:off x="2794250" y="794025"/>
            <a:ext cx="4405443" cy="4094575"/>
          </a:xfrm>
          <a:prstGeom prst="rect">
            <a:avLst/>
          </a:prstGeom>
          <a:noFill/>
          <a:ln>
            <a:noFill/>
          </a:ln>
        </p:spPr>
      </p:pic>
      <p:sp>
        <p:nvSpPr>
          <p:cNvPr id="327" name="Google Shape;327;p42"/>
          <p:cNvSpPr/>
          <p:nvPr/>
        </p:nvSpPr>
        <p:spPr>
          <a:xfrm>
            <a:off x="4524900" y="744125"/>
            <a:ext cx="1153800" cy="226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
          <p:cNvSpPr txBox="1"/>
          <p:nvPr/>
        </p:nvSpPr>
        <p:spPr>
          <a:xfrm>
            <a:off x="859025" y="984250"/>
            <a:ext cx="165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9900"/>
                </a:solidFill>
                <a:latin typeface="Average"/>
                <a:ea typeface="Average"/>
                <a:cs typeface="Average"/>
                <a:sym typeface="Average"/>
              </a:rPr>
              <a:t>The attributes specific to the Bicycle class</a:t>
            </a:r>
            <a:endParaRPr sz="1600">
              <a:solidFill>
                <a:srgbClr val="FF9900"/>
              </a:solidFill>
              <a:latin typeface="Average"/>
              <a:ea typeface="Average"/>
              <a:cs typeface="Average"/>
              <a:sym typeface="Average"/>
            </a:endParaRPr>
          </a:p>
        </p:txBody>
      </p:sp>
      <p:sp>
        <p:nvSpPr>
          <p:cNvPr id="329" name="Google Shape;329;p42"/>
          <p:cNvSpPr/>
          <p:nvPr/>
        </p:nvSpPr>
        <p:spPr>
          <a:xfrm>
            <a:off x="3115583" y="1130076"/>
            <a:ext cx="36369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42"/>
          <p:cNvCxnSpPr>
            <a:endCxn id="329" idx="1"/>
          </p:cNvCxnSpPr>
          <p:nvPr/>
        </p:nvCxnSpPr>
        <p:spPr>
          <a:xfrm>
            <a:off x="2275283" y="1304676"/>
            <a:ext cx="840300" cy="22200"/>
          </a:xfrm>
          <a:prstGeom prst="straightConnector1">
            <a:avLst/>
          </a:prstGeom>
          <a:noFill/>
          <a:ln cap="flat" cmpd="sng" w="38100">
            <a:solidFill>
              <a:srgbClr val="FF9900"/>
            </a:solidFill>
            <a:prstDash val="solid"/>
            <a:round/>
            <a:headEnd len="med" w="med" type="none"/>
            <a:tailEnd len="med" w="med" type="triangle"/>
          </a:ln>
        </p:spPr>
      </p:cxnSp>
      <p:sp>
        <p:nvSpPr>
          <p:cNvPr id="331" name="Google Shape;331;p42"/>
          <p:cNvSpPr txBox="1"/>
          <p:nvPr/>
        </p:nvSpPr>
        <p:spPr>
          <a:xfrm>
            <a:off x="7484325" y="744125"/>
            <a:ext cx="141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Average"/>
                <a:ea typeface="Average"/>
                <a:cs typeface="Average"/>
                <a:sym typeface="Average"/>
              </a:rPr>
              <a:t>We tell Java that the Bicycle class is inheriting from the Vehicle class with </a:t>
            </a:r>
            <a:r>
              <a:rPr b="1" lang="en" sz="1600">
                <a:solidFill>
                  <a:srgbClr val="FF0000"/>
                </a:solidFill>
                <a:latin typeface="Average"/>
                <a:ea typeface="Average"/>
                <a:cs typeface="Average"/>
                <a:sym typeface="Average"/>
              </a:rPr>
              <a:t>extends</a:t>
            </a:r>
            <a:endParaRPr b="1" sz="1600">
              <a:solidFill>
                <a:srgbClr val="FF0000"/>
              </a:solidFill>
              <a:latin typeface="Average"/>
              <a:ea typeface="Average"/>
              <a:cs typeface="Average"/>
              <a:sym typeface="Average"/>
            </a:endParaRPr>
          </a:p>
        </p:txBody>
      </p:sp>
      <p:cxnSp>
        <p:nvCxnSpPr>
          <p:cNvPr id="332" name="Google Shape;332;p42"/>
          <p:cNvCxnSpPr>
            <a:endCxn id="327" idx="3"/>
          </p:cNvCxnSpPr>
          <p:nvPr/>
        </p:nvCxnSpPr>
        <p:spPr>
          <a:xfrm rot="10800000">
            <a:off x="5678700" y="857375"/>
            <a:ext cx="1761600" cy="242400"/>
          </a:xfrm>
          <a:prstGeom prst="straightConnector1">
            <a:avLst/>
          </a:prstGeom>
          <a:noFill/>
          <a:ln cap="flat" cmpd="sng" w="38100">
            <a:solidFill>
              <a:srgbClr val="FF0000"/>
            </a:solidFill>
            <a:prstDash val="solid"/>
            <a:round/>
            <a:headEnd len="med" w="med" type="none"/>
            <a:tailEnd len="med" w="med" type="triangle"/>
          </a:ln>
        </p:spPr>
      </p:cxnSp>
      <p:cxnSp>
        <p:nvCxnSpPr>
          <p:cNvPr id="333" name="Google Shape;333;p42"/>
          <p:cNvCxnSpPr>
            <a:endCxn id="334" idx="1"/>
          </p:cNvCxnSpPr>
          <p:nvPr/>
        </p:nvCxnSpPr>
        <p:spPr>
          <a:xfrm flipH="1" rot="10800000">
            <a:off x="2280975" y="2042091"/>
            <a:ext cx="987000" cy="898200"/>
          </a:xfrm>
          <a:prstGeom prst="straightConnector1">
            <a:avLst/>
          </a:prstGeom>
          <a:noFill/>
          <a:ln cap="flat" cmpd="sng" w="38100">
            <a:solidFill>
              <a:srgbClr val="9900FF"/>
            </a:solidFill>
            <a:prstDash val="solid"/>
            <a:round/>
            <a:headEnd len="med" w="med" type="none"/>
            <a:tailEnd len="med" w="med" type="triangle"/>
          </a:ln>
        </p:spPr>
      </p:cxnSp>
      <p:sp>
        <p:nvSpPr>
          <p:cNvPr id="335" name="Google Shape;335;p42"/>
          <p:cNvSpPr txBox="1"/>
          <p:nvPr/>
        </p:nvSpPr>
        <p:spPr>
          <a:xfrm>
            <a:off x="159300" y="1949175"/>
            <a:ext cx="2427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9900FF"/>
                </a:solidFill>
                <a:latin typeface="Average"/>
                <a:ea typeface="Average"/>
                <a:cs typeface="Average"/>
                <a:sym typeface="Average"/>
              </a:rPr>
              <a:t>We pass in the parameters for the superclass’ instance variables, in addition to the ones for the subclass --- and we call </a:t>
            </a:r>
            <a:r>
              <a:rPr b="1" lang="en" sz="1600">
                <a:solidFill>
                  <a:srgbClr val="9900FF"/>
                </a:solidFill>
                <a:latin typeface="Courier New"/>
                <a:ea typeface="Courier New"/>
                <a:cs typeface="Courier New"/>
                <a:sym typeface="Courier New"/>
              </a:rPr>
              <a:t>super() </a:t>
            </a:r>
            <a:r>
              <a:rPr lang="en" sz="1600">
                <a:solidFill>
                  <a:srgbClr val="9900FF"/>
                </a:solidFill>
                <a:latin typeface="Average"/>
                <a:ea typeface="Average"/>
                <a:cs typeface="Average"/>
                <a:sym typeface="Average"/>
              </a:rPr>
              <a:t>to initialize the instance variables in the superclass</a:t>
            </a:r>
            <a:endParaRPr sz="1600">
              <a:solidFill>
                <a:srgbClr val="9900FF"/>
              </a:solidFill>
              <a:latin typeface="Average"/>
              <a:ea typeface="Average"/>
              <a:cs typeface="Average"/>
              <a:sym typeface="Average"/>
            </a:endParaRPr>
          </a:p>
        </p:txBody>
      </p:sp>
      <p:sp>
        <p:nvSpPr>
          <p:cNvPr id="336" name="Google Shape;336;p42"/>
          <p:cNvSpPr/>
          <p:nvPr/>
        </p:nvSpPr>
        <p:spPr>
          <a:xfrm>
            <a:off x="3101700" y="2663450"/>
            <a:ext cx="4083600" cy="20175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42"/>
          <p:cNvCxnSpPr/>
          <p:nvPr/>
        </p:nvCxnSpPr>
        <p:spPr>
          <a:xfrm flipH="1" rot="10800000">
            <a:off x="2458525" y="3385975"/>
            <a:ext cx="636300" cy="884100"/>
          </a:xfrm>
          <a:prstGeom prst="straightConnector1">
            <a:avLst/>
          </a:prstGeom>
          <a:noFill/>
          <a:ln cap="flat" cmpd="sng" w="38100">
            <a:solidFill>
              <a:srgbClr val="00FF00"/>
            </a:solidFill>
            <a:prstDash val="solid"/>
            <a:round/>
            <a:headEnd len="med" w="med" type="none"/>
            <a:tailEnd len="med" w="med" type="triangle"/>
          </a:ln>
        </p:spPr>
      </p:cxnSp>
      <p:sp>
        <p:nvSpPr>
          <p:cNvPr id="338" name="Google Shape;338;p42"/>
          <p:cNvSpPr/>
          <p:nvPr/>
        </p:nvSpPr>
        <p:spPr>
          <a:xfrm>
            <a:off x="4239900" y="1625349"/>
            <a:ext cx="1723800" cy="2265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
          <p:cNvSpPr/>
          <p:nvPr/>
        </p:nvSpPr>
        <p:spPr>
          <a:xfrm>
            <a:off x="3267975" y="1928841"/>
            <a:ext cx="1582200" cy="2265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p:nvPr/>
        </p:nvSpPr>
        <p:spPr>
          <a:xfrm>
            <a:off x="3275148" y="2173850"/>
            <a:ext cx="2008500" cy="1725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2"/>
          <p:cNvSpPr txBox="1"/>
          <p:nvPr/>
        </p:nvSpPr>
        <p:spPr>
          <a:xfrm>
            <a:off x="7361225" y="3213357"/>
            <a:ext cx="1313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rgbClr val="FF00FF"/>
                </a:solidFill>
                <a:latin typeface="Average"/>
                <a:ea typeface="Average"/>
                <a:cs typeface="Average"/>
                <a:sym typeface="Average"/>
              </a:rPr>
              <a:t>After </a:t>
            </a:r>
            <a:r>
              <a:rPr lang="en" sz="1600">
                <a:solidFill>
                  <a:srgbClr val="FF00FF"/>
                </a:solidFill>
                <a:latin typeface="Average"/>
                <a:ea typeface="Average"/>
                <a:cs typeface="Average"/>
                <a:sym typeface="Average"/>
              </a:rPr>
              <a:t>calling </a:t>
            </a:r>
            <a:r>
              <a:rPr lang="en" sz="1600">
                <a:solidFill>
                  <a:srgbClr val="FF00FF"/>
                </a:solidFill>
                <a:latin typeface="Courier New"/>
                <a:ea typeface="Courier New"/>
                <a:cs typeface="Courier New"/>
                <a:sym typeface="Courier New"/>
              </a:rPr>
              <a:t>super()</a:t>
            </a:r>
            <a:r>
              <a:rPr lang="en" sz="1600">
                <a:solidFill>
                  <a:srgbClr val="FF00FF"/>
                </a:solidFill>
                <a:latin typeface="Average"/>
                <a:ea typeface="Average"/>
                <a:cs typeface="Average"/>
                <a:sym typeface="Average"/>
              </a:rPr>
              <a:t>, we initialize any instance variables for this class</a:t>
            </a:r>
            <a:endParaRPr sz="1600">
              <a:solidFill>
                <a:srgbClr val="FF00FF"/>
              </a:solidFill>
              <a:latin typeface="Average"/>
              <a:ea typeface="Average"/>
              <a:cs typeface="Average"/>
              <a:sym typeface="Average"/>
            </a:endParaRPr>
          </a:p>
        </p:txBody>
      </p:sp>
      <p:cxnSp>
        <p:nvCxnSpPr>
          <p:cNvPr id="341" name="Google Shape;341;p42"/>
          <p:cNvCxnSpPr/>
          <p:nvPr/>
        </p:nvCxnSpPr>
        <p:spPr>
          <a:xfrm rot="10800000">
            <a:off x="5380859" y="2275107"/>
            <a:ext cx="1948800" cy="1224900"/>
          </a:xfrm>
          <a:prstGeom prst="straightConnector1">
            <a:avLst/>
          </a:prstGeom>
          <a:noFill/>
          <a:ln cap="flat" cmpd="sng" w="38100">
            <a:solidFill>
              <a:srgbClr val="FF00FF"/>
            </a:solidFill>
            <a:prstDash val="solid"/>
            <a:round/>
            <a:headEnd len="med" w="med" type="none"/>
            <a:tailEnd len="med" w="med" type="triangle"/>
          </a:ln>
        </p:spPr>
      </p:cxnSp>
      <p:cxnSp>
        <p:nvCxnSpPr>
          <p:cNvPr id="342" name="Google Shape;342;p42"/>
          <p:cNvCxnSpPr>
            <a:stCxn id="338" idx="2"/>
          </p:cNvCxnSpPr>
          <p:nvPr/>
        </p:nvCxnSpPr>
        <p:spPr>
          <a:xfrm flipH="1">
            <a:off x="4849500" y="1851849"/>
            <a:ext cx="252300" cy="220800"/>
          </a:xfrm>
          <a:prstGeom prst="straightConnector1">
            <a:avLst/>
          </a:prstGeom>
          <a:noFill/>
          <a:ln cap="flat" cmpd="sng" w="19050">
            <a:solidFill>
              <a:srgbClr val="9900FF"/>
            </a:solidFill>
            <a:prstDash val="solid"/>
            <a:round/>
            <a:headEnd len="med" w="med" type="none"/>
            <a:tailEnd len="med" w="med" type="triangle"/>
          </a:ln>
        </p:spPr>
      </p:cxnSp>
      <p:sp>
        <p:nvSpPr>
          <p:cNvPr id="343" name="Google Shape;343;p42"/>
          <p:cNvSpPr txBox="1"/>
          <p:nvPr/>
        </p:nvSpPr>
        <p:spPr>
          <a:xfrm>
            <a:off x="289675" y="4166950"/>
            <a:ext cx="266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00"/>
                </a:solidFill>
                <a:latin typeface="Average"/>
                <a:ea typeface="Average"/>
                <a:cs typeface="Average"/>
                <a:sym typeface="Average"/>
              </a:rPr>
              <a:t>The getter methods and other behaviors (methods) specific to the Bicycle class</a:t>
            </a:r>
            <a:endParaRPr sz="1600">
              <a:solidFill>
                <a:srgbClr val="00FF00"/>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235500" y="-12175"/>
            <a:ext cx="77439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the</a:t>
            </a:r>
            <a:r>
              <a:rPr lang="en"/>
              <a:t> Bicycle subclass (solution to Exploration)</a:t>
            </a:r>
            <a:endParaRPr/>
          </a:p>
        </p:txBody>
      </p:sp>
      <p:sp>
        <p:nvSpPr>
          <p:cNvPr id="349" name="Google Shape;349;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43"/>
          <p:cNvSpPr txBox="1"/>
          <p:nvPr/>
        </p:nvSpPr>
        <p:spPr>
          <a:xfrm>
            <a:off x="90600" y="2041575"/>
            <a:ext cx="8948400" cy="2124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    Bicycle myBike = new Bicycle("Citi Bike", 2,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System.out.println(myBike.getName()); // inherited method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System.out.println(myBike.getWheels()); // inherited method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System.out.println(myBike.getGearCount()); // method </a:t>
            </a:r>
            <a:r>
              <a:rPr b="1" lang="en">
                <a:latin typeface="Courier New"/>
                <a:ea typeface="Courier New"/>
                <a:cs typeface="Courier New"/>
                <a:sym typeface="Courier New"/>
              </a:rPr>
              <a:t>ONLY </a:t>
            </a:r>
            <a:r>
              <a:rPr lang="en">
                <a:latin typeface="Courier New"/>
                <a:ea typeface="Courier New"/>
                <a:cs typeface="Courier New"/>
                <a:sym typeface="Courier New"/>
              </a:rPr>
              <a:t>on Bicycle objects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myBike.move(50); // inherited method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myBike.turn(45); // inherited method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myBike.brake(0.75); // inherited method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myBike.ringBell(); // method </a:t>
            </a:r>
            <a:r>
              <a:rPr b="1" lang="en">
                <a:latin typeface="Courier New"/>
                <a:ea typeface="Courier New"/>
                <a:cs typeface="Courier New"/>
                <a:sym typeface="Courier New"/>
              </a:rPr>
              <a:t>ONLY </a:t>
            </a:r>
            <a:r>
              <a:rPr lang="en">
                <a:latin typeface="Courier New"/>
                <a:ea typeface="Courier New"/>
                <a:cs typeface="Courier New"/>
                <a:sym typeface="Courier New"/>
              </a:rPr>
              <a:t>available on Bicycle objects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351" name="Google Shape;351;p43"/>
          <p:cNvSpPr txBox="1"/>
          <p:nvPr/>
        </p:nvSpPr>
        <p:spPr>
          <a:xfrm>
            <a:off x="235500" y="992025"/>
            <a:ext cx="7549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5"/>
                </a:solidFill>
                <a:latin typeface="Average"/>
                <a:ea typeface="Average"/>
                <a:cs typeface="Average"/>
                <a:sym typeface="Average"/>
              </a:rPr>
              <a:t>Quick compare!</a:t>
            </a:r>
            <a:endParaRPr b="1" sz="1700">
              <a:solidFill>
                <a:schemeClr val="accent5"/>
              </a:solidFill>
              <a:latin typeface="Average"/>
              <a:ea typeface="Average"/>
              <a:cs typeface="Average"/>
              <a:sym typeface="Average"/>
            </a:endParaRPr>
          </a:p>
          <a:p>
            <a:pPr indent="0" lvl="0" marL="0" rtl="0" algn="l">
              <a:spcBef>
                <a:spcPts val="0"/>
              </a:spcBef>
              <a:spcAft>
                <a:spcPts val="0"/>
              </a:spcAft>
              <a:buNone/>
            </a:pPr>
            <a:r>
              <a:t/>
            </a:r>
            <a:endParaRPr b="1" sz="1700">
              <a:solidFill>
                <a:schemeClr val="accent5"/>
              </a:solidFill>
              <a:latin typeface="Average"/>
              <a:ea typeface="Average"/>
              <a:cs typeface="Average"/>
              <a:sym typeface="Average"/>
            </a:endParaRPr>
          </a:p>
          <a:p>
            <a:pPr indent="0" lvl="0" marL="0" rtl="0" algn="l">
              <a:spcBef>
                <a:spcPts val="0"/>
              </a:spcBef>
              <a:spcAft>
                <a:spcPts val="0"/>
              </a:spcAft>
              <a:buNone/>
            </a:pPr>
            <a:r>
              <a:rPr b="1" lang="en" sz="1700">
                <a:solidFill>
                  <a:schemeClr val="accent5"/>
                </a:solidFill>
                <a:latin typeface="Average"/>
                <a:ea typeface="Average"/>
                <a:cs typeface="Average"/>
                <a:sym typeface="Average"/>
              </a:rPr>
              <a:t>Does the test code in your runner class main method look like this?</a:t>
            </a:r>
            <a:endParaRPr b="1" sz="1700">
              <a:solidFill>
                <a:schemeClr val="accent5"/>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methods can we call</a:t>
            </a:r>
            <a:r>
              <a:rPr lang="en"/>
              <a:t> on a Bicycle object?</a:t>
            </a:r>
            <a:endParaRPr/>
          </a:p>
        </p:txBody>
      </p:sp>
      <p:sp>
        <p:nvSpPr>
          <p:cNvPr id="357" name="Google Shape;357;p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44"/>
          <p:cNvSpPr txBox="1"/>
          <p:nvPr/>
        </p:nvSpPr>
        <p:spPr>
          <a:xfrm>
            <a:off x="3002100" y="2988150"/>
            <a:ext cx="2987400" cy="20163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9900FF"/>
                </a:solidFill>
                <a:latin typeface="Average"/>
                <a:ea typeface="Average"/>
                <a:cs typeface="Average"/>
                <a:sym typeface="Average"/>
              </a:rPr>
              <a:t>Similar to </a:t>
            </a:r>
            <a:r>
              <a:rPr b="1" lang="en" sz="1700">
                <a:solidFill>
                  <a:srgbClr val="9900FF"/>
                </a:solidFill>
                <a:latin typeface="Courier New"/>
                <a:ea typeface="Courier New"/>
                <a:cs typeface="Courier New"/>
                <a:sym typeface="Courier New"/>
              </a:rPr>
              <a:t>Car</a:t>
            </a:r>
            <a:r>
              <a:rPr b="1" lang="en" sz="1700">
                <a:solidFill>
                  <a:srgbClr val="9900FF"/>
                </a:solidFill>
                <a:latin typeface="Average"/>
                <a:ea typeface="Average"/>
                <a:cs typeface="Average"/>
                <a:sym typeface="Average"/>
              </a:rPr>
              <a:t> objects, a </a:t>
            </a:r>
            <a:r>
              <a:rPr b="1" lang="en" sz="1700">
                <a:solidFill>
                  <a:srgbClr val="9900FF"/>
                </a:solidFill>
                <a:latin typeface="Courier New"/>
                <a:ea typeface="Courier New"/>
                <a:cs typeface="Courier New"/>
                <a:sym typeface="Courier New"/>
              </a:rPr>
              <a:t>Bicycle </a:t>
            </a:r>
            <a:r>
              <a:rPr b="1" lang="en" sz="1700">
                <a:solidFill>
                  <a:srgbClr val="9900FF"/>
                </a:solidFill>
                <a:latin typeface="Average"/>
                <a:ea typeface="Average"/>
                <a:cs typeface="Average"/>
                <a:sym typeface="Average"/>
              </a:rPr>
              <a:t>object is a (type of) </a:t>
            </a:r>
            <a:r>
              <a:rPr b="1" lang="en" sz="1700">
                <a:solidFill>
                  <a:srgbClr val="9900FF"/>
                </a:solidFill>
                <a:latin typeface="Courier New"/>
                <a:ea typeface="Courier New"/>
                <a:cs typeface="Courier New"/>
                <a:sym typeface="Courier New"/>
              </a:rPr>
              <a:t>Vehicle </a:t>
            </a:r>
            <a:r>
              <a:rPr b="1" lang="en" sz="1700">
                <a:solidFill>
                  <a:srgbClr val="9900FF"/>
                </a:solidFill>
                <a:latin typeface="Average"/>
                <a:ea typeface="Average"/>
                <a:cs typeface="Average"/>
                <a:sym typeface="Average"/>
              </a:rPr>
              <a:t>object (because the class extends </a:t>
            </a:r>
            <a:r>
              <a:rPr b="1" lang="en" sz="1700">
                <a:solidFill>
                  <a:srgbClr val="9900FF"/>
                </a:solidFill>
                <a:latin typeface="Courier New"/>
                <a:ea typeface="Courier New"/>
                <a:cs typeface="Courier New"/>
                <a:sym typeface="Courier New"/>
              </a:rPr>
              <a:t>Vehicle</a:t>
            </a:r>
            <a:r>
              <a:rPr b="1" lang="en" sz="1700">
                <a:solidFill>
                  <a:srgbClr val="9900FF"/>
                </a:solidFill>
                <a:latin typeface="Average"/>
                <a:ea typeface="Average"/>
                <a:cs typeface="Average"/>
                <a:sym typeface="Average"/>
              </a:rPr>
              <a:t>), and so we can call any public </a:t>
            </a:r>
            <a:r>
              <a:rPr b="1" lang="en" sz="1700">
                <a:solidFill>
                  <a:srgbClr val="9900FF"/>
                </a:solidFill>
                <a:latin typeface="Courier New"/>
                <a:ea typeface="Courier New"/>
                <a:cs typeface="Courier New"/>
                <a:sym typeface="Courier New"/>
              </a:rPr>
              <a:t>Vehicle </a:t>
            </a:r>
            <a:r>
              <a:rPr b="1" lang="en" sz="1700">
                <a:solidFill>
                  <a:srgbClr val="9900FF"/>
                </a:solidFill>
                <a:latin typeface="Average"/>
                <a:ea typeface="Average"/>
                <a:cs typeface="Average"/>
                <a:sym typeface="Average"/>
              </a:rPr>
              <a:t>method on a </a:t>
            </a:r>
            <a:r>
              <a:rPr b="1" lang="en" sz="1700">
                <a:solidFill>
                  <a:srgbClr val="9900FF"/>
                </a:solidFill>
                <a:latin typeface="Courier New"/>
                <a:ea typeface="Courier New"/>
                <a:cs typeface="Courier New"/>
                <a:sym typeface="Courier New"/>
              </a:rPr>
              <a:t>Bicycle </a:t>
            </a:r>
            <a:r>
              <a:rPr b="1" lang="en" sz="1700">
                <a:solidFill>
                  <a:srgbClr val="9900FF"/>
                </a:solidFill>
                <a:latin typeface="Average"/>
                <a:ea typeface="Average"/>
                <a:cs typeface="Average"/>
                <a:sym typeface="Average"/>
              </a:rPr>
              <a:t>object!</a:t>
            </a:r>
            <a:endParaRPr b="1" sz="1700">
              <a:solidFill>
                <a:srgbClr val="9900FF"/>
              </a:solidFill>
              <a:latin typeface="Average"/>
              <a:ea typeface="Average"/>
              <a:cs typeface="Average"/>
              <a:sym typeface="Average"/>
            </a:endParaRPr>
          </a:p>
        </p:txBody>
      </p:sp>
      <p:pic>
        <p:nvPicPr>
          <p:cNvPr id="359" name="Google Shape;359;p44"/>
          <p:cNvPicPr preferRelativeResize="0"/>
          <p:nvPr/>
        </p:nvPicPr>
        <p:blipFill>
          <a:blip r:embed="rId3">
            <a:alphaModFix/>
          </a:blip>
          <a:stretch>
            <a:fillRect/>
          </a:stretch>
        </p:blipFill>
        <p:spPr>
          <a:xfrm>
            <a:off x="268154" y="839450"/>
            <a:ext cx="8768101" cy="19706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235500" y="140225"/>
            <a:ext cx="3474000" cy="15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 of this inheritance relationship</a:t>
            </a:r>
            <a:endParaRPr/>
          </a:p>
        </p:txBody>
      </p:sp>
      <p:sp>
        <p:nvSpPr>
          <p:cNvPr id="365" name="Google Shape;365;p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66" name="Google Shape;366;p45"/>
          <p:cNvGraphicFramePr/>
          <p:nvPr/>
        </p:nvGraphicFramePr>
        <p:xfrm>
          <a:off x="4045075" y="202000"/>
          <a:ext cx="3000000" cy="3000000"/>
        </p:xfrm>
        <a:graphic>
          <a:graphicData uri="http://schemas.openxmlformats.org/drawingml/2006/table">
            <a:tbl>
              <a:tblPr>
                <a:noFill/>
                <a:tableStyleId>{FECE37C0-37EF-4484-A75C-48E48D6BEE69}</a:tableStyleId>
              </a:tblPr>
              <a:tblGrid>
                <a:gridCol w="3033650"/>
              </a:tblGrid>
              <a:tr h="369375">
                <a:tc>
                  <a:txBody>
                    <a:bodyPr/>
                    <a:lstStyle/>
                    <a:p>
                      <a:pPr indent="0" lvl="0" marL="0" rtl="0" algn="ctr">
                        <a:spcBef>
                          <a:spcPts val="0"/>
                        </a:spcBef>
                        <a:spcAft>
                          <a:spcPts val="0"/>
                        </a:spcAft>
                        <a:buNone/>
                      </a:pPr>
                      <a:r>
                        <a:rPr b="1" lang="en">
                          <a:latin typeface="Courier New"/>
                          <a:ea typeface="Courier New"/>
                          <a:cs typeface="Courier New"/>
                          <a:sym typeface="Courier New"/>
                        </a:rPr>
                        <a:t>Vehicle</a:t>
                      </a:r>
                      <a:endParaRPr b="1">
                        <a:latin typeface="Courier New"/>
                        <a:ea typeface="Courier New"/>
                        <a:cs typeface="Courier New"/>
                        <a:sym typeface="Courier New"/>
                      </a:endParaRPr>
                    </a:p>
                  </a:txBody>
                  <a:tcPr marT="91425" marB="91425" marR="91425" marL="91425">
                    <a:solidFill>
                      <a:srgbClr val="FFFFFF"/>
                    </a:solidFill>
                  </a:tcPr>
                </a:tc>
              </a:tr>
              <a:tr h="568300">
                <a:tc>
                  <a:txBody>
                    <a:bodyPr/>
                    <a:lstStyle/>
                    <a:p>
                      <a:pPr indent="0" lvl="0" marL="0" rtl="0" algn="l">
                        <a:spcBef>
                          <a:spcPts val="0"/>
                        </a:spcBef>
                        <a:spcAft>
                          <a:spcPts val="0"/>
                        </a:spcAft>
                        <a:buNone/>
                      </a:pPr>
                      <a:r>
                        <a:rPr b="1" lang="en">
                          <a:latin typeface="Courier New"/>
                          <a:ea typeface="Courier New"/>
                          <a:cs typeface="Courier New"/>
                          <a:sym typeface="Courier New"/>
                        </a:rPr>
                        <a: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wheels</a:t>
                      </a:r>
                      <a:endParaRPr b="1">
                        <a:latin typeface="Courier New"/>
                        <a:ea typeface="Courier New"/>
                        <a:cs typeface="Courier New"/>
                        <a:sym typeface="Courier New"/>
                      </a:endParaRPr>
                    </a:p>
                  </a:txBody>
                  <a:tcPr marT="91425" marB="91425" marR="91425" marL="91425">
                    <a:solidFill>
                      <a:srgbClr val="FFFFFF"/>
                    </a:solidFill>
                  </a:tcPr>
                </a:tc>
              </a:tr>
              <a:tr h="1363975">
                <a:tc>
                  <a:txBody>
                    <a:bodyPr/>
                    <a:lstStyle/>
                    <a:p>
                      <a:pPr indent="0" lvl="0" marL="0" rtl="0" algn="l">
                        <a:spcBef>
                          <a:spcPts val="0"/>
                        </a:spcBef>
                        <a:spcAft>
                          <a:spcPts val="0"/>
                        </a:spcAft>
                        <a:buNone/>
                      </a:pPr>
                      <a:r>
                        <a:rPr b="1" lang="en">
                          <a:latin typeface="Courier New"/>
                          <a:ea typeface="Courier New"/>
                          <a:cs typeface="Courier New"/>
                          <a:sym typeface="Courier New"/>
                        </a:rPr>
                        <a:t>getName()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getWheels()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move(int distance)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turn(int degreesToTurn)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brake(double brakePercent)</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cxnSp>
        <p:nvCxnSpPr>
          <p:cNvPr id="367" name="Google Shape;367;p45"/>
          <p:cNvCxnSpPr/>
          <p:nvPr/>
        </p:nvCxnSpPr>
        <p:spPr>
          <a:xfrm rot="10800000">
            <a:off x="4616575" y="2577175"/>
            <a:ext cx="0" cy="733200"/>
          </a:xfrm>
          <a:prstGeom prst="straightConnector1">
            <a:avLst/>
          </a:prstGeom>
          <a:noFill/>
          <a:ln cap="flat" cmpd="sng" w="38100">
            <a:solidFill>
              <a:srgbClr val="FF9900"/>
            </a:solidFill>
            <a:prstDash val="solid"/>
            <a:round/>
            <a:headEnd len="med" w="med" type="none"/>
            <a:tailEnd len="med" w="med" type="triangle"/>
          </a:ln>
        </p:spPr>
      </p:cxnSp>
      <p:graphicFrame>
        <p:nvGraphicFramePr>
          <p:cNvPr id="368" name="Google Shape;368;p45"/>
          <p:cNvGraphicFramePr/>
          <p:nvPr/>
        </p:nvGraphicFramePr>
        <p:xfrm>
          <a:off x="3804950" y="3284850"/>
          <a:ext cx="3000000" cy="3000000"/>
        </p:xfrm>
        <a:graphic>
          <a:graphicData uri="http://schemas.openxmlformats.org/drawingml/2006/table">
            <a:tbl>
              <a:tblPr>
                <a:noFill/>
                <a:tableStyleId>{FECE37C0-37EF-4484-A75C-48E48D6BEE69}</a:tableStyleId>
              </a:tblPr>
              <a:tblGrid>
                <a:gridCol w="1518650"/>
              </a:tblGrid>
              <a:tr h="347950">
                <a:tc>
                  <a:txBody>
                    <a:bodyPr/>
                    <a:lstStyle/>
                    <a:p>
                      <a:pPr indent="0" lvl="0" marL="0" rtl="0" algn="ctr">
                        <a:spcBef>
                          <a:spcPts val="0"/>
                        </a:spcBef>
                        <a:spcAft>
                          <a:spcPts val="0"/>
                        </a:spcAft>
                        <a:buNone/>
                      </a:pPr>
                      <a:r>
                        <a:rPr b="1" lang="en">
                          <a:latin typeface="Courier New"/>
                          <a:ea typeface="Courier New"/>
                          <a:cs typeface="Courier New"/>
                          <a:sym typeface="Courier New"/>
                        </a:rPr>
                        <a:t>Car</a:t>
                      </a:r>
                      <a:endParaRPr b="1">
                        <a:latin typeface="Courier New"/>
                        <a:ea typeface="Courier New"/>
                        <a:cs typeface="Courier New"/>
                        <a:sym typeface="Courier New"/>
                      </a:endParaRPr>
                    </a:p>
                  </a:txBody>
                  <a:tcPr marT="91425" marB="91425" marR="91425" marL="91425">
                    <a:solidFill>
                      <a:srgbClr val="FFFFFF"/>
                    </a:solidFill>
                  </a:tcPr>
                </a:tc>
              </a:tr>
              <a:tr h="347950">
                <a:tc>
                  <a:txBody>
                    <a:bodyPr/>
                    <a:lstStyle/>
                    <a:p>
                      <a:pPr indent="0" lvl="0" marL="0" rtl="0" algn="l">
                        <a:spcBef>
                          <a:spcPts val="0"/>
                        </a:spcBef>
                        <a:spcAft>
                          <a:spcPts val="0"/>
                        </a:spcAft>
                        <a:buNone/>
                      </a:pPr>
                      <a:r>
                        <a:rPr b="1" lang="en">
                          <a:latin typeface="Courier New"/>
                          <a:ea typeface="Courier New"/>
                          <a:cs typeface="Courier New"/>
                          <a:sym typeface="Courier New"/>
                        </a:rPr>
                        <a:t>fabric</a:t>
                      </a:r>
                      <a:endParaRPr b="1">
                        <a:latin typeface="Courier New"/>
                        <a:ea typeface="Courier New"/>
                        <a:cs typeface="Courier New"/>
                        <a:sym typeface="Courier New"/>
                      </a:endParaRPr>
                    </a:p>
                  </a:txBody>
                  <a:tcPr marT="91425" marB="91425" marR="91425" marL="91425">
                    <a:solidFill>
                      <a:srgbClr val="FFFFFF"/>
                    </a:solidFill>
                  </a:tcPr>
                </a:tc>
              </a:tr>
              <a:tr h="889325">
                <a:tc>
                  <a:txBody>
                    <a:bodyPr/>
                    <a:lstStyle/>
                    <a:p>
                      <a:pPr indent="0" lvl="0" marL="0" rtl="0" algn="l">
                        <a:spcBef>
                          <a:spcPts val="0"/>
                        </a:spcBef>
                        <a:spcAft>
                          <a:spcPts val="0"/>
                        </a:spcAft>
                        <a:buNone/>
                      </a:pPr>
                      <a:r>
                        <a:rPr b="1" lang="en">
                          <a:latin typeface="Courier New"/>
                          <a:ea typeface="Courier New"/>
                          <a:cs typeface="Courier New"/>
                          <a:sym typeface="Courier New"/>
                        </a:rPr>
                        <a:t>getFabric()</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honk()</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lockDoors()</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graphicFrame>
        <p:nvGraphicFramePr>
          <p:cNvPr id="369" name="Google Shape;369;p45"/>
          <p:cNvGraphicFramePr/>
          <p:nvPr/>
        </p:nvGraphicFramePr>
        <p:xfrm>
          <a:off x="5559850" y="3284850"/>
          <a:ext cx="3000000" cy="3000000"/>
        </p:xfrm>
        <a:graphic>
          <a:graphicData uri="http://schemas.openxmlformats.org/drawingml/2006/table">
            <a:tbl>
              <a:tblPr>
                <a:noFill/>
                <a:tableStyleId>{FECE37C0-37EF-4484-A75C-48E48D6BEE69}</a:tableStyleId>
              </a:tblPr>
              <a:tblGrid>
                <a:gridCol w="1691200"/>
              </a:tblGrid>
              <a:tr h="359225">
                <a:tc>
                  <a:txBody>
                    <a:bodyPr/>
                    <a:lstStyle/>
                    <a:p>
                      <a:pPr indent="0" lvl="0" marL="0" rtl="0" algn="ctr">
                        <a:spcBef>
                          <a:spcPts val="0"/>
                        </a:spcBef>
                        <a:spcAft>
                          <a:spcPts val="0"/>
                        </a:spcAft>
                        <a:buNone/>
                      </a:pPr>
                      <a:r>
                        <a:rPr b="1" lang="en">
                          <a:latin typeface="Courier New"/>
                          <a:ea typeface="Courier New"/>
                          <a:cs typeface="Courier New"/>
                          <a:sym typeface="Courier New"/>
                        </a:rPr>
                        <a:t>Bicycle</a:t>
                      </a:r>
                      <a:endParaRPr b="1">
                        <a:latin typeface="Courier New"/>
                        <a:ea typeface="Courier New"/>
                        <a:cs typeface="Courier New"/>
                        <a:sym typeface="Courier New"/>
                      </a:endParaRPr>
                    </a:p>
                  </a:txBody>
                  <a:tcPr marT="91425" marB="91425" marR="91425" marL="91425">
                    <a:solidFill>
                      <a:srgbClr val="FFFFFF"/>
                    </a:solidFill>
                  </a:tcPr>
                </a:tc>
              </a:tr>
              <a:tr h="359225">
                <a:tc>
                  <a:txBody>
                    <a:bodyPr/>
                    <a:lstStyle/>
                    <a:p>
                      <a:pPr indent="0" lvl="0" marL="0" rtl="0" algn="l">
                        <a:spcBef>
                          <a:spcPts val="0"/>
                        </a:spcBef>
                        <a:spcAft>
                          <a:spcPts val="0"/>
                        </a:spcAft>
                        <a:buNone/>
                      </a:pPr>
                      <a:r>
                        <a:rPr b="1" lang="en">
                          <a:latin typeface="Courier New"/>
                          <a:ea typeface="Courier New"/>
                          <a:cs typeface="Courier New"/>
                          <a:sym typeface="Courier New"/>
                        </a:rPr>
                        <a:t>gearCount</a:t>
                      </a:r>
                      <a:endParaRPr b="1">
                        <a:latin typeface="Courier New"/>
                        <a:ea typeface="Courier New"/>
                        <a:cs typeface="Courier New"/>
                        <a:sym typeface="Courier New"/>
                      </a:endParaRPr>
                    </a:p>
                  </a:txBody>
                  <a:tcPr marT="91425" marB="91425" marR="91425" marL="91425">
                    <a:solidFill>
                      <a:srgbClr val="FFFFFF"/>
                    </a:solidFill>
                  </a:tcPr>
                </a:tc>
              </a:tr>
              <a:tr h="759075">
                <a:tc>
                  <a:txBody>
                    <a:bodyPr/>
                    <a:lstStyle/>
                    <a:p>
                      <a:pPr indent="0" lvl="0" marL="0" rtl="0" algn="l">
                        <a:spcBef>
                          <a:spcPts val="0"/>
                        </a:spcBef>
                        <a:spcAft>
                          <a:spcPts val="0"/>
                        </a:spcAft>
                        <a:buNone/>
                      </a:pPr>
                      <a:r>
                        <a:rPr b="1" lang="en">
                          <a:latin typeface="Courier New"/>
                          <a:ea typeface="Courier New"/>
                          <a:cs typeface="Courier New"/>
                          <a:sym typeface="Courier New"/>
                        </a:rPr>
                        <a:t>getGearCount()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ringBell()</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cxnSp>
        <p:nvCxnSpPr>
          <p:cNvPr id="370" name="Google Shape;370;p45"/>
          <p:cNvCxnSpPr/>
          <p:nvPr/>
        </p:nvCxnSpPr>
        <p:spPr>
          <a:xfrm rot="10800000">
            <a:off x="6319175" y="2577175"/>
            <a:ext cx="0" cy="733200"/>
          </a:xfrm>
          <a:prstGeom prst="straightConnector1">
            <a:avLst/>
          </a:prstGeom>
          <a:noFill/>
          <a:ln cap="flat" cmpd="sng" w="38100">
            <a:solidFill>
              <a:srgbClr val="FF9900"/>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235500" y="140225"/>
            <a:ext cx="3474000" cy="15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 of this inheritance relationship</a:t>
            </a:r>
            <a:endParaRPr/>
          </a:p>
        </p:txBody>
      </p:sp>
      <p:sp>
        <p:nvSpPr>
          <p:cNvPr id="376" name="Google Shape;376;p4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77" name="Google Shape;377;p46"/>
          <p:cNvGraphicFramePr/>
          <p:nvPr/>
        </p:nvGraphicFramePr>
        <p:xfrm>
          <a:off x="4045075" y="202000"/>
          <a:ext cx="3000000" cy="3000000"/>
        </p:xfrm>
        <a:graphic>
          <a:graphicData uri="http://schemas.openxmlformats.org/drawingml/2006/table">
            <a:tbl>
              <a:tblPr>
                <a:noFill/>
                <a:tableStyleId>{FECE37C0-37EF-4484-A75C-48E48D6BEE69}</a:tableStyleId>
              </a:tblPr>
              <a:tblGrid>
                <a:gridCol w="3033650"/>
              </a:tblGrid>
              <a:tr h="369375">
                <a:tc>
                  <a:txBody>
                    <a:bodyPr/>
                    <a:lstStyle/>
                    <a:p>
                      <a:pPr indent="0" lvl="0" marL="0" rtl="0" algn="ctr">
                        <a:spcBef>
                          <a:spcPts val="0"/>
                        </a:spcBef>
                        <a:spcAft>
                          <a:spcPts val="0"/>
                        </a:spcAft>
                        <a:buNone/>
                      </a:pPr>
                      <a:r>
                        <a:rPr b="1" lang="en">
                          <a:latin typeface="Courier New"/>
                          <a:ea typeface="Courier New"/>
                          <a:cs typeface="Courier New"/>
                          <a:sym typeface="Courier New"/>
                        </a:rPr>
                        <a:t>Vehicle</a:t>
                      </a:r>
                      <a:endParaRPr b="1">
                        <a:latin typeface="Courier New"/>
                        <a:ea typeface="Courier New"/>
                        <a:cs typeface="Courier New"/>
                        <a:sym typeface="Courier New"/>
                      </a:endParaRPr>
                    </a:p>
                  </a:txBody>
                  <a:tcPr marT="91425" marB="91425" marR="91425" marL="91425">
                    <a:solidFill>
                      <a:srgbClr val="FFFFFF"/>
                    </a:solidFill>
                  </a:tcPr>
                </a:tc>
              </a:tr>
              <a:tr h="568300">
                <a:tc>
                  <a:txBody>
                    <a:bodyPr/>
                    <a:lstStyle/>
                    <a:p>
                      <a:pPr indent="0" lvl="0" marL="0" rtl="0" algn="l">
                        <a:spcBef>
                          <a:spcPts val="0"/>
                        </a:spcBef>
                        <a:spcAft>
                          <a:spcPts val="0"/>
                        </a:spcAft>
                        <a:buNone/>
                      </a:pPr>
                      <a:r>
                        <a:rPr b="1" lang="en">
                          <a:latin typeface="Courier New"/>
                          <a:ea typeface="Courier New"/>
                          <a:cs typeface="Courier New"/>
                          <a:sym typeface="Courier New"/>
                        </a:rPr>
                        <a: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wheels</a:t>
                      </a:r>
                      <a:endParaRPr b="1">
                        <a:latin typeface="Courier New"/>
                        <a:ea typeface="Courier New"/>
                        <a:cs typeface="Courier New"/>
                        <a:sym typeface="Courier New"/>
                      </a:endParaRPr>
                    </a:p>
                  </a:txBody>
                  <a:tcPr marT="91425" marB="91425" marR="91425" marL="91425">
                    <a:solidFill>
                      <a:srgbClr val="FFFFFF"/>
                    </a:solidFill>
                  </a:tcPr>
                </a:tc>
              </a:tr>
              <a:tr h="1363975">
                <a:tc>
                  <a:txBody>
                    <a:bodyPr/>
                    <a:lstStyle/>
                    <a:p>
                      <a:pPr indent="0" lvl="0" marL="0" rtl="0" algn="l">
                        <a:spcBef>
                          <a:spcPts val="0"/>
                        </a:spcBef>
                        <a:spcAft>
                          <a:spcPts val="0"/>
                        </a:spcAft>
                        <a:buNone/>
                      </a:pPr>
                      <a:r>
                        <a:rPr b="1" lang="en">
                          <a:latin typeface="Courier New"/>
                          <a:ea typeface="Courier New"/>
                          <a:cs typeface="Courier New"/>
                          <a:sym typeface="Courier New"/>
                        </a:rPr>
                        <a:t>getName()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getWheels()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move(int distance)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turn(int degreesToTurn)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brake(double brakePercent)</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cxnSp>
        <p:nvCxnSpPr>
          <p:cNvPr id="378" name="Google Shape;378;p46"/>
          <p:cNvCxnSpPr/>
          <p:nvPr/>
        </p:nvCxnSpPr>
        <p:spPr>
          <a:xfrm rot="10800000">
            <a:off x="4616575" y="2577175"/>
            <a:ext cx="0" cy="733200"/>
          </a:xfrm>
          <a:prstGeom prst="straightConnector1">
            <a:avLst/>
          </a:prstGeom>
          <a:noFill/>
          <a:ln cap="flat" cmpd="sng" w="38100">
            <a:solidFill>
              <a:srgbClr val="FF9900"/>
            </a:solidFill>
            <a:prstDash val="solid"/>
            <a:round/>
            <a:headEnd len="med" w="med" type="none"/>
            <a:tailEnd len="med" w="med" type="triangle"/>
          </a:ln>
        </p:spPr>
      </p:cxnSp>
      <p:graphicFrame>
        <p:nvGraphicFramePr>
          <p:cNvPr id="379" name="Google Shape;379;p46"/>
          <p:cNvGraphicFramePr/>
          <p:nvPr/>
        </p:nvGraphicFramePr>
        <p:xfrm>
          <a:off x="3804950" y="3284850"/>
          <a:ext cx="3000000" cy="3000000"/>
        </p:xfrm>
        <a:graphic>
          <a:graphicData uri="http://schemas.openxmlformats.org/drawingml/2006/table">
            <a:tbl>
              <a:tblPr>
                <a:noFill/>
                <a:tableStyleId>{FECE37C0-37EF-4484-A75C-48E48D6BEE69}</a:tableStyleId>
              </a:tblPr>
              <a:tblGrid>
                <a:gridCol w="1518650"/>
              </a:tblGrid>
              <a:tr h="347950">
                <a:tc>
                  <a:txBody>
                    <a:bodyPr/>
                    <a:lstStyle/>
                    <a:p>
                      <a:pPr indent="0" lvl="0" marL="0" rtl="0" algn="ctr">
                        <a:spcBef>
                          <a:spcPts val="0"/>
                        </a:spcBef>
                        <a:spcAft>
                          <a:spcPts val="0"/>
                        </a:spcAft>
                        <a:buNone/>
                      </a:pPr>
                      <a:r>
                        <a:rPr b="1" lang="en">
                          <a:latin typeface="Courier New"/>
                          <a:ea typeface="Courier New"/>
                          <a:cs typeface="Courier New"/>
                          <a:sym typeface="Courier New"/>
                        </a:rPr>
                        <a:t>Car</a:t>
                      </a:r>
                      <a:endParaRPr b="1">
                        <a:latin typeface="Courier New"/>
                        <a:ea typeface="Courier New"/>
                        <a:cs typeface="Courier New"/>
                        <a:sym typeface="Courier New"/>
                      </a:endParaRPr>
                    </a:p>
                  </a:txBody>
                  <a:tcPr marT="91425" marB="91425" marR="91425" marL="91425">
                    <a:solidFill>
                      <a:srgbClr val="FFFFFF"/>
                    </a:solidFill>
                  </a:tcPr>
                </a:tc>
              </a:tr>
              <a:tr h="347950">
                <a:tc>
                  <a:txBody>
                    <a:bodyPr/>
                    <a:lstStyle/>
                    <a:p>
                      <a:pPr indent="0" lvl="0" marL="0" rtl="0" algn="l">
                        <a:spcBef>
                          <a:spcPts val="0"/>
                        </a:spcBef>
                        <a:spcAft>
                          <a:spcPts val="0"/>
                        </a:spcAft>
                        <a:buNone/>
                      </a:pPr>
                      <a:r>
                        <a:rPr b="1" lang="en">
                          <a:latin typeface="Courier New"/>
                          <a:ea typeface="Courier New"/>
                          <a:cs typeface="Courier New"/>
                          <a:sym typeface="Courier New"/>
                        </a:rPr>
                        <a:t>fabric</a:t>
                      </a:r>
                      <a:endParaRPr b="1">
                        <a:latin typeface="Courier New"/>
                        <a:ea typeface="Courier New"/>
                        <a:cs typeface="Courier New"/>
                        <a:sym typeface="Courier New"/>
                      </a:endParaRPr>
                    </a:p>
                  </a:txBody>
                  <a:tcPr marT="91425" marB="91425" marR="91425" marL="91425">
                    <a:solidFill>
                      <a:srgbClr val="FFFFFF"/>
                    </a:solidFill>
                  </a:tcPr>
                </a:tc>
              </a:tr>
              <a:tr h="889325">
                <a:tc>
                  <a:txBody>
                    <a:bodyPr/>
                    <a:lstStyle/>
                    <a:p>
                      <a:pPr indent="0" lvl="0" marL="0" rtl="0" algn="l">
                        <a:spcBef>
                          <a:spcPts val="0"/>
                        </a:spcBef>
                        <a:spcAft>
                          <a:spcPts val="0"/>
                        </a:spcAft>
                        <a:buNone/>
                      </a:pPr>
                      <a:r>
                        <a:rPr b="1" lang="en">
                          <a:latin typeface="Courier New"/>
                          <a:ea typeface="Courier New"/>
                          <a:cs typeface="Courier New"/>
                          <a:sym typeface="Courier New"/>
                        </a:rPr>
                        <a:t>getFabric()</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honk()</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lockDoors()</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sp>
        <p:nvSpPr>
          <p:cNvPr id="380" name="Google Shape;380;p46"/>
          <p:cNvSpPr txBox="1"/>
          <p:nvPr/>
        </p:nvSpPr>
        <p:spPr>
          <a:xfrm>
            <a:off x="108500" y="1238675"/>
            <a:ext cx="3575700" cy="3648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9900"/>
              </a:buClr>
              <a:buSzPts val="2000"/>
              <a:buFont typeface="Average"/>
              <a:buChar char="●"/>
            </a:pPr>
            <a:r>
              <a:rPr lang="en" sz="2000">
                <a:solidFill>
                  <a:srgbClr val="FF9900"/>
                </a:solidFill>
                <a:latin typeface="Average"/>
                <a:ea typeface="Average"/>
                <a:cs typeface="Average"/>
                <a:sym typeface="Average"/>
              </a:rPr>
              <a:t>Car and Bicycle </a:t>
            </a:r>
            <a:r>
              <a:rPr b="1" lang="en" sz="2000">
                <a:solidFill>
                  <a:srgbClr val="FF9900"/>
                </a:solidFill>
                <a:latin typeface="Average"/>
                <a:ea typeface="Average"/>
                <a:cs typeface="Average"/>
                <a:sym typeface="Average"/>
              </a:rPr>
              <a:t>inherit from</a:t>
            </a:r>
            <a:r>
              <a:rPr lang="en" sz="2000">
                <a:solidFill>
                  <a:srgbClr val="FF9900"/>
                </a:solidFill>
                <a:latin typeface="Average"/>
                <a:ea typeface="Average"/>
                <a:cs typeface="Average"/>
                <a:sym typeface="Average"/>
              </a:rPr>
              <a:t> Vehicle</a:t>
            </a:r>
            <a:endParaRPr sz="2000">
              <a:solidFill>
                <a:srgbClr val="FF9900"/>
              </a:solidFill>
              <a:latin typeface="Average"/>
              <a:ea typeface="Average"/>
              <a:cs typeface="Average"/>
              <a:sym typeface="Average"/>
            </a:endParaRPr>
          </a:p>
          <a:p>
            <a:pPr indent="-355600" lvl="0" marL="457200" rtl="0" algn="l">
              <a:spcBef>
                <a:spcPts val="1000"/>
              </a:spcBef>
              <a:spcAft>
                <a:spcPts val="0"/>
              </a:spcAft>
              <a:buClr>
                <a:srgbClr val="FF9900"/>
              </a:buClr>
              <a:buSzPts val="2000"/>
              <a:buFont typeface="Average"/>
              <a:buChar char="●"/>
            </a:pPr>
            <a:r>
              <a:rPr lang="en" sz="2000">
                <a:solidFill>
                  <a:srgbClr val="FF9900"/>
                </a:solidFill>
                <a:latin typeface="Average"/>
                <a:ea typeface="Average"/>
                <a:cs typeface="Average"/>
                <a:sym typeface="Average"/>
              </a:rPr>
              <a:t>Car and Bicycle are </a:t>
            </a:r>
            <a:r>
              <a:rPr b="1" lang="en" sz="2000">
                <a:solidFill>
                  <a:srgbClr val="FF9900"/>
                </a:solidFill>
                <a:latin typeface="Average"/>
                <a:ea typeface="Average"/>
                <a:cs typeface="Average"/>
                <a:sym typeface="Average"/>
              </a:rPr>
              <a:t>subclasses</a:t>
            </a:r>
            <a:r>
              <a:rPr lang="en" sz="2000">
                <a:solidFill>
                  <a:srgbClr val="FF9900"/>
                </a:solidFill>
                <a:latin typeface="Average"/>
                <a:ea typeface="Average"/>
                <a:cs typeface="Average"/>
                <a:sym typeface="Average"/>
              </a:rPr>
              <a:t> (child classed)</a:t>
            </a:r>
            <a:r>
              <a:rPr b="1" lang="en" sz="2000">
                <a:solidFill>
                  <a:srgbClr val="FF9900"/>
                </a:solidFill>
                <a:latin typeface="Average"/>
                <a:ea typeface="Average"/>
                <a:cs typeface="Average"/>
                <a:sym typeface="Average"/>
              </a:rPr>
              <a:t> </a:t>
            </a:r>
            <a:r>
              <a:rPr lang="en" sz="2000">
                <a:solidFill>
                  <a:srgbClr val="FF9900"/>
                </a:solidFill>
                <a:latin typeface="Average"/>
                <a:ea typeface="Average"/>
                <a:cs typeface="Average"/>
                <a:sym typeface="Average"/>
              </a:rPr>
              <a:t>of Vehicle</a:t>
            </a:r>
            <a:endParaRPr sz="2000">
              <a:solidFill>
                <a:srgbClr val="FF9900"/>
              </a:solidFill>
              <a:latin typeface="Average"/>
              <a:ea typeface="Average"/>
              <a:cs typeface="Average"/>
              <a:sym typeface="Average"/>
            </a:endParaRPr>
          </a:p>
          <a:p>
            <a:pPr indent="-355600" lvl="0" marL="457200" rtl="0" algn="l">
              <a:spcBef>
                <a:spcPts val="1000"/>
              </a:spcBef>
              <a:spcAft>
                <a:spcPts val="0"/>
              </a:spcAft>
              <a:buClr>
                <a:srgbClr val="FF9900"/>
              </a:buClr>
              <a:buSzPts val="2000"/>
              <a:buFont typeface="Average"/>
              <a:buChar char="●"/>
            </a:pPr>
            <a:r>
              <a:rPr lang="en" sz="2000">
                <a:solidFill>
                  <a:srgbClr val="FF9900"/>
                </a:solidFill>
                <a:latin typeface="Average"/>
                <a:ea typeface="Average"/>
                <a:cs typeface="Average"/>
                <a:sym typeface="Average"/>
              </a:rPr>
              <a:t>Car and Bicycle both </a:t>
            </a:r>
            <a:r>
              <a:rPr b="1" lang="en" sz="2000">
                <a:solidFill>
                  <a:srgbClr val="FF9900"/>
                </a:solidFill>
                <a:latin typeface="Average"/>
                <a:ea typeface="Average"/>
                <a:cs typeface="Average"/>
                <a:sym typeface="Average"/>
              </a:rPr>
              <a:t>extend </a:t>
            </a:r>
            <a:r>
              <a:rPr lang="en" sz="2000">
                <a:solidFill>
                  <a:srgbClr val="FF9900"/>
                </a:solidFill>
                <a:latin typeface="Average"/>
                <a:ea typeface="Average"/>
                <a:cs typeface="Average"/>
                <a:sym typeface="Average"/>
              </a:rPr>
              <a:t>Vehicle</a:t>
            </a:r>
            <a:endParaRPr sz="2000">
              <a:solidFill>
                <a:srgbClr val="FF9900"/>
              </a:solidFill>
              <a:latin typeface="Average"/>
              <a:ea typeface="Average"/>
              <a:cs typeface="Average"/>
              <a:sym typeface="Average"/>
            </a:endParaRPr>
          </a:p>
          <a:p>
            <a:pPr indent="-355600" lvl="0" marL="457200" rtl="0" algn="l">
              <a:spcBef>
                <a:spcPts val="1000"/>
              </a:spcBef>
              <a:spcAft>
                <a:spcPts val="1000"/>
              </a:spcAft>
              <a:buClr>
                <a:srgbClr val="FF9900"/>
              </a:buClr>
              <a:buSzPts val="2000"/>
              <a:buFont typeface="Average"/>
              <a:buChar char="●"/>
            </a:pPr>
            <a:r>
              <a:rPr lang="en" sz="2000">
                <a:solidFill>
                  <a:srgbClr val="FF9900"/>
                </a:solidFill>
                <a:latin typeface="Average"/>
                <a:ea typeface="Average"/>
                <a:cs typeface="Average"/>
                <a:sym typeface="Average"/>
              </a:rPr>
              <a:t>Vehicle is the </a:t>
            </a:r>
            <a:r>
              <a:rPr b="1" lang="en" sz="2000">
                <a:solidFill>
                  <a:srgbClr val="FF9900"/>
                </a:solidFill>
                <a:latin typeface="Average"/>
                <a:ea typeface="Average"/>
                <a:cs typeface="Average"/>
                <a:sym typeface="Average"/>
              </a:rPr>
              <a:t>superclass </a:t>
            </a:r>
            <a:r>
              <a:rPr lang="en" sz="2000">
                <a:solidFill>
                  <a:srgbClr val="FF9900"/>
                </a:solidFill>
                <a:latin typeface="Average"/>
                <a:ea typeface="Average"/>
                <a:cs typeface="Average"/>
                <a:sym typeface="Average"/>
              </a:rPr>
              <a:t>(parent class) of both Car and Bicycle</a:t>
            </a:r>
            <a:endParaRPr sz="2000">
              <a:solidFill>
                <a:srgbClr val="FF9900"/>
              </a:solidFill>
              <a:latin typeface="Average"/>
              <a:ea typeface="Average"/>
              <a:cs typeface="Average"/>
              <a:sym typeface="Average"/>
            </a:endParaRPr>
          </a:p>
        </p:txBody>
      </p:sp>
      <p:graphicFrame>
        <p:nvGraphicFramePr>
          <p:cNvPr id="381" name="Google Shape;381;p46"/>
          <p:cNvGraphicFramePr/>
          <p:nvPr/>
        </p:nvGraphicFramePr>
        <p:xfrm>
          <a:off x="5559850" y="3284850"/>
          <a:ext cx="3000000" cy="3000000"/>
        </p:xfrm>
        <a:graphic>
          <a:graphicData uri="http://schemas.openxmlformats.org/drawingml/2006/table">
            <a:tbl>
              <a:tblPr>
                <a:noFill/>
                <a:tableStyleId>{FECE37C0-37EF-4484-A75C-48E48D6BEE69}</a:tableStyleId>
              </a:tblPr>
              <a:tblGrid>
                <a:gridCol w="1691200"/>
              </a:tblGrid>
              <a:tr h="359225">
                <a:tc>
                  <a:txBody>
                    <a:bodyPr/>
                    <a:lstStyle/>
                    <a:p>
                      <a:pPr indent="0" lvl="0" marL="0" rtl="0" algn="ctr">
                        <a:spcBef>
                          <a:spcPts val="0"/>
                        </a:spcBef>
                        <a:spcAft>
                          <a:spcPts val="0"/>
                        </a:spcAft>
                        <a:buNone/>
                      </a:pPr>
                      <a:r>
                        <a:rPr b="1" lang="en">
                          <a:latin typeface="Courier New"/>
                          <a:ea typeface="Courier New"/>
                          <a:cs typeface="Courier New"/>
                          <a:sym typeface="Courier New"/>
                        </a:rPr>
                        <a:t>Bicycle</a:t>
                      </a:r>
                      <a:endParaRPr b="1">
                        <a:latin typeface="Courier New"/>
                        <a:ea typeface="Courier New"/>
                        <a:cs typeface="Courier New"/>
                        <a:sym typeface="Courier New"/>
                      </a:endParaRPr>
                    </a:p>
                  </a:txBody>
                  <a:tcPr marT="91425" marB="91425" marR="91425" marL="91425">
                    <a:solidFill>
                      <a:srgbClr val="FFFFFF"/>
                    </a:solidFill>
                  </a:tcPr>
                </a:tc>
              </a:tr>
              <a:tr h="359225">
                <a:tc>
                  <a:txBody>
                    <a:bodyPr/>
                    <a:lstStyle/>
                    <a:p>
                      <a:pPr indent="0" lvl="0" marL="0" rtl="0" algn="l">
                        <a:spcBef>
                          <a:spcPts val="0"/>
                        </a:spcBef>
                        <a:spcAft>
                          <a:spcPts val="0"/>
                        </a:spcAft>
                        <a:buNone/>
                      </a:pPr>
                      <a:r>
                        <a:rPr b="1" lang="en">
                          <a:latin typeface="Courier New"/>
                          <a:ea typeface="Courier New"/>
                          <a:cs typeface="Courier New"/>
                          <a:sym typeface="Courier New"/>
                        </a:rPr>
                        <a:t>gearCount</a:t>
                      </a:r>
                      <a:endParaRPr b="1">
                        <a:latin typeface="Courier New"/>
                        <a:ea typeface="Courier New"/>
                        <a:cs typeface="Courier New"/>
                        <a:sym typeface="Courier New"/>
                      </a:endParaRPr>
                    </a:p>
                  </a:txBody>
                  <a:tcPr marT="91425" marB="91425" marR="91425" marL="91425">
                    <a:solidFill>
                      <a:srgbClr val="FFFFFF"/>
                    </a:solidFill>
                  </a:tcPr>
                </a:tc>
              </a:tr>
              <a:tr h="759075">
                <a:tc>
                  <a:txBody>
                    <a:bodyPr/>
                    <a:lstStyle/>
                    <a:p>
                      <a:pPr indent="0" lvl="0" marL="0" rtl="0" algn="l">
                        <a:spcBef>
                          <a:spcPts val="0"/>
                        </a:spcBef>
                        <a:spcAft>
                          <a:spcPts val="0"/>
                        </a:spcAft>
                        <a:buNone/>
                      </a:pPr>
                      <a:r>
                        <a:rPr b="1" lang="en">
                          <a:latin typeface="Courier New"/>
                          <a:ea typeface="Courier New"/>
                          <a:cs typeface="Courier New"/>
                          <a:sym typeface="Courier New"/>
                        </a:rPr>
                        <a:t>getGearCount()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ringBell()</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cxnSp>
        <p:nvCxnSpPr>
          <p:cNvPr id="382" name="Google Shape;382;p46"/>
          <p:cNvCxnSpPr/>
          <p:nvPr/>
        </p:nvCxnSpPr>
        <p:spPr>
          <a:xfrm rot="10800000">
            <a:off x="6319175" y="2577175"/>
            <a:ext cx="0" cy="733200"/>
          </a:xfrm>
          <a:prstGeom prst="straightConnector1">
            <a:avLst/>
          </a:prstGeom>
          <a:noFill/>
          <a:ln cap="flat" cmpd="sng" w="38100">
            <a:solidFill>
              <a:srgbClr val="FF9900"/>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235500" y="140225"/>
            <a:ext cx="3474000" cy="15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 of this inheritance relationship</a:t>
            </a:r>
            <a:endParaRPr/>
          </a:p>
        </p:txBody>
      </p:sp>
      <p:sp>
        <p:nvSpPr>
          <p:cNvPr id="388" name="Google Shape;388;p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9" name="Google Shape;389;p47"/>
          <p:cNvGraphicFramePr/>
          <p:nvPr/>
        </p:nvGraphicFramePr>
        <p:xfrm>
          <a:off x="4045075" y="202000"/>
          <a:ext cx="3000000" cy="3000000"/>
        </p:xfrm>
        <a:graphic>
          <a:graphicData uri="http://schemas.openxmlformats.org/drawingml/2006/table">
            <a:tbl>
              <a:tblPr>
                <a:noFill/>
                <a:tableStyleId>{FECE37C0-37EF-4484-A75C-48E48D6BEE69}</a:tableStyleId>
              </a:tblPr>
              <a:tblGrid>
                <a:gridCol w="3033650"/>
              </a:tblGrid>
              <a:tr h="369375">
                <a:tc>
                  <a:txBody>
                    <a:bodyPr/>
                    <a:lstStyle/>
                    <a:p>
                      <a:pPr indent="0" lvl="0" marL="0" rtl="0" algn="ctr">
                        <a:spcBef>
                          <a:spcPts val="0"/>
                        </a:spcBef>
                        <a:spcAft>
                          <a:spcPts val="0"/>
                        </a:spcAft>
                        <a:buNone/>
                      </a:pPr>
                      <a:r>
                        <a:rPr b="1" lang="en">
                          <a:latin typeface="Courier New"/>
                          <a:ea typeface="Courier New"/>
                          <a:cs typeface="Courier New"/>
                          <a:sym typeface="Courier New"/>
                        </a:rPr>
                        <a:t>Vehicle</a:t>
                      </a:r>
                      <a:endParaRPr b="1">
                        <a:latin typeface="Courier New"/>
                        <a:ea typeface="Courier New"/>
                        <a:cs typeface="Courier New"/>
                        <a:sym typeface="Courier New"/>
                      </a:endParaRPr>
                    </a:p>
                  </a:txBody>
                  <a:tcPr marT="91425" marB="91425" marR="91425" marL="91425">
                    <a:solidFill>
                      <a:srgbClr val="FFFFFF"/>
                    </a:solidFill>
                  </a:tcPr>
                </a:tc>
              </a:tr>
              <a:tr h="568300">
                <a:tc>
                  <a:txBody>
                    <a:bodyPr/>
                    <a:lstStyle/>
                    <a:p>
                      <a:pPr indent="0" lvl="0" marL="0" rtl="0" algn="l">
                        <a:spcBef>
                          <a:spcPts val="0"/>
                        </a:spcBef>
                        <a:spcAft>
                          <a:spcPts val="0"/>
                        </a:spcAft>
                        <a:buNone/>
                      </a:pPr>
                      <a:r>
                        <a:rPr b="1" lang="en">
                          <a:latin typeface="Courier New"/>
                          <a:ea typeface="Courier New"/>
                          <a:cs typeface="Courier New"/>
                          <a:sym typeface="Courier New"/>
                        </a:rPr>
                        <a: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wheels</a:t>
                      </a:r>
                      <a:endParaRPr b="1">
                        <a:latin typeface="Courier New"/>
                        <a:ea typeface="Courier New"/>
                        <a:cs typeface="Courier New"/>
                        <a:sym typeface="Courier New"/>
                      </a:endParaRPr>
                    </a:p>
                  </a:txBody>
                  <a:tcPr marT="91425" marB="91425" marR="91425" marL="91425">
                    <a:solidFill>
                      <a:srgbClr val="FFFFFF"/>
                    </a:solidFill>
                  </a:tcPr>
                </a:tc>
              </a:tr>
              <a:tr h="1363975">
                <a:tc>
                  <a:txBody>
                    <a:bodyPr/>
                    <a:lstStyle/>
                    <a:p>
                      <a:pPr indent="0" lvl="0" marL="0" rtl="0" algn="l">
                        <a:spcBef>
                          <a:spcPts val="0"/>
                        </a:spcBef>
                        <a:spcAft>
                          <a:spcPts val="0"/>
                        </a:spcAft>
                        <a:buNone/>
                      </a:pPr>
                      <a:r>
                        <a:rPr b="1" lang="en">
                          <a:latin typeface="Courier New"/>
                          <a:ea typeface="Courier New"/>
                          <a:cs typeface="Courier New"/>
                          <a:sym typeface="Courier New"/>
                        </a:rPr>
                        <a:t>getName()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getWheels()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move(int distance)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turn(int degreesToTurn)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brake(double brakePercent)</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cxnSp>
        <p:nvCxnSpPr>
          <p:cNvPr id="390" name="Google Shape;390;p47"/>
          <p:cNvCxnSpPr/>
          <p:nvPr/>
        </p:nvCxnSpPr>
        <p:spPr>
          <a:xfrm rot="10800000">
            <a:off x="4616575" y="2577175"/>
            <a:ext cx="0" cy="733200"/>
          </a:xfrm>
          <a:prstGeom prst="straightConnector1">
            <a:avLst/>
          </a:prstGeom>
          <a:noFill/>
          <a:ln cap="flat" cmpd="sng" w="38100">
            <a:solidFill>
              <a:srgbClr val="FF9900"/>
            </a:solidFill>
            <a:prstDash val="solid"/>
            <a:round/>
            <a:headEnd len="med" w="med" type="none"/>
            <a:tailEnd len="med" w="med" type="triangle"/>
          </a:ln>
        </p:spPr>
      </p:cxnSp>
      <p:graphicFrame>
        <p:nvGraphicFramePr>
          <p:cNvPr id="391" name="Google Shape;391;p47"/>
          <p:cNvGraphicFramePr/>
          <p:nvPr/>
        </p:nvGraphicFramePr>
        <p:xfrm>
          <a:off x="3804950" y="3284850"/>
          <a:ext cx="3000000" cy="3000000"/>
        </p:xfrm>
        <a:graphic>
          <a:graphicData uri="http://schemas.openxmlformats.org/drawingml/2006/table">
            <a:tbl>
              <a:tblPr>
                <a:noFill/>
                <a:tableStyleId>{FECE37C0-37EF-4484-A75C-48E48D6BEE69}</a:tableStyleId>
              </a:tblPr>
              <a:tblGrid>
                <a:gridCol w="1518650"/>
              </a:tblGrid>
              <a:tr h="347950">
                <a:tc>
                  <a:txBody>
                    <a:bodyPr/>
                    <a:lstStyle/>
                    <a:p>
                      <a:pPr indent="0" lvl="0" marL="0" rtl="0" algn="ctr">
                        <a:spcBef>
                          <a:spcPts val="0"/>
                        </a:spcBef>
                        <a:spcAft>
                          <a:spcPts val="0"/>
                        </a:spcAft>
                        <a:buNone/>
                      </a:pPr>
                      <a:r>
                        <a:rPr b="1" lang="en">
                          <a:latin typeface="Courier New"/>
                          <a:ea typeface="Courier New"/>
                          <a:cs typeface="Courier New"/>
                          <a:sym typeface="Courier New"/>
                        </a:rPr>
                        <a:t>Car</a:t>
                      </a:r>
                      <a:endParaRPr b="1">
                        <a:latin typeface="Courier New"/>
                        <a:ea typeface="Courier New"/>
                        <a:cs typeface="Courier New"/>
                        <a:sym typeface="Courier New"/>
                      </a:endParaRPr>
                    </a:p>
                  </a:txBody>
                  <a:tcPr marT="91425" marB="91425" marR="91425" marL="91425">
                    <a:solidFill>
                      <a:srgbClr val="FFFFFF"/>
                    </a:solidFill>
                  </a:tcPr>
                </a:tc>
              </a:tr>
              <a:tr h="347950">
                <a:tc>
                  <a:txBody>
                    <a:bodyPr/>
                    <a:lstStyle/>
                    <a:p>
                      <a:pPr indent="0" lvl="0" marL="0" rtl="0" algn="l">
                        <a:spcBef>
                          <a:spcPts val="0"/>
                        </a:spcBef>
                        <a:spcAft>
                          <a:spcPts val="0"/>
                        </a:spcAft>
                        <a:buNone/>
                      </a:pPr>
                      <a:r>
                        <a:rPr b="1" lang="en">
                          <a:latin typeface="Courier New"/>
                          <a:ea typeface="Courier New"/>
                          <a:cs typeface="Courier New"/>
                          <a:sym typeface="Courier New"/>
                        </a:rPr>
                        <a:t>fabric</a:t>
                      </a:r>
                      <a:endParaRPr b="1">
                        <a:latin typeface="Courier New"/>
                        <a:ea typeface="Courier New"/>
                        <a:cs typeface="Courier New"/>
                        <a:sym typeface="Courier New"/>
                      </a:endParaRPr>
                    </a:p>
                  </a:txBody>
                  <a:tcPr marT="91425" marB="91425" marR="91425" marL="91425">
                    <a:solidFill>
                      <a:srgbClr val="FFFFFF"/>
                    </a:solidFill>
                  </a:tcPr>
                </a:tc>
              </a:tr>
              <a:tr h="889325">
                <a:tc>
                  <a:txBody>
                    <a:bodyPr/>
                    <a:lstStyle/>
                    <a:p>
                      <a:pPr indent="0" lvl="0" marL="0" rtl="0" algn="l">
                        <a:spcBef>
                          <a:spcPts val="0"/>
                        </a:spcBef>
                        <a:spcAft>
                          <a:spcPts val="0"/>
                        </a:spcAft>
                        <a:buNone/>
                      </a:pPr>
                      <a:r>
                        <a:rPr b="1" lang="en">
                          <a:latin typeface="Courier New"/>
                          <a:ea typeface="Courier New"/>
                          <a:cs typeface="Courier New"/>
                          <a:sym typeface="Courier New"/>
                        </a:rPr>
                        <a:t>getFabric()</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honk()</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lockDoors()</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sp>
        <p:nvSpPr>
          <p:cNvPr id="392" name="Google Shape;392;p47"/>
          <p:cNvSpPr txBox="1"/>
          <p:nvPr/>
        </p:nvSpPr>
        <p:spPr>
          <a:xfrm>
            <a:off x="108500" y="1238675"/>
            <a:ext cx="3575700" cy="3648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9900"/>
              </a:buClr>
              <a:buSzPts val="2000"/>
              <a:buFont typeface="Average"/>
              <a:buChar char="●"/>
            </a:pPr>
            <a:r>
              <a:rPr lang="en" sz="2000">
                <a:solidFill>
                  <a:srgbClr val="FF9900"/>
                </a:solidFill>
                <a:latin typeface="Average"/>
                <a:ea typeface="Average"/>
                <a:cs typeface="Average"/>
                <a:sym typeface="Average"/>
              </a:rPr>
              <a:t>Car and Bicycle </a:t>
            </a:r>
            <a:r>
              <a:rPr b="1" lang="en" sz="2000">
                <a:solidFill>
                  <a:srgbClr val="FF9900"/>
                </a:solidFill>
                <a:latin typeface="Average"/>
                <a:ea typeface="Average"/>
                <a:cs typeface="Average"/>
                <a:sym typeface="Average"/>
              </a:rPr>
              <a:t>inherit from</a:t>
            </a:r>
            <a:r>
              <a:rPr lang="en" sz="2000">
                <a:solidFill>
                  <a:srgbClr val="FF9900"/>
                </a:solidFill>
                <a:latin typeface="Average"/>
                <a:ea typeface="Average"/>
                <a:cs typeface="Average"/>
                <a:sym typeface="Average"/>
              </a:rPr>
              <a:t> Vehicle</a:t>
            </a:r>
            <a:endParaRPr sz="2000">
              <a:solidFill>
                <a:srgbClr val="FF9900"/>
              </a:solidFill>
              <a:latin typeface="Average"/>
              <a:ea typeface="Average"/>
              <a:cs typeface="Average"/>
              <a:sym typeface="Average"/>
            </a:endParaRPr>
          </a:p>
          <a:p>
            <a:pPr indent="-355600" lvl="0" marL="457200" rtl="0" algn="l">
              <a:spcBef>
                <a:spcPts val="1000"/>
              </a:spcBef>
              <a:spcAft>
                <a:spcPts val="0"/>
              </a:spcAft>
              <a:buClr>
                <a:srgbClr val="FF9900"/>
              </a:buClr>
              <a:buSzPts val="2000"/>
              <a:buFont typeface="Average"/>
              <a:buChar char="●"/>
            </a:pPr>
            <a:r>
              <a:rPr lang="en" sz="2000">
                <a:solidFill>
                  <a:srgbClr val="FF9900"/>
                </a:solidFill>
                <a:latin typeface="Average"/>
                <a:ea typeface="Average"/>
                <a:cs typeface="Average"/>
                <a:sym typeface="Average"/>
              </a:rPr>
              <a:t>Car and Bicycle are </a:t>
            </a:r>
            <a:r>
              <a:rPr b="1" lang="en" sz="2000">
                <a:solidFill>
                  <a:srgbClr val="FF9900"/>
                </a:solidFill>
                <a:latin typeface="Average"/>
                <a:ea typeface="Average"/>
                <a:cs typeface="Average"/>
                <a:sym typeface="Average"/>
              </a:rPr>
              <a:t>subclasses</a:t>
            </a:r>
            <a:r>
              <a:rPr lang="en" sz="2000">
                <a:solidFill>
                  <a:srgbClr val="FF9900"/>
                </a:solidFill>
                <a:latin typeface="Average"/>
                <a:ea typeface="Average"/>
                <a:cs typeface="Average"/>
                <a:sym typeface="Average"/>
              </a:rPr>
              <a:t> (child classed)</a:t>
            </a:r>
            <a:r>
              <a:rPr b="1" lang="en" sz="2000">
                <a:solidFill>
                  <a:srgbClr val="FF9900"/>
                </a:solidFill>
                <a:latin typeface="Average"/>
                <a:ea typeface="Average"/>
                <a:cs typeface="Average"/>
                <a:sym typeface="Average"/>
              </a:rPr>
              <a:t> </a:t>
            </a:r>
            <a:r>
              <a:rPr lang="en" sz="2000">
                <a:solidFill>
                  <a:srgbClr val="FF9900"/>
                </a:solidFill>
                <a:latin typeface="Average"/>
                <a:ea typeface="Average"/>
                <a:cs typeface="Average"/>
                <a:sym typeface="Average"/>
              </a:rPr>
              <a:t>of Vehicle</a:t>
            </a:r>
            <a:endParaRPr sz="2000">
              <a:solidFill>
                <a:srgbClr val="FF9900"/>
              </a:solidFill>
              <a:latin typeface="Average"/>
              <a:ea typeface="Average"/>
              <a:cs typeface="Average"/>
              <a:sym typeface="Average"/>
            </a:endParaRPr>
          </a:p>
          <a:p>
            <a:pPr indent="-355600" lvl="0" marL="457200" rtl="0" algn="l">
              <a:spcBef>
                <a:spcPts val="1000"/>
              </a:spcBef>
              <a:spcAft>
                <a:spcPts val="0"/>
              </a:spcAft>
              <a:buClr>
                <a:srgbClr val="FF9900"/>
              </a:buClr>
              <a:buSzPts val="2000"/>
              <a:buFont typeface="Average"/>
              <a:buChar char="●"/>
            </a:pPr>
            <a:r>
              <a:rPr lang="en" sz="2000">
                <a:solidFill>
                  <a:srgbClr val="FF9900"/>
                </a:solidFill>
                <a:latin typeface="Average"/>
                <a:ea typeface="Average"/>
                <a:cs typeface="Average"/>
                <a:sym typeface="Average"/>
              </a:rPr>
              <a:t>Car and Bicycle both </a:t>
            </a:r>
            <a:r>
              <a:rPr b="1" lang="en" sz="2000">
                <a:solidFill>
                  <a:srgbClr val="FF9900"/>
                </a:solidFill>
                <a:latin typeface="Average"/>
                <a:ea typeface="Average"/>
                <a:cs typeface="Average"/>
                <a:sym typeface="Average"/>
              </a:rPr>
              <a:t>extend </a:t>
            </a:r>
            <a:r>
              <a:rPr lang="en" sz="2000">
                <a:solidFill>
                  <a:srgbClr val="FF9900"/>
                </a:solidFill>
                <a:latin typeface="Average"/>
                <a:ea typeface="Average"/>
                <a:cs typeface="Average"/>
                <a:sym typeface="Average"/>
              </a:rPr>
              <a:t>Vehicle</a:t>
            </a:r>
            <a:endParaRPr sz="2000">
              <a:solidFill>
                <a:srgbClr val="FF9900"/>
              </a:solidFill>
              <a:latin typeface="Average"/>
              <a:ea typeface="Average"/>
              <a:cs typeface="Average"/>
              <a:sym typeface="Average"/>
            </a:endParaRPr>
          </a:p>
          <a:p>
            <a:pPr indent="-355600" lvl="0" marL="457200" rtl="0" algn="l">
              <a:spcBef>
                <a:spcPts val="1000"/>
              </a:spcBef>
              <a:spcAft>
                <a:spcPts val="1000"/>
              </a:spcAft>
              <a:buClr>
                <a:srgbClr val="FF9900"/>
              </a:buClr>
              <a:buSzPts val="2000"/>
              <a:buFont typeface="Average"/>
              <a:buChar char="●"/>
            </a:pPr>
            <a:r>
              <a:rPr lang="en" sz="2000">
                <a:solidFill>
                  <a:srgbClr val="FF9900"/>
                </a:solidFill>
                <a:latin typeface="Average"/>
                <a:ea typeface="Average"/>
                <a:cs typeface="Average"/>
                <a:sym typeface="Average"/>
              </a:rPr>
              <a:t>Vehicle is the </a:t>
            </a:r>
            <a:r>
              <a:rPr b="1" lang="en" sz="2000">
                <a:solidFill>
                  <a:srgbClr val="FF9900"/>
                </a:solidFill>
                <a:latin typeface="Average"/>
                <a:ea typeface="Average"/>
                <a:cs typeface="Average"/>
                <a:sym typeface="Average"/>
              </a:rPr>
              <a:t>superclass </a:t>
            </a:r>
            <a:r>
              <a:rPr lang="en" sz="2000">
                <a:solidFill>
                  <a:srgbClr val="FF9900"/>
                </a:solidFill>
                <a:latin typeface="Average"/>
                <a:ea typeface="Average"/>
                <a:cs typeface="Average"/>
                <a:sym typeface="Average"/>
              </a:rPr>
              <a:t>(parent class) of both Car and Bicycle</a:t>
            </a:r>
            <a:endParaRPr sz="2000">
              <a:solidFill>
                <a:srgbClr val="FF9900"/>
              </a:solidFill>
              <a:latin typeface="Average"/>
              <a:ea typeface="Average"/>
              <a:cs typeface="Average"/>
              <a:sym typeface="Average"/>
            </a:endParaRPr>
          </a:p>
        </p:txBody>
      </p:sp>
      <p:graphicFrame>
        <p:nvGraphicFramePr>
          <p:cNvPr id="393" name="Google Shape;393;p47"/>
          <p:cNvGraphicFramePr/>
          <p:nvPr/>
        </p:nvGraphicFramePr>
        <p:xfrm>
          <a:off x="5559850" y="3284850"/>
          <a:ext cx="3000000" cy="3000000"/>
        </p:xfrm>
        <a:graphic>
          <a:graphicData uri="http://schemas.openxmlformats.org/drawingml/2006/table">
            <a:tbl>
              <a:tblPr>
                <a:noFill/>
                <a:tableStyleId>{FECE37C0-37EF-4484-A75C-48E48D6BEE69}</a:tableStyleId>
              </a:tblPr>
              <a:tblGrid>
                <a:gridCol w="1691200"/>
              </a:tblGrid>
              <a:tr h="359225">
                <a:tc>
                  <a:txBody>
                    <a:bodyPr/>
                    <a:lstStyle/>
                    <a:p>
                      <a:pPr indent="0" lvl="0" marL="0" rtl="0" algn="ctr">
                        <a:spcBef>
                          <a:spcPts val="0"/>
                        </a:spcBef>
                        <a:spcAft>
                          <a:spcPts val="0"/>
                        </a:spcAft>
                        <a:buNone/>
                      </a:pPr>
                      <a:r>
                        <a:rPr b="1" lang="en">
                          <a:latin typeface="Courier New"/>
                          <a:ea typeface="Courier New"/>
                          <a:cs typeface="Courier New"/>
                          <a:sym typeface="Courier New"/>
                        </a:rPr>
                        <a:t>Bicycle</a:t>
                      </a:r>
                      <a:endParaRPr b="1">
                        <a:latin typeface="Courier New"/>
                        <a:ea typeface="Courier New"/>
                        <a:cs typeface="Courier New"/>
                        <a:sym typeface="Courier New"/>
                      </a:endParaRPr>
                    </a:p>
                  </a:txBody>
                  <a:tcPr marT="91425" marB="91425" marR="91425" marL="91425">
                    <a:solidFill>
                      <a:srgbClr val="FFFFFF"/>
                    </a:solidFill>
                  </a:tcPr>
                </a:tc>
              </a:tr>
              <a:tr h="359225">
                <a:tc>
                  <a:txBody>
                    <a:bodyPr/>
                    <a:lstStyle/>
                    <a:p>
                      <a:pPr indent="0" lvl="0" marL="0" rtl="0" algn="l">
                        <a:spcBef>
                          <a:spcPts val="0"/>
                        </a:spcBef>
                        <a:spcAft>
                          <a:spcPts val="0"/>
                        </a:spcAft>
                        <a:buNone/>
                      </a:pPr>
                      <a:r>
                        <a:rPr b="1" lang="en">
                          <a:latin typeface="Courier New"/>
                          <a:ea typeface="Courier New"/>
                          <a:cs typeface="Courier New"/>
                          <a:sym typeface="Courier New"/>
                        </a:rPr>
                        <a:t>gearCount</a:t>
                      </a:r>
                      <a:endParaRPr b="1">
                        <a:latin typeface="Courier New"/>
                        <a:ea typeface="Courier New"/>
                        <a:cs typeface="Courier New"/>
                        <a:sym typeface="Courier New"/>
                      </a:endParaRPr>
                    </a:p>
                  </a:txBody>
                  <a:tcPr marT="91425" marB="91425" marR="91425" marL="91425">
                    <a:solidFill>
                      <a:srgbClr val="FFFFFF"/>
                    </a:solidFill>
                  </a:tcPr>
                </a:tc>
              </a:tr>
              <a:tr h="759075">
                <a:tc>
                  <a:txBody>
                    <a:bodyPr/>
                    <a:lstStyle/>
                    <a:p>
                      <a:pPr indent="0" lvl="0" marL="0" rtl="0" algn="l">
                        <a:spcBef>
                          <a:spcPts val="0"/>
                        </a:spcBef>
                        <a:spcAft>
                          <a:spcPts val="0"/>
                        </a:spcAft>
                        <a:buNone/>
                      </a:pPr>
                      <a:r>
                        <a:rPr b="1" lang="en">
                          <a:latin typeface="Courier New"/>
                          <a:ea typeface="Courier New"/>
                          <a:cs typeface="Courier New"/>
                          <a:sym typeface="Courier New"/>
                        </a:rPr>
                        <a:t>getGearCount()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ringBell()</a:t>
                      </a:r>
                      <a:endParaRPr b="1">
                        <a:latin typeface="Courier New"/>
                        <a:ea typeface="Courier New"/>
                        <a:cs typeface="Courier New"/>
                        <a:sym typeface="Courier New"/>
                      </a:endParaRPr>
                    </a:p>
                  </a:txBody>
                  <a:tcPr marT="91425" marB="91425" marR="91425" marL="91425">
                    <a:solidFill>
                      <a:srgbClr val="FFFFFF"/>
                    </a:solidFill>
                  </a:tcPr>
                </a:tc>
              </a:tr>
            </a:tbl>
          </a:graphicData>
        </a:graphic>
      </p:graphicFrame>
      <p:cxnSp>
        <p:nvCxnSpPr>
          <p:cNvPr id="394" name="Google Shape;394;p47"/>
          <p:cNvCxnSpPr/>
          <p:nvPr/>
        </p:nvCxnSpPr>
        <p:spPr>
          <a:xfrm rot="10800000">
            <a:off x="6319175" y="2577175"/>
            <a:ext cx="0" cy="733200"/>
          </a:xfrm>
          <a:prstGeom prst="straightConnector1">
            <a:avLst/>
          </a:prstGeom>
          <a:noFill/>
          <a:ln cap="flat" cmpd="sng" w="38100">
            <a:solidFill>
              <a:srgbClr val="FF9900"/>
            </a:solidFill>
            <a:prstDash val="solid"/>
            <a:round/>
            <a:headEnd len="med" w="med" type="none"/>
            <a:tailEnd len="med" w="med" type="triangle"/>
          </a:ln>
        </p:spPr>
      </p:cxnSp>
      <p:sp>
        <p:nvSpPr>
          <p:cNvPr id="395" name="Google Shape;395;p47"/>
          <p:cNvSpPr txBox="1"/>
          <p:nvPr/>
        </p:nvSpPr>
        <p:spPr>
          <a:xfrm>
            <a:off x="7235500" y="1131600"/>
            <a:ext cx="1736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FFFF"/>
                </a:solidFill>
                <a:latin typeface="Average"/>
                <a:ea typeface="Average"/>
                <a:cs typeface="Average"/>
                <a:sym typeface="Average"/>
              </a:rPr>
              <a:t>A superclass can be the parent of </a:t>
            </a:r>
            <a:r>
              <a:rPr i="1" lang="en" sz="1700">
                <a:solidFill>
                  <a:srgbClr val="00FFFF"/>
                </a:solidFill>
                <a:latin typeface="Average"/>
                <a:ea typeface="Average"/>
                <a:cs typeface="Average"/>
                <a:sym typeface="Average"/>
              </a:rPr>
              <a:t>multiple </a:t>
            </a:r>
            <a:r>
              <a:rPr lang="en" sz="1700">
                <a:solidFill>
                  <a:srgbClr val="00FFFF"/>
                </a:solidFill>
                <a:latin typeface="Average"/>
                <a:ea typeface="Average"/>
                <a:cs typeface="Average"/>
                <a:sym typeface="Average"/>
              </a:rPr>
              <a:t>subclasses...</a:t>
            </a:r>
            <a:endParaRPr sz="1700">
              <a:solidFill>
                <a:srgbClr val="00FFFF"/>
              </a:solidFill>
              <a:latin typeface="Average"/>
              <a:ea typeface="Average"/>
              <a:cs typeface="Average"/>
              <a:sym typeface="Average"/>
            </a:endParaRPr>
          </a:p>
        </p:txBody>
      </p:sp>
      <p:sp>
        <p:nvSpPr>
          <p:cNvPr id="396" name="Google Shape;396;p47"/>
          <p:cNvSpPr txBox="1"/>
          <p:nvPr/>
        </p:nvSpPr>
        <p:spPr>
          <a:xfrm>
            <a:off x="7314750" y="3156350"/>
            <a:ext cx="1691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FF"/>
                </a:solidFill>
                <a:latin typeface="Average"/>
                <a:ea typeface="Average"/>
                <a:cs typeface="Average"/>
                <a:sym typeface="Average"/>
              </a:rPr>
              <a:t>...but a subclass can extend one -- </a:t>
            </a:r>
            <a:r>
              <a:rPr i="1" lang="en" sz="1600">
                <a:solidFill>
                  <a:srgbClr val="00FFFF"/>
                </a:solidFill>
                <a:latin typeface="Average"/>
                <a:ea typeface="Average"/>
                <a:cs typeface="Average"/>
                <a:sym typeface="Average"/>
              </a:rPr>
              <a:t>and only one</a:t>
            </a:r>
            <a:r>
              <a:rPr lang="en" sz="1600">
                <a:solidFill>
                  <a:srgbClr val="00FFFF"/>
                </a:solidFill>
                <a:latin typeface="Average"/>
                <a:ea typeface="Average"/>
                <a:cs typeface="Average"/>
                <a:sym typeface="Average"/>
              </a:rPr>
              <a:t> -- superclass; i.e. a class can only be the subclass of one other class</a:t>
            </a:r>
            <a:endParaRPr sz="1600">
              <a:solidFill>
                <a:srgbClr val="00FFFF"/>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311700" y="25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Predict!</a:t>
            </a:r>
            <a:endParaRPr>
              <a:solidFill>
                <a:schemeClr val="accent5"/>
              </a:solidFill>
            </a:endParaRPr>
          </a:p>
        </p:txBody>
      </p:sp>
      <p:sp>
        <p:nvSpPr>
          <p:cNvPr id="402" name="Google Shape;402;p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48"/>
          <p:cNvSpPr txBox="1"/>
          <p:nvPr/>
        </p:nvSpPr>
        <p:spPr>
          <a:xfrm>
            <a:off x="389625" y="947025"/>
            <a:ext cx="621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5"/>
                </a:solidFill>
                <a:latin typeface="Average"/>
                <a:ea typeface="Average"/>
                <a:cs typeface="Average"/>
                <a:sym typeface="Average"/>
              </a:rPr>
              <a:t>Which of these statements won’t compile?  Why not?</a:t>
            </a:r>
            <a:endParaRPr sz="1900">
              <a:solidFill>
                <a:schemeClr val="accent5"/>
              </a:solidFill>
              <a:latin typeface="Average"/>
              <a:ea typeface="Average"/>
              <a:cs typeface="Average"/>
              <a:sym typeface="Average"/>
            </a:endParaRPr>
          </a:p>
        </p:txBody>
      </p:sp>
      <p:pic>
        <p:nvPicPr>
          <p:cNvPr id="404" name="Google Shape;404;p48"/>
          <p:cNvPicPr preferRelativeResize="0"/>
          <p:nvPr/>
        </p:nvPicPr>
        <p:blipFill>
          <a:blip r:embed="rId3">
            <a:alphaModFix/>
          </a:blip>
          <a:stretch>
            <a:fillRect/>
          </a:stretch>
        </p:blipFill>
        <p:spPr>
          <a:xfrm>
            <a:off x="443540" y="1490035"/>
            <a:ext cx="8350350" cy="2132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type="title"/>
          </p:nvPr>
        </p:nvSpPr>
        <p:spPr>
          <a:xfrm>
            <a:off x="311700" y="25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Predict!</a:t>
            </a:r>
            <a:endParaRPr>
              <a:solidFill>
                <a:schemeClr val="accent5"/>
              </a:solidFill>
            </a:endParaRPr>
          </a:p>
        </p:txBody>
      </p:sp>
      <p:sp>
        <p:nvSpPr>
          <p:cNvPr id="410" name="Google Shape;410;p4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49"/>
          <p:cNvSpPr txBox="1"/>
          <p:nvPr/>
        </p:nvSpPr>
        <p:spPr>
          <a:xfrm>
            <a:off x="389625" y="947025"/>
            <a:ext cx="6608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5"/>
                </a:solidFill>
                <a:latin typeface="Average"/>
                <a:ea typeface="Average"/>
                <a:cs typeface="Average"/>
                <a:sym typeface="Average"/>
              </a:rPr>
              <a:t>Which of these statements will cause compiler errors?  Why?</a:t>
            </a:r>
            <a:endParaRPr sz="1900">
              <a:solidFill>
                <a:schemeClr val="accent5"/>
              </a:solidFill>
              <a:latin typeface="Average"/>
              <a:ea typeface="Average"/>
              <a:cs typeface="Average"/>
              <a:sym typeface="Average"/>
            </a:endParaRPr>
          </a:p>
        </p:txBody>
      </p:sp>
      <p:sp>
        <p:nvSpPr>
          <p:cNvPr id="412" name="Google Shape;412;p49"/>
          <p:cNvSpPr txBox="1"/>
          <p:nvPr/>
        </p:nvSpPr>
        <p:spPr>
          <a:xfrm>
            <a:off x="486675" y="3338050"/>
            <a:ext cx="835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Average"/>
                <a:ea typeface="Average"/>
                <a:cs typeface="Average"/>
                <a:sym typeface="Average"/>
              </a:rPr>
              <a:t>ALL of these statements will cause compiler errors!  NONE WILL COMPILE!</a:t>
            </a:r>
            <a:endParaRPr sz="1800">
              <a:solidFill>
                <a:schemeClr val="accent3"/>
              </a:solidFill>
              <a:latin typeface="Average"/>
              <a:ea typeface="Average"/>
              <a:cs typeface="Average"/>
              <a:sym typeface="Average"/>
            </a:endParaRPr>
          </a:p>
        </p:txBody>
      </p:sp>
      <p:pic>
        <p:nvPicPr>
          <p:cNvPr id="413" name="Google Shape;413;p49"/>
          <p:cNvPicPr preferRelativeResize="0"/>
          <p:nvPr/>
        </p:nvPicPr>
        <p:blipFill>
          <a:blip r:embed="rId3">
            <a:alphaModFix/>
          </a:blip>
          <a:stretch>
            <a:fillRect/>
          </a:stretch>
        </p:blipFill>
        <p:spPr>
          <a:xfrm>
            <a:off x="486675" y="1424025"/>
            <a:ext cx="8350500" cy="1777010"/>
          </a:xfrm>
          <a:prstGeom prst="rect">
            <a:avLst/>
          </a:prstGeom>
          <a:noFill/>
          <a:ln>
            <a:noFill/>
          </a:ln>
        </p:spPr>
      </p:pic>
      <p:cxnSp>
        <p:nvCxnSpPr>
          <p:cNvPr id="414" name="Google Shape;414;p49"/>
          <p:cNvCxnSpPr/>
          <p:nvPr/>
        </p:nvCxnSpPr>
        <p:spPr>
          <a:xfrm flipH="1">
            <a:off x="3083875" y="1887050"/>
            <a:ext cx="808800" cy="21600"/>
          </a:xfrm>
          <a:prstGeom prst="straightConnector1">
            <a:avLst/>
          </a:prstGeom>
          <a:noFill/>
          <a:ln cap="flat" cmpd="sng" w="28575">
            <a:solidFill>
              <a:srgbClr val="FF0000"/>
            </a:solidFill>
            <a:prstDash val="solid"/>
            <a:round/>
            <a:headEnd len="med" w="med" type="none"/>
            <a:tailEnd len="med" w="med" type="triangle"/>
          </a:ln>
        </p:spPr>
      </p:cxnSp>
      <p:sp>
        <p:nvSpPr>
          <p:cNvPr id="415" name="Google Shape;415;p49"/>
          <p:cNvSpPr txBox="1"/>
          <p:nvPr/>
        </p:nvSpPr>
        <p:spPr>
          <a:xfrm>
            <a:off x="3892675" y="1697750"/>
            <a:ext cx="503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Average"/>
                <a:ea typeface="Average"/>
                <a:cs typeface="Average"/>
                <a:sym typeface="Average"/>
              </a:rPr>
              <a:t>A Vehicle is </a:t>
            </a:r>
            <a:r>
              <a:rPr b="1" lang="en" sz="1600">
                <a:solidFill>
                  <a:srgbClr val="FF0000"/>
                </a:solidFill>
                <a:latin typeface="Average"/>
                <a:ea typeface="Average"/>
                <a:cs typeface="Average"/>
                <a:sym typeface="Average"/>
              </a:rPr>
              <a:t>not </a:t>
            </a:r>
            <a:r>
              <a:rPr lang="en" sz="1600">
                <a:solidFill>
                  <a:srgbClr val="FF0000"/>
                </a:solidFill>
                <a:latin typeface="Average"/>
                <a:ea typeface="Average"/>
                <a:cs typeface="Average"/>
                <a:sym typeface="Average"/>
              </a:rPr>
              <a:t>a Bicycle (rather, a Bicycle is a Vehicle)</a:t>
            </a:r>
            <a:endParaRPr sz="1600">
              <a:solidFill>
                <a:srgbClr val="FF0000"/>
              </a:solidFill>
              <a:latin typeface="Average"/>
              <a:ea typeface="Average"/>
              <a:cs typeface="Average"/>
              <a:sym typeface="Average"/>
            </a:endParaRPr>
          </a:p>
        </p:txBody>
      </p:sp>
      <p:cxnSp>
        <p:nvCxnSpPr>
          <p:cNvPr id="416" name="Google Shape;416;p49"/>
          <p:cNvCxnSpPr/>
          <p:nvPr/>
        </p:nvCxnSpPr>
        <p:spPr>
          <a:xfrm flipH="1">
            <a:off x="5727100" y="2038000"/>
            <a:ext cx="300600" cy="141600"/>
          </a:xfrm>
          <a:prstGeom prst="straightConnector1">
            <a:avLst/>
          </a:prstGeom>
          <a:noFill/>
          <a:ln cap="flat" cmpd="sng" w="28575">
            <a:solidFill>
              <a:srgbClr val="FF0000"/>
            </a:solidFill>
            <a:prstDash val="solid"/>
            <a:round/>
            <a:headEnd len="med" w="med" type="none"/>
            <a:tailEnd len="med" w="med" type="triangle"/>
          </a:ln>
        </p:spPr>
      </p:cxnSp>
      <p:cxnSp>
        <p:nvCxnSpPr>
          <p:cNvPr id="417" name="Google Shape;417;p49"/>
          <p:cNvCxnSpPr/>
          <p:nvPr/>
        </p:nvCxnSpPr>
        <p:spPr>
          <a:xfrm flipH="1">
            <a:off x="2546175" y="2438425"/>
            <a:ext cx="808800" cy="21600"/>
          </a:xfrm>
          <a:prstGeom prst="straightConnector1">
            <a:avLst/>
          </a:prstGeom>
          <a:noFill/>
          <a:ln cap="flat" cmpd="sng" w="28575">
            <a:solidFill>
              <a:srgbClr val="FF0000"/>
            </a:solidFill>
            <a:prstDash val="solid"/>
            <a:round/>
            <a:headEnd len="med" w="med" type="none"/>
            <a:tailEnd len="med" w="med" type="triangle"/>
          </a:ln>
        </p:spPr>
      </p:cxnSp>
      <p:sp>
        <p:nvSpPr>
          <p:cNvPr id="418" name="Google Shape;418;p49"/>
          <p:cNvSpPr txBox="1"/>
          <p:nvPr/>
        </p:nvSpPr>
        <p:spPr>
          <a:xfrm>
            <a:off x="3322625" y="2205275"/>
            <a:ext cx="546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Average"/>
                <a:ea typeface="Average"/>
                <a:cs typeface="Average"/>
                <a:sym typeface="Average"/>
              </a:rPr>
              <a:t>A Car is </a:t>
            </a:r>
            <a:r>
              <a:rPr b="1" lang="en" sz="1600">
                <a:solidFill>
                  <a:srgbClr val="FF0000"/>
                </a:solidFill>
                <a:latin typeface="Average"/>
                <a:ea typeface="Average"/>
                <a:cs typeface="Average"/>
                <a:sym typeface="Average"/>
              </a:rPr>
              <a:t>not </a:t>
            </a:r>
            <a:r>
              <a:rPr lang="en" sz="1600">
                <a:solidFill>
                  <a:srgbClr val="FF0000"/>
                </a:solidFill>
                <a:latin typeface="Average"/>
                <a:ea typeface="Average"/>
                <a:cs typeface="Average"/>
                <a:sym typeface="Average"/>
              </a:rPr>
              <a:t>a Bicycle</a:t>
            </a:r>
            <a:endParaRPr sz="1600">
              <a:solidFill>
                <a:srgbClr val="FF0000"/>
              </a:solidFill>
              <a:latin typeface="Average"/>
              <a:ea typeface="Average"/>
              <a:cs typeface="Average"/>
              <a:sym typeface="Average"/>
            </a:endParaRPr>
          </a:p>
        </p:txBody>
      </p:sp>
      <p:cxnSp>
        <p:nvCxnSpPr>
          <p:cNvPr id="419" name="Google Shape;419;p49"/>
          <p:cNvCxnSpPr/>
          <p:nvPr/>
        </p:nvCxnSpPr>
        <p:spPr>
          <a:xfrm flipH="1">
            <a:off x="2208307" y="2710876"/>
            <a:ext cx="808800" cy="21600"/>
          </a:xfrm>
          <a:prstGeom prst="straightConnector1">
            <a:avLst/>
          </a:prstGeom>
          <a:noFill/>
          <a:ln cap="flat" cmpd="sng" w="28575">
            <a:solidFill>
              <a:srgbClr val="FF0000"/>
            </a:solidFill>
            <a:prstDash val="solid"/>
            <a:round/>
            <a:headEnd len="med" w="med" type="none"/>
            <a:tailEnd len="med" w="med" type="triangle"/>
          </a:ln>
        </p:spPr>
      </p:cxnSp>
      <p:sp>
        <p:nvSpPr>
          <p:cNvPr id="420" name="Google Shape;420;p49"/>
          <p:cNvSpPr txBox="1"/>
          <p:nvPr/>
        </p:nvSpPr>
        <p:spPr>
          <a:xfrm>
            <a:off x="3017107" y="2521576"/>
            <a:ext cx="482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Average"/>
                <a:ea typeface="Average"/>
                <a:cs typeface="Average"/>
                <a:sym typeface="Average"/>
              </a:rPr>
              <a:t>A Bicycle is </a:t>
            </a:r>
            <a:r>
              <a:rPr b="1" lang="en" sz="1600">
                <a:solidFill>
                  <a:srgbClr val="FF0000"/>
                </a:solidFill>
                <a:latin typeface="Average"/>
                <a:ea typeface="Average"/>
                <a:cs typeface="Average"/>
                <a:sym typeface="Average"/>
              </a:rPr>
              <a:t>not </a:t>
            </a:r>
            <a:r>
              <a:rPr lang="en" sz="1600">
                <a:solidFill>
                  <a:srgbClr val="FF0000"/>
                </a:solidFill>
                <a:latin typeface="Average"/>
                <a:ea typeface="Average"/>
                <a:cs typeface="Average"/>
                <a:sym typeface="Average"/>
              </a:rPr>
              <a:t>a Car</a:t>
            </a:r>
            <a:endParaRPr sz="1600">
              <a:solidFill>
                <a:srgbClr val="FF0000"/>
              </a:solidFill>
              <a:latin typeface="Average"/>
              <a:ea typeface="Average"/>
              <a:cs typeface="Average"/>
              <a:sym typeface="Average"/>
            </a:endParaRPr>
          </a:p>
        </p:txBody>
      </p:sp>
      <p:cxnSp>
        <p:nvCxnSpPr>
          <p:cNvPr id="421" name="Google Shape;421;p49"/>
          <p:cNvCxnSpPr/>
          <p:nvPr/>
        </p:nvCxnSpPr>
        <p:spPr>
          <a:xfrm flipH="1">
            <a:off x="2781907" y="2863276"/>
            <a:ext cx="387600" cy="156000"/>
          </a:xfrm>
          <a:prstGeom prst="straightConnector1">
            <a:avLst/>
          </a:prstGeom>
          <a:noFill/>
          <a:ln cap="flat" cmpd="sng" w="28575">
            <a:solidFill>
              <a:srgbClr val="FF0000"/>
            </a:solidFill>
            <a:prstDash val="solid"/>
            <a:round/>
            <a:headEnd len="med" w="med" type="none"/>
            <a:tailEnd len="med" w="med" type="triangle"/>
          </a:ln>
        </p:spPr>
      </p:cxnSp>
      <p:sp>
        <p:nvSpPr>
          <p:cNvPr id="422" name="Google Shape;422;p49"/>
          <p:cNvSpPr txBox="1"/>
          <p:nvPr/>
        </p:nvSpPr>
        <p:spPr>
          <a:xfrm>
            <a:off x="172508" y="1702166"/>
            <a:ext cx="387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Average"/>
                <a:ea typeface="Average"/>
                <a:cs typeface="Average"/>
                <a:sym typeface="Average"/>
              </a:rPr>
              <a:t>X</a:t>
            </a:r>
            <a:endParaRPr b="1" sz="1800">
              <a:solidFill>
                <a:srgbClr val="FF0000"/>
              </a:solidFill>
              <a:latin typeface="Average"/>
              <a:ea typeface="Average"/>
              <a:cs typeface="Average"/>
              <a:sym typeface="Average"/>
            </a:endParaRPr>
          </a:p>
          <a:p>
            <a:pPr indent="0" lvl="0" marL="0" rtl="0" algn="l">
              <a:spcBef>
                <a:spcPts val="0"/>
              </a:spcBef>
              <a:spcAft>
                <a:spcPts val="0"/>
              </a:spcAft>
              <a:buNone/>
            </a:pPr>
            <a:r>
              <a:rPr b="1" lang="en" sz="1800">
                <a:solidFill>
                  <a:srgbClr val="FF0000"/>
                </a:solidFill>
                <a:latin typeface="Average"/>
                <a:ea typeface="Average"/>
                <a:cs typeface="Average"/>
                <a:sym typeface="Average"/>
              </a:rPr>
              <a:t>X</a:t>
            </a:r>
            <a:endParaRPr b="1" sz="1800">
              <a:solidFill>
                <a:srgbClr val="FF0000"/>
              </a:solidFill>
              <a:latin typeface="Average"/>
              <a:ea typeface="Average"/>
              <a:cs typeface="Average"/>
              <a:sym typeface="Average"/>
            </a:endParaRPr>
          </a:p>
          <a:p>
            <a:pPr indent="0" lvl="0" marL="0" rtl="0" algn="l">
              <a:spcBef>
                <a:spcPts val="0"/>
              </a:spcBef>
              <a:spcAft>
                <a:spcPts val="0"/>
              </a:spcAft>
              <a:buNone/>
            </a:pPr>
            <a:r>
              <a:rPr b="1" lang="en" sz="1800">
                <a:solidFill>
                  <a:srgbClr val="FF0000"/>
                </a:solidFill>
                <a:latin typeface="Average"/>
                <a:ea typeface="Average"/>
                <a:cs typeface="Average"/>
                <a:sym typeface="Average"/>
              </a:rPr>
              <a:t>X</a:t>
            </a:r>
            <a:endParaRPr b="1" sz="1800">
              <a:solidFill>
                <a:srgbClr val="FF0000"/>
              </a:solidFill>
              <a:latin typeface="Average"/>
              <a:ea typeface="Average"/>
              <a:cs typeface="Average"/>
              <a:sym typeface="Average"/>
            </a:endParaRPr>
          </a:p>
          <a:p>
            <a:pPr indent="0" lvl="0" marL="0" rtl="0" algn="l">
              <a:spcBef>
                <a:spcPts val="0"/>
              </a:spcBef>
              <a:spcAft>
                <a:spcPts val="0"/>
              </a:spcAft>
              <a:buNone/>
            </a:pPr>
            <a:r>
              <a:rPr b="1" lang="en" sz="1800">
                <a:solidFill>
                  <a:srgbClr val="FF0000"/>
                </a:solidFill>
                <a:latin typeface="Average"/>
                <a:ea typeface="Average"/>
                <a:cs typeface="Average"/>
                <a:sym typeface="Average"/>
              </a:rPr>
              <a:t>X</a:t>
            </a:r>
            <a:endParaRPr b="1" sz="1800">
              <a:solidFill>
                <a:srgbClr val="FF0000"/>
              </a:solidFill>
              <a:latin typeface="Average"/>
              <a:ea typeface="Average"/>
              <a:cs typeface="Average"/>
              <a:sym typeface="Average"/>
            </a:endParaRPr>
          </a:p>
          <a:p>
            <a:pPr indent="0" lvl="0" marL="0" rtl="0" algn="l">
              <a:spcBef>
                <a:spcPts val="0"/>
              </a:spcBef>
              <a:spcAft>
                <a:spcPts val="0"/>
              </a:spcAft>
              <a:buNone/>
            </a:pPr>
            <a:r>
              <a:rPr b="1" lang="en" sz="1800">
                <a:solidFill>
                  <a:srgbClr val="FF0000"/>
                </a:solidFill>
                <a:latin typeface="Average"/>
                <a:ea typeface="Average"/>
                <a:cs typeface="Average"/>
                <a:sym typeface="Average"/>
              </a:rPr>
              <a:t>X</a:t>
            </a:r>
            <a:endParaRPr b="1" sz="1800">
              <a:solidFill>
                <a:srgbClr val="FF0000"/>
              </a:solidFill>
              <a:latin typeface="Average"/>
              <a:ea typeface="Average"/>
              <a:cs typeface="Average"/>
              <a:sym typeface="Average"/>
            </a:endParaRPr>
          </a:p>
          <a:p>
            <a:pPr indent="0" lvl="0" marL="0" rtl="0" algn="l">
              <a:spcBef>
                <a:spcPts val="0"/>
              </a:spcBef>
              <a:spcAft>
                <a:spcPts val="0"/>
              </a:spcAft>
              <a:buNone/>
            </a:pPr>
            <a:r>
              <a:t/>
            </a:r>
            <a:endParaRPr b="1" sz="1800">
              <a:solidFill>
                <a:srgbClr val="FF0000"/>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6"/>
          <p:cNvSpPr txBox="1"/>
          <p:nvPr/>
        </p:nvSpPr>
        <p:spPr>
          <a:xfrm>
            <a:off x="671250" y="2217450"/>
            <a:ext cx="7852200" cy="8610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7474F"/>
                </a:solidFill>
                <a:latin typeface="Oswald"/>
                <a:ea typeface="Oswald"/>
                <a:cs typeface="Oswald"/>
                <a:sym typeface="Oswald"/>
              </a:rPr>
              <a:t>Introduction to Inheritance</a:t>
            </a:r>
            <a:endParaRPr sz="3600">
              <a:solidFill>
                <a:srgbClr val="37474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comes to mind?</a:t>
            </a:r>
            <a:endParaRPr/>
          </a:p>
        </p:txBody>
      </p:sp>
      <p:sp>
        <p:nvSpPr>
          <p:cNvPr id="93" name="Google Shape;93;p17"/>
          <p:cNvSpPr txBox="1"/>
          <p:nvPr>
            <p:ph idx="1" type="body"/>
          </p:nvPr>
        </p:nvSpPr>
        <p:spPr>
          <a:xfrm>
            <a:off x="272400" y="960425"/>
            <a:ext cx="8650200" cy="7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5"/>
                </a:solidFill>
              </a:rPr>
              <a:t>Think about the everyday definition of “inheritance” -- what comes to mind?</a:t>
            </a:r>
            <a:endParaRPr b="1" sz="2000">
              <a:solidFill>
                <a:schemeClr val="accent5"/>
              </a:solidFill>
            </a:endParaRPr>
          </a:p>
          <a:p>
            <a:pPr indent="0" lvl="0" marL="0" rtl="0" algn="l">
              <a:spcBef>
                <a:spcPts val="1000"/>
              </a:spcBef>
              <a:spcAft>
                <a:spcPts val="1000"/>
              </a:spcAft>
              <a:buNone/>
            </a:pPr>
            <a:r>
              <a:t/>
            </a:r>
            <a:endParaRPr sz="2000"/>
          </a:p>
        </p:txBody>
      </p:sp>
      <p:sp>
        <p:nvSpPr>
          <p:cNvPr id="94" name="Google Shape;94;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100" name="Google Shape;100;p18"/>
          <p:cNvSpPr txBox="1"/>
          <p:nvPr>
            <p:ph idx="1" type="body"/>
          </p:nvPr>
        </p:nvSpPr>
        <p:spPr>
          <a:xfrm>
            <a:off x="272400" y="655625"/>
            <a:ext cx="8520600" cy="76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word “</a:t>
            </a:r>
            <a:r>
              <a:rPr b="1" lang="en" sz="2000"/>
              <a:t>inheritance</a:t>
            </a:r>
            <a:r>
              <a:rPr lang="en" sz="2000"/>
              <a:t>” in everyday language often conjures up ideas like:</a:t>
            </a:r>
            <a:endParaRPr sz="2000"/>
          </a:p>
          <a:p>
            <a:pPr indent="-342900" lvl="1" marL="914400" rtl="0" algn="l">
              <a:spcBef>
                <a:spcPts val="1000"/>
              </a:spcBef>
              <a:spcAft>
                <a:spcPts val="0"/>
              </a:spcAft>
              <a:buSzPts val="1800"/>
              <a:buChar char="○"/>
            </a:pPr>
            <a:r>
              <a:rPr lang="en" sz="1800"/>
              <a:t>Biological traits (eye color, etc.) that a child </a:t>
            </a:r>
            <a:r>
              <a:rPr b="1" lang="en" sz="1800"/>
              <a:t>inherits </a:t>
            </a:r>
            <a:r>
              <a:rPr lang="en" sz="1800"/>
              <a:t>from his or her parents.</a:t>
            </a:r>
            <a:endParaRPr sz="1800"/>
          </a:p>
          <a:p>
            <a:pPr indent="-342900" lvl="1" marL="914400" rtl="0" algn="l">
              <a:spcBef>
                <a:spcPts val="1000"/>
              </a:spcBef>
              <a:spcAft>
                <a:spcPts val="1000"/>
              </a:spcAft>
              <a:buSzPts val="1800"/>
              <a:buChar char="○"/>
            </a:pPr>
            <a:r>
              <a:rPr lang="en" sz="1800"/>
              <a:t>Money left behind by the rich uncle that died (“he </a:t>
            </a:r>
            <a:r>
              <a:rPr b="1" lang="en" sz="1800"/>
              <a:t>inherited </a:t>
            </a:r>
            <a:r>
              <a:rPr lang="en" sz="1800"/>
              <a:t>a fortune!”)</a:t>
            </a:r>
            <a:endParaRPr sz="1800"/>
          </a:p>
        </p:txBody>
      </p:sp>
      <p:sp>
        <p:nvSpPr>
          <p:cNvPr id="101" name="Google Shape;101;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107" name="Google Shape;107;p19"/>
          <p:cNvSpPr txBox="1"/>
          <p:nvPr>
            <p:ph idx="1" type="body"/>
          </p:nvPr>
        </p:nvSpPr>
        <p:spPr>
          <a:xfrm>
            <a:off x="272400" y="655625"/>
            <a:ext cx="8520600" cy="76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word “</a:t>
            </a:r>
            <a:r>
              <a:rPr b="1" lang="en" sz="2000"/>
              <a:t>inheritance</a:t>
            </a:r>
            <a:r>
              <a:rPr lang="en" sz="2000"/>
              <a:t>” in everyday language often conjures up ideas like:</a:t>
            </a:r>
            <a:endParaRPr sz="2000"/>
          </a:p>
          <a:p>
            <a:pPr indent="-342900" lvl="1" marL="914400" rtl="0" algn="l">
              <a:spcBef>
                <a:spcPts val="1000"/>
              </a:spcBef>
              <a:spcAft>
                <a:spcPts val="0"/>
              </a:spcAft>
              <a:buSzPts val="1800"/>
              <a:buChar char="○"/>
            </a:pPr>
            <a:r>
              <a:rPr lang="en" sz="1800"/>
              <a:t>Biological traits (eye color, etc.) that a child </a:t>
            </a:r>
            <a:r>
              <a:rPr b="1" lang="en" sz="1800"/>
              <a:t>inherits </a:t>
            </a:r>
            <a:r>
              <a:rPr lang="en" sz="1800"/>
              <a:t>from his or her parents.</a:t>
            </a:r>
            <a:endParaRPr sz="1800"/>
          </a:p>
          <a:p>
            <a:pPr indent="-342900" lvl="1" marL="914400" rtl="0" algn="l">
              <a:spcBef>
                <a:spcPts val="1000"/>
              </a:spcBef>
              <a:spcAft>
                <a:spcPts val="0"/>
              </a:spcAft>
              <a:buSzPts val="1800"/>
              <a:buChar char="○"/>
            </a:pPr>
            <a:r>
              <a:rPr lang="en" sz="1800"/>
              <a:t>Money left behind by the rich uncle that died (“he </a:t>
            </a:r>
            <a:r>
              <a:rPr b="1" lang="en" sz="1800"/>
              <a:t>inherited </a:t>
            </a:r>
            <a:r>
              <a:rPr lang="en" sz="1800"/>
              <a:t>a fortune!”)</a:t>
            </a:r>
            <a:endParaRPr sz="1800"/>
          </a:p>
          <a:p>
            <a:pPr indent="-342900" lvl="0" marL="457200" rtl="0" algn="l">
              <a:spcBef>
                <a:spcPts val="1000"/>
              </a:spcBef>
              <a:spcAft>
                <a:spcPts val="1000"/>
              </a:spcAft>
              <a:buSzPts val="1800"/>
              <a:buChar char="●"/>
            </a:pPr>
            <a:r>
              <a:rPr lang="en"/>
              <a:t>In Java and other object-oriented programming languages, </a:t>
            </a:r>
            <a:r>
              <a:rPr b="1" lang="en">
                <a:solidFill>
                  <a:schemeClr val="accent4"/>
                </a:solidFill>
              </a:rPr>
              <a:t>inheritance </a:t>
            </a:r>
            <a:r>
              <a:rPr lang="en"/>
              <a:t>is like the </a:t>
            </a:r>
            <a:r>
              <a:rPr b="1" lang="en"/>
              <a:t>first </a:t>
            </a:r>
            <a:r>
              <a:rPr lang="en"/>
              <a:t>meaning above -- </a:t>
            </a:r>
            <a:r>
              <a:rPr i="1" lang="en"/>
              <a:t>traits that you inherit from your parents</a:t>
            </a:r>
            <a:endParaRPr i="1" sz="1800"/>
          </a:p>
        </p:txBody>
      </p:sp>
      <p:sp>
        <p:nvSpPr>
          <p:cNvPr id="108" name="Google Shape;108;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114" name="Google Shape;114;p20"/>
          <p:cNvSpPr txBox="1"/>
          <p:nvPr>
            <p:ph idx="1" type="body"/>
          </p:nvPr>
        </p:nvSpPr>
        <p:spPr>
          <a:xfrm>
            <a:off x="272400" y="655625"/>
            <a:ext cx="8520600" cy="76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word “</a:t>
            </a:r>
            <a:r>
              <a:rPr b="1" lang="en" sz="2000"/>
              <a:t>inheritance</a:t>
            </a:r>
            <a:r>
              <a:rPr lang="en" sz="2000"/>
              <a:t>” in everyday language often conjures up ideas like:</a:t>
            </a:r>
            <a:endParaRPr sz="2000"/>
          </a:p>
          <a:p>
            <a:pPr indent="-342900" lvl="1" marL="914400" rtl="0" algn="l">
              <a:spcBef>
                <a:spcPts val="1000"/>
              </a:spcBef>
              <a:spcAft>
                <a:spcPts val="0"/>
              </a:spcAft>
              <a:buSzPts val="1800"/>
              <a:buChar char="○"/>
            </a:pPr>
            <a:r>
              <a:rPr lang="en" sz="1800"/>
              <a:t>Biological traits (eye color, etc.) that a child </a:t>
            </a:r>
            <a:r>
              <a:rPr b="1" lang="en" sz="1800"/>
              <a:t>inherits </a:t>
            </a:r>
            <a:r>
              <a:rPr lang="en" sz="1800"/>
              <a:t>from his or her parents.</a:t>
            </a:r>
            <a:endParaRPr sz="1800"/>
          </a:p>
          <a:p>
            <a:pPr indent="-342900" lvl="1" marL="914400" rtl="0" algn="l">
              <a:spcBef>
                <a:spcPts val="1000"/>
              </a:spcBef>
              <a:spcAft>
                <a:spcPts val="0"/>
              </a:spcAft>
              <a:buSzPts val="1800"/>
              <a:buChar char="○"/>
            </a:pPr>
            <a:r>
              <a:rPr lang="en" sz="1800"/>
              <a:t>Money left behind by the rich uncle that died (“he </a:t>
            </a:r>
            <a:r>
              <a:rPr b="1" lang="en" sz="1800"/>
              <a:t>inherited </a:t>
            </a:r>
            <a:r>
              <a:rPr lang="en" sz="1800"/>
              <a:t>a fortune!”)</a:t>
            </a:r>
            <a:endParaRPr sz="1800"/>
          </a:p>
          <a:p>
            <a:pPr indent="-342900" lvl="0" marL="457200" rtl="0" algn="l">
              <a:spcBef>
                <a:spcPts val="1000"/>
              </a:spcBef>
              <a:spcAft>
                <a:spcPts val="0"/>
              </a:spcAft>
              <a:buSzPts val="1800"/>
              <a:buChar char="●"/>
            </a:pPr>
            <a:r>
              <a:rPr lang="en"/>
              <a:t>In Java and other object-oriented programming languages, </a:t>
            </a:r>
            <a:r>
              <a:rPr b="1" lang="en">
                <a:solidFill>
                  <a:schemeClr val="accent4"/>
                </a:solidFill>
              </a:rPr>
              <a:t>inheritance </a:t>
            </a:r>
            <a:r>
              <a:rPr lang="en"/>
              <a:t>is like the </a:t>
            </a:r>
            <a:r>
              <a:rPr b="1" lang="en"/>
              <a:t>first </a:t>
            </a:r>
            <a:r>
              <a:rPr lang="en"/>
              <a:t>meaning above -- </a:t>
            </a:r>
            <a:r>
              <a:rPr i="1" lang="en"/>
              <a:t>traits that you inherit from your parents</a:t>
            </a:r>
            <a:endParaRPr/>
          </a:p>
          <a:p>
            <a:pPr indent="-342900" lvl="0" marL="457200" rtl="0" algn="l">
              <a:spcBef>
                <a:spcPts val="1000"/>
              </a:spcBef>
              <a:spcAft>
                <a:spcPts val="0"/>
              </a:spcAft>
              <a:buSzPts val="1800"/>
              <a:buChar char="●"/>
            </a:pPr>
            <a:r>
              <a:rPr lang="en"/>
              <a:t>Inheritance can be used to build a </a:t>
            </a:r>
            <a:r>
              <a:rPr b="1" lang="en">
                <a:solidFill>
                  <a:schemeClr val="accent4"/>
                </a:solidFill>
              </a:rPr>
              <a:t>hierarchy </a:t>
            </a:r>
            <a:r>
              <a:rPr lang="en"/>
              <a:t>of classes where “child” classes (known as </a:t>
            </a:r>
            <a:r>
              <a:rPr b="1" lang="en">
                <a:solidFill>
                  <a:schemeClr val="accent4"/>
                </a:solidFill>
              </a:rPr>
              <a:t>subclasses</a:t>
            </a:r>
            <a:r>
              <a:rPr lang="en"/>
              <a:t>) </a:t>
            </a:r>
            <a:r>
              <a:rPr i="1" lang="en"/>
              <a:t>inherit </a:t>
            </a:r>
            <a:r>
              <a:rPr lang="en"/>
              <a:t>attributes and behaviors from a “parent” class (known as a </a:t>
            </a:r>
            <a:r>
              <a:rPr b="1" lang="en">
                <a:solidFill>
                  <a:schemeClr val="accent4"/>
                </a:solidFill>
              </a:rPr>
              <a:t>superclass</a:t>
            </a:r>
            <a:r>
              <a:rPr lang="en"/>
              <a:t>).</a:t>
            </a:r>
            <a:endParaRPr/>
          </a:p>
          <a:p>
            <a:pPr indent="-342900" lvl="1" marL="914400" rtl="0" algn="l">
              <a:spcBef>
                <a:spcPts val="1000"/>
              </a:spcBef>
              <a:spcAft>
                <a:spcPts val="1000"/>
              </a:spcAft>
              <a:buSzPts val="1800"/>
              <a:buChar char="○"/>
            </a:pPr>
            <a:r>
              <a:rPr lang="en" sz="1800"/>
              <a:t>An inheritance hierarchy of classes in computer science is conceptually similar to taxonomic classification in Biology</a:t>
            </a:r>
            <a:endParaRPr sz="1800"/>
          </a:p>
        </p:txBody>
      </p:sp>
      <p:sp>
        <p:nvSpPr>
          <p:cNvPr id="115" name="Google Shape;115;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Biology analogy: taxonomy of animals</a:t>
            </a:r>
            <a:endParaRPr/>
          </a:p>
        </p:txBody>
      </p:sp>
      <p:sp>
        <p:nvSpPr>
          <p:cNvPr id="121" name="Google Shape;121;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1"/>
          <p:cNvPicPr preferRelativeResize="0"/>
          <p:nvPr/>
        </p:nvPicPr>
        <p:blipFill>
          <a:blip r:embed="rId3">
            <a:alphaModFix/>
          </a:blip>
          <a:stretch>
            <a:fillRect/>
          </a:stretch>
        </p:blipFill>
        <p:spPr>
          <a:xfrm>
            <a:off x="346500" y="712925"/>
            <a:ext cx="8520600" cy="365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