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6" r:id="rId2"/>
    <p:sldId id="287" r:id="rId3"/>
    <p:sldId id="256" r:id="rId4"/>
    <p:sldId id="257" r:id="rId5"/>
    <p:sldId id="258" r:id="rId6"/>
    <p:sldId id="264" r:id="rId7"/>
    <p:sldId id="266" r:id="rId8"/>
    <p:sldId id="265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3" r:id="rId23"/>
    <p:sldId id="259" r:id="rId24"/>
    <p:sldId id="280" r:id="rId25"/>
    <p:sldId id="281" r:id="rId26"/>
    <p:sldId id="282" r:id="rId27"/>
    <p:sldId id="260" r:id="rId28"/>
    <p:sldId id="261" r:id="rId29"/>
    <p:sldId id="26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36F"/>
    <a:srgbClr val="FFFFFF"/>
    <a:srgbClr val="F4C54F"/>
    <a:srgbClr val="D67A3B"/>
    <a:srgbClr val="30AFDC"/>
    <a:srgbClr val="645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36" autoAdjust="0"/>
  </p:normalViewPr>
  <p:slideViewPr>
    <p:cSldViewPr snapToGrid="0">
      <p:cViewPr>
        <p:scale>
          <a:sx n="100" d="100"/>
          <a:sy n="100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90970-3005-464C-B0F1-2C170134C482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835C3-D1D1-4287-8520-E4130C4A71C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445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6672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645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3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0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793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97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28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219B-83CD-4042-2EBB-1E3EE8FD8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C6FE-776F-F52E-B093-A95112B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3AD5-3788-A7E0-03A8-3F0CB482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C1D9-BF46-FA03-15B7-CE8E7A4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CE47-015E-F7A4-DF7B-509893BC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4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448B-2B3F-CF52-1B01-FDEECEE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A3D14-252B-45CC-25A7-DD72C4E8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711C-4CB5-632F-4347-412ACBCD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7D5CE-2141-8826-EE3B-CE720C24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49EC-7C32-A9CD-4DC5-D4FB4951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36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85EBB-E1E0-4697-61F9-01D2749A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C75C-D54D-A4CE-3AEB-62977C40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304A-BF6C-28BF-9EE2-8D174F7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C2BB-A87F-5025-AB66-1431EE1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235A1-D2B9-7E75-2888-9CAF1EA6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C9AE-24E9-6FFA-56A7-E8DCC867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B70C-EC02-9E9D-854B-8584B0729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95C8-FAC1-AD27-2948-2EE63F3F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6845-620F-0449-801D-7326E6E3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4CA3-37D7-0FD9-E054-2EB84BD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79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056-00FD-71B1-B943-87EEC622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F2D25-7AA5-FA68-9A99-316E6914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055C-71C0-04D4-41CC-F830AE76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A4AA-5E77-FF1C-E5B0-4532410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34844-573C-4C63-92D2-359CEDE5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64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3B24-8859-35FE-20D5-9AB71A3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56A3-CC01-9C9F-B9CD-87A808EAA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9699-6EC2-5532-BB4A-22BA2D05D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0F99B-D902-CE08-0972-E1909F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01442-C4ED-466B-97E7-E231ECC3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5041-AD4C-AE2E-4461-D79B1C7A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958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F43-3183-1666-9FD0-C4CA87F5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37403-3E8D-E332-67BC-E5D00A4A9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5F24-3825-AC9A-7641-951339F0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00F0D-E33F-A58D-9636-A7DCDC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19B71-3BF0-7AB9-2ADA-ABEF7F11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C98A2-4BBF-F96D-546B-492EAF7B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6D05B-3977-A640-3B98-EA42E7B8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EDD9B-CD8E-0CE4-E4ED-59A9A712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003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50F0-DB5F-0EFA-1464-FAF13276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0A836-18E9-3AEB-8C8A-03A336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E02BA-A8FD-DD38-7426-44E0A38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F9A7-B1BB-3B9E-1D26-0AF8C2A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9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91C54-3A9D-FBBE-69C3-3208BC29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709C1-EA93-55BB-D475-9D27CBE1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C69-21E1-302A-8556-8E979182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72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D3AA-3196-B5F9-01E6-A82CFAC4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547B-E83F-EC5F-74DE-BFF582DD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CF57-A623-A7DF-1E07-21675AFE7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E6294-7619-75C1-7348-65F5002F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136D-8268-9B45-3DBD-03D573EF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C8132-BD6C-0120-CF11-5F76B6A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98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E78F-6C88-0C58-8102-CB358255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BFE54-D05B-C6AA-AEB3-46757FB43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3648A-47A6-0CBC-0E14-A063113A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B594-788F-38EC-1019-6D347F3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9412B-19DD-E513-61E8-9AE8E936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6D20E-ADF7-A404-92B4-2C8BB5EA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27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D224-1C87-0551-30F7-DDA6E5E3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FED8-D8E1-8E1A-EAC9-41D0CC0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21AE-E43F-0E03-C60F-60408A81E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A3E6-ADCC-4214-836D-B18BFC6F3D6C}" type="datetimeFigureOut">
              <a:rPr lang="en-SG" smtClean="0"/>
              <a:t>23/4/2024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3329-01A6-8D36-DF37-E14FF8171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1A87F-5A63-BD16-BC53-30DF4B1AA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8F5-FDAF-4D7D-9312-3E59DE4E551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84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0.png"/><Relationship Id="rId7" Type="http://schemas.openxmlformats.org/officeDocument/2006/relationships/image" Target="../media/image4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1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45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Rectangle 1185">
            <a:extLst>
              <a:ext uri="{FF2B5EF4-FFF2-40B4-BE49-F238E27FC236}">
                <a16:creationId xmlns:a16="http://schemas.microsoft.com/office/drawing/2014/main" id="{A1C878C5-1561-7942-8802-6FE5CF4FC098}"/>
              </a:ext>
            </a:extLst>
          </p:cNvPr>
          <p:cNvSpPr/>
          <p:nvPr/>
        </p:nvSpPr>
        <p:spPr>
          <a:xfrm>
            <a:off x="766355" y="727139"/>
            <a:ext cx="9949591" cy="54037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5D400A27-EDB7-5C51-56F1-C547FCDCB759}"/>
              </a:ext>
            </a:extLst>
          </p:cNvPr>
          <p:cNvSpPr/>
          <p:nvPr/>
        </p:nvSpPr>
        <p:spPr>
          <a:xfrm>
            <a:off x="1025305" y="1377236"/>
            <a:ext cx="7113685" cy="701774"/>
          </a:xfrm>
          <a:prstGeom prst="roundRect">
            <a:avLst/>
          </a:prstGeom>
          <a:solidFill>
            <a:srgbClr val="30AF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09" name="Rectangle: Rounded Corners 1108">
            <a:extLst>
              <a:ext uri="{FF2B5EF4-FFF2-40B4-BE49-F238E27FC236}">
                <a16:creationId xmlns:a16="http://schemas.microsoft.com/office/drawing/2014/main" id="{F3A3FE49-76A1-302F-92AA-09267BCBE27D}"/>
              </a:ext>
            </a:extLst>
          </p:cNvPr>
          <p:cNvSpPr/>
          <p:nvPr/>
        </p:nvSpPr>
        <p:spPr>
          <a:xfrm>
            <a:off x="1009536" y="2181336"/>
            <a:ext cx="7113685" cy="7017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34563B-4B8E-8204-3300-F8A8494FF496}"/>
              </a:ext>
            </a:extLst>
          </p:cNvPr>
          <p:cNvSpPr/>
          <p:nvPr/>
        </p:nvSpPr>
        <p:spPr>
          <a:xfrm>
            <a:off x="1030029" y="5361978"/>
            <a:ext cx="5516270" cy="543367"/>
          </a:xfrm>
          <a:prstGeom prst="roundRect">
            <a:avLst/>
          </a:prstGeom>
          <a:solidFill>
            <a:srgbClr val="38A3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70DB2-796E-77D5-4D21-0A58FB34809C}"/>
              </a:ext>
            </a:extLst>
          </p:cNvPr>
          <p:cNvSpPr txBox="1"/>
          <p:nvPr/>
        </p:nvSpPr>
        <p:spPr>
          <a:xfrm>
            <a:off x="1170484" y="5351718"/>
            <a:ext cx="11396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0</a:t>
            </a:r>
          </a:p>
          <a:p>
            <a:r>
              <a:rPr lang="en-US" sz="1100" dirty="0">
                <a:solidFill>
                  <a:schemeClr val="bg1"/>
                </a:solidFill>
              </a:rPr>
              <a:t>Physical Process</a:t>
            </a:r>
          </a:p>
          <a:p>
            <a:r>
              <a:rPr lang="en-US" sz="1100" dirty="0">
                <a:solidFill>
                  <a:schemeClr val="bg1"/>
                </a:solidFill>
              </a:rPr>
              <a:t>Field I/O device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6F40E-6CDC-3142-B355-A8948EAC2FD9}"/>
              </a:ext>
            </a:extLst>
          </p:cNvPr>
          <p:cNvSpPr/>
          <p:nvPr/>
        </p:nvSpPr>
        <p:spPr>
          <a:xfrm>
            <a:off x="2523869" y="5469061"/>
            <a:ext cx="722706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Railway Sensors 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8A9D1-3982-3D6B-A958-90AC1A17CFAA}"/>
              </a:ext>
            </a:extLst>
          </p:cNvPr>
          <p:cNvSpPr/>
          <p:nvPr/>
        </p:nvSpPr>
        <p:spPr>
          <a:xfrm>
            <a:off x="3390834" y="5469061"/>
            <a:ext cx="722706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Railway Signals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E9C76-96F5-8D37-3368-4E25A569123F}"/>
              </a:ext>
            </a:extLst>
          </p:cNvPr>
          <p:cNvSpPr/>
          <p:nvPr/>
        </p:nvSpPr>
        <p:spPr>
          <a:xfrm>
            <a:off x="4257799" y="5469061"/>
            <a:ext cx="629382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Sensors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7B0103-000E-D884-D82B-6861D521F216}"/>
              </a:ext>
            </a:extLst>
          </p:cNvPr>
          <p:cNvSpPr/>
          <p:nvPr/>
        </p:nvSpPr>
        <p:spPr>
          <a:xfrm>
            <a:off x="5031440" y="5469061"/>
            <a:ext cx="557574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Moto 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81798-A60F-32EB-F496-9C71CD6E9939}"/>
              </a:ext>
            </a:extLst>
          </p:cNvPr>
          <p:cNvSpPr/>
          <p:nvPr/>
        </p:nvSpPr>
        <p:spPr>
          <a:xfrm>
            <a:off x="5733273" y="5469061"/>
            <a:ext cx="557574" cy="3469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Train Brake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A433AA-43FB-8750-BF01-2C9651EEEFC9}"/>
              </a:ext>
            </a:extLst>
          </p:cNvPr>
          <p:cNvSpPr/>
          <p:nvPr/>
        </p:nvSpPr>
        <p:spPr>
          <a:xfrm>
            <a:off x="1030029" y="4725323"/>
            <a:ext cx="5516270" cy="543367"/>
          </a:xfrm>
          <a:prstGeom prst="roundRect">
            <a:avLst/>
          </a:prstGeom>
          <a:solidFill>
            <a:srgbClr val="F4C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B32DD-70D5-783A-A9F3-FDE1CE545FA2}"/>
              </a:ext>
            </a:extLst>
          </p:cNvPr>
          <p:cNvSpPr txBox="1"/>
          <p:nvPr/>
        </p:nvSpPr>
        <p:spPr>
          <a:xfrm>
            <a:off x="1175941" y="4776006"/>
            <a:ext cx="1139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Level 1</a:t>
            </a:r>
          </a:p>
          <a:p>
            <a:r>
              <a:rPr lang="en-US" sz="1100" dirty="0"/>
              <a:t>Controller LAN </a:t>
            </a:r>
            <a:endParaRPr lang="en-SG" sz="1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62F044-8FE8-1152-9ACA-23513CEC9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990" y="4853293"/>
            <a:ext cx="490976" cy="3188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174B07-8672-BA15-9514-721DBD1E6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322" y="4853292"/>
            <a:ext cx="448336" cy="318817"/>
          </a:xfrm>
          <a:prstGeom prst="rect">
            <a:avLst/>
          </a:prstGeom>
        </p:spPr>
      </p:pic>
      <p:pic>
        <p:nvPicPr>
          <p:cNvPr id="17" name="Picture 1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6A62323-1893-2A44-E31A-500A7AE7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57" y="4818963"/>
            <a:ext cx="353441" cy="3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1607BC-B686-9D1F-A5FA-30805718B76E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2885222" y="5206439"/>
            <a:ext cx="395156" cy="2626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991FDC-5938-A523-4381-4ED40121CBCC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>
            <a:off x="3280378" y="5206439"/>
            <a:ext cx="471809" cy="2626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54381-5E81-C02C-7A39-EBFFD50C3174}"/>
              </a:ext>
            </a:extLst>
          </p:cNvPr>
          <p:cNvSpPr txBox="1"/>
          <p:nvPr/>
        </p:nvSpPr>
        <p:spPr>
          <a:xfrm>
            <a:off x="3475674" y="4792140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PLC</a:t>
            </a:r>
            <a:endParaRPr lang="en-SG" sz="11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474EE5-F843-6614-7C22-FF1BC3897E78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4572490" y="5172109"/>
            <a:ext cx="0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8565DA-4985-1133-CEE1-9C6E0B85149D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flipH="1">
            <a:off x="4572490" y="5172109"/>
            <a:ext cx="1098988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BE920-42E9-E2CE-85C9-3D0061417412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5310227" y="5172109"/>
            <a:ext cx="361251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BB032D-39DE-A1C0-0C8C-6AEA72E03ADA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5671478" y="5172109"/>
            <a:ext cx="340582" cy="29695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78A6CA7-BC7C-A2AD-8A1E-273F67297E69}"/>
              </a:ext>
            </a:extLst>
          </p:cNvPr>
          <p:cNvSpPr txBox="1"/>
          <p:nvPr/>
        </p:nvSpPr>
        <p:spPr>
          <a:xfrm>
            <a:off x="4760703" y="4738867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RTU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EB39A8-7F63-3990-6B76-1172C8811636}"/>
              </a:ext>
            </a:extLst>
          </p:cNvPr>
          <p:cNvSpPr txBox="1"/>
          <p:nvPr/>
        </p:nvSpPr>
        <p:spPr>
          <a:xfrm>
            <a:off x="5918350" y="4754861"/>
            <a:ext cx="663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PLC</a:t>
            </a:r>
            <a:endParaRPr lang="en-SG" sz="1100" b="1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85626E-31DC-F276-5A63-CE519FEA04B4}"/>
              </a:ext>
            </a:extLst>
          </p:cNvPr>
          <p:cNvSpPr/>
          <p:nvPr/>
        </p:nvSpPr>
        <p:spPr>
          <a:xfrm>
            <a:off x="1049117" y="3985511"/>
            <a:ext cx="5929012" cy="621014"/>
          </a:xfrm>
          <a:prstGeom prst="roundRect">
            <a:avLst/>
          </a:prstGeom>
          <a:solidFill>
            <a:srgbClr val="D67A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FA0D33-2DD1-53A8-D239-A20309226850}"/>
              </a:ext>
            </a:extLst>
          </p:cNvPr>
          <p:cNvSpPr txBox="1"/>
          <p:nvPr/>
        </p:nvSpPr>
        <p:spPr>
          <a:xfrm>
            <a:off x="1171650" y="3995936"/>
            <a:ext cx="13915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2</a:t>
            </a:r>
          </a:p>
          <a:p>
            <a:r>
              <a:rPr lang="en-US" sz="1100" dirty="0">
                <a:solidFill>
                  <a:schemeClr val="bg1"/>
                </a:solidFill>
              </a:rPr>
              <a:t>Control Center (HQ) Processing LAN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D95CB2AF-7D8A-A169-A9E1-56EFC74F203B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3531818" y="4228445"/>
            <a:ext cx="339078" cy="841959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708D49CE-FD8F-FB30-4172-C58A239BA7F8}"/>
              </a:ext>
            </a:extLst>
          </p:cNvPr>
          <p:cNvSpPr txBox="1"/>
          <p:nvPr/>
        </p:nvSpPr>
        <p:spPr>
          <a:xfrm>
            <a:off x="4349379" y="414172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Railway Track Control HMI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9F0A7B6F-5D7D-E093-0D5D-C5BE474ABFAE}"/>
              </a:ext>
            </a:extLst>
          </p:cNvPr>
          <p:cNvCxnSpPr>
            <a:cxnSpLocks/>
          </p:cNvCxnSpPr>
          <p:nvPr/>
        </p:nvCxnSpPr>
        <p:spPr>
          <a:xfrm>
            <a:off x="4782938" y="5117112"/>
            <a:ext cx="65000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DD0D8DA8-D7CE-18E8-616C-361AFB6B2AF5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867992" y="4221720"/>
            <a:ext cx="336070" cy="92707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2775E1AA-FCCD-A2A2-BD43-5E926AA246E7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5417487" y="4599301"/>
            <a:ext cx="336071" cy="17191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5E5B2C7-E758-EBFC-87E5-9A092A38001F}"/>
              </a:ext>
            </a:extLst>
          </p:cNvPr>
          <p:cNvSpPr txBox="1"/>
          <p:nvPr/>
        </p:nvSpPr>
        <p:spPr>
          <a:xfrm>
            <a:off x="5722675" y="414172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Railway Train Control HMI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14523CF-F535-A874-70AC-D9B00DCA5895}"/>
              </a:ext>
            </a:extLst>
          </p:cNvPr>
          <p:cNvCxnSpPr>
            <a:cxnSpLocks/>
          </p:cNvCxnSpPr>
          <p:nvPr/>
        </p:nvCxnSpPr>
        <p:spPr>
          <a:xfrm>
            <a:off x="3471594" y="4334894"/>
            <a:ext cx="459526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or: Elbow 1049">
            <a:extLst>
              <a:ext uri="{FF2B5EF4-FFF2-40B4-BE49-F238E27FC236}">
                <a16:creationId xmlns:a16="http://schemas.microsoft.com/office/drawing/2014/main" id="{79EF782C-4E66-5E55-8B10-35C1F88AD1E8}"/>
              </a:ext>
            </a:extLst>
          </p:cNvPr>
          <p:cNvCxnSpPr>
            <a:cxnSpLocks/>
          </p:cNvCxnSpPr>
          <p:nvPr/>
        </p:nvCxnSpPr>
        <p:spPr>
          <a:xfrm flipV="1">
            <a:off x="3050519" y="4186256"/>
            <a:ext cx="2466476" cy="141248"/>
          </a:xfrm>
          <a:prstGeom prst="bentConnector4">
            <a:avLst>
              <a:gd name="adj1" fmla="val 15774"/>
              <a:gd name="adj2" fmla="val 169361"/>
            </a:avLst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Graphic 1066" descr="Computer with solid fill">
            <a:extLst>
              <a:ext uri="{FF2B5EF4-FFF2-40B4-BE49-F238E27FC236}">
                <a16:creationId xmlns:a16="http://schemas.microsoft.com/office/drawing/2014/main" id="{2A2F7788-846A-2498-75B5-7917A9FB5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6379" y="4103917"/>
            <a:ext cx="446421" cy="446421"/>
          </a:xfrm>
          <a:prstGeom prst="rect">
            <a:avLst/>
          </a:prstGeom>
        </p:spPr>
      </p:pic>
      <p:pic>
        <p:nvPicPr>
          <p:cNvPr id="1071" name="Graphic 1070" descr="Ui Ux with solid fill">
            <a:extLst>
              <a:ext uri="{FF2B5EF4-FFF2-40B4-BE49-F238E27FC236}">
                <a16:creationId xmlns:a16="http://schemas.microsoft.com/office/drawing/2014/main" id="{724A207D-6425-2AF0-54CD-188748E03C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3468" y="4141097"/>
            <a:ext cx="428782" cy="428782"/>
          </a:xfrm>
          <a:prstGeom prst="rect">
            <a:avLst/>
          </a:prstGeom>
        </p:spPr>
      </p:pic>
      <p:pic>
        <p:nvPicPr>
          <p:cNvPr id="1072" name="Graphic 1071" descr="Ui Ux with solid fill">
            <a:extLst>
              <a:ext uri="{FF2B5EF4-FFF2-40B4-BE49-F238E27FC236}">
                <a16:creationId xmlns:a16="http://schemas.microsoft.com/office/drawing/2014/main" id="{5B15DE57-A8FE-52B0-BFF1-BB754CF31D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2549" y="4141726"/>
            <a:ext cx="428782" cy="428782"/>
          </a:xfrm>
          <a:prstGeom prst="rect">
            <a:avLst/>
          </a:prstGeom>
        </p:spPr>
      </p:pic>
      <p:sp>
        <p:nvSpPr>
          <p:cNvPr id="1073" name="Rectangle: Rounded Corners 1072">
            <a:extLst>
              <a:ext uri="{FF2B5EF4-FFF2-40B4-BE49-F238E27FC236}">
                <a16:creationId xmlns:a16="http://schemas.microsoft.com/office/drawing/2014/main" id="{914357B2-86CF-631A-5913-25692EE3E089}"/>
              </a:ext>
            </a:extLst>
          </p:cNvPr>
          <p:cNvSpPr/>
          <p:nvPr/>
        </p:nvSpPr>
        <p:spPr>
          <a:xfrm>
            <a:off x="999993" y="2990612"/>
            <a:ext cx="7132773" cy="825418"/>
          </a:xfrm>
          <a:prstGeom prst="roundRect">
            <a:avLst/>
          </a:prstGeom>
          <a:solidFill>
            <a:srgbClr val="6458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2CF85FF-5D49-D805-A061-C8498C40474D}"/>
              </a:ext>
            </a:extLst>
          </p:cNvPr>
          <p:cNvSpPr txBox="1"/>
          <p:nvPr/>
        </p:nvSpPr>
        <p:spPr>
          <a:xfrm>
            <a:off x="1128739" y="3058817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3</a:t>
            </a:r>
          </a:p>
          <a:p>
            <a:r>
              <a:rPr lang="en-US" sz="1100" dirty="0">
                <a:solidFill>
                  <a:schemeClr val="bg1"/>
                </a:solidFill>
              </a:rPr>
              <a:t>Operations Management Zone </a:t>
            </a:r>
          </a:p>
        </p:txBody>
      </p:sp>
      <p:pic>
        <p:nvPicPr>
          <p:cNvPr id="1076" name="Graphic 1075" descr="Full Brick Wall with solid fill">
            <a:extLst>
              <a:ext uri="{FF2B5EF4-FFF2-40B4-BE49-F238E27FC236}">
                <a16:creationId xmlns:a16="http://schemas.microsoft.com/office/drawing/2014/main" id="{8B94EF13-072D-CCF8-6A42-BA9A13AECD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3010" y="3540792"/>
            <a:ext cx="418359" cy="418359"/>
          </a:xfrm>
          <a:prstGeom prst="rect">
            <a:avLst/>
          </a:prstGeom>
        </p:spPr>
      </p:pic>
      <p:pic>
        <p:nvPicPr>
          <p:cNvPr id="1078" name="Graphic 1077" descr="Ui Ux with solid fill">
            <a:extLst>
              <a:ext uri="{FF2B5EF4-FFF2-40B4-BE49-F238E27FC236}">
                <a16:creationId xmlns:a16="http://schemas.microsoft.com/office/drawing/2014/main" id="{41868FD4-2C3E-94CF-BFF6-99B06DC056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80377" y="3084516"/>
            <a:ext cx="428782" cy="428782"/>
          </a:xfrm>
          <a:prstGeom prst="rect">
            <a:avLst/>
          </a:prstGeom>
        </p:spPr>
      </p:pic>
      <p:sp>
        <p:nvSpPr>
          <p:cNvPr id="1079" name="TextBox 1078">
            <a:extLst>
              <a:ext uri="{FF2B5EF4-FFF2-40B4-BE49-F238E27FC236}">
                <a16:creationId xmlns:a16="http://schemas.microsoft.com/office/drawing/2014/main" id="{22EC80E6-44A6-FC03-6874-533B6B05F0AB}"/>
              </a:ext>
            </a:extLst>
          </p:cNvPr>
          <p:cNvSpPr txBox="1"/>
          <p:nvPr/>
        </p:nvSpPr>
        <p:spPr>
          <a:xfrm>
            <a:off x="3152065" y="3414175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Management HMI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7BC5915C-F6B5-F29B-1923-49FF773CB471}"/>
              </a:ext>
            </a:extLst>
          </p:cNvPr>
          <p:cNvSpPr txBox="1"/>
          <p:nvPr/>
        </p:nvSpPr>
        <p:spPr>
          <a:xfrm>
            <a:off x="4177519" y="3414173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Application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pic>
        <p:nvPicPr>
          <p:cNvPr id="1081" name="Graphic 1080" descr="Computer with solid fill">
            <a:extLst>
              <a:ext uri="{FF2B5EF4-FFF2-40B4-BE49-F238E27FC236}">
                <a16:creationId xmlns:a16="http://schemas.microsoft.com/office/drawing/2014/main" id="{AC181E2B-5E63-F135-D614-E63DE3E3AF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8825" y="3001685"/>
            <a:ext cx="481208" cy="481208"/>
          </a:xfrm>
          <a:prstGeom prst="rect">
            <a:avLst/>
          </a:prstGeom>
        </p:spPr>
      </p:pic>
      <p:sp>
        <p:nvSpPr>
          <p:cNvPr id="1082" name="TextBox 1081">
            <a:extLst>
              <a:ext uri="{FF2B5EF4-FFF2-40B4-BE49-F238E27FC236}">
                <a16:creationId xmlns:a16="http://schemas.microsoft.com/office/drawing/2014/main" id="{71EA90D7-C945-7165-BDAB-7B05C6BC7DAD}"/>
              </a:ext>
            </a:extLst>
          </p:cNvPr>
          <p:cNvSpPr txBox="1"/>
          <p:nvPr/>
        </p:nvSpPr>
        <p:spPr>
          <a:xfrm>
            <a:off x="5097730" y="3393076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Data Base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pic>
        <p:nvPicPr>
          <p:cNvPr id="1084" name="Graphic 1083" descr="Server with solid fill">
            <a:extLst>
              <a:ext uri="{FF2B5EF4-FFF2-40B4-BE49-F238E27FC236}">
                <a16:creationId xmlns:a16="http://schemas.microsoft.com/office/drawing/2014/main" id="{0EA5F216-35B3-58B8-4678-1120BC950E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86860" y="3040419"/>
            <a:ext cx="446421" cy="446421"/>
          </a:xfrm>
          <a:prstGeom prst="rect">
            <a:avLst/>
          </a:prstGeom>
        </p:spPr>
      </p:pic>
      <p:pic>
        <p:nvPicPr>
          <p:cNvPr id="1086" name="Graphic 1085" descr="Database with solid fill">
            <a:extLst>
              <a:ext uri="{FF2B5EF4-FFF2-40B4-BE49-F238E27FC236}">
                <a16:creationId xmlns:a16="http://schemas.microsoft.com/office/drawing/2014/main" id="{99F08A30-6709-79C6-9E7F-CD83A656E1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11056" y="3017846"/>
            <a:ext cx="481208" cy="481208"/>
          </a:xfrm>
          <a:prstGeom prst="rect">
            <a:avLst/>
          </a:prstGeom>
        </p:spPr>
      </p:pic>
      <p:pic>
        <p:nvPicPr>
          <p:cNvPr id="1087" name="Graphic 1086" descr="Database with solid fill">
            <a:extLst>
              <a:ext uri="{FF2B5EF4-FFF2-40B4-BE49-F238E27FC236}">
                <a16:creationId xmlns:a16="http://schemas.microsoft.com/office/drawing/2014/main" id="{302206FE-61E3-8309-CCF1-CC5ED1EB6E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50243" y="3025391"/>
            <a:ext cx="481208" cy="481208"/>
          </a:xfrm>
          <a:prstGeom prst="rect">
            <a:avLst/>
          </a:prstGeom>
        </p:spPr>
      </p:pic>
      <p:sp>
        <p:nvSpPr>
          <p:cNvPr id="1088" name="TextBox 1087">
            <a:extLst>
              <a:ext uri="{FF2B5EF4-FFF2-40B4-BE49-F238E27FC236}">
                <a16:creationId xmlns:a16="http://schemas.microsoft.com/office/drawing/2014/main" id="{0DB50CC0-3075-E20E-44BF-07CECAE7D5EE}"/>
              </a:ext>
            </a:extLst>
          </p:cNvPr>
          <p:cNvSpPr txBox="1"/>
          <p:nvPr/>
        </p:nvSpPr>
        <p:spPr>
          <a:xfrm>
            <a:off x="6012060" y="3422282"/>
            <a:ext cx="966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Historian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29EFB4D8-076F-4B5B-F99D-9F8943438435}"/>
              </a:ext>
            </a:extLst>
          </p:cNvPr>
          <p:cNvSpPr txBox="1"/>
          <p:nvPr/>
        </p:nvSpPr>
        <p:spPr>
          <a:xfrm>
            <a:off x="7087431" y="3413587"/>
            <a:ext cx="12117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Engineer workstations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B0407D7C-547F-62CD-D8AF-DA4F7D0ED12D}"/>
              </a:ext>
            </a:extLst>
          </p:cNvPr>
          <p:cNvCxnSpPr/>
          <p:nvPr/>
        </p:nvCxnSpPr>
        <p:spPr>
          <a:xfrm>
            <a:off x="3709159" y="32710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D08FAC4E-162A-A2F2-4A8B-747B18B452F8}"/>
              </a:ext>
            </a:extLst>
          </p:cNvPr>
          <p:cNvCxnSpPr/>
          <p:nvPr/>
        </p:nvCxnSpPr>
        <p:spPr>
          <a:xfrm>
            <a:off x="4653386" y="3272373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222A198-A579-FB84-6E4C-420706FDA77E}"/>
              </a:ext>
            </a:extLst>
          </p:cNvPr>
          <p:cNvCxnSpPr/>
          <p:nvPr/>
        </p:nvCxnSpPr>
        <p:spPr>
          <a:xfrm>
            <a:off x="5516995" y="32710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23BFCB02-A338-081F-BA8A-E2273BAF2FF2}"/>
              </a:ext>
            </a:extLst>
          </p:cNvPr>
          <p:cNvCxnSpPr>
            <a:cxnSpLocks/>
          </p:cNvCxnSpPr>
          <p:nvPr/>
        </p:nvCxnSpPr>
        <p:spPr>
          <a:xfrm>
            <a:off x="6448268" y="3271048"/>
            <a:ext cx="6391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22069877-8361-629C-A14C-E8B89795F45D}"/>
              </a:ext>
            </a:extLst>
          </p:cNvPr>
          <p:cNvCxnSpPr>
            <a:cxnSpLocks/>
          </p:cNvCxnSpPr>
          <p:nvPr/>
        </p:nvCxnSpPr>
        <p:spPr>
          <a:xfrm>
            <a:off x="6817879" y="3051755"/>
            <a:ext cx="0" cy="73669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72FA3453-63B2-8FC4-329E-F8FD6202089E}"/>
              </a:ext>
            </a:extLst>
          </p:cNvPr>
          <p:cNvCxnSpPr>
            <a:cxnSpLocks/>
          </p:cNvCxnSpPr>
          <p:nvPr/>
        </p:nvCxnSpPr>
        <p:spPr>
          <a:xfrm>
            <a:off x="2762189" y="2722408"/>
            <a:ext cx="0" cy="8723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C16F48B1-718D-355D-E8C9-0FF5777EF7D2}"/>
              </a:ext>
            </a:extLst>
          </p:cNvPr>
          <p:cNvCxnSpPr>
            <a:cxnSpLocks/>
          </p:cNvCxnSpPr>
          <p:nvPr/>
        </p:nvCxnSpPr>
        <p:spPr>
          <a:xfrm flipV="1">
            <a:off x="2773505" y="3272373"/>
            <a:ext cx="4674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D9B3248B-51B1-CBDA-FF09-632068B624C9}"/>
              </a:ext>
            </a:extLst>
          </p:cNvPr>
          <p:cNvCxnSpPr>
            <a:cxnSpLocks/>
            <a:stCxn id="1076" idx="2"/>
          </p:cNvCxnSpPr>
          <p:nvPr/>
        </p:nvCxnSpPr>
        <p:spPr>
          <a:xfrm flipH="1">
            <a:off x="2762189" y="3959151"/>
            <a:ext cx="1" cy="22710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0" name="Graphic 1109" descr="Full Brick Wall with solid fill">
            <a:extLst>
              <a:ext uri="{FF2B5EF4-FFF2-40B4-BE49-F238E27FC236}">
                <a16:creationId xmlns:a16="http://schemas.microsoft.com/office/drawing/2014/main" id="{3E9B246E-A534-888D-AB32-BD4FB9044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5138" y="2371173"/>
            <a:ext cx="418359" cy="418359"/>
          </a:xfrm>
          <a:prstGeom prst="rect">
            <a:avLst/>
          </a:prstGeom>
        </p:spPr>
      </p:pic>
      <p:pic>
        <p:nvPicPr>
          <p:cNvPr id="1112" name="Graphic 1111" descr="Server with solid fill">
            <a:extLst>
              <a:ext uri="{FF2B5EF4-FFF2-40B4-BE49-F238E27FC236}">
                <a16:creationId xmlns:a16="http://schemas.microsoft.com/office/drawing/2014/main" id="{70F8BC10-C7E5-9F6E-015E-6D28532093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08174" y="2292147"/>
            <a:ext cx="418360" cy="418360"/>
          </a:xfrm>
          <a:prstGeom prst="rect">
            <a:avLst/>
          </a:prstGeom>
        </p:spPr>
      </p:pic>
      <p:pic>
        <p:nvPicPr>
          <p:cNvPr id="1114" name="Graphic 1113" descr="Syncing cloud with solid fill">
            <a:extLst>
              <a:ext uri="{FF2B5EF4-FFF2-40B4-BE49-F238E27FC236}">
                <a16:creationId xmlns:a16="http://schemas.microsoft.com/office/drawing/2014/main" id="{1325A67F-30B2-B0FE-E6BF-3B4D264AFC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16282" y="1342735"/>
            <a:ext cx="587240" cy="587240"/>
          </a:xfrm>
          <a:prstGeom prst="rect">
            <a:avLst/>
          </a:prstGeom>
        </p:spPr>
      </p:pic>
      <p:pic>
        <p:nvPicPr>
          <p:cNvPr id="1116" name="Graphic 1115" descr="Envelope with solid fill">
            <a:extLst>
              <a:ext uri="{FF2B5EF4-FFF2-40B4-BE49-F238E27FC236}">
                <a16:creationId xmlns:a16="http://schemas.microsoft.com/office/drawing/2014/main" id="{074946F4-A2AF-8D4C-EFEA-B79A2B3762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097379" y="1343476"/>
            <a:ext cx="587241" cy="587241"/>
          </a:xfrm>
          <a:prstGeom prst="rect">
            <a:avLst/>
          </a:prstGeom>
        </p:spPr>
      </p:pic>
      <p:pic>
        <p:nvPicPr>
          <p:cNvPr id="1117" name="Graphic 1116" descr="Server with solid fill">
            <a:extLst>
              <a:ext uri="{FF2B5EF4-FFF2-40B4-BE49-F238E27FC236}">
                <a16:creationId xmlns:a16="http://schemas.microsoft.com/office/drawing/2014/main" id="{64FF1BEF-4377-1F9A-61FD-5546B9CDDC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3080" y="2300530"/>
            <a:ext cx="418360" cy="418360"/>
          </a:xfrm>
          <a:prstGeom prst="rect">
            <a:avLst/>
          </a:prstGeom>
        </p:spPr>
      </p:pic>
      <p:pic>
        <p:nvPicPr>
          <p:cNvPr id="1118" name="Graphic 1117" descr="Server with solid fill">
            <a:extLst>
              <a:ext uri="{FF2B5EF4-FFF2-40B4-BE49-F238E27FC236}">
                <a16:creationId xmlns:a16="http://schemas.microsoft.com/office/drawing/2014/main" id="{8F421C18-8E62-5647-EA8C-B5C0C7174F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7159" y="2300530"/>
            <a:ext cx="418360" cy="418360"/>
          </a:xfrm>
          <a:prstGeom prst="rect">
            <a:avLst/>
          </a:prstGeom>
        </p:spPr>
      </p:pic>
      <p:pic>
        <p:nvPicPr>
          <p:cNvPr id="1120" name="Graphic 1119" descr="Laptop with solid fill">
            <a:extLst>
              <a:ext uri="{FF2B5EF4-FFF2-40B4-BE49-F238E27FC236}">
                <a16:creationId xmlns:a16="http://schemas.microsoft.com/office/drawing/2014/main" id="{5A10507F-25C6-7E02-E11D-F3D9D9D512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65203" y="2291019"/>
            <a:ext cx="482408" cy="482408"/>
          </a:xfrm>
          <a:prstGeom prst="rect">
            <a:avLst/>
          </a:prstGeom>
        </p:spPr>
      </p:pic>
      <p:sp>
        <p:nvSpPr>
          <p:cNvPr id="1121" name="TextBox 1120">
            <a:extLst>
              <a:ext uri="{FF2B5EF4-FFF2-40B4-BE49-F238E27FC236}">
                <a16:creationId xmlns:a16="http://schemas.microsoft.com/office/drawing/2014/main" id="{DD9B6DF5-628A-6FB6-E901-9C7E42C950EB}"/>
              </a:ext>
            </a:extLst>
          </p:cNvPr>
          <p:cNvSpPr txBox="1"/>
          <p:nvPr/>
        </p:nvSpPr>
        <p:spPr>
          <a:xfrm>
            <a:off x="3082800" y="2660192"/>
            <a:ext cx="1262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Domain Controller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F1EE0E2E-894D-F473-936C-99D8EB6C663B}"/>
              </a:ext>
            </a:extLst>
          </p:cNvPr>
          <p:cNvSpPr txBox="1"/>
          <p:nvPr/>
        </p:nvSpPr>
        <p:spPr>
          <a:xfrm>
            <a:off x="4257799" y="2648998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Internal Web-Server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9B21C9B5-C6F0-6A42-ACDA-A2F2920AD3C0}"/>
              </a:ext>
            </a:extLst>
          </p:cNvPr>
          <p:cNvSpPr txBox="1"/>
          <p:nvPr/>
        </p:nvSpPr>
        <p:spPr>
          <a:xfrm>
            <a:off x="5589015" y="2642493"/>
            <a:ext cx="1111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Business Server 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A08FE2D6-7A49-E741-91CE-8281B9B68221}"/>
              </a:ext>
            </a:extLst>
          </p:cNvPr>
          <p:cNvSpPr txBox="1"/>
          <p:nvPr/>
        </p:nvSpPr>
        <p:spPr>
          <a:xfrm>
            <a:off x="6659916" y="2642493"/>
            <a:ext cx="1460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Staff laptop/Desktops</a:t>
            </a:r>
            <a:endParaRPr lang="en-SG" sz="1100" dirty="0">
              <a:solidFill>
                <a:schemeClr val="bg1"/>
              </a:solidFill>
            </a:endParaRP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EBAA5112-7011-B4BD-1C71-7DD655517F5B}"/>
              </a:ext>
            </a:extLst>
          </p:cNvPr>
          <p:cNvCxnSpPr>
            <a:cxnSpLocks/>
          </p:cNvCxnSpPr>
          <p:nvPr/>
        </p:nvCxnSpPr>
        <p:spPr>
          <a:xfrm>
            <a:off x="2928555" y="2566033"/>
            <a:ext cx="579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104B64B9-F083-A355-B7C6-4B068ACC395D}"/>
              </a:ext>
            </a:extLst>
          </p:cNvPr>
          <p:cNvCxnSpPr>
            <a:cxnSpLocks/>
          </p:cNvCxnSpPr>
          <p:nvPr/>
        </p:nvCxnSpPr>
        <p:spPr>
          <a:xfrm>
            <a:off x="3887709" y="2554106"/>
            <a:ext cx="725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F8E5D62-3A3A-3038-3D50-D932C9A93AE0}"/>
              </a:ext>
            </a:extLst>
          </p:cNvPr>
          <p:cNvCxnSpPr>
            <a:cxnSpLocks/>
          </p:cNvCxnSpPr>
          <p:nvPr/>
        </p:nvCxnSpPr>
        <p:spPr>
          <a:xfrm>
            <a:off x="4961899" y="2554106"/>
            <a:ext cx="84027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2FF1CE86-F83A-C26B-EE5E-A7541EA5BE2A}"/>
              </a:ext>
            </a:extLst>
          </p:cNvPr>
          <p:cNvCxnSpPr>
            <a:cxnSpLocks/>
          </p:cNvCxnSpPr>
          <p:nvPr/>
        </p:nvCxnSpPr>
        <p:spPr>
          <a:xfrm>
            <a:off x="6187527" y="2554106"/>
            <a:ext cx="6776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" name="TextBox 1132">
            <a:extLst>
              <a:ext uri="{FF2B5EF4-FFF2-40B4-BE49-F238E27FC236}">
                <a16:creationId xmlns:a16="http://schemas.microsoft.com/office/drawing/2014/main" id="{5354713B-2803-5197-EAFA-D31AF53F2782}"/>
              </a:ext>
            </a:extLst>
          </p:cNvPr>
          <p:cNvSpPr txBox="1"/>
          <p:nvPr/>
        </p:nvSpPr>
        <p:spPr>
          <a:xfrm>
            <a:off x="1170484" y="2224114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Level 4</a:t>
            </a:r>
          </a:p>
          <a:p>
            <a:r>
              <a:rPr lang="en-US" sz="1100" dirty="0">
                <a:solidFill>
                  <a:schemeClr val="bg1"/>
                </a:solidFill>
              </a:rPr>
              <a:t>Enterprise </a:t>
            </a:r>
          </a:p>
          <a:p>
            <a:r>
              <a:rPr lang="en-US" sz="1100" dirty="0">
                <a:solidFill>
                  <a:schemeClr val="bg1"/>
                </a:solidFill>
              </a:rPr>
              <a:t>Zone </a:t>
            </a:r>
          </a:p>
        </p:txBody>
      </p:sp>
      <p:pic>
        <p:nvPicPr>
          <p:cNvPr id="1135" name="Graphic 1134" descr="Full Brick Wall with solid fill">
            <a:extLst>
              <a:ext uri="{FF2B5EF4-FFF2-40B4-BE49-F238E27FC236}">
                <a16:creationId xmlns:a16="http://schemas.microsoft.com/office/drawing/2014/main" id="{B4E0EBF9-4273-CD11-3D78-80A3F30EFD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3010" y="1482237"/>
            <a:ext cx="418359" cy="418359"/>
          </a:xfrm>
          <a:prstGeom prst="rect">
            <a:avLst/>
          </a:prstGeom>
        </p:spPr>
      </p:pic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136219E2-889A-E0C4-5937-34BF476F8E7D}"/>
              </a:ext>
            </a:extLst>
          </p:cNvPr>
          <p:cNvCxnSpPr>
            <a:cxnSpLocks/>
          </p:cNvCxnSpPr>
          <p:nvPr/>
        </p:nvCxnSpPr>
        <p:spPr>
          <a:xfrm>
            <a:off x="2773505" y="1887476"/>
            <a:ext cx="0" cy="5877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1E8F6560-E964-964E-A087-DB626211BB3E}"/>
              </a:ext>
            </a:extLst>
          </p:cNvPr>
          <p:cNvCxnSpPr>
            <a:cxnSpLocks/>
          </p:cNvCxnSpPr>
          <p:nvPr/>
        </p:nvCxnSpPr>
        <p:spPr>
          <a:xfrm>
            <a:off x="2915149" y="1680466"/>
            <a:ext cx="57961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1E321A5C-206D-8DEC-8C63-EFA567971E83}"/>
              </a:ext>
            </a:extLst>
          </p:cNvPr>
          <p:cNvSpPr txBox="1"/>
          <p:nvPr/>
        </p:nvSpPr>
        <p:spPr>
          <a:xfrm>
            <a:off x="3309883" y="1801985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External Web-Server </a:t>
            </a:r>
            <a:endParaRPr lang="en-SG" sz="1100" dirty="0"/>
          </a:p>
        </p:txBody>
      </p: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4C61B754-8DF7-863D-CFDB-2A98826EEEFF}"/>
              </a:ext>
            </a:extLst>
          </p:cNvPr>
          <p:cNvCxnSpPr>
            <a:cxnSpLocks/>
          </p:cNvCxnSpPr>
          <p:nvPr/>
        </p:nvCxnSpPr>
        <p:spPr>
          <a:xfrm flipV="1">
            <a:off x="4118134" y="1668901"/>
            <a:ext cx="97924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TextBox 1141">
            <a:extLst>
              <a:ext uri="{FF2B5EF4-FFF2-40B4-BE49-F238E27FC236}">
                <a16:creationId xmlns:a16="http://schemas.microsoft.com/office/drawing/2014/main" id="{9EADED95-0DCD-5800-FF92-B75D599320DD}"/>
              </a:ext>
            </a:extLst>
          </p:cNvPr>
          <p:cNvSpPr txBox="1"/>
          <p:nvPr/>
        </p:nvSpPr>
        <p:spPr>
          <a:xfrm>
            <a:off x="4963307" y="1796563"/>
            <a:ext cx="146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Email Server </a:t>
            </a:r>
            <a:endParaRPr lang="en-SG" sz="1100" dirty="0"/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B271E23B-44B4-8D12-07D2-83BEEC97DFA2}"/>
              </a:ext>
            </a:extLst>
          </p:cNvPr>
          <p:cNvSpPr txBox="1"/>
          <p:nvPr/>
        </p:nvSpPr>
        <p:spPr>
          <a:xfrm>
            <a:off x="1190723" y="1391334"/>
            <a:ext cx="13121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Level 5</a:t>
            </a:r>
          </a:p>
          <a:p>
            <a:r>
              <a:rPr lang="en-US" sz="1100" dirty="0"/>
              <a:t>Internet DMZ </a:t>
            </a:r>
          </a:p>
          <a:p>
            <a:r>
              <a:rPr lang="en-US" sz="1100" dirty="0"/>
              <a:t>Zone</a:t>
            </a:r>
          </a:p>
        </p:txBody>
      </p:sp>
      <p:pic>
        <p:nvPicPr>
          <p:cNvPr id="1144" name="Picture 1143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EA52B254-F1D5-63AB-C01C-0D997F912C0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38" y="4850999"/>
            <a:ext cx="1991877" cy="1140925"/>
          </a:xfrm>
          <a:prstGeom prst="rect">
            <a:avLst/>
          </a:prstGeom>
          <a:ln>
            <a:solidFill>
              <a:srgbClr val="38A36F"/>
            </a:solidFill>
          </a:ln>
        </p:spPr>
      </p:pic>
      <p:pic>
        <p:nvPicPr>
          <p:cNvPr id="1146" name="Picture 114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93690-E12A-A0D4-CAF8-8FED23F522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938" y="2122704"/>
            <a:ext cx="1991877" cy="1140924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1147" name="Picture 1146" descr="A screenshot of a computer&#10;&#10;Description automatically generated">
            <a:extLst>
              <a:ext uri="{FF2B5EF4-FFF2-40B4-BE49-F238E27FC236}">
                <a16:creationId xmlns:a16="http://schemas.microsoft.com/office/drawing/2014/main" id="{E7DB02E8-BF09-7C0D-900E-A370FBB82D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22" y="3529878"/>
            <a:ext cx="1946867" cy="1036033"/>
          </a:xfrm>
          <a:prstGeom prst="rect">
            <a:avLst/>
          </a:prstGeom>
          <a:ln>
            <a:solidFill>
              <a:srgbClr val="D67A3B"/>
            </a:solidFill>
          </a:ln>
        </p:spPr>
      </p:pic>
      <p:cxnSp>
        <p:nvCxnSpPr>
          <p:cNvPr id="1149" name="Connector: Elbow 1148">
            <a:extLst>
              <a:ext uri="{FF2B5EF4-FFF2-40B4-BE49-F238E27FC236}">
                <a16:creationId xmlns:a16="http://schemas.microsoft.com/office/drawing/2014/main" id="{D3FE8455-0096-1418-39AC-241C075A8818}"/>
              </a:ext>
            </a:extLst>
          </p:cNvPr>
          <p:cNvCxnSpPr>
            <a:cxnSpLocks/>
            <a:stCxn id="48" idx="3"/>
            <a:endCxn id="1146" idx="1"/>
          </p:cNvCxnSpPr>
          <p:nvPr/>
        </p:nvCxnSpPr>
        <p:spPr>
          <a:xfrm flipV="1">
            <a:off x="6978129" y="2693166"/>
            <a:ext cx="1578809" cy="1602852"/>
          </a:xfrm>
          <a:prstGeom prst="bentConnector3">
            <a:avLst>
              <a:gd name="adj1" fmla="val 79935"/>
            </a:avLst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2B7BE792-CB1E-B6F1-534F-28004CF2852A}"/>
              </a:ext>
            </a:extLst>
          </p:cNvPr>
          <p:cNvCxnSpPr/>
          <p:nvPr/>
        </p:nvCxnSpPr>
        <p:spPr>
          <a:xfrm>
            <a:off x="8237549" y="4296018"/>
            <a:ext cx="341895" cy="0"/>
          </a:xfrm>
          <a:prstGeom prst="straightConnector1">
            <a:avLst/>
          </a:prstGeom>
          <a:ln w="28575">
            <a:solidFill>
              <a:srgbClr val="D67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22D4E56E-60FD-0B39-94AA-D74425630DF4}"/>
              </a:ext>
            </a:extLst>
          </p:cNvPr>
          <p:cNvCxnSpPr>
            <a:stCxn id="5" idx="3"/>
          </p:cNvCxnSpPr>
          <p:nvPr/>
        </p:nvCxnSpPr>
        <p:spPr>
          <a:xfrm flipV="1">
            <a:off x="6546299" y="5633661"/>
            <a:ext cx="1988135" cy="1"/>
          </a:xfrm>
          <a:prstGeom prst="straightConnector1">
            <a:avLst/>
          </a:prstGeom>
          <a:ln w="28575">
            <a:solidFill>
              <a:srgbClr val="38A3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766AA693-3FFC-BD95-92E9-CA31B79395EF}"/>
              </a:ext>
            </a:extLst>
          </p:cNvPr>
          <p:cNvSpPr txBox="1"/>
          <p:nvPr/>
        </p:nvSpPr>
        <p:spPr>
          <a:xfrm>
            <a:off x="8446908" y="1863218"/>
            <a:ext cx="192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Railway Track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1162" name="TextBox 1161">
            <a:extLst>
              <a:ext uri="{FF2B5EF4-FFF2-40B4-BE49-F238E27FC236}">
                <a16:creationId xmlns:a16="http://schemas.microsoft.com/office/drawing/2014/main" id="{44D4C952-D69D-F641-3AEE-8FE8BC18FC19}"/>
              </a:ext>
            </a:extLst>
          </p:cNvPr>
          <p:cNvSpPr txBox="1"/>
          <p:nvPr/>
        </p:nvSpPr>
        <p:spPr>
          <a:xfrm>
            <a:off x="8506277" y="3272516"/>
            <a:ext cx="1920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Railway Train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8F325A1C-089F-C202-E668-1297F8794159}"/>
              </a:ext>
            </a:extLst>
          </p:cNvPr>
          <p:cNvSpPr txBox="1"/>
          <p:nvPr/>
        </p:nvSpPr>
        <p:spPr>
          <a:xfrm>
            <a:off x="8483282" y="4565911"/>
            <a:ext cx="2428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38A36F"/>
                </a:solidFill>
              </a:rPr>
              <a:t>Railway Physical World Simulator </a:t>
            </a:r>
            <a:endParaRPr lang="en-SG" sz="1100" b="1" dirty="0">
              <a:solidFill>
                <a:srgbClr val="38A36F"/>
              </a:solidFill>
            </a:endParaRPr>
          </a:p>
        </p:txBody>
      </p:sp>
      <p:pic>
        <p:nvPicPr>
          <p:cNvPr id="1165" name="Graphic 1164" descr="Web design with solid fill">
            <a:extLst>
              <a:ext uri="{FF2B5EF4-FFF2-40B4-BE49-F238E27FC236}">
                <a16:creationId xmlns:a16="http://schemas.microsoft.com/office/drawing/2014/main" id="{029E5853-9937-C5E3-F958-B82854AF468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7431" y="4446906"/>
            <a:ext cx="621014" cy="607517"/>
          </a:xfrm>
          <a:prstGeom prst="rect">
            <a:avLst/>
          </a:prstGeom>
        </p:spPr>
      </p:pic>
      <p:pic>
        <p:nvPicPr>
          <p:cNvPr id="1166" name="Graphic 1165" descr="Web design with solid fill">
            <a:extLst>
              <a:ext uri="{FF2B5EF4-FFF2-40B4-BE49-F238E27FC236}">
                <a16:creationId xmlns:a16="http://schemas.microsoft.com/office/drawing/2014/main" id="{69AC7C2F-2570-FDB0-7EC3-65B0348636A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081280" y="4972739"/>
            <a:ext cx="621014" cy="607517"/>
          </a:xfrm>
          <a:prstGeom prst="rect">
            <a:avLst/>
          </a:prstGeom>
        </p:spPr>
      </p:pic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3226EE06-31F0-33AF-877F-6A3B70466DC9}"/>
              </a:ext>
            </a:extLst>
          </p:cNvPr>
          <p:cNvCxnSpPr>
            <a:stCxn id="12" idx="3"/>
            <a:endCxn id="1165" idx="1"/>
          </p:cNvCxnSpPr>
          <p:nvPr/>
        </p:nvCxnSpPr>
        <p:spPr>
          <a:xfrm flipV="1">
            <a:off x="6546299" y="4750665"/>
            <a:ext cx="541132" cy="246342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Connector: Elbow 1181">
            <a:extLst>
              <a:ext uri="{FF2B5EF4-FFF2-40B4-BE49-F238E27FC236}">
                <a16:creationId xmlns:a16="http://schemas.microsoft.com/office/drawing/2014/main" id="{32029F42-611E-3C90-37B2-57B7EFAF3A00}"/>
              </a:ext>
            </a:extLst>
          </p:cNvPr>
          <p:cNvCxnSpPr>
            <a:cxnSpLocks/>
            <a:stCxn id="12" idx="3"/>
            <a:endCxn id="1166" idx="1"/>
          </p:cNvCxnSpPr>
          <p:nvPr/>
        </p:nvCxnSpPr>
        <p:spPr>
          <a:xfrm>
            <a:off x="6546299" y="4997007"/>
            <a:ext cx="534981" cy="279491"/>
          </a:xfrm>
          <a:prstGeom prst="bentConnector3">
            <a:avLst/>
          </a:prstGeom>
          <a:ln w="19050">
            <a:solidFill>
              <a:srgbClr val="F4C5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7" name="TextBox 1186">
            <a:extLst>
              <a:ext uri="{FF2B5EF4-FFF2-40B4-BE49-F238E27FC236}">
                <a16:creationId xmlns:a16="http://schemas.microsoft.com/office/drawing/2014/main" id="{73C6C84A-22C4-B40D-9CB0-3DB9B6C76D90}"/>
              </a:ext>
            </a:extLst>
          </p:cNvPr>
          <p:cNvSpPr txBox="1"/>
          <p:nvPr/>
        </p:nvSpPr>
        <p:spPr>
          <a:xfrm>
            <a:off x="7640033" y="4503549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4C54F"/>
                </a:solidFill>
              </a:rPr>
              <a:t>PLC Simulator </a:t>
            </a:r>
            <a:endParaRPr lang="en-SG" sz="1100" b="1" dirty="0">
              <a:solidFill>
                <a:srgbClr val="F4C54F"/>
              </a:solidFill>
            </a:endParaRPr>
          </a:p>
        </p:txBody>
      </p:sp>
      <p:sp>
        <p:nvSpPr>
          <p:cNvPr id="1188" name="TextBox 1187">
            <a:extLst>
              <a:ext uri="{FF2B5EF4-FFF2-40B4-BE49-F238E27FC236}">
                <a16:creationId xmlns:a16="http://schemas.microsoft.com/office/drawing/2014/main" id="{D77CFE89-BD10-08AD-D8AA-32FD15CC7271}"/>
              </a:ext>
            </a:extLst>
          </p:cNvPr>
          <p:cNvSpPr txBox="1"/>
          <p:nvPr/>
        </p:nvSpPr>
        <p:spPr>
          <a:xfrm>
            <a:off x="7662271" y="5038174"/>
            <a:ext cx="791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4C54F"/>
                </a:solidFill>
              </a:rPr>
              <a:t>RTU Simulator </a:t>
            </a:r>
            <a:endParaRPr lang="en-SG" sz="1100" b="1" dirty="0">
              <a:solidFill>
                <a:srgbClr val="F4C54F"/>
              </a:solidFill>
            </a:endParaRPr>
          </a:p>
        </p:txBody>
      </p:sp>
      <p:pic>
        <p:nvPicPr>
          <p:cNvPr id="3" name="Picture 2" descr="A logo with text on it&#10;&#10;Description automatically generated">
            <a:extLst>
              <a:ext uri="{FF2B5EF4-FFF2-40B4-BE49-F238E27FC236}">
                <a16:creationId xmlns:a16="http://schemas.microsoft.com/office/drawing/2014/main" id="{A35EFFDA-2314-CE85-463C-9079DE51DD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51" y="892090"/>
            <a:ext cx="1228892" cy="952391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DAD05D-6BAE-5E6C-6BE4-C407433BBE5F}"/>
              </a:ext>
            </a:extLst>
          </p:cNvPr>
          <p:cNvSpPr txBox="1"/>
          <p:nvPr/>
        </p:nvSpPr>
        <p:spPr>
          <a:xfrm>
            <a:off x="943187" y="867003"/>
            <a:ext cx="852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Mini Railway Cyber Range (Railway [Metro] IT-OT System Cyber Security Test Platform)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5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2EDF3B-6D77-B6E5-9017-C61597421AB1}"/>
              </a:ext>
            </a:extLst>
          </p:cNvPr>
          <p:cNvSpPr/>
          <p:nvPr/>
        </p:nvSpPr>
        <p:spPr>
          <a:xfrm>
            <a:off x="5045619" y="31418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Logic calculator (thread2)</a:t>
            </a:r>
            <a:endParaRPr lang="en-SG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F02B7-C6E8-5FDF-BF95-9925F3A4D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73" y="2654182"/>
            <a:ext cx="324555" cy="372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C8BE64-8480-8EB1-C1BF-AA2D25D919D6}"/>
              </a:ext>
            </a:extLst>
          </p:cNvPr>
          <p:cNvSpPr txBox="1"/>
          <p:nvPr/>
        </p:nvSpPr>
        <p:spPr>
          <a:xfrm>
            <a:off x="6643205" y="2694765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Ladder logic bank</a:t>
            </a:r>
            <a:endParaRPr lang="en-SG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(thread3)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0C2F0-EF7B-6479-6AF8-8A56E9B5830E}"/>
              </a:ext>
            </a:extLst>
          </p:cNvPr>
          <p:cNvCxnSpPr>
            <a:cxnSpLocks/>
          </p:cNvCxnSpPr>
          <p:nvPr/>
        </p:nvCxnSpPr>
        <p:spPr>
          <a:xfrm>
            <a:off x="5559378" y="2698156"/>
            <a:ext cx="0" cy="43899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58736B-A0EF-7E17-9854-18431EE2A1F0}"/>
              </a:ext>
            </a:extLst>
          </p:cNvPr>
          <p:cNvCxnSpPr>
            <a:stCxn id="14" idx="2"/>
          </p:cNvCxnSpPr>
          <p:nvPr/>
        </p:nvCxnSpPr>
        <p:spPr>
          <a:xfrm flipH="1">
            <a:off x="6442350" y="3026186"/>
            <a:ext cx="1" cy="1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F95157-112B-D9DA-335C-ACCA720A23CE}"/>
              </a:ext>
            </a:extLst>
          </p:cNvPr>
          <p:cNvCxnSpPr>
            <a:cxnSpLocks/>
          </p:cNvCxnSpPr>
          <p:nvPr/>
        </p:nvCxnSpPr>
        <p:spPr>
          <a:xfrm flipV="1">
            <a:off x="5446413" y="3624345"/>
            <a:ext cx="0" cy="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0A9A6E-2D74-9DB6-ABF5-289A4EBECAE2}"/>
              </a:ext>
            </a:extLst>
          </p:cNvPr>
          <p:cNvSpPr txBox="1"/>
          <p:nvPr/>
        </p:nvSpPr>
        <p:spPr>
          <a:xfrm>
            <a:off x="5506835" y="3580867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state change  data</a:t>
            </a:r>
            <a:endParaRPr lang="en-SG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C8113F-F52D-12CC-63F9-9F9455CCAE18}"/>
              </a:ext>
            </a:extLst>
          </p:cNvPr>
          <p:cNvCxnSpPr>
            <a:cxnSpLocks/>
          </p:cNvCxnSpPr>
          <p:nvPr/>
        </p:nvCxnSpPr>
        <p:spPr>
          <a:xfrm>
            <a:off x="6419531" y="3636623"/>
            <a:ext cx="0" cy="373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A938C7-7EC1-B20D-6E35-F4BE5099FB80}"/>
              </a:ext>
            </a:extLst>
          </p:cNvPr>
          <p:cNvSpPr txBox="1"/>
          <p:nvPr/>
        </p:nvSpPr>
        <p:spPr>
          <a:xfrm>
            <a:off x="6412942" y="3616841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state change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031917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2414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  <a:endCxn id="89" idx="1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8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EF9D394-929D-439C-24DC-BB5FC14BB3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239272"/>
            <a:ext cx="2230876" cy="128031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10049649" y="3605571"/>
            <a:ext cx="204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Railway[Metro] System SCADA-HMI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65724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1658C-8A1E-A6B2-E9DC-595B5A9F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57" y="905191"/>
            <a:ext cx="2495238" cy="2523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BD60F-8A6C-1948-4A7E-33AAAEC51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885" y="398999"/>
            <a:ext cx="2076190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9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5B0FE2A8-4234-BA54-9722-7015DAE0C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5" y="1189889"/>
            <a:ext cx="1761905" cy="809524"/>
          </a:xfrm>
          <a:prstGeom prst="rect">
            <a:avLst/>
          </a:prstGeom>
        </p:spPr>
      </p:pic>
      <p:pic>
        <p:nvPicPr>
          <p:cNvPr id="9" name="Picture 8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999B2DEE-D8D3-7D74-6115-26A98498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46" y="1750306"/>
            <a:ext cx="2597007" cy="1497098"/>
          </a:xfrm>
          <a:prstGeom prst="rect">
            <a:avLst/>
          </a:prstGeom>
        </p:spPr>
      </p:pic>
      <p:pic>
        <p:nvPicPr>
          <p:cNvPr id="11" name="Picture 10" descr="A blue and green line with a circle and text&#10;&#10;Description automatically generated">
            <a:extLst>
              <a:ext uri="{FF2B5EF4-FFF2-40B4-BE49-F238E27FC236}">
                <a16:creationId xmlns:a16="http://schemas.microsoft.com/office/drawing/2014/main" id="{EB75591F-7306-693B-67EA-039DD6B811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2" b="13419"/>
          <a:stretch/>
        </p:blipFill>
        <p:spPr>
          <a:xfrm>
            <a:off x="8108002" y="5509563"/>
            <a:ext cx="1742857" cy="563323"/>
          </a:xfrm>
          <a:prstGeom prst="rect">
            <a:avLst/>
          </a:prstGeom>
        </p:spPr>
      </p:pic>
      <p:pic>
        <p:nvPicPr>
          <p:cNvPr id="12" name="Picture 11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5C6AD0B3-2ED6-B908-6439-4E11E89495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30"/>
          <a:stretch/>
        </p:blipFill>
        <p:spPr>
          <a:xfrm>
            <a:off x="2148572" y="4133190"/>
            <a:ext cx="3073878" cy="1460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EDBE6E-2D42-149B-8B74-6752FF9286AC}"/>
              </a:ext>
            </a:extLst>
          </p:cNvPr>
          <p:cNvSpPr/>
          <p:nvPr/>
        </p:nvSpPr>
        <p:spPr>
          <a:xfrm>
            <a:off x="2398017" y="462976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43FE5-0754-AFFC-D46F-221D044C91CA}"/>
              </a:ext>
            </a:extLst>
          </p:cNvPr>
          <p:cNvSpPr/>
          <p:nvPr/>
        </p:nvSpPr>
        <p:spPr>
          <a:xfrm>
            <a:off x="2596025" y="243694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800A0F6-6161-DD4F-136B-5305D8751A2B}"/>
              </a:ext>
            </a:extLst>
          </p:cNvPr>
          <p:cNvCxnSpPr>
            <a:cxnSpLocks/>
            <a:endCxn id="13" idx="1"/>
          </p:cNvCxnSpPr>
          <p:nvPr/>
        </p:nvCxnSpPr>
        <p:spPr>
          <a:xfrm rot="5400000">
            <a:off x="1685747" y="3652481"/>
            <a:ext cx="1760251" cy="335710"/>
          </a:xfrm>
          <a:prstGeom prst="bentConnector4">
            <a:avLst>
              <a:gd name="adj1" fmla="val 47992"/>
              <a:gd name="adj2" fmla="val 29726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5DC1-5ACB-A8F6-AE25-E4BA26E74751}"/>
              </a:ext>
            </a:extLst>
          </p:cNvPr>
          <p:cNvSpPr/>
          <p:nvPr/>
        </p:nvSpPr>
        <p:spPr>
          <a:xfrm>
            <a:off x="1980715" y="2409229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5FFE567-69B3-78E7-0FF3-247728CACA72}"/>
              </a:ext>
            </a:extLst>
          </p:cNvPr>
          <p:cNvCxnSpPr>
            <a:cxnSpLocks/>
            <a:stCxn id="20" idx="0"/>
            <a:endCxn id="23" idx="0"/>
          </p:cNvCxnSpPr>
          <p:nvPr/>
        </p:nvCxnSpPr>
        <p:spPr>
          <a:xfrm rot="16200000" flipH="1">
            <a:off x="2715860" y="1841939"/>
            <a:ext cx="1939299" cy="3073879"/>
          </a:xfrm>
          <a:prstGeom prst="bentConnector3">
            <a:avLst>
              <a:gd name="adj1" fmla="val -1178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1347F84-D8CD-1E10-C8FD-195426F8F1C5}"/>
              </a:ext>
            </a:extLst>
          </p:cNvPr>
          <p:cNvSpPr/>
          <p:nvPr/>
        </p:nvSpPr>
        <p:spPr>
          <a:xfrm>
            <a:off x="5177121" y="4348528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C03139-9BF4-1ED4-2E04-5ED69E296D2B}"/>
              </a:ext>
            </a:extLst>
          </p:cNvPr>
          <p:cNvSpPr/>
          <p:nvPr/>
        </p:nvSpPr>
        <p:spPr>
          <a:xfrm>
            <a:off x="3117447" y="2454496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2FE31-18D0-AED4-8757-1F5D5E34B17F}"/>
              </a:ext>
            </a:extLst>
          </p:cNvPr>
          <p:cNvSpPr/>
          <p:nvPr/>
        </p:nvSpPr>
        <p:spPr>
          <a:xfrm>
            <a:off x="4895888" y="500745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E4BE449-F8E2-C9C3-F4B3-8CCD286261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rot="16200000" flipH="1">
            <a:off x="3088416" y="3154648"/>
            <a:ext cx="2049689" cy="165591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661CEBB-2EAD-69E2-C868-932723A7FC8A}"/>
              </a:ext>
            </a:extLst>
          </p:cNvPr>
          <p:cNvSpPr txBox="1"/>
          <p:nvPr/>
        </p:nvSpPr>
        <p:spPr>
          <a:xfrm>
            <a:off x="1051125" y="5750163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Direct trigger latching relay implemented by PLC ladder logic </a:t>
            </a:r>
            <a:endParaRPr lang="en-SG" sz="14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383AC6-6E69-F1E8-5EE5-BF2BEE697984}"/>
              </a:ext>
            </a:extLst>
          </p:cNvPr>
          <p:cNvCxnSpPr>
            <a:cxnSpLocks/>
            <a:stCxn id="33" idx="1"/>
            <a:endCxn id="14" idx="0"/>
          </p:cNvCxnSpPr>
          <p:nvPr/>
        </p:nvCxnSpPr>
        <p:spPr>
          <a:xfrm flipH="1">
            <a:off x="2763881" y="1466719"/>
            <a:ext cx="3033094" cy="9702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DB510-6D0C-F44B-7B7B-07ACFF7BEA5C}"/>
              </a:ext>
            </a:extLst>
          </p:cNvPr>
          <p:cNvSpPr txBox="1"/>
          <p:nvPr/>
        </p:nvSpPr>
        <p:spPr>
          <a:xfrm>
            <a:off x="5796975" y="1205109"/>
            <a:ext cx="140510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docking sensor</a:t>
            </a:r>
            <a:endParaRPr lang="en-SG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9375A0-A456-0F30-7694-2F5AFE4D0DAB}"/>
              </a:ext>
            </a:extLst>
          </p:cNvPr>
          <p:cNvCxnSpPr>
            <a:cxnSpLocks/>
          </p:cNvCxnSpPr>
          <p:nvPr/>
        </p:nvCxnSpPr>
        <p:spPr>
          <a:xfrm flipH="1" flipV="1">
            <a:off x="3453158" y="2688578"/>
            <a:ext cx="2343817" cy="586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F2D102B-7EA7-CFFA-C90F-03F9C2001727}"/>
              </a:ext>
            </a:extLst>
          </p:cNvPr>
          <p:cNvSpPr txBox="1"/>
          <p:nvPr/>
        </p:nvSpPr>
        <p:spPr>
          <a:xfrm>
            <a:off x="5825256" y="3013890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exit station block signal light</a:t>
            </a:r>
            <a:endParaRPr lang="en-SG" sz="14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CC934B-7AD4-A4A7-20DE-FBF26AE9D97E}"/>
              </a:ext>
            </a:extLst>
          </p:cNvPr>
          <p:cNvCxnSpPr>
            <a:cxnSpLocks/>
          </p:cNvCxnSpPr>
          <p:nvPr/>
        </p:nvCxnSpPr>
        <p:spPr>
          <a:xfrm flipH="1" flipV="1">
            <a:off x="2316426" y="2953944"/>
            <a:ext cx="3508830" cy="1277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41A978F-4437-BE7C-20B0-F07575F60F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55" b="10505"/>
          <a:stretch/>
        </p:blipFill>
        <p:spPr>
          <a:xfrm>
            <a:off x="8108000" y="4514623"/>
            <a:ext cx="1761905" cy="69368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6A3D6B-880E-7B88-0013-C1DE9E2CD1D5}"/>
              </a:ext>
            </a:extLst>
          </p:cNvPr>
          <p:cNvSpPr txBox="1"/>
          <p:nvPr/>
        </p:nvSpPr>
        <p:spPr>
          <a:xfrm>
            <a:off x="8010749" y="66666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Train enter the station and trigger the docking sensor: </a:t>
            </a:r>
            <a:endParaRPr lang="en-SG" sz="1400" b="1" dirty="0"/>
          </a:p>
        </p:txBody>
      </p:sp>
      <p:pic>
        <p:nvPicPr>
          <p:cNvPr id="46" name="Picture 45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AF06974A-1C05-6793-98BD-B1877EF37A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2"/>
          <a:stretch/>
        </p:blipFill>
        <p:spPr>
          <a:xfrm>
            <a:off x="8088954" y="2971450"/>
            <a:ext cx="1761905" cy="8129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C6244CE-97AD-B338-A549-18C90F896971}"/>
              </a:ext>
            </a:extLst>
          </p:cNvPr>
          <p:cNvSpPr txBox="1"/>
          <p:nvPr/>
        </p:nvSpPr>
        <p:spPr>
          <a:xfrm>
            <a:off x="8010749" y="1999413"/>
            <a:ext cx="3621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Station turn on train exit signal to stop the train for docking, also turn on the station enter block signal to avoid other trains enters the station: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28BCED-9216-284E-BA27-844B95674EF3}"/>
              </a:ext>
            </a:extLst>
          </p:cNvPr>
          <p:cNvSpPr txBox="1"/>
          <p:nvPr/>
        </p:nvSpPr>
        <p:spPr>
          <a:xfrm>
            <a:off x="5832117" y="4052213"/>
            <a:ext cx="1579534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enter station block signal light</a:t>
            </a:r>
            <a:endParaRPr lang="en-SG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9B69E0-28D6-167E-C22C-6EF9799C4409}"/>
              </a:ext>
            </a:extLst>
          </p:cNvPr>
          <p:cNvSpPr txBox="1"/>
          <p:nvPr/>
        </p:nvSpPr>
        <p:spPr>
          <a:xfrm>
            <a:off x="8021318" y="3775959"/>
            <a:ext cx="3621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3: When the train finished docking, turn off both signal light to allow train left the station:</a:t>
            </a:r>
            <a:endParaRPr lang="en-SG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8664C0-2DFC-0B7B-B4C8-7DCAEFAF2ABD}"/>
              </a:ext>
            </a:extLst>
          </p:cNvPr>
          <p:cNvSpPr txBox="1"/>
          <p:nvPr/>
        </p:nvSpPr>
        <p:spPr>
          <a:xfrm>
            <a:off x="8010748" y="5208303"/>
            <a:ext cx="362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waits another train dock:</a:t>
            </a:r>
            <a:endParaRPr lang="en-SG" sz="1400" b="1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9AD4B4B-156D-72DA-B224-153DB35BBC83}"/>
              </a:ext>
            </a:extLst>
          </p:cNvPr>
          <p:cNvCxnSpPr>
            <a:cxnSpLocks/>
          </p:cNvCxnSpPr>
          <p:nvPr/>
        </p:nvCxnSpPr>
        <p:spPr>
          <a:xfrm>
            <a:off x="5917055" y="544706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77180A-7BB7-8835-560B-9082BD877233}"/>
              </a:ext>
            </a:extLst>
          </p:cNvPr>
          <p:cNvSpPr txBox="1"/>
          <p:nvPr/>
        </p:nvSpPr>
        <p:spPr>
          <a:xfrm>
            <a:off x="6442955" y="549436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91D46-35C7-91A3-C3A8-88D72E95E292}"/>
              </a:ext>
            </a:extLst>
          </p:cNvPr>
          <p:cNvSpPr txBox="1"/>
          <p:nvPr/>
        </p:nvSpPr>
        <p:spPr>
          <a:xfrm>
            <a:off x="1009169" y="594651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02165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3501B4A8-F5BC-7A50-CDAE-36FB021B5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91" y="1276671"/>
            <a:ext cx="1935629" cy="11374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C82997-A9AD-48D7-DD0E-994E3B796FC6}"/>
              </a:ext>
            </a:extLst>
          </p:cNvPr>
          <p:cNvSpPr/>
          <p:nvPr/>
        </p:nvSpPr>
        <p:spPr>
          <a:xfrm>
            <a:off x="3404163" y="1692987"/>
            <a:ext cx="335711" cy="5032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AF438-C8C4-26CC-84CA-3ECDD9D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40" y="2766657"/>
            <a:ext cx="1514081" cy="1124475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86F98B2-E3ED-BC4C-AB02-6A4DDDB2441A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2604515" y="1864588"/>
            <a:ext cx="694866" cy="2026544"/>
          </a:xfrm>
          <a:prstGeom prst="bentConnector4">
            <a:avLst>
              <a:gd name="adj1" fmla="val -41846"/>
              <a:gd name="adj2" fmla="val 11128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ACA1B7-4762-D917-5572-BECD9CD54794}"/>
              </a:ext>
            </a:extLst>
          </p:cNvPr>
          <p:cNvSpPr/>
          <p:nvPr/>
        </p:nvSpPr>
        <p:spPr>
          <a:xfrm>
            <a:off x="2604515" y="1692985"/>
            <a:ext cx="694866" cy="3432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8638AD0-56C6-B3BA-2E16-F633F8BF13CB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3299381" y="1944620"/>
            <a:ext cx="440493" cy="822037"/>
          </a:xfrm>
          <a:prstGeom prst="bentConnector4">
            <a:avLst>
              <a:gd name="adj1" fmla="val -51896"/>
              <a:gd name="adj2" fmla="val 6530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DD367-0DF0-BAE2-8E8F-09E928C216F8}"/>
              </a:ext>
            </a:extLst>
          </p:cNvPr>
          <p:cNvCxnSpPr>
            <a:cxnSpLocks/>
          </p:cNvCxnSpPr>
          <p:nvPr/>
        </p:nvCxnSpPr>
        <p:spPr>
          <a:xfrm flipH="1">
            <a:off x="3817856" y="1583776"/>
            <a:ext cx="933253" cy="109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A659BE-7D46-34F9-44B3-32F3DCA36C7B}"/>
              </a:ext>
            </a:extLst>
          </p:cNvPr>
          <p:cNvSpPr txBox="1"/>
          <p:nvPr/>
        </p:nvSpPr>
        <p:spPr>
          <a:xfrm>
            <a:off x="4751109" y="1385208"/>
            <a:ext cx="1596265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speed sensor</a:t>
            </a:r>
            <a:endParaRPr lang="en-SG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268CBA-6576-B5A4-B6AC-DA9D626F9E6C}"/>
              </a:ext>
            </a:extLst>
          </p:cNvPr>
          <p:cNvSpPr txBox="1"/>
          <p:nvPr/>
        </p:nvSpPr>
        <p:spPr>
          <a:xfrm>
            <a:off x="4751109" y="3119394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power (moto)</a:t>
            </a:r>
            <a:endParaRPr lang="en-SG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D764C-FEEA-D961-404C-5F33D9145C08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053001" y="2045540"/>
            <a:ext cx="1698108" cy="1227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577F24-3258-D566-3E85-439A76B77609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99381" y="2766657"/>
            <a:ext cx="1451728" cy="9757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97A6E0-433C-9502-0AC1-8C95D7D97766}"/>
              </a:ext>
            </a:extLst>
          </p:cNvPr>
          <p:cNvSpPr txBox="1"/>
          <p:nvPr/>
        </p:nvSpPr>
        <p:spPr>
          <a:xfrm>
            <a:off x="4751109" y="3583355"/>
            <a:ext cx="1698108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input connector </a:t>
            </a:r>
            <a:endParaRPr lang="en-SG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9DA001-A53C-4293-3652-8BDFB0FACAF8}"/>
              </a:ext>
            </a:extLst>
          </p:cNvPr>
          <p:cNvSpPr txBox="1"/>
          <p:nvPr/>
        </p:nvSpPr>
        <p:spPr>
          <a:xfrm>
            <a:off x="4751109" y="4042152"/>
            <a:ext cx="1828800" cy="30777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PLC output connector </a:t>
            </a:r>
            <a:endParaRPr lang="en-SG" sz="14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A035D-432E-73AE-7EE6-2889B1757963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339984" y="3840511"/>
            <a:ext cx="1411125" cy="355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7B2F99-61E6-DADF-4EB8-782CB6743F74}"/>
              </a:ext>
            </a:extLst>
          </p:cNvPr>
          <p:cNvSpPr txBox="1"/>
          <p:nvPr/>
        </p:nvSpPr>
        <p:spPr>
          <a:xfrm>
            <a:off x="6782116" y="614949"/>
            <a:ext cx="3188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Train power off, Train speed is 0 km/ h</a:t>
            </a:r>
            <a:endParaRPr lang="en-SG" sz="1400" b="1" dirty="0"/>
          </a:p>
        </p:txBody>
      </p:sp>
      <p:pic>
        <p:nvPicPr>
          <p:cNvPr id="38" name="Picture 37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9DDAD580-DA4B-8186-7C53-58A74297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1202865"/>
            <a:ext cx="1476190" cy="628571"/>
          </a:xfrm>
          <a:prstGeom prst="rect">
            <a:avLst/>
          </a:prstGeom>
        </p:spPr>
      </p:pic>
      <p:pic>
        <p:nvPicPr>
          <p:cNvPr id="40" name="Picture 3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54FE139-B7DF-DB7E-DA81-0A33159BB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49" y="2328325"/>
            <a:ext cx="1676190" cy="90476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5341E0-C904-016C-B02B-176529892BB1}"/>
              </a:ext>
            </a:extLst>
          </p:cNvPr>
          <p:cNvSpPr txBox="1"/>
          <p:nvPr/>
        </p:nvSpPr>
        <p:spPr>
          <a:xfrm>
            <a:off x="6809796" y="1831360"/>
            <a:ext cx="350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Train power on , Train speed is low (0 km/ h – 20km/h)</a:t>
            </a:r>
            <a:endParaRPr lang="en-SG" sz="1400" b="1" dirty="0"/>
          </a:p>
        </p:txBody>
      </p:sp>
      <p:pic>
        <p:nvPicPr>
          <p:cNvPr id="43" name="Picture 42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D4F5FD27-DF77-0661-F68E-BB84E34D3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73" y="3765146"/>
            <a:ext cx="995158" cy="58478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4781826-515D-6171-B6AA-99A59B520E24}"/>
              </a:ext>
            </a:extLst>
          </p:cNvPr>
          <p:cNvSpPr txBox="1"/>
          <p:nvPr/>
        </p:nvSpPr>
        <p:spPr>
          <a:xfrm>
            <a:off x="6809796" y="3288669"/>
            <a:ext cx="368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Train power on , Train speed is normal (56 km/ h – 90 km/ h)</a:t>
            </a:r>
            <a:endParaRPr lang="en-SG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324D41-583A-C016-256A-EDFE85CC7279}"/>
              </a:ext>
            </a:extLst>
          </p:cNvPr>
          <p:cNvSpPr txBox="1"/>
          <p:nvPr/>
        </p:nvSpPr>
        <p:spPr>
          <a:xfrm>
            <a:off x="2175094" y="468287"/>
            <a:ext cx="417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Train’s Senor-Power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6123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14795-CF51-2912-FA2C-FD1E1C031834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628FDF3-8814-05C9-AD3A-79B27023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EDBA11-519B-A6CF-321D-1B47DAEC11F2}"/>
              </a:ext>
            </a:extLst>
          </p:cNvPr>
          <p:cNvSpPr/>
          <p:nvPr/>
        </p:nvSpPr>
        <p:spPr>
          <a:xfrm>
            <a:off x="4678853" y="1670552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B9A34B-CEB1-34C2-A822-E56232E51E80}"/>
              </a:ext>
            </a:extLst>
          </p:cNvPr>
          <p:cNvCxnSpPr>
            <a:cxnSpLocks/>
          </p:cNvCxnSpPr>
          <p:nvPr/>
        </p:nvCxnSpPr>
        <p:spPr>
          <a:xfrm>
            <a:off x="5227869" y="2017469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309F29-C506-F629-5860-D54BE230ED15}"/>
              </a:ext>
            </a:extLst>
          </p:cNvPr>
          <p:cNvSpPr/>
          <p:nvPr/>
        </p:nvSpPr>
        <p:spPr>
          <a:xfrm>
            <a:off x="4678853" y="2351239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BB1C1-DDED-D425-4F21-2EE48D3F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62" y="1670552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DD6AF1-E376-270F-A435-8FFC9AA245DE}"/>
              </a:ext>
            </a:extLst>
          </p:cNvPr>
          <p:cNvCxnSpPr>
            <a:cxnSpLocks/>
          </p:cNvCxnSpPr>
          <p:nvPr/>
        </p:nvCxnSpPr>
        <p:spPr>
          <a:xfrm rot="5400000">
            <a:off x="6369903" y="19298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E229D-6210-7D2F-1E95-A46F7288437C}"/>
              </a:ext>
            </a:extLst>
          </p:cNvPr>
          <p:cNvSpPr txBox="1"/>
          <p:nvPr/>
        </p:nvSpPr>
        <p:spPr>
          <a:xfrm>
            <a:off x="6005308" y="1467859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E3F41-1A78-A4F1-EDCD-7443A94B7ED4}"/>
              </a:ext>
            </a:extLst>
          </p:cNvPr>
          <p:cNvSpPr/>
          <p:nvPr/>
        </p:nvSpPr>
        <p:spPr>
          <a:xfrm>
            <a:off x="2942251" y="3162680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connector (thread1)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E80C89-F9FD-1814-3655-2B418409F7DB}"/>
              </a:ext>
            </a:extLst>
          </p:cNvPr>
          <p:cNvSpPr/>
          <p:nvPr/>
        </p:nvSpPr>
        <p:spPr>
          <a:xfrm>
            <a:off x="7319050" y="3137148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server (thread2)</a:t>
            </a:r>
            <a:endParaRPr lang="en-SG" sz="12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EA510EE-981F-0517-8B83-6C82D4DED314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738273" y="2524698"/>
            <a:ext cx="940580" cy="637982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9A20A9-A8AE-612F-B373-FFB64297BBB2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6194574" y="2524698"/>
            <a:ext cx="1920498" cy="612450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EF9D54-7971-12EE-B12C-495DA58D91E0}"/>
              </a:ext>
            </a:extLst>
          </p:cNvPr>
          <p:cNvSpPr/>
          <p:nvPr/>
        </p:nvSpPr>
        <p:spPr>
          <a:xfrm>
            <a:off x="3002243" y="4050439"/>
            <a:ext cx="1332362" cy="591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Real world Communication loop </a:t>
            </a:r>
            <a:endParaRPr lang="en-SG" sz="12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364B045-1570-83A9-8D44-139AE4A9571D}"/>
              </a:ext>
            </a:extLst>
          </p:cNvPr>
          <p:cNvCxnSpPr>
            <a:cxnSpLocks/>
            <a:stCxn id="28" idx="2"/>
            <a:endCxn id="28" idx="1"/>
          </p:cNvCxnSpPr>
          <p:nvPr/>
        </p:nvCxnSpPr>
        <p:spPr>
          <a:xfrm rot="5400000" flipH="1">
            <a:off x="3187356" y="4161282"/>
            <a:ext cx="295955" cy="666181"/>
          </a:xfrm>
          <a:prstGeom prst="bentConnector4">
            <a:avLst>
              <a:gd name="adj1" fmla="val -77241"/>
              <a:gd name="adj2" fmla="val 13431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88ECD3-3930-BDD0-2C81-0C81F19E9F8D}"/>
              </a:ext>
            </a:extLst>
          </p:cNvPr>
          <p:cNvCxnSpPr>
            <a:cxnSpLocks/>
          </p:cNvCxnSpPr>
          <p:nvPr/>
        </p:nvCxnSpPr>
        <p:spPr>
          <a:xfrm>
            <a:off x="3735835" y="362434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604766E-0B94-06F2-6FC3-0F54D7DEB142}"/>
              </a:ext>
            </a:extLst>
          </p:cNvPr>
          <p:cNvSpPr/>
          <p:nvPr/>
        </p:nvSpPr>
        <p:spPr>
          <a:xfrm>
            <a:off x="5045619" y="4035475"/>
            <a:ext cx="159204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Register and coils state manager 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BB8E-7D67-371F-A625-5CDA5B3CD8F6}"/>
              </a:ext>
            </a:extLst>
          </p:cNvPr>
          <p:cNvCxnSpPr/>
          <p:nvPr/>
        </p:nvCxnSpPr>
        <p:spPr>
          <a:xfrm>
            <a:off x="4334604" y="4116427"/>
            <a:ext cx="71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EF89C7-5CE2-2959-0A73-F2C1ECACD4AA}"/>
              </a:ext>
            </a:extLst>
          </p:cNvPr>
          <p:cNvSpPr txBox="1"/>
          <p:nvPr/>
        </p:nvSpPr>
        <p:spPr>
          <a:xfrm>
            <a:off x="4300535" y="3747095"/>
            <a:ext cx="98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input sensor  data</a:t>
            </a:r>
            <a:endParaRPr lang="en-SG" sz="9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C219BF-7C37-F1E6-9642-82730B06B58D}"/>
              </a:ext>
            </a:extLst>
          </p:cNvPr>
          <p:cNvCxnSpPr>
            <a:cxnSpLocks/>
          </p:cNvCxnSpPr>
          <p:nvPr/>
        </p:nvCxnSpPr>
        <p:spPr>
          <a:xfrm flipH="1">
            <a:off x="4331239" y="4350270"/>
            <a:ext cx="680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5B3CA4-7BD4-F8E3-8CA4-1470C9E30A16}"/>
              </a:ext>
            </a:extLst>
          </p:cNvPr>
          <p:cNvSpPr txBox="1"/>
          <p:nvPr/>
        </p:nvSpPr>
        <p:spPr>
          <a:xfrm>
            <a:off x="4361402" y="4388433"/>
            <a:ext cx="851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real-world output signal data</a:t>
            </a:r>
            <a:endParaRPr lang="en-SG" sz="900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1C18D7-BAC8-7367-63A9-4C54F4651C00}"/>
              </a:ext>
            </a:extLst>
          </p:cNvPr>
          <p:cNvCxnSpPr>
            <a:endCxn id="33" idx="3"/>
          </p:cNvCxnSpPr>
          <p:nvPr/>
        </p:nvCxnSpPr>
        <p:spPr>
          <a:xfrm rot="10800000" flipV="1">
            <a:off x="6637662" y="3624344"/>
            <a:ext cx="1158306" cy="641963"/>
          </a:xfrm>
          <a:prstGeom prst="bentConnector3">
            <a:avLst>
              <a:gd name="adj1" fmla="val -4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4B3AD2C-291D-91B4-D52A-C0DCD8A8CC75}"/>
              </a:ext>
            </a:extLst>
          </p:cNvPr>
          <p:cNvSpPr txBox="1"/>
          <p:nvPr/>
        </p:nvSpPr>
        <p:spPr>
          <a:xfrm>
            <a:off x="6770708" y="4078506"/>
            <a:ext cx="1096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Change Coils state</a:t>
            </a:r>
            <a:endParaRPr lang="en-SG" sz="9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DE55E36-C971-2F4E-A563-65B5307210C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699284" y="3598813"/>
            <a:ext cx="1415788" cy="789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78BD8D-2322-1B66-DA7B-30021BB97727}"/>
              </a:ext>
            </a:extLst>
          </p:cNvPr>
          <p:cNvSpPr txBox="1"/>
          <p:nvPr/>
        </p:nvSpPr>
        <p:spPr>
          <a:xfrm>
            <a:off x="7154823" y="4358640"/>
            <a:ext cx="109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holing register state</a:t>
            </a:r>
            <a:endParaRPr lang="en-SG" sz="900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9C953E5-BA13-AAF7-F69A-7B3967CE4A9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0261" y="3226333"/>
            <a:ext cx="230832" cy="796021"/>
          </a:xfrm>
          <a:prstGeom prst="bentConnector4">
            <a:avLst>
              <a:gd name="adj1" fmla="val -99033"/>
              <a:gd name="adj2" fmla="val 128718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4DBF2C5-6D11-A5E7-ADF9-E2A444D26387}"/>
              </a:ext>
            </a:extLst>
          </p:cNvPr>
          <p:cNvSpPr txBox="1"/>
          <p:nvPr/>
        </p:nvSpPr>
        <p:spPr>
          <a:xfrm>
            <a:off x="8186496" y="4008262"/>
            <a:ext cx="15335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Modbus request queue handling loop</a:t>
            </a:r>
            <a:endParaRPr lang="en-SG" sz="105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9794-69B7-F2D0-9DBE-DDFE92583F63}"/>
              </a:ext>
            </a:extLst>
          </p:cNvPr>
          <p:cNvCxnSpPr/>
          <p:nvPr/>
        </p:nvCxnSpPr>
        <p:spPr>
          <a:xfrm>
            <a:off x="2320419" y="1124030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858565E-C4DE-DCA2-0C9C-0AE02B1AF723}"/>
              </a:ext>
            </a:extLst>
          </p:cNvPr>
          <p:cNvSpPr txBox="1"/>
          <p:nvPr/>
        </p:nvSpPr>
        <p:spPr>
          <a:xfrm>
            <a:off x="1958354" y="762510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28D249-53F9-E4A3-52BE-3DABEE5B48D3}"/>
              </a:ext>
            </a:extLst>
          </p:cNvPr>
          <p:cNvCxnSpPr/>
          <p:nvPr/>
        </p:nvCxnSpPr>
        <p:spPr>
          <a:xfrm>
            <a:off x="9704156" y="1105259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43F48E3-38F2-0DCC-78E5-80B3DE159819}"/>
              </a:ext>
            </a:extLst>
          </p:cNvPr>
          <p:cNvSpPr txBox="1"/>
          <p:nvPr/>
        </p:nvSpPr>
        <p:spPr>
          <a:xfrm>
            <a:off x="9228064" y="76251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pic>
        <p:nvPicPr>
          <p:cNvPr id="79" name="Picture 78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4766133F-4A40-0E98-A1B1-C6A872306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6" y="2654182"/>
            <a:ext cx="1884230" cy="10476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2784799-4D08-E0CB-EF0C-4888E0129C0A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1815210" y="3006888"/>
            <a:ext cx="492124" cy="1881942"/>
          </a:xfrm>
          <a:prstGeom prst="bentConnector2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D050DB-643B-B7ED-1D19-17D028048F1E}"/>
              </a:ext>
            </a:extLst>
          </p:cNvPr>
          <p:cNvSpPr txBox="1"/>
          <p:nvPr/>
        </p:nvSpPr>
        <p:spPr>
          <a:xfrm>
            <a:off x="1308989" y="3923481"/>
            <a:ext cx="11714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UDP data flow </a:t>
            </a:r>
            <a:endParaRPr lang="en-SG" sz="1050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A6CD963-FA6A-298F-63BE-0D27084C4898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911093" y="2879431"/>
            <a:ext cx="983770" cy="488550"/>
          </a:xfrm>
          <a:prstGeom prst="bentConnector3">
            <a:avLst>
              <a:gd name="adj1" fmla="val 5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F3DDA03-445D-4AE4-9F1B-95DE34EAA424}"/>
              </a:ext>
            </a:extLst>
          </p:cNvPr>
          <p:cNvSpPr txBox="1"/>
          <p:nvPr/>
        </p:nvSpPr>
        <p:spPr>
          <a:xfrm>
            <a:off x="122601" y="2102340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E196393-BC97-285A-BD22-FAF37F8EA91F}"/>
              </a:ext>
            </a:extLst>
          </p:cNvPr>
          <p:cNvSpPr txBox="1"/>
          <p:nvPr/>
        </p:nvSpPr>
        <p:spPr>
          <a:xfrm>
            <a:off x="9839036" y="3605571"/>
            <a:ext cx="2044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Trains Control HMI</a:t>
            </a:r>
            <a:endParaRPr lang="en-SG" sz="1400" b="1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AED203-96D1-032F-4B8D-4817257E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63" y="2304846"/>
            <a:ext cx="2220902" cy="12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1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4414902" y="108608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4963918" y="1433006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4414902" y="1766776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992" y="1236921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6107246" y="1460583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5769638" y="1034228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4963918" y="2113693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4415869" y="246061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7067977" y="2460610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4983232" y="2248918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5249668" y="280752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4992051" y="315124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4887718" y="2834667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4785176" y="3797227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info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4554343" y="2834667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4423225" y="4413937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4760012" y="5547237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5619334" y="4144143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4993361" y="3789774"/>
            <a:ext cx="1559052" cy="9758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5795521" y="5071392"/>
            <a:ext cx="970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 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4922507" y="5558201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512932" y="3556854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DBFF00-8F71-25AD-8C9D-A0D8A97605B7}"/>
              </a:ext>
            </a:extLst>
          </p:cNvPr>
          <p:cNvSpPr txBox="1"/>
          <p:nvPr/>
        </p:nvSpPr>
        <p:spPr>
          <a:xfrm>
            <a:off x="5695121" y="4546565"/>
            <a:ext cx="706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Power Control event</a:t>
            </a:r>
            <a:endParaRPr lang="en-SG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6868214" y="3111147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7392532" y="2834667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6423366" y="3207998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6289967" y="2760185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>
            <a:off x="6432865" y="3399129"/>
            <a:ext cx="40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6296371" y="3590260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8468857" y="2827574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7551812" y="3970685"/>
            <a:ext cx="142716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client (Modbus TCP client)</a:t>
            </a:r>
            <a:endParaRPr lang="en-SG" sz="12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222F8E-C90C-660F-E935-DB342931100A}"/>
              </a:ext>
            </a:extLst>
          </p:cNvPr>
          <p:cNvCxnSpPr/>
          <p:nvPr/>
        </p:nvCxnSpPr>
        <p:spPr>
          <a:xfrm>
            <a:off x="7762157" y="3457472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7740281" y="3504630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9388555" y="669978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9009204" y="929144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955343" y="418566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9745268" y="3953832"/>
            <a:ext cx="1547874" cy="721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Trains Sensor-Power System Control PLC Simulator module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4000575" y="4922008"/>
            <a:ext cx="1284401" cy="27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state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4000575" y="2634069"/>
            <a:ext cx="415294" cy="2423142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814E978-AB7F-A61B-0446-59869C7CE121}"/>
              </a:ext>
            </a:extLst>
          </p:cNvPr>
          <p:cNvCxnSpPr>
            <a:cxnSpLocks/>
          </p:cNvCxnSpPr>
          <p:nvPr/>
        </p:nvCxnSpPr>
        <p:spPr>
          <a:xfrm>
            <a:off x="5009236" y="5201594"/>
            <a:ext cx="0" cy="34564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5348237" y="3504630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4909595" y="3544094"/>
            <a:ext cx="1194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Trains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9009204" y="3789823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290234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D8D633-BB41-A968-E822-A0200D924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88" y="1274717"/>
            <a:ext cx="8585576" cy="46547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C2F1BE-A761-5A02-E011-403DD2D2DF71}"/>
              </a:ext>
            </a:extLst>
          </p:cNvPr>
          <p:cNvCxnSpPr>
            <a:cxnSpLocks/>
          </p:cNvCxnSpPr>
          <p:nvPr/>
        </p:nvCxnSpPr>
        <p:spPr>
          <a:xfrm>
            <a:off x="2733675" y="1074656"/>
            <a:ext cx="0" cy="8974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0E0F3EF-6C50-2AB1-32D7-A1288519C4D0}"/>
              </a:ext>
            </a:extLst>
          </p:cNvPr>
          <p:cNvSpPr txBox="1"/>
          <p:nvPr/>
        </p:nvSpPr>
        <p:spPr>
          <a:xfrm>
            <a:off x="2374295" y="797657"/>
            <a:ext cx="2178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information display grid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8A00B-058C-09B9-01D2-94126DD920AE}"/>
              </a:ext>
            </a:extLst>
          </p:cNvPr>
          <p:cNvCxnSpPr>
            <a:cxnSpLocks/>
          </p:cNvCxnSpPr>
          <p:nvPr/>
        </p:nvCxnSpPr>
        <p:spPr>
          <a:xfrm flipV="1">
            <a:off x="2695870" y="5498442"/>
            <a:ext cx="0" cy="5724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BC694-A280-5040-4871-BBE41CFE80A8}"/>
              </a:ext>
            </a:extLst>
          </p:cNvPr>
          <p:cNvSpPr txBox="1"/>
          <p:nvPr/>
        </p:nvSpPr>
        <p:spPr>
          <a:xfrm>
            <a:off x="1689805" y="6042369"/>
            <a:ext cx="2173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ON button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B6FED-AA58-E1EC-0670-2AA59B8D4B2C}"/>
              </a:ext>
            </a:extLst>
          </p:cNvPr>
          <p:cNvCxnSpPr>
            <a:cxnSpLocks/>
          </p:cNvCxnSpPr>
          <p:nvPr/>
        </p:nvCxnSpPr>
        <p:spPr>
          <a:xfrm flipH="1" flipV="1">
            <a:off x="4545192" y="5498442"/>
            <a:ext cx="0" cy="543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0EB4E-7246-C787-8CBB-4927812EBD1E}"/>
              </a:ext>
            </a:extLst>
          </p:cNvPr>
          <p:cNvSpPr txBox="1"/>
          <p:nvPr/>
        </p:nvSpPr>
        <p:spPr>
          <a:xfrm>
            <a:off x="3923955" y="6042369"/>
            <a:ext cx="3469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Turn train power OFF button (emergency stop)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389A0A-374C-404F-FA33-A1B1534F37EF}"/>
              </a:ext>
            </a:extLst>
          </p:cNvPr>
          <p:cNvCxnSpPr>
            <a:cxnSpLocks/>
          </p:cNvCxnSpPr>
          <p:nvPr/>
        </p:nvCxnSpPr>
        <p:spPr>
          <a:xfrm>
            <a:off x="9209987" y="1074656"/>
            <a:ext cx="0" cy="888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23E9E2-E895-C1BB-3E14-AD7DDE1820E1}"/>
              </a:ext>
            </a:extLst>
          </p:cNvPr>
          <p:cNvSpPr txBox="1"/>
          <p:nvPr/>
        </p:nvSpPr>
        <p:spPr>
          <a:xfrm>
            <a:off x="8913044" y="870450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state panel </a:t>
            </a:r>
            <a:endParaRPr lang="en-SG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0F9A1-AFB6-7D5B-0606-C951896F5FDD}"/>
              </a:ext>
            </a:extLst>
          </p:cNvPr>
          <p:cNvCxnSpPr>
            <a:cxnSpLocks/>
          </p:cNvCxnSpPr>
          <p:nvPr/>
        </p:nvCxnSpPr>
        <p:spPr>
          <a:xfrm flipH="1">
            <a:off x="9308657" y="2196445"/>
            <a:ext cx="95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A310C66-8BCD-DDCE-BE16-94A6E972C598}"/>
              </a:ext>
            </a:extLst>
          </p:cNvPr>
          <p:cNvSpPr txBox="1"/>
          <p:nvPr/>
        </p:nvSpPr>
        <p:spPr>
          <a:xfrm>
            <a:off x="10265167" y="1933529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AE0BA-7867-4131-EF24-E08D66D9FF04}"/>
              </a:ext>
            </a:extLst>
          </p:cNvPr>
          <p:cNvCxnSpPr>
            <a:cxnSpLocks/>
          </p:cNvCxnSpPr>
          <p:nvPr/>
        </p:nvCxnSpPr>
        <p:spPr>
          <a:xfrm flipH="1">
            <a:off x="9611263" y="2593942"/>
            <a:ext cx="6539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2FF886C-C551-86B4-4B22-BFCBFBFB4F31}"/>
              </a:ext>
            </a:extLst>
          </p:cNvPr>
          <p:cNvSpPr txBox="1"/>
          <p:nvPr/>
        </p:nvSpPr>
        <p:spPr>
          <a:xfrm>
            <a:off x="10265167" y="2395194"/>
            <a:ext cx="125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coils state indicator  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DC6ADAF-B56D-5723-7896-C6FABA041304}"/>
              </a:ext>
            </a:extLst>
          </p:cNvPr>
          <p:cNvCxnSpPr>
            <a:cxnSpLocks/>
          </p:cNvCxnSpPr>
          <p:nvPr/>
        </p:nvCxnSpPr>
        <p:spPr>
          <a:xfrm flipH="1">
            <a:off x="6926195" y="3457281"/>
            <a:ext cx="33578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C81DB2-06C7-352F-09B5-C6D551F78A7D}"/>
              </a:ext>
            </a:extLst>
          </p:cNvPr>
          <p:cNvSpPr txBox="1"/>
          <p:nvPr/>
        </p:nvSpPr>
        <p:spPr>
          <a:xfrm>
            <a:off x="10284021" y="3226448"/>
            <a:ext cx="125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holding register state indicator  </a:t>
            </a:r>
            <a:endParaRPr lang="en-SG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4F66BE-97AF-A90A-4D2B-41781FD9D143}"/>
              </a:ext>
            </a:extLst>
          </p:cNvPr>
          <p:cNvCxnSpPr>
            <a:cxnSpLocks/>
          </p:cNvCxnSpPr>
          <p:nvPr/>
        </p:nvCxnSpPr>
        <p:spPr>
          <a:xfrm flipV="1">
            <a:off x="8014354" y="5155413"/>
            <a:ext cx="0" cy="915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7523FB-A88F-C435-0B85-CD835FB456A9}"/>
              </a:ext>
            </a:extLst>
          </p:cNvPr>
          <p:cNvSpPr txBox="1"/>
          <p:nvPr/>
        </p:nvSpPr>
        <p:spPr>
          <a:xfrm>
            <a:off x="7701885" y="6052021"/>
            <a:ext cx="1253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&amp; time</a:t>
            </a:r>
            <a:endParaRPr lang="en-SG" sz="12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ECC4-E5B9-7799-13FB-BA6A560037EB}"/>
              </a:ext>
            </a:extLst>
          </p:cNvPr>
          <p:cNvCxnSpPr>
            <a:cxnSpLocks/>
          </p:cNvCxnSpPr>
          <p:nvPr/>
        </p:nvCxnSpPr>
        <p:spPr>
          <a:xfrm flipH="1">
            <a:off x="9458226" y="5850492"/>
            <a:ext cx="70827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F86BEA-903F-B808-381B-97C9882E74F6}"/>
              </a:ext>
            </a:extLst>
          </p:cNvPr>
          <p:cNvSpPr txBox="1"/>
          <p:nvPr/>
        </p:nvSpPr>
        <p:spPr>
          <a:xfrm>
            <a:off x="10164785" y="5527326"/>
            <a:ext cx="145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Critical information and error state display 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13444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0EA0-DD3F-D601-00C3-6ACBCB48B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41"/>
          <a:stretch/>
        </p:blipFill>
        <p:spPr>
          <a:xfrm>
            <a:off x="768891" y="1460980"/>
            <a:ext cx="9580858" cy="30261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D475EC-DE56-A795-C011-AE35078AF9EB}"/>
              </a:ext>
            </a:extLst>
          </p:cNvPr>
          <p:cNvSpPr/>
          <p:nvPr/>
        </p:nvSpPr>
        <p:spPr>
          <a:xfrm>
            <a:off x="765143" y="2577604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114A0-E0F2-6CE5-E14F-3F717CAC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2573" y="3563332"/>
            <a:ext cx="301658" cy="1630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4F593-96E0-3B08-7023-25DEDC6AF619}"/>
              </a:ext>
            </a:extLst>
          </p:cNvPr>
          <p:cNvCxnSpPr>
            <a:cxnSpLocks/>
          </p:cNvCxnSpPr>
          <p:nvPr/>
        </p:nvCxnSpPr>
        <p:spPr>
          <a:xfrm flipV="1">
            <a:off x="5731497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7F5E-03A3-B338-5B29-3B5B470C52BB}"/>
              </a:ext>
            </a:extLst>
          </p:cNvPr>
          <p:cNvCxnSpPr>
            <a:cxnSpLocks/>
          </p:cNvCxnSpPr>
          <p:nvPr/>
        </p:nvCxnSpPr>
        <p:spPr>
          <a:xfrm flipV="1">
            <a:off x="6955354" y="3761295"/>
            <a:ext cx="754144" cy="1432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95F598-8CB9-8B30-E46D-6A1E312B42F7}"/>
              </a:ext>
            </a:extLst>
          </p:cNvPr>
          <p:cNvSpPr txBox="1"/>
          <p:nvPr/>
        </p:nvSpPr>
        <p:spPr>
          <a:xfrm>
            <a:off x="3975121" y="4892511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Emergency Stop button pressed (Mode-B)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off, Train totally stop[speed=0], Current cut off. Voltage range in (Normal , 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Max. permanent</a:t>
            </a:r>
            <a:r>
              <a:rPr lang="en-US" sz="1400" b="1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OFF (white)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888B30-29CC-83C7-D12B-AEE6C142D11E}"/>
              </a:ext>
            </a:extLst>
          </p:cNvPr>
          <p:cNvSpPr/>
          <p:nvPr/>
        </p:nvSpPr>
        <p:spPr>
          <a:xfrm>
            <a:off x="765143" y="3480062"/>
            <a:ext cx="5483258" cy="2356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2EF419-B890-5640-0F92-F51EF6F9CEB9}"/>
              </a:ext>
            </a:extLst>
          </p:cNvPr>
          <p:cNvCxnSpPr>
            <a:cxnSpLocks/>
          </p:cNvCxnSpPr>
          <p:nvPr/>
        </p:nvCxnSpPr>
        <p:spPr>
          <a:xfrm>
            <a:off x="4044099" y="1244338"/>
            <a:ext cx="0" cy="1451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42C382-99B6-688C-3212-EAB376A02A19}"/>
              </a:ext>
            </a:extLst>
          </p:cNvPr>
          <p:cNvCxnSpPr>
            <a:cxnSpLocks/>
          </p:cNvCxnSpPr>
          <p:nvPr/>
        </p:nvCxnSpPr>
        <p:spPr>
          <a:xfrm>
            <a:off x="6674177" y="1131216"/>
            <a:ext cx="0" cy="1762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57BD62-5B35-1558-35E4-C4BFFA0BC5B7}"/>
              </a:ext>
            </a:extLst>
          </p:cNvPr>
          <p:cNvSpPr txBox="1"/>
          <p:nvPr/>
        </p:nvSpPr>
        <p:spPr>
          <a:xfrm>
            <a:off x="3222547" y="74787"/>
            <a:ext cx="6196401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A-1 (docking/waiting):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on, Train speed very low [&lt;5km/h],  Current drop low. Voltage range in (</a:t>
            </a:r>
            <a:r>
              <a:rPr lang="en-SG" sz="1400" b="1" i="0" dirty="0">
                <a:solidFill>
                  <a:srgbClr val="202122"/>
                </a:solidFill>
                <a:effectLst/>
              </a:rPr>
              <a:t>Min. permanent , </a:t>
            </a:r>
            <a:r>
              <a:rPr lang="en-US" sz="1400" b="1" dirty="0"/>
              <a:t>Normal)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speed sensor (Register) indicator OFF (grey).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PLC train motor power indicator ON (green)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D8F6D-BD3D-DD0C-B3C2-CE951C0E9048}"/>
              </a:ext>
            </a:extLst>
          </p:cNvPr>
          <p:cNvSpPr txBox="1"/>
          <p:nvPr/>
        </p:nvSpPr>
        <p:spPr>
          <a:xfrm>
            <a:off x="765143" y="320221"/>
            <a:ext cx="1825808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normal operation mode A-2 (running)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9D106D-0D61-D7E1-BDFC-5CEEC9E7F599}"/>
              </a:ext>
            </a:extLst>
          </p:cNvPr>
          <p:cNvCxnSpPr>
            <a:cxnSpLocks/>
          </p:cNvCxnSpPr>
          <p:nvPr/>
        </p:nvCxnSpPr>
        <p:spPr>
          <a:xfrm>
            <a:off x="1556994" y="1058885"/>
            <a:ext cx="0" cy="2051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64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E3C01-6ED6-298B-3736-056A14F6A439}"/>
              </a:ext>
            </a:extLst>
          </p:cNvPr>
          <p:cNvSpPr/>
          <p:nvPr/>
        </p:nvSpPr>
        <p:spPr>
          <a:xfrm>
            <a:off x="2614382" y="944687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F9FCB7-5CD3-0026-72B8-A2950A0AC97D}"/>
              </a:ext>
            </a:extLst>
          </p:cNvPr>
          <p:cNvCxnSpPr>
            <a:cxnSpLocks/>
          </p:cNvCxnSpPr>
          <p:nvPr/>
        </p:nvCxnSpPr>
        <p:spPr>
          <a:xfrm>
            <a:off x="3163398" y="1291604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EF9269F-8BD4-DA3A-987B-0365F70D7717}"/>
              </a:ext>
            </a:extLst>
          </p:cNvPr>
          <p:cNvSpPr/>
          <p:nvPr/>
        </p:nvSpPr>
        <p:spPr>
          <a:xfrm>
            <a:off x="2614382" y="1625374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816DF-6994-1041-4C0A-27FC5FC1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72" y="1095519"/>
            <a:ext cx="324555" cy="372004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02DC9CB-9E68-0595-2F55-EFA61A1D4119}"/>
              </a:ext>
            </a:extLst>
          </p:cNvPr>
          <p:cNvCxnSpPr>
            <a:stCxn id="7" idx="2"/>
          </p:cNvCxnSpPr>
          <p:nvPr/>
        </p:nvCxnSpPr>
        <p:spPr>
          <a:xfrm rot="5400000">
            <a:off x="4306726" y="1319181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F2E39-20DD-AC91-84B5-64DC05123573}"/>
              </a:ext>
            </a:extLst>
          </p:cNvPr>
          <p:cNvSpPr txBox="1"/>
          <p:nvPr/>
        </p:nvSpPr>
        <p:spPr>
          <a:xfrm>
            <a:off x="3969118" y="892826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BC86C-A472-B7AB-565B-085A1FE8FECA}"/>
              </a:ext>
            </a:extLst>
          </p:cNvPr>
          <p:cNvCxnSpPr>
            <a:cxnSpLocks/>
          </p:cNvCxnSpPr>
          <p:nvPr/>
        </p:nvCxnSpPr>
        <p:spPr>
          <a:xfrm>
            <a:off x="3163398" y="197229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73815B-1719-91C2-E2B4-1E9C576E9158}"/>
              </a:ext>
            </a:extLst>
          </p:cNvPr>
          <p:cNvSpPr/>
          <p:nvPr/>
        </p:nvSpPr>
        <p:spPr>
          <a:xfrm>
            <a:off x="2615349" y="2319208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7E67F9-30F3-2919-551C-C95E348E1CDD}"/>
              </a:ext>
            </a:extLst>
          </p:cNvPr>
          <p:cNvSpPr/>
          <p:nvPr/>
        </p:nvSpPr>
        <p:spPr>
          <a:xfrm>
            <a:off x="5267457" y="2319208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Connector (sub thread )</a:t>
            </a:r>
            <a:endParaRPr lang="en-SG" sz="12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9279CB-ED71-02C3-17CF-8675295F75A0}"/>
              </a:ext>
            </a:extLst>
          </p:cNvPr>
          <p:cNvCxnSpPr>
            <a:cxnSpLocks/>
          </p:cNvCxnSpPr>
          <p:nvPr/>
        </p:nvCxnSpPr>
        <p:spPr>
          <a:xfrm>
            <a:off x="3182712" y="2107516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C3E95C-DBDC-92BD-DE0D-D251C5E3C6CB}"/>
              </a:ext>
            </a:extLst>
          </p:cNvPr>
          <p:cNvCxnSpPr>
            <a:cxnSpLocks/>
          </p:cNvCxnSpPr>
          <p:nvPr/>
        </p:nvCxnSpPr>
        <p:spPr>
          <a:xfrm>
            <a:off x="3449148" y="2666125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A4B008-59CC-5205-335A-44D28E61D399}"/>
              </a:ext>
            </a:extLst>
          </p:cNvPr>
          <p:cNvSpPr/>
          <p:nvPr/>
        </p:nvSpPr>
        <p:spPr>
          <a:xfrm>
            <a:off x="3191531" y="300983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FCEB7-79CF-20C6-16F2-6CA0223174E8}"/>
              </a:ext>
            </a:extLst>
          </p:cNvPr>
          <p:cNvCxnSpPr>
            <a:cxnSpLocks/>
          </p:cNvCxnSpPr>
          <p:nvPr/>
        </p:nvCxnSpPr>
        <p:spPr>
          <a:xfrm>
            <a:off x="3087198" y="2693265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72CBBBB-5A55-BA75-2BAE-1630D75675CC}"/>
              </a:ext>
            </a:extLst>
          </p:cNvPr>
          <p:cNvSpPr/>
          <p:nvPr/>
        </p:nvSpPr>
        <p:spPr>
          <a:xfrm>
            <a:off x="2918518" y="3655825"/>
            <a:ext cx="99512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Map display panel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4795AB-51BC-7A83-3B6E-4F6840649B0B}"/>
              </a:ext>
            </a:extLst>
          </p:cNvPr>
          <p:cNvCxnSpPr>
            <a:cxnSpLocks/>
          </p:cNvCxnSpPr>
          <p:nvPr/>
        </p:nvCxnSpPr>
        <p:spPr>
          <a:xfrm>
            <a:off x="2753823" y="2693265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1766A-D951-5333-B6E8-857505271EC6}"/>
              </a:ext>
            </a:extLst>
          </p:cNvPr>
          <p:cNvSpPr/>
          <p:nvPr/>
        </p:nvSpPr>
        <p:spPr>
          <a:xfrm>
            <a:off x="2423827" y="4272535"/>
            <a:ext cx="128858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1 state display panels 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29FED2-8067-B799-B3BE-17C9CB77BFFB}"/>
              </a:ext>
            </a:extLst>
          </p:cNvPr>
          <p:cNvSpPr/>
          <p:nvPr/>
        </p:nvSpPr>
        <p:spPr>
          <a:xfrm>
            <a:off x="3191964" y="5422831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116AF5-D7A2-44E5-FDC5-1A3B92B1903D}"/>
              </a:ext>
            </a:extLst>
          </p:cNvPr>
          <p:cNvCxnSpPr>
            <a:cxnSpLocks/>
          </p:cNvCxnSpPr>
          <p:nvPr/>
        </p:nvCxnSpPr>
        <p:spPr>
          <a:xfrm flipH="1">
            <a:off x="3818814" y="4002741"/>
            <a:ext cx="0" cy="14030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643E3CF-E6F9-9180-A8EF-FA42198A952A}"/>
              </a:ext>
            </a:extLst>
          </p:cNvPr>
          <p:cNvCxnSpPr>
            <a:cxnSpLocks/>
            <a:endCxn id="62" idx="3"/>
          </p:cNvCxnSpPr>
          <p:nvPr/>
        </p:nvCxnSpPr>
        <p:spPr>
          <a:xfrm rot="5400000">
            <a:off x="3126583" y="3714630"/>
            <a:ext cx="1691570" cy="975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497F84-E850-0EF4-6E01-ACC4C2BE03F8}"/>
              </a:ext>
            </a:extLst>
          </p:cNvPr>
          <p:cNvSpPr txBox="1"/>
          <p:nvPr/>
        </p:nvSpPr>
        <p:spPr>
          <a:xfrm>
            <a:off x="3877182" y="5031984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46F00BF-6A04-D69E-87C5-ECC45FA05B72}"/>
              </a:ext>
            </a:extLst>
          </p:cNvPr>
          <p:cNvCxnSpPr>
            <a:cxnSpLocks/>
            <a:stCxn id="26" idx="2"/>
            <a:endCxn id="26" idx="1"/>
          </p:cNvCxnSpPr>
          <p:nvPr/>
        </p:nvCxnSpPr>
        <p:spPr>
          <a:xfrm rot="5400000" flipH="1">
            <a:off x="3354459" y="5433795"/>
            <a:ext cx="173458" cy="498448"/>
          </a:xfrm>
          <a:prstGeom prst="bentConnector4">
            <a:avLst>
              <a:gd name="adj1" fmla="val -131790"/>
              <a:gd name="adj2" fmla="val 1458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1B42D0C-54F5-5C51-8D1B-99CEB3301C7C}"/>
              </a:ext>
            </a:extLst>
          </p:cNvPr>
          <p:cNvCxnSpPr>
            <a:cxnSpLocks/>
            <a:endCxn id="25" idx="3"/>
          </p:cNvCxnSpPr>
          <p:nvPr/>
        </p:nvCxnSpPr>
        <p:spPr>
          <a:xfrm rot="5400000">
            <a:off x="3418592" y="3681555"/>
            <a:ext cx="1058259" cy="470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FFED919-AA52-66C3-D567-B2B5E6A32B61}"/>
              </a:ext>
            </a:extLst>
          </p:cNvPr>
          <p:cNvSpPr/>
          <p:nvPr/>
        </p:nvSpPr>
        <p:spPr>
          <a:xfrm>
            <a:off x="5067694" y="296974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A3AFD-B9B4-A678-C2CF-AB1A3CC373A9}"/>
              </a:ext>
            </a:extLst>
          </p:cNvPr>
          <p:cNvCxnSpPr>
            <a:cxnSpLocks/>
          </p:cNvCxnSpPr>
          <p:nvPr/>
        </p:nvCxnSpPr>
        <p:spPr>
          <a:xfrm>
            <a:off x="5592012" y="2693265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82DF9-E1F2-A65E-2995-990CE36B3B3D}"/>
              </a:ext>
            </a:extLst>
          </p:cNvPr>
          <p:cNvCxnSpPr>
            <a:cxnSpLocks/>
          </p:cNvCxnSpPr>
          <p:nvPr/>
        </p:nvCxnSpPr>
        <p:spPr>
          <a:xfrm flipH="1">
            <a:off x="4622846" y="3066596"/>
            <a:ext cx="408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92DF03-15A0-9CC3-1F5C-C7ABD8AC6C5A}"/>
              </a:ext>
            </a:extLst>
          </p:cNvPr>
          <p:cNvSpPr txBox="1"/>
          <p:nvPr/>
        </p:nvSpPr>
        <p:spPr>
          <a:xfrm>
            <a:off x="4489447" y="2618783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C89CCB-1642-0447-054E-959FA5B10C1A}"/>
              </a:ext>
            </a:extLst>
          </p:cNvPr>
          <p:cNvCxnSpPr>
            <a:cxnSpLocks/>
          </p:cNvCxnSpPr>
          <p:nvPr/>
        </p:nvCxnSpPr>
        <p:spPr>
          <a:xfrm flipH="1">
            <a:off x="4622846" y="3254797"/>
            <a:ext cx="3679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1CA9A8-4E4D-0BCC-53C9-5226E3101FF8}"/>
              </a:ext>
            </a:extLst>
          </p:cNvPr>
          <p:cNvSpPr txBox="1"/>
          <p:nvPr/>
        </p:nvSpPr>
        <p:spPr>
          <a:xfrm>
            <a:off x="4495851" y="3448858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4E7FF9-4F81-3825-13E4-F371DA2BF946}"/>
              </a:ext>
            </a:extLst>
          </p:cNvPr>
          <p:cNvCxnSpPr>
            <a:cxnSpLocks/>
          </p:cNvCxnSpPr>
          <p:nvPr/>
        </p:nvCxnSpPr>
        <p:spPr>
          <a:xfrm>
            <a:off x="6812355" y="2675079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C282CE-5733-73E5-2737-06D4D9E22001}"/>
              </a:ext>
            </a:extLst>
          </p:cNvPr>
          <p:cNvSpPr/>
          <p:nvPr/>
        </p:nvSpPr>
        <p:spPr>
          <a:xfrm>
            <a:off x="6573604" y="3821384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Junction PLC client (Modbus TCP client)</a:t>
            </a:r>
            <a:endParaRPr lang="en-SG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39C23-DDA6-CD23-B288-558F94EDD13B}"/>
              </a:ext>
            </a:extLst>
          </p:cNvPr>
          <p:cNvSpPr txBox="1"/>
          <p:nvPr/>
        </p:nvSpPr>
        <p:spPr>
          <a:xfrm>
            <a:off x="5734782" y="3561391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151794-2B71-9BE0-4D95-97A765E6A745}"/>
              </a:ext>
            </a:extLst>
          </p:cNvPr>
          <p:cNvCxnSpPr/>
          <p:nvPr/>
        </p:nvCxnSpPr>
        <p:spPr>
          <a:xfrm>
            <a:off x="8238741" y="1068564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63F16EB-D681-0A19-38C8-1C6604A9ADF4}"/>
              </a:ext>
            </a:extLst>
          </p:cNvPr>
          <p:cNvSpPr txBox="1"/>
          <p:nvPr/>
        </p:nvSpPr>
        <p:spPr>
          <a:xfrm>
            <a:off x="7766908" y="806693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EE5754-5797-E2AD-E2C3-BBF61D81D29B}"/>
              </a:ext>
            </a:extLst>
          </p:cNvPr>
          <p:cNvCxnSpPr>
            <a:cxnSpLocks/>
          </p:cNvCxnSpPr>
          <p:nvPr/>
        </p:nvCxnSpPr>
        <p:spPr>
          <a:xfrm>
            <a:off x="8030983" y="399524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98BBFAE-F801-6411-0B4F-DE512F431039}"/>
              </a:ext>
            </a:extLst>
          </p:cNvPr>
          <p:cNvSpPr/>
          <p:nvPr/>
        </p:nvSpPr>
        <p:spPr>
          <a:xfrm>
            <a:off x="8844265" y="369202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Junctions Sensor-Signal System Control PLC Simulator</a:t>
            </a:r>
            <a:endParaRPr lang="en-SG" sz="1200" b="1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773736-5F4D-8D4E-0069-8CF122BD3FFB}"/>
              </a:ext>
            </a:extLst>
          </p:cNvPr>
          <p:cNvSpPr/>
          <p:nvPr/>
        </p:nvSpPr>
        <p:spPr>
          <a:xfrm>
            <a:off x="2200055" y="4856720"/>
            <a:ext cx="1284401" cy="383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set 2 state display panels 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228D0FA-42DB-5008-F4D3-1BD6E98D4FD8}"/>
              </a:ext>
            </a:extLst>
          </p:cNvPr>
          <p:cNvCxnSpPr>
            <a:cxnSpLocks/>
            <a:stCxn id="17" idx="1"/>
            <a:endCxn id="62" idx="1"/>
          </p:cNvCxnSpPr>
          <p:nvPr/>
        </p:nvCxnSpPr>
        <p:spPr>
          <a:xfrm rot="10800000" flipV="1">
            <a:off x="2200055" y="2492667"/>
            <a:ext cx="415294" cy="2555660"/>
          </a:xfrm>
          <a:prstGeom prst="bentConnector3">
            <a:avLst>
              <a:gd name="adj1" fmla="val 155045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FBBC5-F908-ADDE-56A8-86A143B479C8}"/>
              </a:ext>
            </a:extLst>
          </p:cNvPr>
          <p:cNvCxnSpPr>
            <a:cxnSpLocks/>
          </p:cNvCxnSpPr>
          <p:nvPr/>
        </p:nvCxnSpPr>
        <p:spPr>
          <a:xfrm>
            <a:off x="3547717" y="3363228"/>
            <a:ext cx="0" cy="270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E91042A-18B2-CA86-6F04-D79BB2FB2129}"/>
              </a:ext>
            </a:extLst>
          </p:cNvPr>
          <p:cNvSpPr txBox="1"/>
          <p:nvPr/>
        </p:nvSpPr>
        <p:spPr>
          <a:xfrm>
            <a:off x="3043458" y="3416495"/>
            <a:ext cx="1332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Digital I/O Information</a:t>
            </a:r>
            <a:endParaRPr lang="en-SG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0C76F2-E680-80F8-49EB-1D438884ACBB}"/>
              </a:ext>
            </a:extLst>
          </p:cNvPr>
          <p:cNvSpPr txBox="1"/>
          <p:nvPr/>
        </p:nvSpPr>
        <p:spPr>
          <a:xfrm>
            <a:off x="8041840" y="361264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FF5943D-F0B3-3DD0-B1CA-B1C6EEF063CB}"/>
              </a:ext>
            </a:extLst>
          </p:cNvPr>
          <p:cNvCxnSpPr>
            <a:cxnSpLocks/>
          </p:cNvCxnSpPr>
          <p:nvPr/>
        </p:nvCxnSpPr>
        <p:spPr>
          <a:xfrm>
            <a:off x="6527405" y="2675079"/>
            <a:ext cx="0" cy="1849787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C511A84-CDA0-DF28-60C4-EF7EDD13E1BC}"/>
              </a:ext>
            </a:extLst>
          </p:cNvPr>
          <p:cNvSpPr/>
          <p:nvPr/>
        </p:nvSpPr>
        <p:spPr>
          <a:xfrm>
            <a:off x="6345798" y="4533820"/>
            <a:ext cx="1457379" cy="406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Station PLC client (Modbus TCP client)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3CD8CA-C6B1-D78F-7BA1-17856F50F487}"/>
              </a:ext>
            </a:extLst>
          </p:cNvPr>
          <p:cNvCxnSpPr>
            <a:cxnSpLocks/>
          </p:cNvCxnSpPr>
          <p:nvPr/>
        </p:nvCxnSpPr>
        <p:spPr>
          <a:xfrm>
            <a:off x="7832120" y="4784439"/>
            <a:ext cx="7731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46AA72-74C1-1933-EFF7-4FD1FE7D99A6}"/>
              </a:ext>
            </a:extLst>
          </p:cNvPr>
          <p:cNvSpPr txBox="1"/>
          <p:nvPr/>
        </p:nvSpPr>
        <p:spPr>
          <a:xfrm>
            <a:off x="7842977" y="4401836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Modbus TCP data</a:t>
            </a:r>
            <a:endParaRPr lang="en-SG" sz="9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D8E280-AD7B-D6DF-F757-DC7CC92C3D01}"/>
              </a:ext>
            </a:extLst>
          </p:cNvPr>
          <p:cNvSpPr/>
          <p:nvPr/>
        </p:nvSpPr>
        <p:spPr>
          <a:xfrm>
            <a:off x="8679805" y="4524866"/>
            <a:ext cx="1854591" cy="606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Railway Stations Sensor-Signal System Control PLC Simulator</a:t>
            </a:r>
            <a:endParaRPr lang="en-SG" sz="12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21A1C0D-DB25-C874-C398-DD735E6795AE}"/>
              </a:ext>
            </a:extLst>
          </p:cNvPr>
          <p:cNvCxnSpPr>
            <a:cxnSpLocks/>
            <a:stCxn id="40" idx="1"/>
            <a:endCxn id="33" idx="2"/>
          </p:cNvCxnSpPr>
          <p:nvPr/>
        </p:nvCxnSpPr>
        <p:spPr>
          <a:xfrm rot="10800000">
            <a:off x="5758522" y="3316662"/>
            <a:ext cx="815082" cy="7080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28414B8-614C-9442-72E9-9BB3F4C49E6C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5520910" y="3325616"/>
            <a:ext cx="824889" cy="14114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0AD3BB1-9824-F80D-286D-1E811DC74F3B}"/>
              </a:ext>
            </a:extLst>
          </p:cNvPr>
          <p:cNvSpPr txBox="1"/>
          <p:nvPr/>
        </p:nvSpPr>
        <p:spPr>
          <a:xfrm>
            <a:off x="5518931" y="434915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50D632-8137-0E7A-4425-726452BA5998}"/>
              </a:ext>
            </a:extLst>
          </p:cNvPr>
          <p:cNvSpPr txBox="1"/>
          <p:nvPr/>
        </p:nvSpPr>
        <p:spPr>
          <a:xfrm>
            <a:off x="3859461" y="4413307"/>
            <a:ext cx="70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23465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37E7C066-1289-91BB-71D5-B1DC9792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0" y="722734"/>
            <a:ext cx="9845211" cy="563922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9E8AF7-A5AB-E7F6-16A1-7B37B1B66AF3}"/>
              </a:ext>
            </a:extLst>
          </p:cNvPr>
          <p:cNvCxnSpPr>
            <a:cxnSpLocks/>
          </p:cNvCxnSpPr>
          <p:nvPr/>
        </p:nvCxnSpPr>
        <p:spPr>
          <a:xfrm>
            <a:off x="8484026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FD3633-E891-3662-771F-3007E87ECCFA}"/>
              </a:ext>
            </a:extLst>
          </p:cNvPr>
          <p:cNvSpPr txBox="1"/>
          <p:nvPr/>
        </p:nvSpPr>
        <p:spPr>
          <a:xfrm>
            <a:off x="8030379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red dash line] 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63071-D909-96D4-7745-58E103626F36}"/>
              </a:ext>
            </a:extLst>
          </p:cNvPr>
          <p:cNvCxnSpPr>
            <a:cxnSpLocks/>
          </p:cNvCxnSpPr>
          <p:nvPr/>
        </p:nvCxnSpPr>
        <p:spPr>
          <a:xfrm>
            <a:off x="10124969" y="584460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F9993F-8920-0DF1-66F1-4BE0EC0F86AC}"/>
              </a:ext>
            </a:extLst>
          </p:cNvPr>
          <p:cNvSpPr txBox="1"/>
          <p:nvPr/>
        </p:nvSpPr>
        <p:spPr>
          <a:xfrm>
            <a:off x="9633615" y="174643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[with green dash line]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E3C1-E8BF-2180-B192-E49C4FE9598B}"/>
              </a:ext>
            </a:extLst>
          </p:cNvPr>
          <p:cNvCxnSpPr>
            <a:cxnSpLocks/>
          </p:cNvCxnSpPr>
          <p:nvPr/>
        </p:nvCxnSpPr>
        <p:spPr>
          <a:xfrm>
            <a:off x="3131852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3E0A93-A7F4-8648-3F21-C3D8030A214F}"/>
              </a:ext>
            </a:extLst>
          </p:cNvPr>
          <p:cNvSpPr txBox="1"/>
          <p:nvPr/>
        </p:nvSpPr>
        <p:spPr>
          <a:xfrm>
            <a:off x="2554977" y="79581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ON [Red]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272B9E-4F21-1965-6F04-A98C448D16BC}"/>
              </a:ext>
            </a:extLst>
          </p:cNvPr>
          <p:cNvCxnSpPr>
            <a:cxnSpLocks/>
          </p:cNvCxnSpPr>
          <p:nvPr/>
        </p:nvCxnSpPr>
        <p:spPr>
          <a:xfrm>
            <a:off x="7491618" y="584459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DE8DE0-F005-C79E-FE86-3064C3FDC412}"/>
              </a:ext>
            </a:extLst>
          </p:cNvPr>
          <p:cNvSpPr txBox="1"/>
          <p:nvPr/>
        </p:nvSpPr>
        <p:spPr>
          <a:xfrm>
            <a:off x="6495029" y="122794"/>
            <a:ext cx="137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signal OFF [Green] </a:t>
            </a:r>
            <a:endParaRPr lang="en-SG" sz="12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109AA-6230-E39E-755E-DB4FE9F5D16F}"/>
              </a:ext>
            </a:extLst>
          </p:cNvPr>
          <p:cNvCxnSpPr>
            <a:cxnSpLocks/>
          </p:cNvCxnSpPr>
          <p:nvPr/>
        </p:nvCxnSpPr>
        <p:spPr>
          <a:xfrm>
            <a:off x="4620607" y="584459"/>
            <a:ext cx="0" cy="20236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E77651-6560-899F-473D-16594506AE15}"/>
              </a:ext>
            </a:extLst>
          </p:cNvPr>
          <p:cNvSpPr txBox="1"/>
          <p:nvPr/>
        </p:nvSpPr>
        <p:spPr>
          <a:xfrm>
            <a:off x="4090327" y="79581"/>
            <a:ext cx="179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release sensor triggered  [ Yellow] </a:t>
            </a:r>
            <a:endParaRPr lang="en-SG" sz="12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B406B1-44C7-A4D8-4CB5-063BB1FC7EB5}"/>
              </a:ext>
            </a:extLst>
          </p:cNvPr>
          <p:cNvCxnSpPr>
            <a:cxnSpLocks/>
          </p:cNvCxnSpPr>
          <p:nvPr/>
        </p:nvCxnSpPr>
        <p:spPr>
          <a:xfrm flipH="1">
            <a:off x="9279981" y="2337845"/>
            <a:ext cx="1527143" cy="2702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10593CE-CCCA-5EEB-FF8C-946C164FE0E5}"/>
              </a:ext>
            </a:extLst>
          </p:cNvPr>
          <p:cNvSpPr txBox="1"/>
          <p:nvPr/>
        </p:nvSpPr>
        <p:spPr>
          <a:xfrm>
            <a:off x="10834012" y="2014679"/>
            <a:ext cx="12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Junction block sensor triggered  [ Yellow] </a:t>
            </a:r>
            <a:endParaRPr lang="en-SG" sz="12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248A4-3E8F-52D0-598A-022E85231B94}"/>
              </a:ext>
            </a:extLst>
          </p:cNvPr>
          <p:cNvCxnSpPr>
            <a:cxnSpLocks/>
          </p:cNvCxnSpPr>
          <p:nvPr/>
        </p:nvCxnSpPr>
        <p:spPr>
          <a:xfrm>
            <a:off x="1643988" y="626881"/>
            <a:ext cx="0" cy="1131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8CD37A-4D37-80FB-A5FE-6F8FA3411B67}"/>
              </a:ext>
            </a:extLst>
          </p:cNvPr>
          <p:cNvSpPr txBox="1"/>
          <p:nvPr/>
        </p:nvSpPr>
        <p:spPr>
          <a:xfrm>
            <a:off x="1008348" y="117289"/>
            <a:ext cx="15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[Grey] 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7E68EB-1D3D-D63B-AC90-F72C17D39C97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6410227" y="2661010"/>
            <a:ext cx="4411410" cy="591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DE6CE7-3EE4-B40A-FD35-5799F8776F93}"/>
              </a:ext>
            </a:extLst>
          </p:cNvPr>
          <p:cNvSpPr txBox="1"/>
          <p:nvPr/>
        </p:nvSpPr>
        <p:spPr>
          <a:xfrm>
            <a:off x="10821637" y="2929616"/>
            <a:ext cx="137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docking sensor triggered  [Yellow] 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7F444-B0E0-7E4B-9654-4CE433D71263}"/>
              </a:ext>
            </a:extLst>
          </p:cNvPr>
          <p:cNvCxnSpPr>
            <a:cxnSpLocks/>
          </p:cNvCxnSpPr>
          <p:nvPr/>
        </p:nvCxnSpPr>
        <p:spPr>
          <a:xfrm flipH="1">
            <a:off x="10352420" y="4124732"/>
            <a:ext cx="5271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90307-BC4C-CFD0-5588-2D208F235E8D}"/>
              </a:ext>
            </a:extLst>
          </p:cNvPr>
          <p:cNvSpPr txBox="1"/>
          <p:nvPr/>
        </p:nvSpPr>
        <p:spPr>
          <a:xfrm>
            <a:off x="10747052" y="1021852"/>
            <a:ext cx="121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station signal [green]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B66FD9-E600-3696-4752-E0A2B3F9A71B}"/>
              </a:ext>
            </a:extLst>
          </p:cNvPr>
          <p:cNvCxnSpPr>
            <a:cxnSpLocks/>
          </p:cNvCxnSpPr>
          <p:nvPr/>
        </p:nvCxnSpPr>
        <p:spPr>
          <a:xfrm flipH="1">
            <a:off x="9509218" y="1444620"/>
            <a:ext cx="1401122" cy="397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523233D-A8A2-13B4-41B5-8A6AE70D3470}"/>
              </a:ext>
            </a:extLst>
          </p:cNvPr>
          <p:cNvSpPr txBox="1"/>
          <p:nvPr/>
        </p:nvSpPr>
        <p:spPr>
          <a:xfrm>
            <a:off x="10834012" y="3986232"/>
            <a:ext cx="121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information </a:t>
            </a:r>
            <a:endParaRPr lang="en-SG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CF9DEE-1761-9399-6825-0F5CB353D62B}"/>
              </a:ext>
            </a:extLst>
          </p:cNvPr>
          <p:cNvCxnSpPr>
            <a:cxnSpLocks/>
          </p:cNvCxnSpPr>
          <p:nvPr/>
        </p:nvCxnSpPr>
        <p:spPr>
          <a:xfrm flipH="1">
            <a:off x="10191677" y="4984143"/>
            <a:ext cx="925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A8C39CA-2AEC-2C79-5CD2-0276BE4791ED}"/>
              </a:ext>
            </a:extLst>
          </p:cNvPr>
          <p:cNvSpPr txBox="1"/>
          <p:nvPr/>
        </p:nvSpPr>
        <p:spPr>
          <a:xfrm>
            <a:off x="11073153" y="4829154"/>
            <a:ext cx="976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high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759319-84F2-F165-5E5B-E09420087BBB}"/>
              </a:ext>
            </a:extLst>
          </p:cNvPr>
          <p:cNvCxnSpPr>
            <a:cxnSpLocks/>
          </p:cNvCxnSpPr>
          <p:nvPr/>
        </p:nvCxnSpPr>
        <p:spPr>
          <a:xfrm flipH="1" flipV="1">
            <a:off x="10191677" y="4543838"/>
            <a:ext cx="84580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EB1A829-31E0-2798-DD5D-348A9178427C}"/>
              </a:ext>
            </a:extLst>
          </p:cNvPr>
          <p:cNvSpPr txBox="1"/>
          <p:nvPr/>
        </p:nvSpPr>
        <p:spPr>
          <a:xfrm>
            <a:off x="11073153" y="4313005"/>
            <a:ext cx="108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coil voltage low</a:t>
            </a:r>
            <a:endParaRPr lang="en-SG" sz="12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70D1E4-2390-E67D-F39E-AC972BDF75B5}"/>
              </a:ext>
            </a:extLst>
          </p:cNvPr>
          <p:cNvCxnSpPr>
            <a:cxnSpLocks/>
          </p:cNvCxnSpPr>
          <p:nvPr/>
        </p:nvCxnSpPr>
        <p:spPr>
          <a:xfrm flipH="1" flipV="1">
            <a:off x="1093189" y="6032089"/>
            <a:ext cx="311405" cy="4162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0AFCDAC-D6B4-6859-0CB4-9A6EA1B4EDEA}"/>
              </a:ext>
            </a:extLst>
          </p:cNvPr>
          <p:cNvSpPr txBox="1"/>
          <p:nvPr/>
        </p:nvSpPr>
        <p:spPr>
          <a:xfrm>
            <a:off x="95178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connected 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C90A3D-8E00-D1E9-00CE-32603F1F01AE}"/>
              </a:ext>
            </a:extLst>
          </p:cNvPr>
          <p:cNvCxnSpPr>
            <a:cxnSpLocks/>
          </p:cNvCxnSpPr>
          <p:nvPr/>
        </p:nvCxnSpPr>
        <p:spPr>
          <a:xfrm flipH="1" flipV="1">
            <a:off x="2564419" y="6153809"/>
            <a:ext cx="11258" cy="2511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F48971-C00D-2E27-6C3B-8D6C2CA5557C}"/>
              </a:ext>
            </a:extLst>
          </p:cNvPr>
          <p:cNvSpPr txBox="1"/>
          <p:nvPr/>
        </p:nvSpPr>
        <p:spPr>
          <a:xfrm>
            <a:off x="2257494" y="6396335"/>
            <a:ext cx="1060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input empty</a:t>
            </a:r>
            <a:endParaRPr lang="en-SG" sz="1200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C01DF-1634-CA2F-C7DF-108FE49A0B14}"/>
              </a:ext>
            </a:extLst>
          </p:cNvPr>
          <p:cNvCxnSpPr>
            <a:cxnSpLocks/>
          </p:cNvCxnSpPr>
          <p:nvPr/>
        </p:nvCxnSpPr>
        <p:spPr>
          <a:xfrm flipV="1">
            <a:off x="4385364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6A0C99-E9F0-5C41-AA83-18D6A82886C0}"/>
              </a:ext>
            </a:extLst>
          </p:cNvPr>
          <p:cNvSpPr txBox="1"/>
          <p:nvPr/>
        </p:nvSpPr>
        <p:spPr>
          <a:xfrm>
            <a:off x="3459637" y="6501868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high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A6E7AC-8B6E-105A-E026-CA6EC162F89E}"/>
              </a:ext>
            </a:extLst>
          </p:cNvPr>
          <p:cNvCxnSpPr>
            <a:cxnSpLocks/>
          </p:cNvCxnSpPr>
          <p:nvPr/>
        </p:nvCxnSpPr>
        <p:spPr>
          <a:xfrm flipV="1">
            <a:off x="6187455" y="5290819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B08E00-E46C-47D6-2612-DCAE6F1B7D6A}"/>
              </a:ext>
            </a:extLst>
          </p:cNvPr>
          <p:cNvSpPr txBox="1"/>
          <p:nvPr/>
        </p:nvSpPr>
        <p:spPr>
          <a:xfrm>
            <a:off x="5593242" y="6488667"/>
            <a:ext cx="2165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register state voltage low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C61AC87-B003-88F2-E291-F711A672573A}"/>
              </a:ext>
            </a:extLst>
          </p:cNvPr>
          <p:cNvCxnSpPr>
            <a:cxnSpLocks/>
          </p:cNvCxnSpPr>
          <p:nvPr/>
        </p:nvCxnSpPr>
        <p:spPr>
          <a:xfrm flipV="1">
            <a:off x="8715410" y="5334878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9B4C97-E957-38CE-84F2-EBECFEFB09CA}"/>
              </a:ext>
            </a:extLst>
          </p:cNvPr>
          <p:cNvSpPr txBox="1"/>
          <p:nvPr/>
        </p:nvSpPr>
        <p:spPr>
          <a:xfrm>
            <a:off x="8133257" y="6404944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connected 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3BB331-76DB-0E14-F75B-0AC4319201A1}"/>
              </a:ext>
            </a:extLst>
          </p:cNvPr>
          <p:cNvCxnSpPr>
            <a:cxnSpLocks/>
          </p:cNvCxnSpPr>
          <p:nvPr/>
        </p:nvCxnSpPr>
        <p:spPr>
          <a:xfrm flipV="1">
            <a:off x="10209779" y="5281392"/>
            <a:ext cx="0" cy="11669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C0945E9-C7FA-D6DB-434B-6BA3170FAEA0}"/>
              </a:ext>
            </a:extLst>
          </p:cNvPr>
          <p:cNvSpPr txBox="1"/>
          <p:nvPr/>
        </p:nvSpPr>
        <p:spPr>
          <a:xfrm>
            <a:off x="9739341" y="6384908"/>
            <a:ext cx="11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Digital output empty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26431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Corporate</a:t>
            </a:r>
            <a:r>
              <a:rPr lang="en-SG" sz="1400" b="1" dirty="0"/>
              <a:t>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Railway Trains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83" y="2498648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70" y="4438637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17" y="3497831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43342" y="209130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40398" y="3092822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7276930" y="4200943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471565" y="2752940"/>
            <a:ext cx="1709407" cy="676060"/>
          </a:xfrm>
          <a:prstGeom prst="bentConnector3">
            <a:avLst>
              <a:gd name="adj1" fmla="val 6222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526149" y="3796870"/>
            <a:ext cx="1681108" cy="916033"/>
          </a:xfrm>
          <a:prstGeom prst="bentConnector3">
            <a:avLst>
              <a:gd name="adj1" fmla="val 4378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529867" y="3682108"/>
            <a:ext cx="1661535" cy="823963"/>
          </a:xfrm>
          <a:prstGeom prst="bentConnector3">
            <a:avLst>
              <a:gd name="adj1" fmla="val 61007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7489950" y="2862087"/>
            <a:ext cx="1691022" cy="713201"/>
          </a:xfrm>
          <a:prstGeom prst="bentConnector3">
            <a:avLst>
              <a:gd name="adj1" fmla="val 4588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2454" y="2752940"/>
            <a:ext cx="18697" cy="23686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25036" y="2752940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51802" y="3656703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</p:cNvCxnSpPr>
          <p:nvPr/>
        </p:nvCxnSpPr>
        <p:spPr>
          <a:xfrm>
            <a:off x="6368669" y="4636859"/>
            <a:ext cx="4740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412636" y="2409940"/>
            <a:ext cx="98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Electrical </a:t>
            </a: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signal out </a:t>
            </a:r>
            <a:endParaRPr lang="en-SG" sz="1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585534" y="3806017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5906533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cxnSpLocks/>
          </p:cNvCxnSpPr>
          <p:nvPr/>
        </p:nvCxnSpPr>
        <p:spPr>
          <a:xfrm flipV="1">
            <a:off x="3627852" y="5666732"/>
            <a:ext cx="0" cy="2577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>
            <a:cxnSpLocks/>
          </p:cNvCxnSpPr>
          <p:nvPr/>
        </p:nvCxnSpPr>
        <p:spPr>
          <a:xfrm flipV="1">
            <a:off x="4966442" y="5647314"/>
            <a:ext cx="0" cy="277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5904430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>
              <a:gd name="adj1" fmla="val 8333"/>
              <a:gd name="adj2" fmla="val 498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183693" y="949707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28101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24517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24517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1809156" y="2794637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776761" y="2668847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333586"/>
            <a:ext cx="6610884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Mini Railway Cyber Range Network Diagram and Components View </a:t>
            </a:r>
            <a:endParaRPr lang="en-SG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4285" y="5386680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68669" y="5094911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794" y="5937024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H="1" flipV="1">
            <a:off x="6377423" y="5727327"/>
            <a:ext cx="17337" cy="2096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5408" y="5894590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96660" y="4018835"/>
            <a:ext cx="12577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bg1"/>
                </a:solidFill>
              </a:rPr>
              <a:t>Modbus TCP and S7Comm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2B3BFF0-55C3-A6FB-5F24-A0173D8C61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44953" y="5026750"/>
            <a:ext cx="525145" cy="373437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87A028C-0BB7-6539-45FD-5BC5FDD28DEA}"/>
              </a:ext>
            </a:extLst>
          </p:cNvPr>
          <p:cNvCxnSpPr>
            <a:cxnSpLocks/>
          </p:cNvCxnSpPr>
          <p:nvPr/>
        </p:nvCxnSpPr>
        <p:spPr>
          <a:xfrm>
            <a:off x="6366847" y="5121544"/>
            <a:ext cx="47408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A2D97B3-6ACF-5B60-7B05-2572BAF547FD}"/>
              </a:ext>
            </a:extLst>
          </p:cNvPr>
          <p:cNvCxnSpPr>
            <a:stCxn id="46" idx="3"/>
          </p:cNvCxnSpPr>
          <p:nvPr/>
        </p:nvCxnSpPr>
        <p:spPr>
          <a:xfrm>
            <a:off x="7326460" y="4676732"/>
            <a:ext cx="1864942" cy="752153"/>
          </a:xfrm>
          <a:prstGeom prst="bentConnector3">
            <a:avLst>
              <a:gd name="adj1" fmla="val 45797"/>
            </a:avLst>
          </a:prstGeom>
          <a:ln w="19050">
            <a:solidFill>
              <a:srgbClr val="38A36F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1D0A475-6139-0CD4-9856-0291BAFB2106}"/>
              </a:ext>
            </a:extLst>
          </p:cNvPr>
          <p:cNvSpPr txBox="1"/>
          <p:nvPr/>
        </p:nvSpPr>
        <p:spPr>
          <a:xfrm>
            <a:off x="7299711" y="4772275"/>
            <a:ext cx="1236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Monitor RTUs [emulator]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55211A-5F62-DD1C-FE18-3F86C63D984E}"/>
              </a:ext>
            </a:extLst>
          </p:cNvPr>
          <p:cNvCxnSpPr/>
          <p:nvPr/>
        </p:nvCxnSpPr>
        <p:spPr>
          <a:xfrm>
            <a:off x="7392221" y="5278846"/>
            <a:ext cx="760154" cy="0"/>
          </a:xfrm>
          <a:prstGeom prst="straightConnector1">
            <a:avLst/>
          </a:prstGeom>
          <a:ln w="19050">
            <a:solidFill>
              <a:srgbClr val="38A36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A logo with text on it&#10;&#10;Description automatically generated">
            <a:extLst>
              <a:ext uri="{FF2B5EF4-FFF2-40B4-BE49-F238E27FC236}">
                <a16:creationId xmlns:a16="http://schemas.microsoft.com/office/drawing/2014/main" id="{A96A2397-DE80-97F6-76BF-ACDA5C617F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81" y="264137"/>
            <a:ext cx="1228892" cy="952391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  <p:extLst>
      <p:ext uri="{BB962C8B-B14F-4D97-AF65-F5344CB8AC3E}">
        <p14:creationId xmlns:p14="http://schemas.microsoft.com/office/powerpoint/2010/main" val="307329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CDEEA-ABCE-3104-F981-3FEA09AE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6" y="1254401"/>
            <a:ext cx="9885714" cy="3495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5F384-95F4-A6EF-0615-1FF5139C8A4C}"/>
              </a:ext>
            </a:extLst>
          </p:cNvPr>
          <p:cNvSpPr txBox="1"/>
          <p:nvPr/>
        </p:nvSpPr>
        <p:spPr>
          <a:xfrm>
            <a:off x="936326" y="269268"/>
            <a:ext cx="2076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triggered example</a:t>
            </a:r>
            <a:endParaRPr lang="en-SG" sz="1400" b="1" dirty="0"/>
          </a:p>
        </p:txBody>
      </p:sp>
      <p:pic>
        <p:nvPicPr>
          <p:cNvPr id="7" name="Picture 6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EB5DAFCE-4349-0E3D-871E-DB2BC4D7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8" b="17827"/>
          <a:stretch/>
        </p:blipFill>
        <p:spPr>
          <a:xfrm>
            <a:off x="936326" y="5073350"/>
            <a:ext cx="1761905" cy="367645"/>
          </a:xfrm>
          <a:prstGeom prst="rect">
            <a:avLst/>
          </a:prstGeom>
        </p:spPr>
      </p:pic>
      <p:pic>
        <p:nvPicPr>
          <p:cNvPr id="8" name="Picture 7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C612A8BC-2499-07E4-4AB6-EDD9DAA361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0" b="1"/>
          <a:stretch/>
        </p:blipFill>
        <p:spPr>
          <a:xfrm>
            <a:off x="10316512" y="5257172"/>
            <a:ext cx="1761905" cy="530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6D181-5106-79CC-1359-F3ABC307F53B}"/>
              </a:ext>
            </a:extLst>
          </p:cNvPr>
          <p:cNvSpPr txBox="1"/>
          <p:nvPr/>
        </p:nvSpPr>
        <p:spPr>
          <a:xfrm>
            <a:off x="3319807" y="5395374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station docking sensor, Digital input signal change the register’s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197932-D707-D5E3-8A32-D546E121D9B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974684" y="5349090"/>
            <a:ext cx="1345123" cy="63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5A6CBB-F299-9D53-600E-587D74FB80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712643" y="4223208"/>
            <a:ext cx="1875934" cy="1756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1D947-5CAB-2CB2-5EA7-7C441C49E723}"/>
              </a:ext>
            </a:extLst>
          </p:cNvPr>
          <p:cNvCxnSpPr>
            <a:cxnSpLocks/>
          </p:cNvCxnSpPr>
          <p:nvPr/>
        </p:nvCxnSpPr>
        <p:spPr>
          <a:xfrm>
            <a:off x="8116478" y="4223208"/>
            <a:ext cx="0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02B1F66-C23E-1C83-1273-CE609F558745}"/>
              </a:ext>
            </a:extLst>
          </p:cNvPr>
          <p:cNvSpPr txBox="1"/>
          <p:nvPr/>
        </p:nvSpPr>
        <p:spPr>
          <a:xfrm>
            <a:off x="7195050" y="5349090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executes the ladder logic, turn on coils to change the digital output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7CD79C-D6C7-F840-A95B-22D74A33AF30}"/>
              </a:ext>
            </a:extLst>
          </p:cNvPr>
          <p:cNvCxnSpPr>
            <a:cxnSpLocks/>
          </p:cNvCxnSpPr>
          <p:nvPr/>
        </p:nvCxnSpPr>
        <p:spPr>
          <a:xfrm flipV="1">
            <a:off x="9332535" y="4223208"/>
            <a:ext cx="1" cy="1125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AE856C-540D-C521-243C-74F610C5AB40}"/>
              </a:ext>
            </a:extLst>
          </p:cNvPr>
          <p:cNvCxnSpPr>
            <a:cxnSpLocks/>
          </p:cNvCxnSpPr>
          <p:nvPr/>
        </p:nvCxnSpPr>
        <p:spPr>
          <a:xfrm>
            <a:off x="9455085" y="4223208"/>
            <a:ext cx="1253764" cy="10339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63D1E4D-C98F-69B5-8246-5DAD6D65E400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5149368" y="667391"/>
            <a:ext cx="2967110" cy="3452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8B97800-EB21-6CDF-6A37-6D09D3C7C2B7}"/>
              </a:ext>
            </a:extLst>
          </p:cNvPr>
          <p:cNvSpPr txBox="1"/>
          <p:nvPr/>
        </p:nvSpPr>
        <p:spPr>
          <a:xfrm>
            <a:off x="2872802" y="298059"/>
            <a:ext cx="227656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 :Map station sensor changed to triggered state (yellow color)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C636E-10A4-2DD6-3FB9-3DDF775BC1FB}"/>
              </a:ext>
            </a:extLst>
          </p:cNvPr>
          <p:cNvCxnSpPr>
            <a:cxnSpLocks/>
          </p:cNvCxnSpPr>
          <p:nvPr/>
        </p:nvCxnSpPr>
        <p:spPr>
          <a:xfrm flipH="1">
            <a:off x="1369960" y="792488"/>
            <a:ext cx="1495791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EA88C2C-D33D-95BF-C37E-2B2A7EB72B10}"/>
              </a:ext>
            </a:extLst>
          </p:cNvPr>
          <p:cNvSpPr txBox="1"/>
          <p:nvPr/>
        </p:nvSpPr>
        <p:spPr>
          <a:xfrm>
            <a:off x="9902331" y="5925465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3: Real-world emulator signal turn on to block the train.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382F6E1-602A-0B85-5814-C3F3541229F1}"/>
              </a:ext>
            </a:extLst>
          </p:cNvPr>
          <p:cNvCxnSpPr>
            <a:cxnSpLocks/>
          </p:cNvCxnSpPr>
          <p:nvPr/>
        </p:nvCxnSpPr>
        <p:spPr>
          <a:xfrm flipV="1">
            <a:off x="9326248" y="930690"/>
            <a:ext cx="0" cy="3187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88A5C-6C16-4129-74CF-BC9BF97B7745}"/>
              </a:ext>
            </a:extLst>
          </p:cNvPr>
          <p:cNvSpPr txBox="1"/>
          <p:nvPr/>
        </p:nvSpPr>
        <p:spPr>
          <a:xfrm>
            <a:off x="7422864" y="184901"/>
            <a:ext cx="2276567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Map station signal changed to block state (red color)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B9EA52-D9DB-15E8-230B-039EB77C3451}"/>
              </a:ext>
            </a:extLst>
          </p:cNvPr>
          <p:cNvCxnSpPr>
            <a:cxnSpLocks/>
          </p:cNvCxnSpPr>
          <p:nvPr/>
        </p:nvCxnSpPr>
        <p:spPr>
          <a:xfrm flipH="1">
            <a:off x="1442301" y="792488"/>
            <a:ext cx="5980563" cy="1149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43C6D-0163-9BE8-8EE9-A59230558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16" y="533171"/>
            <a:ext cx="6104762" cy="49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AD802-68FF-8909-8906-BC3718109577}"/>
              </a:ext>
            </a:extLst>
          </p:cNvPr>
          <p:cNvSpPr txBox="1"/>
          <p:nvPr/>
        </p:nvSpPr>
        <p:spPr>
          <a:xfrm>
            <a:off x="491766" y="4669510"/>
            <a:ext cx="239283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1.0: In real-world emulator, train triggered the junction entrance sensor, Digital input change the register’s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8E7D45-F7AB-F4BB-2C21-D70586C2B664}"/>
              </a:ext>
            </a:extLst>
          </p:cNvPr>
          <p:cNvCxnSpPr>
            <a:cxnSpLocks/>
          </p:cNvCxnSpPr>
          <p:nvPr/>
        </p:nvCxnSpPr>
        <p:spPr>
          <a:xfrm flipV="1">
            <a:off x="2884602" y="4128940"/>
            <a:ext cx="2630078" cy="115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5CF651-7857-4F62-25E5-5BF43FEA229E}"/>
              </a:ext>
            </a:extLst>
          </p:cNvPr>
          <p:cNvCxnSpPr>
            <a:cxnSpLocks/>
          </p:cNvCxnSpPr>
          <p:nvPr/>
        </p:nvCxnSpPr>
        <p:spPr>
          <a:xfrm flipH="1" flipV="1">
            <a:off x="3667027" y="2294812"/>
            <a:ext cx="1847653" cy="17398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E25448-2137-DAF2-6B90-D3CDAB64021B}"/>
              </a:ext>
            </a:extLst>
          </p:cNvPr>
          <p:cNvSpPr txBox="1"/>
          <p:nvPr/>
        </p:nvSpPr>
        <p:spPr>
          <a:xfrm>
            <a:off x="706725" y="2144284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1.1: In the map the sensor will show triggered state (yellow color)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25263D-A993-ADDF-0B07-AA1DBD0CD52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99561" y="2294812"/>
            <a:ext cx="472888" cy="21880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700A2D-DBFF-2C6D-C4C1-CC5E25082640}"/>
              </a:ext>
            </a:extLst>
          </p:cNvPr>
          <p:cNvCxnSpPr>
            <a:cxnSpLocks/>
          </p:cNvCxnSpPr>
          <p:nvPr/>
        </p:nvCxnSpPr>
        <p:spPr>
          <a:xfrm>
            <a:off x="6231617" y="4128940"/>
            <a:ext cx="0" cy="1710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E66077-FF21-CA96-E51A-AC225EF2D05B}"/>
              </a:ext>
            </a:extLst>
          </p:cNvPr>
          <p:cNvCxnSpPr>
            <a:cxnSpLocks/>
          </p:cNvCxnSpPr>
          <p:nvPr/>
        </p:nvCxnSpPr>
        <p:spPr>
          <a:xfrm flipV="1">
            <a:off x="7154944" y="4468305"/>
            <a:ext cx="0" cy="1370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3E9537-F842-47F4-EF5E-BA3D538A0986}"/>
              </a:ext>
            </a:extLst>
          </p:cNvPr>
          <p:cNvSpPr txBox="1"/>
          <p:nvPr/>
        </p:nvSpPr>
        <p:spPr>
          <a:xfrm>
            <a:off x="5035199" y="5839061"/>
            <a:ext cx="2392836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2.0: PLC execute the ladder logic, then change the coil sate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2210BF-0C48-2A82-1270-4BB13F95979A}"/>
              </a:ext>
            </a:extLst>
          </p:cNvPr>
          <p:cNvCxnSpPr>
            <a:cxnSpLocks/>
          </p:cNvCxnSpPr>
          <p:nvPr/>
        </p:nvCxnSpPr>
        <p:spPr>
          <a:xfrm flipH="1" flipV="1">
            <a:off x="4081806" y="952107"/>
            <a:ext cx="3432928" cy="35161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17AE6F-5E4D-3971-E928-0FA0C52397D7}"/>
              </a:ext>
            </a:extLst>
          </p:cNvPr>
          <p:cNvSpPr txBox="1"/>
          <p:nvPr/>
        </p:nvSpPr>
        <p:spPr>
          <a:xfrm>
            <a:off x="809491" y="859569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2.1: digital output will change the related signal connect to it to block the junction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208354-7089-51CF-A62E-C7BBA2AD01A7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996795" y="952107"/>
            <a:ext cx="896475" cy="384516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DE0357-D049-597C-8543-77030C2FD26A}"/>
              </a:ext>
            </a:extLst>
          </p:cNvPr>
          <p:cNvSpPr txBox="1"/>
          <p:nvPr/>
        </p:nvSpPr>
        <p:spPr>
          <a:xfrm>
            <a:off x="9902835" y="3069906"/>
            <a:ext cx="2187304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3.0: In real-world emulator, train triggered the junction release sensor, Digital input change the register’s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43931A-9E68-3FE9-452B-BA12C5BA9EC4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5703216" y="3654682"/>
            <a:ext cx="4199619" cy="626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9EC88C-28EC-6CB0-119B-D13C03A34063}"/>
              </a:ext>
            </a:extLst>
          </p:cNvPr>
          <p:cNvCxnSpPr>
            <a:cxnSpLocks/>
          </p:cNvCxnSpPr>
          <p:nvPr/>
        </p:nvCxnSpPr>
        <p:spPr>
          <a:xfrm flipH="1" flipV="1">
            <a:off x="5417270" y="2226611"/>
            <a:ext cx="606767" cy="20547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097E68-D4CD-C84E-C638-AE6F3E9A6601}"/>
              </a:ext>
            </a:extLst>
          </p:cNvPr>
          <p:cNvCxnSpPr>
            <a:cxnSpLocks/>
          </p:cNvCxnSpPr>
          <p:nvPr/>
        </p:nvCxnSpPr>
        <p:spPr>
          <a:xfrm flipH="1" flipV="1">
            <a:off x="4161601" y="930686"/>
            <a:ext cx="5635229" cy="134126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A0530E1-84ED-713A-2612-1A0DB9C925EB}"/>
              </a:ext>
            </a:extLst>
          </p:cNvPr>
          <p:cNvSpPr txBox="1"/>
          <p:nvPr/>
        </p:nvSpPr>
        <p:spPr>
          <a:xfrm>
            <a:off x="9876625" y="1749557"/>
            <a:ext cx="21873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Step 3.1: digital output will change the related signal connect to it to release the junction </a:t>
            </a:r>
          </a:p>
        </p:txBody>
      </p:sp>
    </p:spTree>
    <p:extLst>
      <p:ext uri="{BB962C8B-B14F-4D97-AF65-F5344CB8AC3E}">
        <p14:creationId xmlns:p14="http://schemas.microsoft.com/office/powerpoint/2010/main" val="1890657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3C53F0D-B84B-E4A7-56B0-1901919DC730}"/>
              </a:ext>
            </a:extLst>
          </p:cNvPr>
          <p:cNvSpPr/>
          <p:nvPr/>
        </p:nvSpPr>
        <p:spPr>
          <a:xfrm>
            <a:off x="8943355" y="490106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D9A7D63-412C-FC19-A2D2-0B55C22C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33" y="780068"/>
            <a:ext cx="2944693" cy="16866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4CBC52BC-E17E-1A9F-5D1E-C28D20AAB999}"/>
              </a:ext>
            </a:extLst>
          </p:cNvPr>
          <p:cNvSpPr/>
          <p:nvPr/>
        </p:nvSpPr>
        <p:spPr>
          <a:xfrm>
            <a:off x="5612820" y="521261"/>
            <a:ext cx="3016073" cy="2116573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4AB4435-843D-8B4B-2C08-555AD72A6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46" y="788999"/>
            <a:ext cx="2944693" cy="168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27E920-3741-D55F-DF77-C548D6EDD033}"/>
              </a:ext>
            </a:extLst>
          </p:cNvPr>
          <p:cNvSpPr/>
          <p:nvPr/>
        </p:nvSpPr>
        <p:spPr>
          <a:xfrm>
            <a:off x="194316" y="637948"/>
            <a:ext cx="4738872" cy="29282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91C44405-9AE7-F560-2C3A-EC66C96DD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" y="845014"/>
            <a:ext cx="4392290" cy="2515853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3F3736B-1922-F568-D223-82D2F118AA8F}"/>
              </a:ext>
            </a:extLst>
          </p:cNvPr>
          <p:cNvSpPr/>
          <p:nvPr/>
        </p:nvSpPr>
        <p:spPr>
          <a:xfrm>
            <a:off x="9564788" y="4279461"/>
            <a:ext cx="2364283" cy="1321827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7573D67-03E4-C237-E959-6E698616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618" y="4027582"/>
            <a:ext cx="327214" cy="318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ABB43-6176-B33D-9FAA-048CFF20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75" y="456760"/>
            <a:ext cx="372169" cy="3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D05F-8EE8-CE26-24D4-4D521EAF45BD}"/>
              </a:ext>
            </a:extLst>
          </p:cNvPr>
          <p:cNvSpPr txBox="1"/>
          <p:nvPr/>
        </p:nvSpPr>
        <p:spPr>
          <a:xfrm>
            <a:off x="605100" y="381916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Real-world Emulator VM/Node</a:t>
            </a:r>
            <a:endParaRPr lang="en-SG" sz="1200" b="1" dirty="0"/>
          </a:p>
        </p:txBody>
      </p:sp>
      <p:pic>
        <p:nvPicPr>
          <p:cNvPr id="9" name="Picture 6" descr="Ethernet - Free technology icons">
            <a:extLst>
              <a:ext uri="{FF2B5EF4-FFF2-40B4-BE49-F238E27FC236}">
                <a16:creationId xmlns:a16="http://schemas.microsoft.com/office/drawing/2014/main" id="{324282DA-88E6-D3D9-C1E3-0A953DB6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84" y="3453743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9469E-13E0-67E1-3548-35A5C0A7BA09}"/>
              </a:ext>
            </a:extLst>
          </p:cNvPr>
          <p:cNvSpPr txBox="1"/>
          <p:nvPr/>
        </p:nvSpPr>
        <p:spPr>
          <a:xfrm>
            <a:off x="3497225" y="3253478"/>
            <a:ext cx="1067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10.0.10.100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12" name="Picture 8" descr="Router | Cisco Network Topology Icons 3015">
            <a:extLst>
              <a:ext uri="{FF2B5EF4-FFF2-40B4-BE49-F238E27FC236}">
                <a16:creationId xmlns:a16="http://schemas.microsoft.com/office/drawing/2014/main" id="{FA4B498E-F62E-A579-31D5-4AF5A233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343" y="4015372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007F4-D30A-F6EC-151F-7263266723C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3425393" y="3702562"/>
            <a:ext cx="1" cy="31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EB59-1781-3EE4-F854-EE65464DEE94}"/>
              </a:ext>
            </a:extLst>
          </p:cNvPr>
          <p:cNvSpPr/>
          <p:nvPr/>
        </p:nvSpPr>
        <p:spPr>
          <a:xfrm>
            <a:off x="605100" y="5015010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DA6729-2D61-DEE1-F8A5-9C15D8FBE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03" y="4890154"/>
            <a:ext cx="256461" cy="249712"/>
          </a:xfrm>
          <a:prstGeom prst="rect">
            <a:avLst/>
          </a:prstGeom>
        </p:spPr>
      </p:pic>
      <p:pic>
        <p:nvPicPr>
          <p:cNvPr id="18" name="Picture 17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B183B97-78CA-5B00-9804-1B1EB0AF4B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3" y="5252746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32BC7DE-D997-E3F4-9D4B-3C2C6283D0BE}"/>
              </a:ext>
            </a:extLst>
          </p:cNvPr>
          <p:cNvSpPr/>
          <p:nvPr/>
        </p:nvSpPr>
        <p:spPr>
          <a:xfrm>
            <a:off x="3038499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B0C4320-A98E-9443-14A4-FA1E3C807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02" y="4851792"/>
            <a:ext cx="256461" cy="249712"/>
          </a:xfrm>
          <a:prstGeom prst="rect">
            <a:avLst/>
          </a:prstGeom>
        </p:spPr>
      </p:pic>
      <p:pic>
        <p:nvPicPr>
          <p:cNvPr id="21" name="Picture 20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643F1883-04F7-7D8C-EF3B-4351A75EA2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02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03836F-61CD-DE8D-10D3-CB28A49AA84A}"/>
              </a:ext>
            </a:extLst>
          </p:cNvPr>
          <p:cNvSpPr/>
          <p:nvPr/>
        </p:nvSpPr>
        <p:spPr>
          <a:xfrm>
            <a:off x="5338644" y="4976648"/>
            <a:ext cx="1872924" cy="120504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ACFF4B-8E43-1446-F6F7-0D4B353B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247" y="4851792"/>
            <a:ext cx="256461" cy="249712"/>
          </a:xfrm>
          <a:prstGeom prst="rect">
            <a:avLst/>
          </a:prstGeom>
        </p:spPr>
      </p:pic>
      <p:pic>
        <p:nvPicPr>
          <p:cNvPr id="24" name="Picture 23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A6451ED5-7C9F-92D0-C1F7-8551995DC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7" y="5214384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415D86-9D53-4E09-3183-4C6C975C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84" y="4884166"/>
            <a:ext cx="256461" cy="2497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E0CCCC-DAB7-99C4-B9BE-C00DFC4D8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16" y="4845804"/>
            <a:ext cx="256461" cy="24971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AD9C23F-92FE-21BF-D6C0-3E4418DF5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539" y="4845804"/>
            <a:ext cx="256461" cy="24971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AE8CD9-7985-70B9-5691-FCDE6310301B}"/>
              </a:ext>
            </a:extLst>
          </p:cNvPr>
          <p:cNvSpPr txBox="1"/>
          <p:nvPr/>
        </p:nvSpPr>
        <p:spPr>
          <a:xfrm>
            <a:off x="26539" y="4587141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Control PLC VM/VMs</a:t>
            </a:r>
            <a:endParaRPr lang="en-SG" sz="1200" b="1" dirty="0"/>
          </a:p>
        </p:txBody>
      </p:sp>
      <p:pic>
        <p:nvPicPr>
          <p:cNvPr id="32" name="Picture 6" descr="Ethernet - Free technology icons">
            <a:extLst>
              <a:ext uri="{FF2B5EF4-FFF2-40B4-BE49-F238E27FC236}">
                <a16:creationId xmlns:a16="http://schemas.microsoft.com/office/drawing/2014/main" id="{BA10FC19-F487-3F38-9148-540D91FD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053" y="4882474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6212BAF-BF98-5AD7-CE15-BDBAE66BF662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 rot="5400000">
            <a:off x="1973420" y="4467312"/>
            <a:ext cx="456205" cy="37411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EA280F-983F-17B3-0C30-33024F962593}"/>
              </a:ext>
            </a:extLst>
          </p:cNvPr>
          <p:cNvSpPr txBox="1"/>
          <p:nvPr/>
        </p:nvSpPr>
        <p:spPr>
          <a:xfrm>
            <a:off x="1634894" y="45894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10.0.10.13</a:t>
            </a:r>
            <a:r>
              <a:rPr lang="en-US" sz="1800" b="1" dirty="0"/>
              <a:t> </a:t>
            </a:r>
            <a:endParaRPr lang="en-SG" dirty="0"/>
          </a:p>
        </p:txBody>
      </p:sp>
      <p:pic>
        <p:nvPicPr>
          <p:cNvPr id="36" name="Picture 6" descr="Ethernet - Free technology icons">
            <a:extLst>
              <a:ext uri="{FF2B5EF4-FFF2-40B4-BE49-F238E27FC236}">
                <a16:creationId xmlns:a16="http://schemas.microsoft.com/office/drawing/2014/main" id="{16690BD1-0BEF-CB32-4F54-B5E196D8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1" y="48478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7C0EBB8-F503-5E75-3BCC-FEC7BA6B2736}"/>
              </a:ext>
            </a:extLst>
          </p:cNvPr>
          <p:cNvCxnSpPr>
            <a:cxnSpLocks/>
            <a:stCxn id="12" idx="2"/>
            <a:endCxn id="36" idx="0"/>
          </p:cNvCxnSpPr>
          <p:nvPr/>
        </p:nvCxnSpPr>
        <p:spPr>
          <a:xfrm rot="16200000" flipH="1">
            <a:off x="3667617" y="4142480"/>
            <a:ext cx="463191" cy="94763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32068B-C5F2-F236-4C40-AF75AF624C08}"/>
              </a:ext>
            </a:extLst>
          </p:cNvPr>
          <p:cNvSpPr txBox="1"/>
          <p:nvPr/>
        </p:nvSpPr>
        <p:spPr>
          <a:xfrm>
            <a:off x="2637517" y="461093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Control PLC VM/VMs</a:t>
            </a:r>
            <a:endParaRPr lang="en-SG" sz="1200" b="1" dirty="0"/>
          </a:p>
        </p:txBody>
      </p:sp>
      <p:pic>
        <p:nvPicPr>
          <p:cNvPr id="41" name="Picture 6" descr="Ethernet - Free technology icons">
            <a:extLst>
              <a:ext uri="{FF2B5EF4-FFF2-40B4-BE49-F238E27FC236}">
                <a16:creationId xmlns:a16="http://schemas.microsoft.com/office/drawing/2014/main" id="{C26897B7-0E69-0645-9E60-0625A7F4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05" y="4843586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DE728CA-45FE-81AE-0CB7-3AB3F07B1069}"/>
              </a:ext>
            </a:extLst>
          </p:cNvPr>
          <p:cNvCxnSpPr>
            <a:cxnSpLocks/>
            <a:stCxn id="12" idx="3"/>
            <a:endCxn id="41" idx="0"/>
          </p:cNvCxnSpPr>
          <p:nvPr/>
        </p:nvCxnSpPr>
        <p:spPr>
          <a:xfrm>
            <a:off x="3695442" y="4200038"/>
            <a:ext cx="3016073" cy="643548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4B4475B-6B6D-F71C-B55D-5EBDD4D05349}"/>
              </a:ext>
            </a:extLst>
          </p:cNvPr>
          <p:cNvSpPr txBox="1"/>
          <p:nvPr/>
        </p:nvSpPr>
        <p:spPr>
          <a:xfrm>
            <a:off x="4992546" y="4553345"/>
            <a:ext cx="1437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Signal Control PLC VM/VMs</a:t>
            </a:r>
            <a:endParaRPr lang="en-SG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5A7BE2-0960-C4E6-BC5F-72393C2B5C57}"/>
              </a:ext>
            </a:extLst>
          </p:cNvPr>
          <p:cNvSpPr txBox="1"/>
          <p:nvPr/>
        </p:nvSpPr>
        <p:spPr>
          <a:xfrm>
            <a:off x="3997387" y="4547882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C6110D-8EB4-6698-D82B-3D1F291CE0AB}"/>
              </a:ext>
            </a:extLst>
          </p:cNvPr>
          <p:cNvSpPr txBox="1"/>
          <p:nvPr/>
        </p:nvSpPr>
        <p:spPr>
          <a:xfrm>
            <a:off x="6306666" y="4507629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10.0.10.11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197B-5485-A4DE-3BBB-6F76B253B5E7}"/>
              </a:ext>
            </a:extLst>
          </p:cNvPr>
          <p:cNvSpPr txBox="1"/>
          <p:nvPr/>
        </p:nvSpPr>
        <p:spPr>
          <a:xfrm>
            <a:off x="718081" y="3582004"/>
            <a:ext cx="2030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Real world electrical signal simulation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pic>
        <p:nvPicPr>
          <p:cNvPr id="49" name="Picture 8" descr="Router | Cisco Network Topology Icons 3015">
            <a:extLst>
              <a:ext uri="{FF2B5EF4-FFF2-40B4-BE49-F238E27FC236}">
                <a16:creationId xmlns:a16="http://schemas.microsoft.com/office/drawing/2014/main" id="{30D4AF08-3E78-DC4C-3408-1610FE407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878" y="3485965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Router | Cisco Network Topology Icons 3015">
            <a:extLst>
              <a:ext uri="{FF2B5EF4-FFF2-40B4-BE49-F238E27FC236}">
                <a16:creationId xmlns:a16="http://schemas.microsoft.com/office/drawing/2014/main" id="{57FA2966-88E5-828B-0F00-72ED39E5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31" y="4056937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08A2C2B-F7A4-CB9A-53DA-2CF606A6D130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 flipV="1">
            <a:off x="2658630" y="3578153"/>
            <a:ext cx="642354" cy="663450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" descr="Ethernet - Free technology icons">
            <a:extLst>
              <a:ext uri="{FF2B5EF4-FFF2-40B4-BE49-F238E27FC236}">
                <a16:creationId xmlns:a16="http://schemas.microsoft.com/office/drawing/2014/main" id="{65E942C9-D1E8-B8EF-E590-7EBC1A6ED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32" y="616029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" descr="Ethernet - Free technology icons">
            <a:extLst>
              <a:ext uri="{FF2B5EF4-FFF2-40B4-BE49-F238E27FC236}">
                <a16:creationId xmlns:a16="http://schemas.microsoft.com/office/drawing/2014/main" id="{0BF30EF6-437E-1FFF-5882-99B540AC5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60" y="6113930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" descr="Ethernet - Free technology icons">
            <a:extLst>
              <a:ext uri="{FF2B5EF4-FFF2-40B4-BE49-F238E27FC236}">
                <a16:creationId xmlns:a16="http://schemas.microsoft.com/office/drawing/2014/main" id="{6A6EC625-4A11-6E61-D2A9-FE57ABB2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49" y="611392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2C39090-BB9E-4FF8-01CE-C33C14EBDBB1}"/>
              </a:ext>
            </a:extLst>
          </p:cNvPr>
          <p:cNvSpPr txBox="1"/>
          <p:nvPr/>
        </p:nvSpPr>
        <p:spPr>
          <a:xfrm>
            <a:off x="1033770" y="692730"/>
            <a:ext cx="2586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Real world emulator program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C93273-0E20-09DE-CD91-87F47F71896E}"/>
              </a:ext>
            </a:extLst>
          </p:cNvPr>
          <p:cNvSpPr txBox="1"/>
          <p:nvPr/>
        </p:nvSpPr>
        <p:spPr>
          <a:xfrm>
            <a:off x="662427" y="5792788"/>
            <a:ext cx="1815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EC4479-2B6D-D204-B39D-8FC9ABA1D94E}"/>
              </a:ext>
            </a:extLst>
          </p:cNvPr>
          <p:cNvSpPr txBox="1"/>
          <p:nvPr/>
        </p:nvSpPr>
        <p:spPr>
          <a:xfrm>
            <a:off x="3114274" y="5803811"/>
            <a:ext cx="1797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ACB9B-472F-DB49-BCB4-8994265DBE09}"/>
              </a:ext>
            </a:extLst>
          </p:cNvPr>
          <p:cNvSpPr txBox="1"/>
          <p:nvPr/>
        </p:nvSpPr>
        <p:spPr>
          <a:xfrm>
            <a:off x="5418380" y="5751805"/>
            <a:ext cx="187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 Simulator Program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3F798E8-602B-201B-3365-EA08B7113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79" y="340073"/>
            <a:ext cx="372169" cy="362375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E4952211-46D1-0EC1-2DD7-3BC5827A7D14}"/>
              </a:ext>
            </a:extLst>
          </p:cNvPr>
          <p:cNvSpPr txBox="1"/>
          <p:nvPr/>
        </p:nvSpPr>
        <p:spPr>
          <a:xfrm>
            <a:off x="5927281" y="672283"/>
            <a:ext cx="2380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 [master]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125A89E-4F3E-F829-68EF-2AFF29F53E21}"/>
              </a:ext>
            </a:extLst>
          </p:cNvPr>
          <p:cNvSpPr txBox="1"/>
          <p:nvPr/>
        </p:nvSpPr>
        <p:spPr>
          <a:xfrm>
            <a:off x="6146273" y="250220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Operation VM/Node</a:t>
            </a:r>
            <a:endParaRPr lang="en-SG" sz="1200" b="1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E5CEE7C-E29C-A666-BC7E-FDCC42B90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814" y="308918"/>
            <a:ext cx="372169" cy="36237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5ADE7EE-D802-9316-CBA3-7F2D7A92B305}"/>
              </a:ext>
            </a:extLst>
          </p:cNvPr>
          <p:cNvSpPr txBox="1"/>
          <p:nvPr/>
        </p:nvSpPr>
        <p:spPr>
          <a:xfrm>
            <a:off x="9257817" y="641128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Railway HMI program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17FF3C0-0F17-6F20-EB35-7EF3123EAA61}"/>
              </a:ext>
            </a:extLst>
          </p:cNvPr>
          <p:cNvSpPr txBox="1"/>
          <p:nvPr/>
        </p:nvSpPr>
        <p:spPr>
          <a:xfrm>
            <a:off x="9713764" y="88983"/>
            <a:ext cx="269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SCADA HMI Monitor VM/Node</a:t>
            </a:r>
            <a:endParaRPr lang="en-SG" sz="1200" b="1" dirty="0"/>
          </a:p>
        </p:txBody>
      </p:sp>
      <p:pic>
        <p:nvPicPr>
          <p:cNvPr id="83" name="Picture 6" descr="Ethernet - Free technology icons">
            <a:extLst>
              <a:ext uri="{FF2B5EF4-FFF2-40B4-BE49-F238E27FC236}">
                <a16:creationId xmlns:a16="http://schemas.microsoft.com/office/drawing/2014/main" id="{18E5B10D-0414-793C-8CEC-7136EC83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2519859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Ethernet - Free technology icons">
            <a:extLst>
              <a:ext uri="{FF2B5EF4-FFF2-40B4-BE49-F238E27FC236}">
                <a16:creationId xmlns:a16="http://schemas.microsoft.com/office/drawing/2014/main" id="{8CCE1D01-731E-B963-F435-6933BA8E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22" y="246549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8577D28-CCE9-B534-7154-457AF2EE4E94}"/>
              </a:ext>
            </a:extLst>
          </p:cNvPr>
          <p:cNvCxnSpPr>
            <a:cxnSpLocks/>
            <a:stCxn id="49" idx="1"/>
            <a:endCxn id="83" idx="2"/>
          </p:cNvCxnSpPr>
          <p:nvPr/>
        </p:nvCxnSpPr>
        <p:spPr>
          <a:xfrm rot="10800000">
            <a:off x="6601610" y="2768678"/>
            <a:ext cx="1706269" cy="91750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3C94B8F-B87E-05AB-098F-67F65132BB53}"/>
              </a:ext>
            </a:extLst>
          </p:cNvPr>
          <p:cNvCxnSpPr>
            <a:cxnSpLocks/>
            <a:stCxn id="49" idx="3"/>
            <a:endCxn id="84" idx="2"/>
          </p:cNvCxnSpPr>
          <p:nvPr/>
        </p:nvCxnSpPr>
        <p:spPr>
          <a:xfrm flipV="1">
            <a:off x="8893460" y="2714314"/>
            <a:ext cx="2112872" cy="971868"/>
          </a:xfrm>
          <a:prstGeom prst="bentConnector2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6" descr="Ethernet - Free technology icons">
            <a:extLst>
              <a:ext uri="{FF2B5EF4-FFF2-40B4-BE49-F238E27FC236}">
                <a16:creationId xmlns:a16="http://schemas.microsoft.com/office/drawing/2014/main" id="{23D811B4-BFDF-E6D8-AA50-D52781816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608" y="2516072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Ethernet - Free technology icons">
            <a:extLst>
              <a:ext uri="{FF2B5EF4-FFF2-40B4-BE49-F238E27FC236}">
                <a16:creationId xmlns:a16="http://schemas.microsoft.com/office/drawing/2014/main" id="{714D2D0C-FCAC-066D-ABB1-419E37BA2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49" y="2540555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2F685E9-63BC-D501-5B7A-3762772BD72F}"/>
              </a:ext>
            </a:extLst>
          </p:cNvPr>
          <p:cNvCxnSpPr>
            <a:stCxn id="97" idx="2"/>
            <a:endCxn id="98" idx="2"/>
          </p:cNvCxnSpPr>
          <p:nvPr/>
        </p:nvCxnSpPr>
        <p:spPr>
          <a:xfrm rot="5400000">
            <a:off x="8881698" y="1705053"/>
            <a:ext cx="24483" cy="2144159"/>
          </a:xfrm>
          <a:prstGeom prst="bentConnector3">
            <a:avLst>
              <a:gd name="adj1" fmla="val 144454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902C82-1538-9FA6-C79E-DB51DBB96FE2}"/>
              </a:ext>
            </a:extLst>
          </p:cNvPr>
          <p:cNvSpPr txBox="1"/>
          <p:nvPr/>
        </p:nvSpPr>
        <p:spPr>
          <a:xfrm>
            <a:off x="8890541" y="3307593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SCADA HMI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5738134-18A5-6BE6-B00D-39318F2A0A0A}"/>
              </a:ext>
            </a:extLst>
          </p:cNvPr>
          <p:cNvSpPr txBox="1"/>
          <p:nvPr/>
        </p:nvSpPr>
        <p:spPr>
          <a:xfrm>
            <a:off x="6280416" y="269505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B453D8-04D0-022B-D243-18A6BDD6A791}"/>
              </a:ext>
            </a:extLst>
          </p:cNvPr>
          <p:cNvSpPr txBox="1"/>
          <p:nvPr/>
        </p:nvSpPr>
        <p:spPr>
          <a:xfrm>
            <a:off x="10656565" y="263728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192.168.10.10X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F388C2-B773-0FBC-B4D9-4E2BDDCE8396}"/>
              </a:ext>
            </a:extLst>
          </p:cNvPr>
          <p:cNvSpPr txBox="1"/>
          <p:nvPr/>
        </p:nvSpPr>
        <p:spPr>
          <a:xfrm>
            <a:off x="7812317" y="2597987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192.168.11.10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4F364BB-7309-C590-D421-4A3945D3BA30}"/>
              </a:ext>
            </a:extLst>
          </p:cNvPr>
          <p:cNvSpPr txBox="1"/>
          <p:nvPr/>
        </p:nvSpPr>
        <p:spPr>
          <a:xfrm>
            <a:off x="9344607" y="271371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192.168.11.1X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71D49E4-5D2D-9176-AD0C-687C60C17818}"/>
              </a:ext>
            </a:extLst>
          </p:cNvPr>
          <p:cNvCxnSpPr>
            <a:cxnSpLocks/>
            <a:endCxn id="65" idx="3"/>
          </p:cNvCxnSpPr>
          <p:nvPr/>
        </p:nvCxnSpPr>
        <p:spPr>
          <a:xfrm rot="5400000">
            <a:off x="6465796" y="4243854"/>
            <a:ext cx="2399758" cy="1589213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2FB1B70-FADA-F89C-63F9-34C4D75999EA}"/>
              </a:ext>
            </a:extLst>
          </p:cNvPr>
          <p:cNvCxnSpPr>
            <a:cxnSpLocks/>
            <a:stCxn id="49" idx="2"/>
            <a:endCxn id="64" idx="2"/>
          </p:cNvCxnSpPr>
          <p:nvPr/>
        </p:nvCxnSpPr>
        <p:spPr>
          <a:xfrm rot="5400000">
            <a:off x="5280995" y="3043075"/>
            <a:ext cx="2476350" cy="4162999"/>
          </a:xfrm>
          <a:prstGeom prst="bentConnector3">
            <a:avLst>
              <a:gd name="adj1" fmla="val 10516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8" descr="Router | Cisco Network Topology Icons 3015">
            <a:extLst>
              <a:ext uri="{FF2B5EF4-FFF2-40B4-BE49-F238E27FC236}">
                <a16:creationId xmlns:a16="http://schemas.microsoft.com/office/drawing/2014/main" id="{0F836EEC-7955-96A3-F5F4-998AEB70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066" y="5762160"/>
            <a:ext cx="585582" cy="40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D11F8761-7F86-199F-3A1B-1366C3EF2865}"/>
              </a:ext>
            </a:extLst>
          </p:cNvPr>
          <p:cNvCxnSpPr>
            <a:cxnSpLocks/>
            <a:stCxn id="114" idx="2"/>
            <a:endCxn id="63" idx="2"/>
          </p:cNvCxnSpPr>
          <p:nvPr/>
        </p:nvCxnSpPr>
        <p:spPr>
          <a:xfrm rot="5400000">
            <a:off x="5961689" y="2153948"/>
            <a:ext cx="246522" cy="8263815"/>
          </a:xfrm>
          <a:prstGeom prst="bentConnector3">
            <a:avLst>
              <a:gd name="adj1" fmla="val 19273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4F4ED8A-7914-E496-5C12-E48AFE00F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28" y="322974"/>
            <a:ext cx="350593" cy="3413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9C89D7F-CDBE-B0CE-6A7C-53ADF129C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649" y="4036914"/>
            <a:ext cx="327215" cy="318604"/>
          </a:xfrm>
          <a:prstGeom prst="rect">
            <a:avLst/>
          </a:prstGeom>
        </p:spPr>
      </p:pic>
      <p:pic>
        <p:nvPicPr>
          <p:cNvPr id="123" name="Picture 6" descr="Ethernet - Free technology icons">
            <a:extLst>
              <a:ext uri="{FF2B5EF4-FFF2-40B4-BE49-F238E27FC236}">
                <a16:creationId xmlns:a16="http://schemas.microsoft.com/office/drawing/2014/main" id="{8B89387D-76BD-ADE8-8DC0-3EC7C03D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966" y="5435047"/>
            <a:ext cx="248819" cy="24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617B851-7D2D-2948-AAB9-DA77CFA80A61}"/>
              </a:ext>
            </a:extLst>
          </p:cNvPr>
          <p:cNvCxnSpPr>
            <a:stCxn id="123" idx="2"/>
            <a:endCxn id="114" idx="1"/>
          </p:cNvCxnSpPr>
          <p:nvPr/>
        </p:nvCxnSpPr>
        <p:spPr>
          <a:xfrm rot="16200000" flipH="1">
            <a:off x="9707466" y="5745776"/>
            <a:ext cx="278511" cy="154690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8DE3C-E1B7-F267-4A17-8BE07E4E299D}"/>
              </a:ext>
            </a:extLst>
          </p:cNvPr>
          <p:cNvSpPr txBox="1"/>
          <p:nvPr/>
        </p:nvSpPr>
        <p:spPr>
          <a:xfrm>
            <a:off x="10484508" y="5628120"/>
            <a:ext cx="1646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Train driver subnet </a:t>
            </a:r>
            <a:endParaRPr lang="en-SG" sz="1400" dirty="0">
              <a:solidFill>
                <a:srgbClr val="0070C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BF00061-09BE-2A89-E4A3-C484BC02DA76}"/>
              </a:ext>
            </a:extLst>
          </p:cNvPr>
          <p:cNvSpPr txBox="1"/>
          <p:nvPr/>
        </p:nvSpPr>
        <p:spPr>
          <a:xfrm>
            <a:off x="2005082" y="6190163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192.168.100.13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ECEB35-9CF9-61B8-66F5-FE7494D4D5D5}"/>
              </a:ext>
            </a:extLst>
          </p:cNvPr>
          <p:cNvSpPr txBox="1"/>
          <p:nvPr/>
        </p:nvSpPr>
        <p:spPr>
          <a:xfrm>
            <a:off x="4506697" y="6079130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192.168.100.12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5406D3-12A0-404C-551F-7E32184FD9AF}"/>
              </a:ext>
            </a:extLst>
          </p:cNvPr>
          <p:cNvSpPr txBox="1"/>
          <p:nvPr/>
        </p:nvSpPr>
        <p:spPr>
          <a:xfrm>
            <a:off x="6911849" y="5922794"/>
            <a:ext cx="1187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192.168.100.11</a:t>
            </a:r>
            <a:r>
              <a:rPr lang="en-US" sz="1800" b="1" dirty="0"/>
              <a:t> </a:t>
            </a:r>
            <a:endParaRPr lang="en-SG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C7BE86-5B7D-7E3D-692D-4FE1EF9BF090}"/>
              </a:ext>
            </a:extLst>
          </p:cNvPr>
          <p:cNvSpPr txBox="1"/>
          <p:nvPr/>
        </p:nvSpPr>
        <p:spPr>
          <a:xfrm>
            <a:off x="8789720" y="5124574"/>
            <a:ext cx="130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192.168.100.2xx</a:t>
            </a:r>
            <a:r>
              <a:rPr lang="en-US" sz="1800" b="1" dirty="0"/>
              <a:t> </a:t>
            </a:r>
            <a:endParaRPr lang="en-S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FFC0344-BEDA-2F4A-0185-A63D8DF597B4}"/>
              </a:ext>
            </a:extLst>
          </p:cNvPr>
          <p:cNvCxnSpPr>
            <a:cxnSpLocks/>
          </p:cNvCxnSpPr>
          <p:nvPr/>
        </p:nvCxnSpPr>
        <p:spPr>
          <a:xfrm>
            <a:off x="3939090" y="0"/>
            <a:ext cx="485063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D28CC35-7A06-8295-7BBC-0806CF23552F}"/>
              </a:ext>
            </a:extLst>
          </p:cNvPr>
          <p:cNvSpPr txBox="1"/>
          <p:nvPr/>
        </p:nvSpPr>
        <p:spPr>
          <a:xfrm>
            <a:off x="4818282" y="3561262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OT-Network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25F3F79F-D267-7D13-2841-2B3B418DF2B8}"/>
              </a:ext>
            </a:extLst>
          </p:cNvPr>
          <p:cNvSpPr/>
          <p:nvPr/>
        </p:nvSpPr>
        <p:spPr>
          <a:xfrm>
            <a:off x="4243196" y="132785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B13C22-30F6-FB37-128D-AF50B62B2D2F}"/>
              </a:ext>
            </a:extLst>
          </p:cNvPr>
          <p:cNvSpPr txBox="1"/>
          <p:nvPr/>
        </p:nvSpPr>
        <p:spPr>
          <a:xfrm>
            <a:off x="4565664" y="167628"/>
            <a:ext cx="203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IT-Network</a:t>
            </a:r>
            <a:endParaRPr lang="en-SG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6A450F7E-2295-DEB6-FA49-1B7E0BCF54BD}"/>
              </a:ext>
            </a:extLst>
          </p:cNvPr>
          <p:cNvSpPr/>
          <p:nvPr/>
        </p:nvSpPr>
        <p:spPr>
          <a:xfrm rot="10800000">
            <a:off x="6113448" y="3667519"/>
            <a:ext cx="205833" cy="15401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54DD5F-2DDF-5ED8-986E-CCC9AE08C780}"/>
              </a:ext>
            </a:extLst>
          </p:cNvPr>
          <p:cNvSpPr txBox="1"/>
          <p:nvPr/>
        </p:nvSpPr>
        <p:spPr>
          <a:xfrm>
            <a:off x="10338864" y="4153872"/>
            <a:ext cx="1872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Train control program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FD25AB5-01C4-FB88-EEAB-9ED4E85B6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227" y="4400210"/>
            <a:ext cx="2108653" cy="114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D4EBB44-9B88-AB21-55D4-B9D1A8451A92}"/>
              </a:ext>
            </a:extLst>
          </p:cNvPr>
          <p:cNvSpPr/>
          <p:nvPr/>
        </p:nvSpPr>
        <p:spPr>
          <a:xfrm>
            <a:off x="6637205" y="602451"/>
            <a:ext cx="4872807" cy="2513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32D1E9E-C2B8-AC78-CAA2-3FCBF10EC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26" y="735714"/>
            <a:ext cx="4599192" cy="2634364"/>
          </a:xfrm>
          <a:prstGeom prst="rect">
            <a:avLst/>
          </a:prstGeom>
        </p:spPr>
      </p:pic>
      <p:pic>
        <p:nvPicPr>
          <p:cNvPr id="2" name="Picture 1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B192FA1B-C2D0-0894-808E-D9A3251B9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88" y="583139"/>
            <a:ext cx="5325165" cy="305019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A95D418D-9C04-F9B3-F08F-276989A7C36C}"/>
              </a:ext>
            </a:extLst>
          </p:cNvPr>
          <p:cNvSpPr/>
          <p:nvPr/>
        </p:nvSpPr>
        <p:spPr>
          <a:xfrm>
            <a:off x="182348" y="4610450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3E4ACA-922C-D092-7679-B59948210069}"/>
              </a:ext>
            </a:extLst>
          </p:cNvPr>
          <p:cNvSpPr/>
          <p:nvPr/>
        </p:nvSpPr>
        <p:spPr>
          <a:xfrm>
            <a:off x="5450118" y="4444155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04B90-74D8-2B78-D9D4-A876B56AA7F5}"/>
              </a:ext>
            </a:extLst>
          </p:cNvPr>
          <p:cNvSpPr txBox="1"/>
          <p:nvPr/>
        </p:nvSpPr>
        <p:spPr>
          <a:xfrm>
            <a:off x="221237" y="262259"/>
            <a:ext cx="2301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real-world Emulator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BC256-F537-46BD-C65E-13B97085B36B}"/>
              </a:ext>
            </a:extLst>
          </p:cNvPr>
          <p:cNvSpPr/>
          <p:nvPr/>
        </p:nvSpPr>
        <p:spPr>
          <a:xfrm>
            <a:off x="1768313" y="3600164"/>
            <a:ext cx="2172751" cy="396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C3AF05-EC55-C559-AE10-AF11C686F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687" y="4521298"/>
            <a:ext cx="2527544" cy="119868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84D473A-759E-EF08-97DC-5EF708D1276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1064" y="3742971"/>
            <a:ext cx="3007854" cy="701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C81037-1A13-9A67-D953-C2C061AC956A}"/>
              </a:ext>
            </a:extLst>
          </p:cNvPr>
          <p:cNvSpPr txBox="1"/>
          <p:nvPr/>
        </p:nvSpPr>
        <p:spPr>
          <a:xfrm>
            <a:off x="7225657" y="456762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38768-5397-2CE9-86A9-DA39D0578791}"/>
              </a:ext>
            </a:extLst>
          </p:cNvPr>
          <p:cNvSpPr txBox="1"/>
          <p:nvPr/>
        </p:nvSpPr>
        <p:spPr>
          <a:xfrm>
            <a:off x="5594687" y="5650326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67C28-8812-267F-9F70-75E4D6843F21}"/>
              </a:ext>
            </a:extLst>
          </p:cNvPr>
          <p:cNvSpPr txBox="1"/>
          <p:nvPr/>
        </p:nvSpPr>
        <p:spPr>
          <a:xfrm>
            <a:off x="7122708" y="5650844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481AFD-9F7E-D4AC-FD0B-4EDAF6F66192}"/>
              </a:ext>
            </a:extLst>
          </p:cNvPr>
          <p:cNvSpPr txBox="1"/>
          <p:nvPr/>
        </p:nvSpPr>
        <p:spPr>
          <a:xfrm>
            <a:off x="4360003" y="3563770"/>
            <a:ext cx="1373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39 sensors input  </a:t>
            </a:r>
            <a:endParaRPr lang="en-SG" sz="9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EBA7E1-9AB8-E424-70AD-02C95C492B7B}"/>
              </a:ext>
            </a:extLst>
          </p:cNvPr>
          <p:cNvCxnSpPr>
            <a:cxnSpLocks/>
          </p:cNvCxnSpPr>
          <p:nvPr/>
        </p:nvCxnSpPr>
        <p:spPr>
          <a:xfrm rot="10800000">
            <a:off x="3941066" y="3896499"/>
            <a:ext cx="2744941" cy="475703"/>
          </a:xfrm>
          <a:prstGeom prst="bentConnector3">
            <a:avLst>
              <a:gd name="adj1" fmla="val 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BC94C04-4F44-17EA-EA0A-CFECB590ABFA}"/>
              </a:ext>
            </a:extLst>
          </p:cNvPr>
          <p:cNvSpPr txBox="1"/>
          <p:nvPr/>
        </p:nvSpPr>
        <p:spPr>
          <a:xfrm>
            <a:off x="4314501" y="3853112"/>
            <a:ext cx="11914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19 signal coils output</a:t>
            </a:r>
            <a:endParaRPr lang="en-SG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3112B-0D57-6254-45FA-40CAC8972027}"/>
              </a:ext>
            </a:extLst>
          </p:cNvPr>
          <p:cNvSpPr txBox="1"/>
          <p:nvPr/>
        </p:nvSpPr>
        <p:spPr>
          <a:xfrm>
            <a:off x="6211958" y="469155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171B0-4160-3B02-D4DB-8C231FA6A409}"/>
              </a:ext>
            </a:extLst>
          </p:cNvPr>
          <p:cNvSpPr txBox="1"/>
          <p:nvPr/>
        </p:nvSpPr>
        <p:spPr>
          <a:xfrm>
            <a:off x="5386138" y="532068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C1CFA-EB2D-064D-4B51-E3CECD31ECE8}"/>
              </a:ext>
            </a:extLst>
          </p:cNvPr>
          <p:cNvSpPr txBox="1"/>
          <p:nvPr/>
        </p:nvSpPr>
        <p:spPr>
          <a:xfrm>
            <a:off x="6907277" y="531580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59B43E-A249-3764-2336-9402DC6BED9C}"/>
              </a:ext>
            </a:extLst>
          </p:cNvPr>
          <p:cNvSpPr txBox="1"/>
          <p:nvPr/>
        </p:nvSpPr>
        <p:spPr>
          <a:xfrm>
            <a:off x="5395917" y="442484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09E782-62C8-4AAA-C181-0CEBA6259697}"/>
              </a:ext>
            </a:extLst>
          </p:cNvPr>
          <p:cNvSpPr/>
          <p:nvPr/>
        </p:nvSpPr>
        <p:spPr>
          <a:xfrm>
            <a:off x="2134228" y="4629765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FD07E4-4E32-82C1-D89C-923ABB0FB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797" y="4706908"/>
            <a:ext cx="2527544" cy="11986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2ECBEF-9804-2CE8-E55A-AB299EC94262}"/>
              </a:ext>
            </a:extLst>
          </p:cNvPr>
          <p:cNvSpPr txBox="1"/>
          <p:nvPr/>
        </p:nvSpPr>
        <p:spPr>
          <a:xfrm>
            <a:off x="3909767" y="4753231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34D95-B1E5-7344-46A2-7A0CDB3ED049}"/>
              </a:ext>
            </a:extLst>
          </p:cNvPr>
          <p:cNvSpPr txBox="1"/>
          <p:nvPr/>
        </p:nvSpPr>
        <p:spPr>
          <a:xfrm>
            <a:off x="2152423" y="5836454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C2BBC-455C-3FF5-99E0-FAE84B8F4394}"/>
              </a:ext>
            </a:extLst>
          </p:cNvPr>
          <p:cNvSpPr txBox="1"/>
          <p:nvPr/>
        </p:nvSpPr>
        <p:spPr>
          <a:xfrm>
            <a:off x="3686946" y="5836454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1CA3D-7F7F-7D20-7A4F-D2A4C7F4ED94}"/>
              </a:ext>
            </a:extLst>
          </p:cNvPr>
          <p:cNvSpPr txBox="1"/>
          <p:nvPr/>
        </p:nvSpPr>
        <p:spPr>
          <a:xfrm>
            <a:off x="2896068" y="487716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48CB60-097D-3C8D-6000-86EED0E78D4B}"/>
              </a:ext>
            </a:extLst>
          </p:cNvPr>
          <p:cNvSpPr txBox="1"/>
          <p:nvPr/>
        </p:nvSpPr>
        <p:spPr>
          <a:xfrm>
            <a:off x="2070248" y="550629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572DB7-3D29-50CD-4AA5-A7F5ADDF8096}"/>
              </a:ext>
            </a:extLst>
          </p:cNvPr>
          <p:cNvSpPr txBox="1"/>
          <p:nvPr/>
        </p:nvSpPr>
        <p:spPr>
          <a:xfrm>
            <a:off x="3591387" y="5501419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A5590B-747A-B28E-D235-F6E700AB6BA1}"/>
              </a:ext>
            </a:extLst>
          </p:cNvPr>
          <p:cNvSpPr txBox="1"/>
          <p:nvPr/>
        </p:nvSpPr>
        <p:spPr>
          <a:xfrm>
            <a:off x="2080027" y="4610450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6A1618-41D6-8E10-AB2F-B316565E351C}"/>
              </a:ext>
            </a:extLst>
          </p:cNvPr>
          <p:cNvCxnSpPr>
            <a:cxnSpLocks/>
          </p:cNvCxnSpPr>
          <p:nvPr/>
        </p:nvCxnSpPr>
        <p:spPr>
          <a:xfrm flipV="1">
            <a:off x="3789228" y="4036444"/>
            <a:ext cx="0" cy="53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978EA6D-D35A-8B8C-FB8E-F828D458A504}"/>
              </a:ext>
            </a:extLst>
          </p:cNvPr>
          <p:cNvSpPr txBox="1"/>
          <p:nvPr/>
        </p:nvSpPr>
        <p:spPr>
          <a:xfrm>
            <a:off x="3801392" y="421299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Signal output  </a:t>
            </a:r>
            <a:endParaRPr lang="en-SG" sz="9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43464B-74C2-B3E3-EF3D-C3BDA059A9D4}"/>
              </a:ext>
            </a:extLst>
          </p:cNvPr>
          <p:cNvCxnSpPr>
            <a:cxnSpLocks/>
          </p:cNvCxnSpPr>
          <p:nvPr/>
        </p:nvCxnSpPr>
        <p:spPr>
          <a:xfrm>
            <a:off x="3609962" y="4047085"/>
            <a:ext cx="0" cy="535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A8D3AEB-B6C6-BF23-EB8E-04D2EF729A72}"/>
              </a:ext>
            </a:extLst>
          </p:cNvPr>
          <p:cNvSpPr txBox="1"/>
          <p:nvPr/>
        </p:nvSpPr>
        <p:spPr>
          <a:xfrm>
            <a:off x="2791736" y="4146888"/>
            <a:ext cx="81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22 station</a:t>
            </a:r>
          </a:p>
          <a:p>
            <a:r>
              <a:rPr lang="en-US" sz="900" dirty="0"/>
              <a:t>Sensors input</a:t>
            </a:r>
            <a:endParaRPr lang="en-SG" sz="9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509054D-B742-6926-1598-400CD7319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4830052"/>
            <a:ext cx="818082" cy="4689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3560FE-D92E-99B6-9184-A0963F318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04" y="5543967"/>
            <a:ext cx="818082" cy="46890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35774CC-5768-E9F0-0EB5-CF8A76E1FEC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735945" y="5298953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F03D72A-FA3D-B54A-FEE1-E44DDD5DF15C}"/>
              </a:ext>
            </a:extLst>
          </p:cNvPr>
          <p:cNvSpPr txBox="1"/>
          <p:nvPr/>
        </p:nvSpPr>
        <p:spPr>
          <a:xfrm>
            <a:off x="42974" y="409758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E6EF57-4D16-B781-8566-1EEEF292638B}"/>
              </a:ext>
            </a:extLst>
          </p:cNvPr>
          <p:cNvSpPr txBox="1"/>
          <p:nvPr/>
        </p:nvSpPr>
        <p:spPr>
          <a:xfrm>
            <a:off x="104135" y="4961728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B86C65-3D2C-04AB-B89F-9E1DE7A5E3B4}"/>
              </a:ext>
            </a:extLst>
          </p:cNvPr>
          <p:cNvSpPr txBox="1"/>
          <p:nvPr/>
        </p:nvSpPr>
        <p:spPr>
          <a:xfrm>
            <a:off x="99186" y="569026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7765DB-FBC5-0C70-7141-F4BDADB16A4C}"/>
              </a:ext>
            </a:extLst>
          </p:cNvPr>
          <p:cNvSpPr txBox="1"/>
          <p:nvPr/>
        </p:nvSpPr>
        <p:spPr>
          <a:xfrm>
            <a:off x="1099959" y="5454308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8FD7DC-48B3-0003-8F0F-DF1D4C33F3F5}"/>
              </a:ext>
            </a:extLst>
          </p:cNvPr>
          <p:cNvSpPr txBox="1"/>
          <p:nvPr/>
        </p:nvSpPr>
        <p:spPr>
          <a:xfrm>
            <a:off x="1089074" y="4783064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B346BA8-0B3A-65B2-7DE1-B545CB57A11C}"/>
              </a:ext>
            </a:extLst>
          </p:cNvPr>
          <p:cNvCxnSpPr>
            <a:cxnSpLocks/>
            <a:stCxn id="56" idx="0"/>
            <a:endCxn id="7" idx="1"/>
          </p:cNvCxnSpPr>
          <p:nvPr/>
        </p:nvCxnSpPr>
        <p:spPr>
          <a:xfrm rot="5400000" flipH="1" flipV="1">
            <a:off x="965734" y="3807871"/>
            <a:ext cx="812177" cy="792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083930-D947-A40D-3F9B-CCE06AE5B376}"/>
              </a:ext>
            </a:extLst>
          </p:cNvPr>
          <p:cNvSpPr txBox="1"/>
          <p:nvPr/>
        </p:nvSpPr>
        <p:spPr>
          <a:xfrm>
            <a:off x="1116551" y="3782551"/>
            <a:ext cx="5854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throttle </a:t>
            </a:r>
          </a:p>
          <a:p>
            <a:r>
              <a:rPr lang="en-US" sz="900" dirty="0"/>
              <a:t>input</a:t>
            </a:r>
            <a:endParaRPr lang="en-SG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FF374-7FA9-CFF1-F2BD-579C81817C4C}"/>
              </a:ext>
            </a:extLst>
          </p:cNvPr>
          <p:cNvSpPr txBox="1"/>
          <p:nvPr/>
        </p:nvSpPr>
        <p:spPr>
          <a:xfrm>
            <a:off x="1062544" y="4568127"/>
            <a:ext cx="1105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10.0.13.10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892A9-F76C-B544-7D82-7CF855F92E28}"/>
              </a:ext>
            </a:extLst>
          </p:cNvPr>
          <p:cNvSpPr txBox="1"/>
          <p:nvPr/>
        </p:nvSpPr>
        <p:spPr>
          <a:xfrm>
            <a:off x="3846945" y="4556478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20DE11E-DDE0-800D-96C3-F7E9C13DD603}"/>
              </a:ext>
            </a:extLst>
          </p:cNvPr>
          <p:cNvSpPr txBox="1"/>
          <p:nvPr/>
        </p:nvSpPr>
        <p:spPr>
          <a:xfrm>
            <a:off x="6792224" y="4363967"/>
            <a:ext cx="1304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10.0.11.10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57A8E7-910A-6A67-5DE5-A00D6E42B65E}"/>
              </a:ext>
            </a:extLst>
          </p:cNvPr>
          <p:cNvSpPr txBox="1"/>
          <p:nvPr/>
        </p:nvSpPr>
        <p:spPr>
          <a:xfrm>
            <a:off x="6330400" y="167047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SCADA HMIs</a:t>
            </a:r>
            <a:endParaRPr lang="en-SG" sz="1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8E9B53C-C37D-3060-A405-D2EBA507DBA5}"/>
              </a:ext>
            </a:extLst>
          </p:cNvPr>
          <p:cNvCxnSpPr>
            <a:cxnSpLocks/>
          </p:cNvCxnSpPr>
          <p:nvPr/>
        </p:nvCxnSpPr>
        <p:spPr>
          <a:xfrm>
            <a:off x="326904" y="6464808"/>
            <a:ext cx="1144951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" descr="Router | Cisco Network Topology Icons 3015">
            <a:extLst>
              <a:ext uri="{FF2B5EF4-FFF2-40B4-BE49-F238E27FC236}">
                <a16:creationId xmlns:a16="http://schemas.microsoft.com/office/drawing/2014/main" id="{E2B32C90-C3A9-050B-2EAA-EF81A431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2" y="4555968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Router | Cisco Network Topology Icons 3015">
            <a:extLst>
              <a:ext uri="{FF2B5EF4-FFF2-40B4-BE49-F238E27FC236}">
                <a16:creationId xmlns:a16="http://schemas.microsoft.com/office/drawing/2014/main" id="{AE571CDD-E939-02E6-1EB0-2D2F403A8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4559139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8" descr="Router | Cisco Network Topology Icons 3015">
            <a:extLst>
              <a:ext uri="{FF2B5EF4-FFF2-40B4-BE49-F238E27FC236}">
                <a16:creationId xmlns:a16="http://schemas.microsoft.com/office/drawing/2014/main" id="{0DF68496-351F-5F78-1E2C-77FEED33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21" y="4317225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A07F31-0F22-EC4E-6530-6506FC1452F2}"/>
              </a:ext>
            </a:extLst>
          </p:cNvPr>
          <p:cNvCxnSpPr/>
          <p:nvPr/>
        </p:nvCxnSpPr>
        <p:spPr>
          <a:xfrm>
            <a:off x="975331" y="5298953"/>
            <a:ext cx="0" cy="115671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7D4FDB-6FC2-B46D-B0BA-13753C2F8A94}"/>
              </a:ext>
            </a:extLst>
          </p:cNvPr>
          <p:cNvCxnSpPr>
            <a:cxnSpLocks/>
          </p:cNvCxnSpPr>
          <p:nvPr/>
        </p:nvCxnSpPr>
        <p:spPr>
          <a:xfrm>
            <a:off x="3746527" y="5210614"/>
            <a:ext cx="0" cy="124505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2BD46D-4126-2042-CDBD-6C1652F5993F}"/>
              </a:ext>
            </a:extLst>
          </p:cNvPr>
          <p:cNvCxnSpPr>
            <a:cxnSpLocks/>
          </p:cNvCxnSpPr>
          <p:nvPr/>
        </p:nvCxnSpPr>
        <p:spPr>
          <a:xfrm>
            <a:off x="6750087" y="5045556"/>
            <a:ext cx="0" cy="1410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99B4C27-AD21-E606-AFD1-6BB67149D8DF}"/>
              </a:ext>
            </a:extLst>
          </p:cNvPr>
          <p:cNvSpPr txBox="1"/>
          <p:nvPr/>
        </p:nvSpPr>
        <p:spPr>
          <a:xfrm>
            <a:off x="-13692" y="6460791"/>
            <a:ext cx="290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Network 192.168.100.0/24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04D2FC-7F72-045F-AB4E-153E4525527B}"/>
              </a:ext>
            </a:extLst>
          </p:cNvPr>
          <p:cNvSpPr txBox="1"/>
          <p:nvPr/>
        </p:nvSpPr>
        <p:spPr>
          <a:xfrm>
            <a:off x="-32312" y="6042577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192.168.100.13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2201851-C55F-279A-85B6-B9C3D7CB6CFD}"/>
              </a:ext>
            </a:extLst>
          </p:cNvPr>
          <p:cNvSpPr txBox="1"/>
          <p:nvPr/>
        </p:nvSpPr>
        <p:spPr>
          <a:xfrm>
            <a:off x="2708456" y="6040166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192.168.100.12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F6204F-22DC-BEE5-C395-354406B284DD}"/>
              </a:ext>
            </a:extLst>
          </p:cNvPr>
          <p:cNvSpPr txBox="1"/>
          <p:nvPr/>
        </p:nvSpPr>
        <p:spPr>
          <a:xfrm>
            <a:off x="5681057" y="6032064"/>
            <a:ext cx="1105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192.168.100.11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" name="Picture 8" descr="Router | Cisco Network Topology Icons 3015">
            <a:extLst>
              <a:ext uri="{FF2B5EF4-FFF2-40B4-BE49-F238E27FC236}">
                <a16:creationId xmlns:a16="http://schemas.microsoft.com/office/drawing/2014/main" id="{7E403F20-638A-A8BB-7053-51DB3DB55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449" y="496385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94732CB-CAA5-2406-8B81-539B7DC6A0B0}"/>
              </a:ext>
            </a:extLst>
          </p:cNvPr>
          <p:cNvCxnSpPr>
            <a:cxnSpLocks/>
          </p:cNvCxnSpPr>
          <p:nvPr/>
        </p:nvCxnSpPr>
        <p:spPr>
          <a:xfrm>
            <a:off x="8990379" y="5246661"/>
            <a:ext cx="15792" cy="118691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3B15613-2C51-6774-2490-5F419619167C}"/>
              </a:ext>
            </a:extLst>
          </p:cNvPr>
          <p:cNvCxnSpPr>
            <a:cxnSpLocks/>
          </p:cNvCxnSpPr>
          <p:nvPr/>
        </p:nvCxnSpPr>
        <p:spPr>
          <a:xfrm>
            <a:off x="8850585" y="3412458"/>
            <a:ext cx="0" cy="154446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020521E-2EE6-590C-66A4-F7771AFBA96F}"/>
              </a:ext>
            </a:extLst>
          </p:cNvPr>
          <p:cNvSpPr txBox="1"/>
          <p:nvPr/>
        </p:nvSpPr>
        <p:spPr>
          <a:xfrm>
            <a:off x="6889834" y="3412458"/>
            <a:ext cx="23406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Master HMI IP: 192.168.10.100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378BB81-B922-1285-C5B7-69BD667175F3}"/>
              </a:ext>
            </a:extLst>
          </p:cNvPr>
          <p:cNvCxnSpPr>
            <a:cxnSpLocks/>
          </p:cNvCxnSpPr>
          <p:nvPr/>
        </p:nvCxnSpPr>
        <p:spPr>
          <a:xfrm>
            <a:off x="9079992" y="3798273"/>
            <a:ext cx="0" cy="1112259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2F9DA95-2DC7-14CD-8D7C-0E297CA1A5F5}"/>
              </a:ext>
            </a:extLst>
          </p:cNvPr>
          <p:cNvCxnSpPr>
            <a:cxnSpLocks/>
          </p:cNvCxnSpPr>
          <p:nvPr/>
        </p:nvCxnSpPr>
        <p:spPr>
          <a:xfrm flipV="1">
            <a:off x="9079992" y="3798273"/>
            <a:ext cx="2060448" cy="20005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2CDC90-1B8A-D159-7B10-8CCC5939A080}"/>
              </a:ext>
            </a:extLst>
          </p:cNvPr>
          <p:cNvCxnSpPr/>
          <p:nvPr/>
        </p:nvCxnSpPr>
        <p:spPr>
          <a:xfrm flipV="1">
            <a:off x="11140440" y="3116326"/>
            <a:ext cx="0" cy="681947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F195F14-4CEC-0A3D-20A8-82FAB8BCFF72}"/>
              </a:ext>
            </a:extLst>
          </p:cNvPr>
          <p:cNvCxnSpPr>
            <a:cxnSpLocks/>
          </p:cNvCxnSpPr>
          <p:nvPr/>
        </p:nvCxnSpPr>
        <p:spPr>
          <a:xfrm flipV="1">
            <a:off x="9610344" y="3524790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C0BDDE0-0C9E-D82A-4E6D-ACA16EFF32B0}"/>
              </a:ext>
            </a:extLst>
          </p:cNvPr>
          <p:cNvCxnSpPr>
            <a:cxnSpLocks/>
          </p:cNvCxnSpPr>
          <p:nvPr/>
        </p:nvCxnSpPr>
        <p:spPr>
          <a:xfrm flipV="1">
            <a:off x="10110216" y="3514788"/>
            <a:ext cx="0" cy="283485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AC3395F-3CB3-5B6E-8420-A98BA28CC210}"/>
              </a:ext>
            </a:extLst>
          </p:cNvPr>
          <p:cNvSpPr txBox="1"/>
          <p:nvPr/>
        </p:nvSpPr>
        <p:spPr>
          <a:xfrm>
            <a:off x="932098" y="6066034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B6C3851-21A6-FCAE-6472-4F9B2F09806E}"/>
              </a:ext>
            </a:extLst>
          </p:cNvPr>
          <p:cNvSpPr txBox="1"/>
          <p:nvPr/>
        </p:nvSpPr>
        <p:spPr>
          <a:xfrm>
            <a:off x="3710147" y="6070944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E6DEA7-6024-E020-8054-63281E19915D}"/>
              </a:ext>
            </a:extLst>
          </p:cNvPr>
          <p:cNvSpPr txBox="1"/>
          <p:nvPr/>
        </p:nvSpPr>
        <p:spPr>
          <a:xfrm>
            <a:off x="6688051" y="6049167"/>
            <a:ext cx="159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 request </a:t>
            </a:r>
          </a:p>
          <a:p>
            <a:r>
              <a:rPr lang="en-US" sz="900" dirty="0"/>
              <a:t>Coils control request </a:t>
            </a:r>
            <a:endParaRPr lang="en-SG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7E52008-5AB3-2F21-C57D-0EB49AA477CB}"/>
              </a:ext>
            </a:extLst>
          </p:cNvPr>
          <p:cNvSpPr txBox="1"/>
          <p:nvPr/>
        </p:nvSpPr>
        <p:spPr>
          <a:xfrm>
            <a:off x="10405034" y="2859938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Master HMI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B509C43-2C6F-EC65-E3F7-5D00A3466D4E}"/>
              </a:ext>
            </a:extLst>
          </p:cNvPr>
          <p:cNvSpPr txBox="1"/>
          <p:nvPr/>
        </p:nvSpPr>
        <p:spPr>
          <a:xfrm>
            <a:off x="10952861" y="2539360"/>
            <a:ext cx="636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Slave HMI(s)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56C468-C660-7D00-5A48-A6FACFB0E3D1}"/>
              </a:ext>
            </a:extLst>
          </p:cNvPr>
          <p:cNvSpPr txBox="1"/>
          <p:nvPr/>
        </p:nvSpPr>
        <p:spPr>
          <a:xfrm>
            <a:off x="11098168" y="3116326"/>
            <a:ext cx="1093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Slave HMI IP: 192.168.10.10X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EFA15ED-D70D-6AB6-5181-8E75873186AD}"/>
              </a:ext>
            </a:extLst>
          </p:cNvPr>
          <p:cNvSpPr txBox="1"/>
          <p:nvPr/>
        </p:nvSpPr>
        <p:spPr>
          <a:xfrm>
            <a:off x="7891148" y="3789637"/>
            <a:ext cx="137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control</a:t>
            </a:r>
          </a:p>
          <a:p>
            <a:r>
              <a:rPr lang="en-US" sz="900" dirty="0"/>
              <a:t>Coils control </a:t>
            </a:r>
            <a:endParaRPr lang="en-SG" sz="9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E381E19-7A1F-927B-C45D-46EFB38375DF}"/>
              </a:ext>
            </a:extLst>
          </p:cNvPr>
          <p:cNvSpPr txBox="1"/>
          <p:nvPr/>
        </p:nvSpPr>
        <p:spPr>
          <a:xfrm>
            <a:off x="9454373" y="3813661"/>
            <a:ext cx="183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Register data fetch</a:t>
            </a:r>
          </a:p>
          <a:p>
            <a:r>
              <a:rPr lang="en-US" sz="900" dirty="0"/>
              <a:t>Coils data fetch </a:t>
            </a:r>
            <a:endParaRPr lang="en-SG" sz="9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B754AC0-1949-987C-602B-D47D4EA811DB}"/>
              </a:ext>
            </a:extLst>
          </p:cNvPr>
          <p:cNvSpPr txBox="1"/>
          <p:nvPr/>
        </p:nvSpPr>
        <p:spPr>
          <a:xfrm>
            <a:off x="9049907" y="4151513"/>
            <a:ext cx="1683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192.16.10.x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8A34179-9A20-C41F-73C6-BC85CC1CD49D}"/>
              </a:ext>
            </a:extLst>
          </p:cNvPr>
          <p:cNvSpPr/>
          <p:nvPr/>
        </p:nvSpPr>
        <p:spPr>
          <a:xfrm>
            <a:off x="10407659" y="4808462"/>
            <a:ext cx="1368763" cy="10722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A46456-FD44-A507-70C4-2DBC868D46BB}"/>
              </a:ext>
            </a:extLst>
          </p:cNvPr>
          <p:cNvCxnSpPr>
            <a:cxnSpLocks/>
          </p:cNvCxnSpPr>
          <p:nvPr/>
        </p:nvCxnSpPr>
        <p:spPr>
          <a:xfrm>
            <a:off x="10328507" y="6076762"/>
            <a:ext cx="0" cy="37161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092415-3230-79B5-F01F-BE321CF06F97}"/>
              </a:ext>
            </a:extLst>
          </p:cNvPr>
          <p:cNvCxnSpPr>
            <a:cxnSpLocks/>
          </p:cNvCxnSpPr>
          <p:nvPr/>
        </p:nvCxnSpPr>
        <p:spPr>
          <a:xfrm>
            <a:off x="11586531" y="5893089"/>
            <a:ext cx="0" cy="57224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02845CD-539A-2905-2665-58D47BB43993}"/>
              </a:ext>
            </a:extLst>
          </p:cNvPr>
          <p:cNvSpPr txBox="1"/>
          <p:nvPr/>
        </p:nvSpPr>
        <p:spPr>
          <a:xfrm>
            <a:off x="9610885" y="4526894"/>
            <a:ext cx="239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D45C1DA-B19F-96EA-5DD2-850C1799516F}"/>
              </a:ext>
            </a:extLst>
          </p:cNvPr>
          <p:cNvSpPr txBox="1"/>
          <p:nvPr/>
        </p:nvSpPr>
        <p:spPr>
          <a:xfrm>
            <a:off x="10384309" y="6026845"/>
            <a:ext cx="120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Modbus IP: 192.168.100.2xx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23662AF-8192-D5C4-83A9-90FD288FD59B}"/>
              </a:ext>
            </a:extLst>
          </p:cNvPr>
          <p:cNvSpPr txBox="1"/>
          <p:nvPr/>
        </p:nvSpPr>
        <p:spPr>
          <a:xfrm>
            <a:off x="9568878" y="6063815"/>
            <a:ext cx="91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Coils control request </a:t>
            </a:r>
            <a:endParaRPr lang="en-SG" sz="9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50AB0-2928-A514-E007-B97A27D6A2B8}"/>
              </a:ext>
            </a:extLst>
          </p:cNvPr>
          <p:cNvCxnSpPr>
            <a:cxnSpLocks/>
          </p:cNvCxnSpPr>
          <p:nvPr/>
        </p:nvCxnSpPr>
        <p:spPr>
          <a:xfrm flipH="1">
            <a:off x="4843969" y="6708836"/>
            <a:ext cx="405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30541A-6739-D149-0D83-CA992E46761F}"/>
              </a:ext>
            </a:extLst>
          </p:cNvPr>
          <p:cNvSpPr txBox="1"/>
          <p:nvPr/>
        </p:nvSpPr>
        <p:spPr>
          <a:xfrm>
            <a:off x="3809443" y="6558091"/>
            <a:ext cx="1191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UDP data flow: </a:t>
            </a:r>
            <a:endParaRPr lang="en-SG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6CD44-C2B9-C3C6-644F-8B6AA5D9079F}"/>
              </a:ext>
            </a:extLst>
          </p:cNvPr>
          <p:cNvSpPr txBox="1"/>
          <p:nvPr/>
        </p:nvSpPr>
        <p:spPr>
          <a:xfrm>
            <a:off x="5694573" y="6584418"/>
            <a:ext cx="16715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TCP  data flow: </a:t>
            </a:r>
            <a:endParaRPr lang="en-SG" sz="11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7AFE5-6A96-F55E-FC7C-4BD61CC50237}"/>
              </a:ext>
            </a:extLst>
          </p:cNvPr>
          <p:cNvCxnSpPr>
            <a:cxnSpLocks/>
          </p:cNvCxnSpPr>
          <p:nvPr/>
        </p:nvCxnSpPr>
        <p:spPr>
          <a:xfrm>
            <a:off x="7225657" y="6731028"/>
            <a:ext cx="48112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691F79-4986-D6D9-352A-1596A47D5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53" y="4963423"/>
            <a:ext cx="1940674" cy="10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35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Corporate</a:t>
            </a:r>
            <a:r>
              <a:rPr lang="en-SG" sz="1400" b="1" dirty="0"/>
              <a:t>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0D79E-4ED4-9F6D-C14B-50AD2CF48BE4}"/>
              </a:ext>
            </a:extLst>
          </p:cNvPr>
          <p:cNvSpPr txBox="1"/>
          <p:nvPr/>
        </p:nvSpPr>
        <p:spPr>
          <a:xfrm>
            <a:off x="8845672" y="876256"/>
            <a:ext cx="20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world emulator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72500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34D2D6-7C2A-3074-80CB-28A077632AC4}"/>
              </a:ext>
            </a:extLst>
          </p:cNvPr>
          <p:cNvSpPr/>
          <p:nvPr/>
        </p:nvSpPr>
        <p:spPr>
          <a:xfrm>
            <a:off x="8733053" y="876256"/>
            <a:ext cx="3152368" cy="518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A3F89-9CF2-D361-73ED-FA87EA57AC96}"/>
              </a:ext>
            </a:extLst>
          </p:cNvPr>
          <p:cNvSpPr/>
          <p:nvPr/>
        </p:nvSpPr>
        <p:spPr>
          <a:xfrm>
            <a:off x="390610" y="1623883"/>
            <a:ext cx="2200682" cy="42018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1E412D-4BFC-C20A-A429-EC593BA9323B}"/>
              </a:ext>
            </a:extLst>
          </p:cNvPr>
          <p:cNvSpPr/>
          <p:nvPr/>
        </p:nvSpPr>
        <p:spPr>
          <a:xfrm>
            <a:off x="3007465" y="1623879"/>
            <a:ext cx="2626153" cy="420188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87DCD-F30C-1A55-294B-D126EB9A77D0}"/>
              </a:ext>
            </a:extLst>
          </p:cNvPr>
          <p:cNvSpPr/>
          <p:nvPr/>
        </p:nvSpPr>
        <p:spPr>
          <a:xfrm>
            <a:off x="6049791" y="1623878"/>
            <a:ext cx="2267089" cy="420188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77CC3-429C-983D-0EBC-E319435B9B5F}"/>
              </a:ext>
            </a:extLst>
          </p:cNvPr>
          <p:cNvSpPr txBox="1"/>
          <p:nvPr/>
        </p:nvSpPr>
        <p:spPr>
          <a:xfrm>
            <a:off x="479355" y="1020077"/>
            <a:ext cx="1669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 [IT network]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9EAD0-0F9F-6D0A-3ACF-C06B384F5C5B}"/>
              </a:ext>
            </a:extLst>
          </p:cNvPr>
          <p:cNvSpPr txBox="1"/>
          <p:nvPr/>
        </p:nvSpPr>
        <p:spPr>
          <a:xfrm>
            <a:off x="3120860" y="1683797"/>
            <a:ext cx="237506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Supervision network  SCADA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82A6F-230C-E5CF-1C68-96DA8FC28096}"/>
              </a:ext>
            </a:extLst>
          </p:cNvPr>
          <p:cNvSpPr txBox="1"/>
          <p:nvPr/>
        </p:nvSpPr>
        <p:spPr>
          <a:xfrm>
            <a:off x="6141875" y="1702492"/>
            <a:ext cx="208291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/>
              <a:t>Production network</a:t>
            </a:r>
          </a:p>
        </p:txBody>
      </p:sp>
      <p:pic>
        <p:nvPicPr>
          <p:cNvPr id="11" name="Picture 1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D1D401B2-BBF1-D0F8-FB08-62B9C2371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381" y="1146375"/>
            <a:ext cx="2942641" cy="16855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52D3F0-281F-5C40-D0B9-DF5BF36F8586}"/>
              </a:ext>
            </a:extLst>
          </p:cNvPr>
          <p:cNvSpPr/>
          <p:nvPr/>
        </p:nvSpPr>
        <p:spPr>
          <a:xfrm>
            <a:off x="9882063" y="2150500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 descr="A blue background with text and a blue circle&#10;&#10;Description automatically generated">
            <a:extLst>
              <a:ext uri="{FF2B5EF4-FFF2-40B4-BE49-F238E27FC236}">
                <a16:creationId xmlns:a16="http://schemas.microsoft.com/office/drawing/2014/main" id="{7116D990-72BD-811E-2F34-8243F4B260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4"/>
          <a:stretch/>
        </p:blipFill>
        <p:spPr>
          <a:xfrm>
            <a:off x="9194232" y="4359548"/>
            <a:ext cx="1330608" cy="60785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5" name="Picture 14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9988086-3182-8A2F-4E60-351BC7FF04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/>
          <a:stretch/>
        </p:blipFill>
        <p:spPr>
          <a:xfrm>
            <a:off x="9183802" y="5302246"/>
            <a:ext cx="1330607" cy="63183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B55FA4EF-7510-6DC9-F6FC-60EA87123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972" y="3216173"/>
            <a:ext cx="1330608" cy="71822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93D65-BA02-5126-8879-8BE7D9DACFAB}"/>
              </a:ext>
            </a:extLst>
          </p:cNvPr>
          <p:cNvSpPr txBox="1"/>
          <p:nvPr/>
        </p:nvSpPr>
        <p:spPr>
          <a:xfrm>
            <a:off x="8627518" y="520843"/>
            <a:ext cx="3152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Physical real world emulation network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1D3281-2F6E-C6CF-1F81-B8147312B174}"/>
              </a:ext>
            </a:extLst>
          </p:cNvPr>
          <p:cNvCxnSpPr>
            <a:cxnSpLocks/>
          </p:cNvCxnSpPr>
          <p:nvPr/>
        </p:nvCxnSpPr>
        <p:spPr>
          <a:xfrm>
            <a:off x="9977479" y="2458277"/>
            <a:ext cx="0" cy="7578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1AE7469-5DDB-380D-65B4-1CE8B126B7BC}"/>
              </a:ext>
            </a:extLst>
          </p:cNvPr>
          <p:cNvSpPr/>
          <p:nvPr/>
        </p:nvSpPr>
        <p:spPr>
          <a:xfrm>
            <a:off x="10435531" y="2485397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3990AF-4A3E-6012-61DD-25495DACE6B2}"/>
              </a:ext>
            </a:extLst>
          </p:cNvPr>
          <p:cNvCxnSpPr>
            <a:cxnSpLocks/>
            <a:stCxn id="26" idx="3"/>
            <a:endCxn id="14" idx="3"/>
          </p:cNvCxnSpPr>
          <p:nvPr/>
        </p:nvCxnSpPr>
        <p:spPr>
          <a:xfrm flipH="1">
            <a:off x="10524840" y="2639286"/>
            <a:ext cx="255589" cy="2024192"/>
          </a:xfrm>
          <a:prstGeom prst="bentConnector3">
            <a:avLst>
              <a:gd name="adj1" fmla="val -8944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77864A-218A-AFB2-E783-EEDD6C1344BA}"/>
              </a:ext>
            </a:extLst>
          </p:cNvPr>
          <p:cNvSpPr/>
          <p:nvPr/>
        </p:nvSpPr>
        <p:spPr>
          <a:xfrm>
            <a:off x="11126489" y="2304388"/>
            <a:ext cx="344898" cy="3077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C283B3-C90C-BB64-50E8-5546C08FF568}"/>
              </a:ext>
            </a:extLst>
          </p:cNvPr>
          <p:cNvCxnSpPr>
            <a:cxnSpLocks/>
            <a:stCxn id="29" idx="2"/>
            <a:endCxn id="15" idx="3"/>
          </p:cNvCxnSpPr>
          <p:nvPr/>
        </p:nvCxnSpPr>
        <p:spPr>
          <a:xfrm rot="5400000">
            <a:off x="9403675" y="3722900"/>
            <a:ext cx="3005999" cy="784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25DCB7-F401-3FE8-320E-3D5A30FF5C1B}"/>
              </a:ext>
            </a:extLst>
          </p:cNvPr>
          <p:cNvSpPr txBox="1"/>
          <p:nvPr/>
        </p:nvSpPr>
        <p:spPr>
          <a:xfrm>
            <a:off x="9107588" y="2801259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Track junction sensors-signals control emulators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F570B8-76DA-6AC8-D560-638955A8E2C0}"/>
              </a:ext>
            </a:extLst>
          </p:cNvPr>
          <p:cNvSpPr txBox="1"/>
          <p:nvPr/>
        </p:nvSpPr>
        <p:spPr>
          <a:xfrm>
            <a:off x="9092117" y="3957156"/>
            <a:ext cx="173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station sensors-signals control emulators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96D5A3-6FDE-2BD3-2652-0F4DEF32B05E}"/>
              </a:ext>
            </a:extLst>
          </p:cNvPr>
          <p:cNvSpPr txBox="1"/>
          <p:nvPr/>
        </p:nvSpPr>
        <p:spPr>
          <a:xfrm>
            <a:off x="9092116" y="5040636"/>
            <a:ext cx="173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emulators </a:t>
            </a:r>
          </a:p>
        </p:txBody>
      </p:sp>
      <p:pic>
        <p:nvPicPr>
          <p:cNvPr id="44" name="Picture 43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01F9E6F7-8ACB-4622-9DE6-F72EE0ED3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2707589"/>
            <a:ext cx="770582" cy="508584"/>
          </a:xfrm>
          <a:prstGeom prst="rect">
            <a:avLst/>
          </a:prstGeom>
        </p:spPr>
      </p:pic>
      <p:pic>
        <p:nvPicPr>
          <p:cNvPr id="46" name="Picture 45" descr="A close up of a computer&#10;&#10;Description automatically generated">
            <a:extLst>
              <a:ext uri="{FF2B5EF4-FFF2-40B4-BE49-F238E27FC236}">
                <a16:creationId xmlns:a16="http://schemas.microsoft.com/office/drawing/2014/main" id="{EF259549-2433-D19C-52A1-45BB19777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816" y="4883449"/>
            <a:ext cx="476190" cy="476190"/>
          </a:xfrm>
          <a:prstGeom prst="rect">
            <a:avLst/>
          </a:prstGeom>
        </p:spPr>
      </p:pic>
      <p:pic>
        <p:nvPicPr>
          <p:cNvPr id="47" name="Picture 46" descr="A grey rectangular object with buttons and buttons&#10;&#10;Description automatically generated">
            <a:extLst>
              <a:ext uri="{FF2B5EF4-FFF2-40B4-BE49-F238E27FC236}">
                <a16:creationId xmlns:a16="http://schemas.microsoft.com/office/drawing/2014/main" id="{608A395F-9A01-8F90-D894-02A584420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680" y="3778213"/>
            <a:ext cx="770582" cy="50858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A7FBD49-2CE9-4DDD-0919-0A714ECD8673}"/>
              </a:ext>
            </a:extLst>
          </p:cNvPr>
          <p:cNvSpPr txBox="1"/>
          <p:nvPr/>
        </p:nvSpPr>
        <p:spPr>
          <a:xfrm>
            <a:off x="6578463" y="2187353"/>
            <a:ext cx="1858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Junction sensor-signal control PLCs set [emulator]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CF3E-6ADC-BA83-7714-1983357A4A4B}"/>
              </a:ext>
            </a:extLst>
          </p:cNvPr>
          <p:cNvSpPr txBox="1"/>
          <p:nvPr/>
        </p:nvSpPr>
        <p:spPr>
          <a:xfrm>
            <a:off x="6621759" y="3302513"/>
            <a:ext cx="1762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Station sensor-signal control PLCs set [emulator]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1AFE2-8598-C65A-0113-33EE1B152395}"/>
              </a:ext>
            </a:extLst>
          </p:cNvPr>
          <p:cNvSpPr txBox="1"/>
          <p:nvPr/>
        </p:nvSpPr>
        <p:spPr>
          <a:xfrm>
            <a:off x="6719680" y="4401610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 controller  PLCs [emulator]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C0E5FD0-BAD7-4DE4-7F7B-744F15C69635}"/>
              </a:ext>
            </a:extLst>
          </p:cNvPr>
          <p:cNvCxnSpPr/>
          <p:nvPr/>
        </p:nvCxnSpPr>
        <p:spPr>
          <a:xfrm>
            <a:off x="7490262" y="2961881"/>
            <a:ext cx="1690710" cy="467119"/>
          </a:xfrm>
          <a:prstGeom prst="bentConnector3">
            <a:avLst>
              <a:gd name="adj1" fmla="val 608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AA1AF6E-753A-D5D5-82B5-9F97E1DC3CAD}"/>
              </a:ext>
            </a:extLst>
          </p:cNvPr>
          <p:cNvCxnSpPr>
            <a:cxnSpLocks/>
          </p:cNvCxnSpPr>
          <p:nvPr/>
        </p:nvCxnSpPr>
        <p:spPr>
          <a:xfrm rot="10800000">
            <a:off x="7209621" y="4154010"/>
            <a:ext cx="1997636" cy="558892"/>
          </a:xfrm>
          <a:prstGeom prst="bentConnector3">
            <a:avLst>
              <a:gd name="adj1" fmla="val 40447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0CD2AB0-3F33-CE19-93D7-94937C8A8C09}"/>
              </a:ext>
            </a:extLst>
          </p:cNvPr>
          <p:cNvCxnSpPr>
            <a:cxnSpLocks/>
          </p:cNvCxnSpPr>
          <p:nvPr/>
        </p:nvCxnSpPr>
        <p:spPr>
          <a:xfrm>
            <a:off x="7499214" y="3931710"/>
            <a:ext cx="1692188" cy="574361"/>
          </a:xfrm>
          <a:prstGeom prst="bentConnector3">
            <a:avLst>
              <a:gd name="adj1" fmla="val 598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2AE6B57-67D6-04F3-C15B-52DF74F60520}"/>
              </a:ext>
            </a:extLst>
          </p:cNvPr>
          <p:cNvCxnSpPr>
            <a:cxnSpLocks/>
          </p:cNvCxnSpPr>
          <p:nvPr/>
        </p:nvCxnSpPr>
        <p:spPr>
          <a:xfrm rot="10800000">
            <a:off x="7198410" y="3079788"/>
            <a:ext cx="1960522" cy="654607"/>
          </a:xfrm>
          <a:prstGeom prst="bentConnector3">
            <a:avLst>
              <a:gd name="adj1" fmla="val 39861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3B0578FA-DE89-B030-8414-0B3817ED2C2E}"/>
              </a:ext>
            </a:extLst>
          </p:cNvPr>
          <p:cNvCxnSpPr>
            <a:cxnSpLocks/>
          </p:cNvCxnSpPr>
          <p:nvPr/>
        </p:nvCxnSpPr>
        <p:spPr>
          <a:xfrm>
            <a:off x="7307691" y="4987099"/>
            <a:ext cx="1883711" cy="443642"/>
          </a:xfrm>
          <a:prstGeom prst="bentConnector3">
            <a:avLst>
              <a:gd name="adj1" fmla="val 622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07557B6-1DC9-64C6-8E34-B1C51D436551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6869106" y="5114304"/>
            <a:ext cx="2314696" cy="503860"/>
          </a:xfrm>
          <a:prstGeom prst="bent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6F5D50-C551-F09A-4F27-F71306E81955}"/>
              </a:ext>
            </a:extLst>
          </p:cNvPr>
          <p:cNvCxnSpPr>
            <a:cxnSpLocks/>
          </p:cNvCxnSpPr>
          <p:nvPr/>
        </p:nvCxnSpPr>
        <p:spPr>
          <a:xfrm>
            <a:off x="6343733" y="2961881"/>
            <a:ext cx="0" cy="21596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43ABEF-3CA7-0B5A-BB34-B44049EBC6C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343733" y="29618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DB5287-44CC-E28C-853A-68B0967E080E}"/>
              </a:ext>
            </a:extLst>
          </p:cNvPr>
          <p:cNvCxnSpPr>
            <a:cxnSpLocks/>
          </p:cNvCxnSpPr>
          <p:nvPr/>
        </p:nvCxnSpPr>
        <p:spPr>
          <a:xfrm>
            <a:off x="6343733" y="4028681"/>
            <a:ext cx="375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379FE5-A69F-DEB5-29C8-42501ABAB23B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343733" y="5114304"/>
            <a:ext cx="474083" cy="72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DC23858-DF32-18D8-14EA-4293A1BA0A6B}"/>
              </a:ext>
            </a:extLst>
          </p:cNvPr>
          <p:cNvSpPr txBox="1"/>
          <p:nvPr/>
        </p:nvSpPr>
        <p:spPr>
          <a:xfrm>
            <a:off x="7516187" y="2732907"/>
            <a:ext cx="13491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212121"/>
                </a:solidFill>
                <a:effectLst/>
              </a:rPr>
              <a:t>Electrical </a:t>
            </a:r>
            <a:r>
              <a:rPr lang="en-US" sz="1000" b="1" dirty="0"/>
              <a:t>signal out </a:t>
            </a:r>
            <a:endParaRPr lang="en-SG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1325-3276-E2F7-0D38-70EA41DC6A98}"/>
              </a:ext>
            </a:extLst>
          </p:cNvPr>
          <p:cNvSpPr txBox="1"/>
          <p:nvPr/>
        </p:nvSpPr>
        <p:spPr>
          <a:xfrm>
            <a:off x="7769109" y="4110192"/>
            <a:ext cx="95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dirty="0">
                <a:solidFill>
                  <a:srgbClr val="FFC000"/>
                </a:solidFill>
                <a:effectLst/>
              </a:rPr>
              <a:t>Electrical </a:t>
            </a:r>
            <a:r>
              <a:rPr lang="en-US" sz="1000" b="1" dirty="0">
                <a:solidFill>
                  <a:srgbClr val="FFC000"/>
                </a:solidFill>
              </a:rPr>
              <a:t>signal in </a:t>
            </a:r>
            <a:endParaRPr lang="en-SG" sz="1000" b="1" dirty="0">
              <a:solidFill>
                <a:srgbClr val="FFC000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571E27-A1B5-8504-B653-7E1B021B31C8}"/>
              </a:ext>
            </a:extLst>
          </p:cNvPr>
          <p:cNvCxnSpPr>
            <a:cxnSpLocks/>
          </p:cNvCxnSpPr>
          <p:nvPr/>
        </p:nvCxnSpPr>
        <p:spPr>
          <a:xfrm>
            <a:off x="748047" y="3170673"/>
            <a:ext cx="5604656" cy="123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C1178DC3-5D61-98DB-CD60-7D5CA08541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029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35C3A8E2-1432-146B-8092-6C7A7DE05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1493" y="389084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51DBBA0-18E8-9987-C8C2-8C4E004D9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4500" y="3886258"/>
            <a:ext cx="533674" cy="6652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7677B4C8-B747-165B-8083-0B336DD462BC}"/>
              </a:ext>
            </a:extLst>
          </p:cNvPr>
          <p:cNvSpPr txBox="1"/>
          <p:nvPr/>
        </p:nvSpPr>
        <p:spPr>
          <a:xfrm>
            <a:off x="3265679" y="336387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system SCADA server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5A1FEE-BB15-513B-890B-20AA5ECA8AAA}"/>
              </a:ext>
            </a:extLst>
          </p:cNvPr>
          <p:cNvSpPr txBox="1"/>
          <p:nvPr/>
        </p:nvSpPr>
        <p:spPr>
          <a:xfrm>
            <a:off x="4503197" y="3365982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system SCADA server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DCBE68-4955-CB5A-FE50-C99BF69DD84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660729" y="3183056"/>
            <a:ext cx="7600" cy="7077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37B791-F55F-F2B8-551D-FDFEFDF7DD3F}"/>
              </a:ext>
            </a:extLst>
          </p:cNvPr>
          <p:cNvCxnSpPr>
            <a:cxnSpLocks/>
          </p:cNvCxnSpPr>
          <p:nvPr/>
        </p:nvCxnSpPr>
        <p:spPr>
          <a:xfrm>
            <a:off x="4991337" y="3195440"/>
            <a:ext cx="0" cy="6473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" name="Picture 107" descr="A screenshot of a computer&#10;&#10;Description automatically generated">
            <a:extLst>
              <a:ext uri="{FF2B5EF4-FFF2-40B4-BE49-F238E27FC236}">
                <a16:creationId xmlns:a16="http://schemas.microsoft.com/office/drawing/2014/main" id="{4F2ABA06-398E-99E2-3631-B19AF6DBC1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25" y="5036057"/>
            <a:ext cx="1101061" cy="630675"/>
          </a:xfrm>
          <a:prstGeom prst="rect">
            <a:avLst/>
          </a:prstGeom>
        </p:spPr>
      </p:pic>
      <p:pic>
        <p:nvPicPr>
          <p:cNvPr id="110" name="Picture 109" descr="A screenshot of a computer&#10;&#10;Description automatically generated">
            <a:extLst>
              <a:ext uri="{FF2B5EF4-FFF2-40B4-BE49-F238E27FC236}">
                <a16:creationId xmlns:a16="http://schemas.microsoft.com/office/drawing/2014/main" id="{E00F711F-914E-DAC3-26BD-9D09FDA41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27" y="5030613"/>
            <a:ext cx="1195367" cy="63611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6DECF4-2512-E3CF-3957-ED52210BA961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3668329" y="4556111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2E5A717-62F6-DFBD-765A-3D54D58B097E}"/>
              </a:ext>
            </a:extLst>
          </p:cNvPr>
          <p:cNvCxnSpPr>
            <a:cxnSpLocks/>
          </p:cNvCxnSpPr>
          <p:nvPr/>
        </p:nvCxnSpPr>
        <p:spPr>
          <a:xfrm>
            <a:off x="4967289" y="4595246"/>
            <a:ext cx="0" cy="4745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C3A2705-CF0A-44B3-067D-2174119E360B}"/>
              </a:ext>
            </a:extLst>
          </p:cNvPr>
          <p:cNvSpPr txBox="1"/>
          <p:nvPr/>
        </p:nvSpPr>
        <p:spPr>
          <a:xfrm>
            <a:off x="4487934" y="4599726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Trains monitor &amp; control HMI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D8872-A681-DDE8-7A9C-C141FFBDE47B}"/>
              </a:ext>
            </a:extLst>
          </p:cNvPr>
          <p:cNvSpPr txBox="1"/>
          <p:nvPr/>
        </p:nvSpPr>
        <p:spPr>
          <a:xfrm>
            <a:off x="3098801" y="4592398"/>
            <a:ext cx="1183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Railway monitor &amp; control HMI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434924F-E069-F1C5-38DA-A792CF0E5D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32221" y="2288277"/>
            <a:ext cx="674738" cy="5657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F8415658-3369-3576-B7ED-64406089C2CA}"/>
              </a:ext>
            </a:extLst>
          </p:cNvPr>
          <p:cNvSpPr txBox="1"/>
          <p:nvPr/>
        </p:nvSpPr>
        <p:spPr>
          <a:xfrm>
            <a:off x="3206685" y="2225251"/>
            <a:ext cx="11017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Maintenance laptops 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52D3F41-9E1E-94D5-D438-9A32DDA3BF58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4457237" y="2854019"/>
            <a:ext cx="0" cy="316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Picture 4">
            <a:extLst>
              <a:ext uri="{FF2B5EF4-FFF2-40B4-BE49-F238E27FC236}">
                <a16:creationId xmlns:a16="http://schemas.microsoft.com/office/drawing/2014/main" id="{B26F05C5-AEB3-2A6A-CA1A-0C6377DE6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8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5991A9-D601-C697-F860-F64E96FFE560}"/>
              </a:ext>
            </a:extLst>
          </p:cNvPr>
          <p:cNvCxnSpPr>
            <a:stCxn id="127" idx="0"/>
          </p:cNvCxnSpPr>
          <p:nvPr/>
        </p:nvCxnSpPr>
        <p:spPr>
          <a:xfrm flipV="1">
            <a:off x="3627852" y="5666732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A6312B-9395-1026-E7DC-2AFD327790DB}"/>
              </a:ext>
            </a:extLst>
          </p:cNvPr>
          <p:cNvCxnSpPr/>
          <p:nvPr/>
        </p:nvCxnSpPr>
        <p:spPr>
          <a:xfrm flipV="1">
            <a:off x="4966442" y="5647314"/>
            <a:ext cx="0" cy="356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>
            <a:extLst>
              <a:ext uri="{FF2B5EF4-FFF2-40B4-BE49-F238E27FC236}">
                <a16:creationId xmlns:a16="http://schemas.microsoft.com/office/drawing/2014/main" id="{C7CAD939-15BF-6D9C-B4CE-4FFE07B6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476" y="602362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26CE509-E46E-9F51-D409-C2D671D25241}"/>
              </a:ext>
            </a:extLst>
          </p:cNvPr>
          <p:cNvSpPr txBox="1"/>
          <p:nvPr/>
        </p:nvSpPr>
        <p:spPr>
          <a:xfrm>
            <a:off x="486364" y="1711421"/>
            <a:ext cx="176229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400" b="1" dirty="0"/>
              <a:t>Corporate Network</a:t>
            </a: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38D52396-CB9E-6AD8-E010-897EF7C29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8404" y="2326832"/>
            <a:ext cx="578216" cy="48481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4" name="Right Brace 133">
            <a:extLst>
              <a:ext uri="{FF2B5EF4-FFF2-40B4-BE49-F238E27FC236}">
                <a16:creationId xmlns:a16="http://schemas.microsoft.com/office/drawing/2014/main" id="{F30E8021-2071-044C-090E-F945518E8D67}"/>
              </a:ext>
            </a:extLst>
          </p:cNvPr>
          <p:cNvSpPr/>
          <p:nvPr/>
        </p:nvSpPr>
        <p:spPr>
          <a:xfrm rot="16200000">
            <a:off x="5398154" y="-1364546"/>
            <a:ext cx="504761" cy="5573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D377524-0BDF-147B-00C8-E379018DFEFD}"/>
              </a:ext>
            </a:extLst>
          </p:cNvPr>
          <p:cNvSpPr txBox="1"/>
          <p:nvPr/>
        </p:nvSpPr>
        <p:spPr>
          <a:xfrm>
            <a:off x="5442989" y="838001"/>
            <a:ext cx="1602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[OT network 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F760A72-858C-9FF1-CD18-2620DBCED4E7}"/>
              </a:ext>
            </a:extLst>
          </p:cNvPr>
          <p:cNvSpPr txBox="1"/>
          <p:nvPr/>
        </p:nvSpPr>
        <p:spPr>
          <a:xfrm>
            <a:off x="3700071" y="5913646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Railway HQ operator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904C508-2E5B-BB8A-FD4E-CFFE79354E02}"/>
              </a:ext>
            </a:extLst>
          </p:cNvPr>
          <p:cNvSpPr txBox="1"/>
          <p:nvPr/>
        </p:nvSpPr>
        <p:spPr>
          <a:xfrm>
            <a:off x="5030038" y="5878953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Trains driver /operator 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C7A8085-C537-1385-85AD-DB0321FEA1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761" y="377756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F0DA9FF-8625-EBE8-12CC-5B36B821E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629" y="3794421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9D65A03-97D4-3AA3-3590-1BA7E6F32A6C}"/>
              </a:ext>
            </a:extLst>
          </p:cNvPr>
          <p:cNvSpPr txBox="1"/>
          <p:nvPr/>
        </p:nvSpPr>
        <p:spPr>
          <a:xfrm>
            <a:off x="1736121" y="4402070"/>
            <a:ext cx="10250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Production management workstation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90F279D-5F61-8279-4CE3-C289BF56D53F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2172597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E56FFF2-004E-A084-7B73-921C92B75011}"/>
              </a:ext>
            </a:extLst>
          </p:cNvPr>
          <p:cNvCxnSpPr>
            <a:cxnSpLocks/>
          </p:cNvCxnSpPr>
          <p:nvPr/>
        </p:nvCxnSpPr>
        <p:spPr>
          <a:xfrm>
            <a:off x="1374674" y="3170673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53520D10-76B2-14C3-7126-E5810AB26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211" y="3796869"/>
            <a:ext cx="533672" cy="6652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5E056E2-4EEC-4AE9-317C-78018A68CFDD}"/>
              </a:ext>
            </a:extLst>
          </p:cNvPr>
          <p:cNvCxnSpPr>
            <a:cxnSpLocks/>
          </p:cNvCxnSpPr>
          <p:nvPr/>
        </p:nvCxnSpPr>
        <p:spPr>
          <a:xfrm>
            <a:off x="760646" y="3183056"/>
            <a:ext cx="0" cy="606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36A2829F-5911-A9E4-856E-A2438741C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7741" y="3029388"/>
            <a:ext cx="389582" cy="3073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CFAF2AD-DE2F-666B-0122-F208DB695EB5}"/>
              </a:ext>
            </a:extLst>
          </p:cNvPr>
          <p:cNvCxnSpPr>
            <a:cxnSpLocks/>
          </p:cNvCxnSpPr>
          <p:nvPr/>
        </p:nvCxnSpPr>
        <p:spPr>
          <a:xfrm>
            <a:off x="1707522" y="2831886"/>
            <a:ext cx="0" cy="3387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Picture 150">
            <a:extLst>
              <a:ext uri="{FF2B5EF4-FFF2-40B4-BE49-F238E27FC236}">
                <a16:creationId xmlns:a16="http://schemas.microsoft.com/office/drawing/2014/main" id="{B1904AA1-DE9E-D413-8D5F-6AE548A34D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317" y="5315745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DDC19276-5C67-005E-222C-673D8EC902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31704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5E9C8F48-638C-24E6-0FAE-C2D914FE29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0489" y="5302246"/>
            <a:ext cx="464355" cy="3893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79A8A604-209D-7D18-BFF3-AE5EEABF4D87}"/>
              </a:ext>
            </a:extLst>
          </p:cNvPr>
          <p:cNvSpPr txBox="1"/>
          <p:nvPr/>
        </p:nvSpPr>
        <p:spPr>
          <a:xfrm>
            <a:off x="1308964" y="3349420"/>
            <a:ext cx="6641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ERP servers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6A8AD7-7F21-CFC1-3EF2-46BFA0E1F1CB}"/>
              </a:ext>
            </a:extLst>
          </p:cNvPr>
          <p:cNvSpPr txBox="1"/>
          <p:nvPr/>
        </p:nvSpPr>
        <p:spPr>
          <a:xfrm>
            <a:off x="412113" y="3343939"/>
            <a:ext cx="8062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Corporate IT servers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3D49EA5-F98B-9BAB-E3E9-71C7D673FF02}"/>
              </a:ext>
            </a:extLst>
          </p:cNvPr>
          <p:cNvCxnSpPr>
            <a:cxnSpLocks/>
          </p:cNvCxnSpPr>
          <p:nvPr/>
        </p:nvCxnSpPr>
        <p:spPr>
          <a:xfrm>
            <a:off x="760646" y="4474734"/>
            <a:ext cx="0" cy="827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D49EA3A-C87D-2962-6B6F-CF8AC28E0048}"/>
              </a:ext>
            </a:extLst>
          </p:cNvPr>
          <p:cNvCxnSpPr>
            <a:cxnSpLocks/>
          </p:cNvCxnSpPr>
          <p:nvPr/>
        </p:nvCxnSpPr>
        <p:spPr>
          <a:xfrm>
            <a:off x="790988" y="5054188"/>
            <a:ext cx="1245364" cy="155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A71E05A-D013-5F2B-60D4-52561AF66D63}"/>
              </a:ext>
            </a:extLst>
          </p:cNvPr>
          <p:cNvCxnSpPr>
            <a:cxnSpLocks/>
          </p:cNvCxnSpPr>
          <p:nvPr/>
        </p:nvCxnSpPr>
        <p:spPr>
          <a:xfrm>
            <a:off x="1374674" y="5083247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30CCB04-3FBD-B26D-169E-666C11CDD77D}"/>
              </a:ext>
            </a:extLst>
          </p:cNvPr>
          <p:cNvCxnSpPr>
            <a:cxnSpLocks/>
          </p:cNvCxnSpPr>
          <p:nvPr/>
        </p:nvCxnSpPr>
        <p:spPr>
          <a:xfrm>
            <a:off x="2036352" y="5069748"/>
            <a:ext cx="0" cy="20909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9" name="Picture 4">
            <a:extLst>
              <a:ext uri="{FF2B5EF4-FFF2-40B4-BE49-F238E27FC236}">
                <a16:creationId xmlns:a16="http://schemas.microsoft.com/office/drawing/2014/main" id="{C3684895-AE2A-C210-0C8F-33C9A37C3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5" y="5981266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4">
            <a:extLst>
              <a:ext uri="{FF2B5EF4-FFF2-40B4-BE49-F238E27FC236}">
                <a16:creationId xmlns:a16="http://schemas.microsoft.com/office/drawing/2014/main" id="{83F8EDEE-F3DE-FF4F-EA39-F603EC2C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139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" name="Picture 4">
            <a:extLst>
              <a:ext uri="{FF2B5EF4-FFF2-40B4-BE49-F238E27FC236}">
                <a16:creationId xmlns:a16="http://schemas.microsoft.com/office/drawing/2014/main" id="{988E98F4-58A9-CA06-C16B-9FD0F9EC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52" y="596704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7D7786D-68A2-2DB2-2EF9-D0B228190E16}"/>
              </a:ext>
            </a:extLst>
          </p:cNvPr>
          <p:cNvCxnSpPr>
            <a:cxnSpLocks/>
          </p:cNvCxnSpPr>
          <p:nvPr/>
        </p:nvCxnSpPr>
        <p:spPr>
          <a:xfrm flipV="1">
            <a:off x="818791" y="572732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D8A465E-7096-A0FE-0315-EAB3A25A2018}"/>
              </a:ext>
            </a:extLst>
          </p:cNvPr>
          <p:cNvCxnSpPr>
            <a:cxnSpLocks/>
          </p:cNvCxnSpPr>
          <p:nvPr/>
        </p:nvCxnSpPr>
        <p:spPr>
          <a:xfrm flipV="1">
            <a:off x="1447570" y="5717839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CA60594-564E-E1DB-A3D8-8B930A3E529A}"/>
              </a:ext>
            </a:extLst>
          </p:cNvPr>
          <p:cNvCxnSpPr>
            <a:cxnSpLocks/>
          </p:cNvCxnSpPr>
          <p:nvPr/>
        </p:nvCxnSpPr>
        <p:spPr>
          <a:xfrm flipV="1">
            <a:off x="2093502" y="5716857"/>
            <a:ext cx="0" cy="2158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AB427B1-D35E-418C-4353-90D4D3FDD21D}"/>
              </a:ext>
            </a:extLst>
          </p:cNvPr>
          <p:cNvSpPr txBox="1"/>
          <p:nvPr/>
        </p:nvSpPr>
        <p:spPr>
          <a:xfrm>
            <a:off x="611317" y="6290899"/>
            <a:ext cx="1781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Users, staff and manager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1541D3-61D8-F778-89D3-52246FA03088}"/>
              </a:ext>
            </a:extLst>
          </p:cNvPr>
          <p:cNvSpPr txBox="1"/>
          <p:nvPr/>
        </p:nvSpPr>
        <p:spPr>
          <a:xfrm>
            <a:off x="434882" y="2309889"/>
            <a:ext cx="11746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IT management computers </a:t>
            </a: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AA97E8A6-7F42-540E-16B7-98834822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7" y="2424329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>
            <a:extLst>
              <a:ext uri="{FF2B5EF4-FFF2-40B4-BE49-F238E27FC236}">
                <a16:creationId xmlns:a16="http://schemas.microsoft.com/office/drawing/2014/main" id="{03EA95A3-3248-E15B-0C9A-82B7D88C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01" y="2386202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2A22C50-5936-CF9D-D658-0C139C992F60}"/>
              </a:ext>
            </a:extLst>
          </p:cNvPr>
          <p:cNvCxnSpPr>
            <a:cxnSpLocks/>
          </p:cNvCxnSpPr>
          <p:nvPr/>
        </p:nvCxnSpPr>
        <p:spPr>
          <a:xfrm flipH="1">
            <a:off x="2036352" y="256923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FFA3349-DC64-87BA-A670-8A3FAB0D4622}"/>
              </a:ext>
            </a:extLst>
          </p:cNvPr>
          <p:cNvCxnSpPr>
            <a:cxnSpLocks/>
          </p:cNvCxnSpPr>
          <p:nvPr/>
        </p:nvCxnSpPr>
        <p:spPr>
          <a:xfrm flipH="1">
            <a:off x="4863871" y="2562028"/>
            <a:ext cx="25493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AB18528-0C79-C112-4FAF-D2678FF8408B}"/>
              </a:ext>
            </a:extLst>
          </p:cNvPr>
          <p:cNvSpPr txBox="1"/>
          <p:nvPr/>
        </p:nvSpPr>
        <p:spPr>
          <a:xfrm>
            <a:off x="2024134" y="2711998"/>
            <a:ext cx="842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IT engineer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87A5F6F-3D55-238D-153D-E94F5BD6A236}"/>
              </a:ext>
            </a:extLst>
          </p:cNvPr>
          <p:cNvSpPr txBox="1"/>
          <p:nvPr/>
        </p:nvSpPr>
        <p:spPr>
          <a:xfrm>
            <a:off x="4900782" y="2669013"/>
            <a:ext cx="103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ICS engineer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4795671-3620-0B1F-D5DD-5A4F9DBF4C94}"/>
              </a:ext>
            </a:extLst>
          </p:cNvPr>
          <p:cNvSpPr txBox="1"/>
          <p:nvPr/>
        </p:nvSpPr>
        <p:spPr>
          <a:xfrm>
            <a:off x="412113" y="142753"/>
            <a:ext cx="5626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Railway[Metro] IT/OT System Security Test Platform Network Diagram and Components View </a:t>
            </a:r>
            <a:endParaRPr lang="en-SG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09F5B-0F5D-59D0-4981-9A2D7EF01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3786" y="5428885"/>
            <a:ext cx="406276" cy="34064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FDD0D8-D7E1-5597-9195-F486A59AC28D}"/>
              </a:ext>
            </a:extLst>
          </p:cNvPr>
          <p:cNvCxnSpPr>
            <a:cxnSpLocks/>
          </p:cNvCxnSpPr>
          <p:nvPr/>
        </p:nvCxnSpPr>
        <p:spPr>
          <a:xfrm>
            <a:off x="6346579" y="5126140"/>
            <a:ext cx="0" cy="2733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719E49A-63BE-57D0-8B62-08FCD69FCA93}"/>
              </a:ext>
            </a:extLst>
          </p:cNvPr>
          <p:cNvSpPr txBox="1"/>
          <p:nvPr/>
        </p:nvSpPr>
        <p:spPr>
          <a:xfrm>
            <a:off x="6534276" y="5402720"/>
            <a:ext cx="1546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bg1"/>
                </a:solidFill>
              </a:rPr>
              <a:t>Local HW-Engineering admin laptop 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D7C0EC2-BA9A-BA6B-3C66-3B60F9A9E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37" y="5988638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F6F78-E253-AB84-3A18-78479152FE31}"/>
              </a:ext>
            </a:extLst>
          </p:cNvPr>
          <p:cNvCxnSpPr>
            <a:cxnSpLocks/>
            <a:stCxn id="22" idx="0"/>
            <a:endCxn id="2" idx="2"/>
          </p:cNvCxnSpPr>
          <p:nvPr/>
        </p:nvCxnSpPr>
        <p:spPr>
          <a:xfrm flipV="1">
            <a:off x="6352703" y="5769532"/>
            <a:ext cx="4221" cy="2191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DF0431-FEE2-E7D6-3F3F-A71DE9C544CB}"/>
              </a:ext>
            </a:extLst>
          </p:cNvPr>
          <p:cNvSpPr txBox="1"/>
          <p:nvPr/>
        </p:nvSpPr>
        <p:spPr>
          <a:xfrm>
            <a:off x="6514445" y="5937682"/>
            <a:ext cx="956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70C0"/>
                </a:solidFill>
              </a:rPr>
              <a:t>Field device admin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AAF772-1F29-613F-1C20-6710842C4C5C}"/>
              </a:ext>
            </a:extLst>
          </p:cNvPr>
          <p:cNvSpPr txBox="1"/>
          <p:nvPr/>
        </p:nvSpPr>
        <p:spPr>
          <a:xfrm>
            <a:off x="682453" y="2925135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Ethernet TCP/IP 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B22B5-84C1-EA0C-A9BC-E6A6A0305257}"/>
              </a:ext>
            </a:extLst>
          </p:cNvPr>
          <p:cNvSpPr txBox="1"/>
          <p:nvPr/>
        </p:nvSpPr>
        <p:spPr>
          <a:xfrm>
            <a:off x="3285700" y="2925117"/>
            <a:ext cx="1975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Ethernet TCP/IP and Modbus TCP </a:t>
            </a:r>
            <a:endParaRPr lang="en-SG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D4CDA3-B905-1A5D-2A53-68C055D8CEFE}"/>
              </a:ext>
            </a:extLst>
          </p:cNvPr>
          <p:cNvSpPr txBox="1"/>
          <p:nvPr/>
        </p:nvSpPr>
        <p:spPr>
          <a:xfrm>
            <a:off x="5961743" y="4049020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Modbus TCP</a:t>
            </a:r>
          </a:p>
        </p:txBody>
      </p:sp>
    </p:spTree>
    <p:extLst>
      <p:ext uri="{BB962C8B-B14F-4D97-AF65-F5344CB8AC3E}">
        <p14:creationId xmlns:p14="http://schemas.microsoft.com/office/powerpoint/2010/main" val="387798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C94F-DD48-1775-17CD-BFEFC43CE9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103142" y="2868549"/>
            <a:ext cx="6752657" cy="369951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910D90-47F7-4BAF-1E50-6A2A129E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86" y="687472"/>
            <a:ext cx="4464399" cy="46053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1B9E232-B4D6-6566-B93D-2E262ED3746E}"/>
              </a:ext>
            </a:extLst>
          </p:cNvPr>
          <p:cNvSpPr/>
          <p:nvPr/>
        </p:nvSpPr>
        <p:spPr>
          <a:xfrm>
            <a:off x="9601961" y="4280154"/>
            <a:ext cx="542163" cy="2025396"/>
          </a:xfrm>
          <a:prstGeom prst="ellipse">
            <a:avLst/>
          </a:prstGeom>
          <a:noFill/>
          <a:ln w="19050">
            <a:solidFill>
              <a:schemeClr val="accent2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41B088C-EE8D-2CB0-89B1-AB77DD891A42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4737732" y="-855157"/>
            <a:ext cx="2951663" cy="7318960"/>
          </a:xfrm>
          <a:prstGeom prst="bent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82F0876-5956-6F39-65B2-A3BF0543229D}"/>
              </a:ext>
            </a:extLst>
          </p:cNvPr>
          <p:cNvSpPr/>
          <p:nvPr/>
        </p:nvSpPr>
        <p:spPr>
          <a:xfrm>
            <a:off x="6448393" y="3893672"/>
            <a:ext cx="2105058" cy="180227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74995ED-FAAF-2B43-15A2-8436A627E9C6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006093" y="1398843"/>
            <a:ext cx="1874541" cy="3115118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4C2038-496E-1310-3FC2-A6DC20847FAE}"/>
              </a:ext>
            </a:extLst>
          </p:cNvPr>
          <p:cNvSpPr txBox="1"/>
          <p:nvPr/>
        </p:nvSpPr>
        <p:spPr>
          <a:xfrm>
            <a:off x="5436369" y="2077566"/>
            <a:ext cx="2200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Supervision network SCADA.(For OT attack test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06598B-485B-BAA6-BE4C-F80F90CA29D3}"/>
              </a:ext>
            </a:extLst>
          </p:cNvPr>
          <p:cNvSpPr txBox="1"/>
          <p:nvPr/>
        </p:nvSpPr>
        <p:spPr>
          <a:xfrm>
            <a:off x="8055757" y="1328490"/>
            <a:ext cx="1745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Network Map Info:</a:t>
            </a:r>
          </a:p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Physical wire connection emulation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D1FBE-9DBB-C45D-46BF-BE4439FDA53D}"/>
              </a:ext>
            </a:extLst>
          </p:cNvPr>
          <p:cNvSpPr txBox="1"/>
          <p:nvPr/>
        </p:nvSpPr>
        <p:spPr>
          <a:xfrm>
            <a:off x="784557" y="4571445"/>
            <a:ext cx="1998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OpenStack provider network used as the Green team development network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02C86-623F-4437-8747-A760868B5F63}"/>
              </a:ext>
            </a:extLst>
          </p:cNvPr>
          <p:cNvSpPr txBox="1"/>
          <p:nvPr/>
        </p:nvSpPr>
        <p:spPr>
          <a:xfrm>
            <a:off x="494871" y="344703"/>
            <a:ext cx="49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Railway system cyber range system on OpenStack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D41A4-24AB-F9F4-8E6D-576214EF5252}"/>
              </a:ext>
            </a:extLst>
          </p:cNvPr>
          <p:cNvSpPr txBox="1"/>
          <p:nvPr/>
        </p:nvSpPr>
        <p:spPr>
          <a:xfrm>
            <a:off x="221993" y="5308252"/>
            <a:ext cx="48811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 Step work: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OT network) with 10 small empty ubuntu VMs named as HR server, Web billing server , finance server, file server, email server … to simulate the corporate network. </a:t>
            </a:r>
          </a:p>
          <a:p>
            <a:pPr marL="228600" indent="-228600">
              <a:buAutoNum type="arabicPeriod"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one subnet (jump host link to corporate  network) with 5 small empty ubuntu VMs named as DC server, NTP server , DNS server, VPN server … to simulate the DMZ network.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11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96B9A-AD27-4584-9A88-80B40D276198}"/>
              </a:ext>
            </a:extLst>
          </p:cNvPr>
          <p:cNvSpPr/>
          <p:nvPr/>
        </p:nvSpPr>
        <p:spPr>
          <a:xfrm>
            <a:off x="9010547" y="173907"/>
            <a:ext cx="2997600" cy="1605012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E6B7D5-052A-F9D3-E3E0-266681E1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116" y="278482"/>
            <a:ext cx="2527544" cy="1198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7F07A-2050-D646-70E0-241189E16A3A}"/>
              </a:ext>
            </a:extLst>
          </p:cNvPr>
          <p:cNvSpPr txBox="1"/>
          <p:nvPr/>
        </p:nvSpPr>
        <p:spPr>
          <a:xfrm>
            <a:off x="10786086" y="324805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15/7</a:t>
            </a:r>
            <a:endParaRPr lang="en-SG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35098-4115-86F5-BF23-437346C13939}"/>
              </a:ext>
            </a:extLst>
          </p:cNvPr>
          <p:cNvSpPr txBox="1"/>
          <p:nvPr/>
        </p:nvSpPr>
        <p:spPr>
          <a:xfrm>
            <a:off x="9155116" y="1407510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</a:t>
            </a:r>
          </a:p>
          <a:p>
            <a:r>
              <a:rPr lang="en-SG" sz="1100" b="1" dirty="0"/>
              <a:t>I/O: 15/7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FA071A-9ED2-FE02-60E1-6F5709FA6A83}"/>
              </a:ext>
            </a:extLst>
          </p:cNvPr>
          <p:cNvSpPr txBox="1"/>
          <p:nvPr/>
        </p:nvSpPr>
        <p:spPr>
          <a:xfrm>
            <a:off x="10683137" y="1408028"/>
            <a:ext cx="1508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</a:t>
            </a:r>
          </a:p>
          <a:p>
            <a:r>
              <a:rPr lang="en-US" sz="1100" b="1" dirty="0"/>
              <a:t>I/O: 9/</a:t>
            </a:r>
            <a:r>
              <a:rPr lang="en-SG" sz="1100" b="1" dirty="0"/>
              <a:t>5</a:t>
            </a:r>
            <a:endParaRPr 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1FA6D-69A0-C1D2-0044-5836FC5855BB}"/>
              </a:ext>
            </a:extLst>
          </p:cNvPr>
          <p:cNvSpPr txBox="1"/>
          <p:nvPr/>
        </p:nvSpPr>
        <p:spPr>
          <a:xfrm>
            <a:off x="9772387" y="448737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F9EE5-AE59-BDFB-54EE-77061C8FA45A}"/>
              </a:ext>
            </a:extLst>
          </p:cNvPr>
          <p:cNvSpPr txBox="1"/>
          <p:nvPr/>
        </p:nvSpPr>
        <p:spPr>
          <a:xfrm>
            <a:off x="8946567" y="1077872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3555-831F-BEDC-11CC-A67F5838F2DC}"/>
              </a:ext>
            </a:extLst>
          </p:cNvPr>
          <p:cNvSpPr txBox="1"/>
          <p:nvPr/>
        </p:nvSpPr>
        <p:spPr>
          <a:xfrm>
            <a:off x="10467706" y="107299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0E1E5-03DB-E81B-6A5A-AD5F2CDCAE36}"/>
              </a:ext>
            </a:extLst>
          </p:cNvPr>
          <p:cNvSpPr txBox="1"/>
          <p:nvPr/>
        </p:nvSpPr>
        <p:spPr>
          <a:xfrm>
            <a:off x="8956346" y="182024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Junction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293DD-5677-B5FC-E9A5-5A16C6512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7" y="632955"/>
            <a:ext cx="2266076" cy="60914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A2C53289-3937-43EF-975A-EFE55F9D97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71627" y="1508711"/>
            <a:ext cx="1129179" cy="498603"/>
          </a:xfrm>
          <a:prstGeom prst="rect">
            <a:avLst/>
          </a:prstGeom>
        </p:spPr>
      </p:pic>
      <p:pic>
        <p:nvPicPr>
          <p:cNvPr id="26" name="Picture 2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9A9450D-39AF-BEF5-C022-325693B3F0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6306" y="6216436"/>
            <a:ext cx="1129179" cy="498603"/>
          </a:xfrm>
          <a:prstGeom prst="rect">
            <a:avLst/>
          </a:prstGeom>
        </p:spPr>
      </p:pic>
      <p:pic>
        <p:nvPicPr>
          <p:cNvPr id="27" name="Picture 2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4937391-6315-6D6E-93E9-E49D6279A6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2383665"/>
            <a:ext cx="1129179" cy="498603"/>
          </a:xfrm>
          <a:prstGeom prst="rect">
            <a:avLst/>
          </a:prstGeom>
        </p:spPr>
      </p:pic>
      <p:pic>
        <p:nvPicPr>
          <p:cNvPr id="28" name="Picture 2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BA8AEC6-B35A-E093-E1E0-B62E8DD87F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857" y="3179698"/>
            <a:ext cx="1129179" cy="498603"/>
          </a:xfrm>
          <a:prstGeom prst="rect">
            <a:avLst/>
          </a:prstGeom>
        </p:spPr>
      </p:pic>
      <p:pic>
        <p:nvPicPr>
          <p:cNvPr id="29" name="Picture 2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E0894CB-2F6F-4445-5F08-40972056FA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6" y="3943639"/>
            <a:ext cx="1129179" cy="498603"/>
          </a:xfrm>
          <a:prstGeom prst="rect">
            <a:avLst/>
          </a:prstGeom>
        </p:spPr>
      </p:pic>
      <p:pic>
        <p:nvPicPr>
          <p:cNvPr id="30" name="Picture 2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1C72961-66B6-A8D1-9DB3-D8F83EF486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4704351"/>
            <a:ext cx="1129179" cy="498603"/>
          </a:xfrm>
          <a:prstGeom prst="rect">
            <a:avLst/>
          </a:prstGeom>
        </p:spPr>
      </p:pic>
      <p:pic>
        <p:nvPicPr>
          <p:cNvPr id="31" name="Picture 3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10795A74-12A9-9E89-2CA0-0595320A12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467335" y="5465063"/>
            <a:ext cx="1129179" cy="498603"/>
          </a:xfrm>
          <a:prstGeom prst="rect">
            <a:avLst/>
          </a:prstGeom>
        </p:spPr>
      </p:pic>
      <p:pic>
        <p:nvPicPr>
          <p:cNvPr id="32" name="Picture 3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26D7D3EB-EFC8-888C-CBDC-23BFF1324B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158208"/>
            <a:ext cx="1129179" cy="498603"/>
          </a:xfrm>
          <a:prstGeom prst="rect">
            <a:avLst/>
          </a:prstGeom>
        </p:spPr>
      </p:pic>
      <p:pic>
        <p:nvPicPr>
          <p:cNvPr id="33" name="Picture 32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E8019EB-8CE2-E45D-F163-65C2BEB502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33328" y="1929772"/>
            <a:ext cx="1129179" cy="498603"/>
          </a:xfrm>
          <a:prstGeom prst="rect">
            <a:avLst/>
          </a:prstGeom>
        </p:spPr>
      </p:pic>
      <p:pic>
        <p:nvPicPr>
          <p:cNvPr id="34" name="Picture 33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FFE3EC2F-B995-2AE6-8DD1-96C772DE5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091231" y="2816689"/>
            <a:ext cx="1129179" cy="498603"/>
          </a:xfrm>
          <a:prstGeom prst="rect">
            <a:avLst/>
          </a:prstGeom>
        </p:spPr>
      </p:pic>
      <p:pic>
        <p:nvPicPr>
          <p:cNvPr id="35" name="Picture 3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CD9FAE1-5567-5BFE-77F0-629E423A02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3733218"/>
            <a:ext cx="1129179" cy="498603"/>
          </a:xfrm>
          <a:prstGeom prst="rect">
            <a:avLst/>
          </a:prstGeom>
        </p:spPr>
      </p:pic>
      <p:pic>
        <p:nvPicPr>
          <p:cNvPr id="36" name="Picture 35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480CE01E-5095-A0F5-64F2-81156D87DC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4494919"/>
            <a:ext cx="1129179" cy="498603"/>
          </a:xfrm>
          <a:prstGeom prst="rect">
            <a:avLst/>
          </a:prstGeom>
        </p:spPr>
      </p:pic>
      <p:pic>
        <p:nvPicPr>
          <p:cNvPr id="37" name="Picture 3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1BC5CEE-7AA8-66B3-3232-297FBD255B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67758" y="5316225"/>
            <a:ext cx="1129179" cy="498603"/>
          </a:xfrm>
          <a:prstGeom prst="rect">
            <a:avLst/>
          </a:prstGeom>
        </p:spPr>
      </p:pic>
      <p:pic>
        <p:nvPicPr>
          <p:cNvPr id="38" name="Picture 37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1BDF9E2-3654-494C-979D-FA2AEC2DED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6130993" y="6283315"/>
            <a:ext cx="1129179" cy="498603"/>
          </a:xfrm>
          <a:prstGeom prst="rect">
            <a:avLst/>
          </a:prstGeom>
        </p:spPr>
      </p:pic>
      <p:pic>
        <p:nvPicPr>
          <p:cNvPr id="39" name="Picture 38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484A661-8020-60FE-C970-6BC2B44948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191574" y="2074603"/>
            <a:ext cx="1129179" cy="498603"/>
          </a:xfrm>
          <a:prstGeom prst="rect">
            <a:avLst/>
          </a:prstGeom>
        </p:spPr>
      </p:pic>
      <p:pic>
        <p:nvPicPr>
          <p:cNvPr id="40" name="Picture 39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3E99ECAF-0D5C-99AC-6609-666FE35384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2762" y="3034608"/>
            <a:ext cx="1129179" cy="498603"/>
          </a:xfrm>
          <a:prstGeom prst="rect">
            <a:avLst/>
          </a:prstGeom>
        </p:spPr>
      </p:pic>
      <p:pic>
        <p:nvPicPr>
          <p:cNvPr id="41" name="Picture 40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E009D302-BFE5-FBDF-386C-F2F5AF4DBB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218432" y="3847035"/>
            <a:ext cx="1129179" cy="498603"/>
          </a:xfrm>
          <a:prstGeom prst="rect">
            <a:avLst/>
          </a:prstGeom>
        </p:spPr>
      </p:pic>
      <p:pic>
        <p:nvPicPr>
          <p:cNvPr id="42" name="Picture 4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0696C493-7808-42E3-CCCF-457FBA3CD8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8302961" y="4761532"/>
            <a:ext cx="1129179" cy="49860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B2A139-76DD-504D-1CFF-CB58243AA034}"/>
              </a:ext>
            </a:extLst>
          </p:cNvPr>
          <p:cNvSpPr/>
          <p:nvPr/>
        </p:nvSpPr>
        <p:spPr>
          <a:xfrm>
            <a:off x="4550776" y="550882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B36560-75CD-690F-9532-01AB83ED804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500423" y="5714365"/>
            <a:ext cx="966912" cy="760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3F6758-AAD0-CE45-8F87-26DA2A63CBC3}"/>
              </a:ext>
            </a:extLst>
          </p:cNvPr>
          <p:cNvCxnSpPr>
            <a:cxnSpLocks/>
          </p:cNvCxnSpPr>
          <p:nvPr/>
        </p:nvCxnSpPr>
        <p:spPr>
          <a:xfrm flipV="1">
            <a:off x="2500423" y="5802550"/>
            <a:ext cx="1026465" cy="85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BAFCDA6-AF8B-1592-D4A4-A0584E4DBC3D}"/>
              </a:ext>
            </a:extLst>
          </p:cNvPr>
          <p:cNvCxnSpPr>
            <a:cxnSpLocks/>
          </p:cNvCxnSpPr>
          <p:nvPr/>
        </p:nvCxnSpPr>
        <p:spPr>
          <a:xfrm flipV="1">
            <a:off x="2491708" y="4851686"/>
            <a:ext cx="1063668" cy="1315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BD19B2-ADAE-D25B-722E-058FC60E20DD}"/>
              </a:ext>
            </a:extLst>
          </p:cNvPr>
          <p:cNvCxnSpPr>
            <a:cxnSpLocks/>
          </p:cNvCxnSpPr>
          <p:nvPr/>
        </p:nvCxnSpPr>
        <p:spPr>
          <a:xfrm flipV="1">
            <a:off x="2491708" y="5057990"/>
            <a:ext cx="1043895" cy="1296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29CCB94-A5BA-8C14-3F6A-F24B82C82A1E}"/>
              </a:ext>
            </a:extLst>
          </p:cNvPr>
          <p:cNvSpPr/>
          <p:nvPr/>
        </p:nvSpPr>
        <p:spPr>
          <a:xfrm>
            <a:off x="4571388" y="475347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612C5-4C85-4933-AA84-13988519F145}"/>
              </a:ext>
            </a:extLst>
          </p:cNvPr>
          <p:cNvSpPr/>
          <p:nvPr/>
        </p:nvSpPr>
        <p:spPr>
          <a:xfrm>
            <a:off x="4520167" y="4004224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D5F415-DDCC-428E-C3B4-735BEC7AF2FF}"/>
              </a:ext>
            </a:extLst>
          </p:cNvPr>
          <p:cNvCxnSpPr>
            <a:cxnSpLocks/>
          </p:cNvCxnSpPr>
          <p:nvPr/>
        </p:nvCxnSpPr>
        <p:spPr>
          <a:xfrm flipV="1">
            <a:off x="2519996" y="4079636"/>
            <a:ext cx="1044095" cy="181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2BF6342-A753-051A-2971-FEA34E7D7958}"/>
              </a:ext>
            </a:extLst>
          </p:cNvPr>
          <p:cNvCxnSpPr>
            <a:cxnSpLocks/>
          </p:cNvCxnSpPr>
          <p:nvPr/>
        </p:nvCxnSpPr>
        <p:spPr>
          <a:xfrm flipV="1">
            <a:off x="2519996" y="4285940"/>
            <a:ext cx="1024322" cy="1718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2C11E8A-5F7C-13E1-13D0-EFA915D403D1}"/>
              </a:ext>
            </a:extLst>
          </p:cNvPr>
          <p:cNvSpPr/>
          <p:nvPr/>
        </p:nvSpPr>
        <p:spPr>
          <a:xfrm>
            <a:off x="4520166" y="317653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D865192-4970-C2E5-CF22-924BF893CE58}"/>
              </a:ext>
            </a:extLst>
          </p:cNvPr>
          <p:cNvSpPr/>
          <p:nvPr/>
        </p:nvSpPr>
        <p:spPr>
          <a:xfrm>
            <a:off x="4566391" y="241676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S-we-7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6EDBC2-B46D-5ECE-3FF1-BFE9C3F34D92}"/>
              </a:ext>
            </a:extLst>
          </p:cNvPr>
          <p:cNvCxnSpPr>
            <a:cxnSpLocks/>
          </p:cNvCxnSpPr>
          <p:nvPr/>
        </p:nvCxnSpPr>
        <p:spPr>
          <a:xfrm flipV="1">
            <a:off x="2495976" y="2473410"/>
            <a:ext cx="1013437" cy="3109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A243B0A-7273-24F1-685F-0B978C30AA91}"/>
              </a:ext>
            </a:extLst>
          </p:cNvPr>
          <p:cNvCxnSpPr>
            <a:cxnSpLocks/>
          </p:cNvCxnSpPr>
          <p:nvPr/>
        </p:nvCxnSpPr>
        <p:spPr>
          <a:xfrm>
            <a:off x="3321438" y="3088572"/>
            <a:ext cx="214165" cy="21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A66BA4-C942-4F5D-BD1C-3446B5A3D925}"/>
              </a:ext>
            </a:extLst>
          </p:cNvPr>
          <p:cNvCxnSpPr>
            <a:cxnSpLocks/>
          </p:cNvCxnSpPr>
          <p:nvPr/>
        </p:nvCxnSpPr>
        <p:spPr>
          <a:xfrm flipV="1">
            <a:off x="2516751" y="2763709"/>
            <a:ext cx="1079270" cy="2966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93B211-C24B-DF0F-1CB9-CA3F94CF2AF1}"/>
              </a:ext>
            </a:extLst>
          </p:cNvPr>
          <p:cNvCxnSpPr>
            <a:cxnSpLocks/>
          </p:cNvCxnSpPr>
          <p:nvPr/>
        </p:nvCxnSpPr>
        <p:spPr>
          <a:xfrm>
            <a:off x="3356437" y="3413896"/>
            <a:ext cx="152976" cy="1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1F61A75-2DA3-D039-AF5D-E1C99EDD85DA}"/>
              </a:ext>
            </a:extLst>
          </p:cNvPr>
          <p:cNvSpPr/>
          <p:nvPr/>
        </p:nvSpPr>
        <p:spPr>
          <a:xfrm>
            <a:off x="4566390" y="622577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7B733C-CA15-0D67-1D99-4D928BD4373D}"/>
              </a:ext>
            </a:extLst>
          </p:cNvPr>
          <p:cNvCxnSpPr>
            <a:cxnSpLocks/>
          </p:cNvCxnSpPr>
          <p:nvPr/>
        </p:nvCxnSpPr>
        <p:spPr>
          <a:xfrm>
            <a:off x="3218713" y="5936950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6DC2549-6C36-9BC6-4B28-3E1B46ED358D}"/>
              </a:ext>
            </a:extLst>
          </p:cNvPr>
          <p:cNvCxnSpPr>
            <a:cxnSpLocks/>
          </p:cNvCxnSpPr>
          <p:nvPr/>
        </p:nvCxnSpPr>
        <p:spPr>
          <a:xfrm>
            <a:off x="3135589" y="6140090"/>
            <a:ext cx="391299" cy="457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7" name="Picture 96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6AB12DC1-10CA-DF86-F71D-1DBBA62D8A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" t="11965" r="26502" b="15956"/>
          <a:stretch/>
        </p:blipFill>
        <p:spPr>
          <a:xfrm>
            <a:off x="3509413" y="736661"/>
            <a:ext cx="1129179" cy="498603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9DA7747C-AEAD-9D0C-67CF-9822E2B6C85D}"/>
              </a:ext>
            </a:extLst>
          </p:cNvPr>
          <p:cNvSpPr/>
          <p:nvPr/>
        </p:nvSpPr>
        <p:spPr>
          <a:xfrm>
            <a:off x="4565023" y="157806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A77A4-6342-6E22-48E4-679A2AA9A01C}"/>
              </a:ext>
            </a:extLst>
          </p:cNvPr>
          <p:cNvSpPr/>
          <p:nvPr/>
        </p:nvSpPr>
        <p:spPr>
          <a:xfrm>
            <a:off x="4576328" y="76202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PLC0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S-we-3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2A91F475-5208-908D-C23B-9BB90C379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9421" y="1617964"/>
            <a:ext cx="4291" cy="2434928"/>
          </a:xfrm>
          <a:prstGeom prst="bentConnector3">
            <a:avLst>
              <a:gd name="adj1" fmla="val 54274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CCB2C4D-790A-EE40-F5F3-9E436D979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51898" y="1868764"/>
            <a:ext cx="4291" cy="2434928"/>
          </a:xfrm>
          <a:prstGeom prst="bentConnector3">
            <a:avLst>
              <a:gd name="adj1" fmla="val 92785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0597F0A-9658-1F15-CC99-482CFBD053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12973" y="2807990"/>
            <a:ext cx="3865723" cy="26190"/>
          </a:xfrm>
          <a:prstGeom prst="bentConnector4">
            <a:avLst>
              <a:gd name="adj1" fmla="val -533"/>
              <a:gd name="adj2" fmla="val 22768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07690067-E5B4-8BD4-EAC0-BF97D9E07E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33858" y="3083707"/>
            <a:ext cx="3865723" cy="26190"/>
          </a:xfrm>
          <a:prstGeom prst="bentConnector4">
            <a:avLst>
              <a:gd name="adj1" fmla="val -533"/>
              <a:gd name="adj2" fmla="val 14776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130DC36-C8B6-E7B0-E464-2CDBB287229F}"/>
              </a:ext>
            </a:extLst>
          </p:cNvPr>
          <p:cNvCxnSpPr>
            <a:cxnSpLocks/>
          </p:cNvCxnSpPr>
          <p:nvPr/>
        </p:nvCxnSpPr>
        <p:spPr>
          <a:xfrm flipV="1">
            <a:off x="2491708" y="1260625"/>
            <a:ext cx="3580365" cy="3467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AB6476-1589-A9D5-074B-F869986372F6}"/>
              </a:ext>
            </a:extLst>
          </p:cNvPr>
          <p:cNvCxnSpPr>
            <a:cxnSpLocks/>
          </p:cNvCxnSpPr>
          <p:nvPr/>
        </p:nvCxnSpPr>
        <p:spPr>
          <a:xfrm flipV="1">
            <a:off x="2489374" y="1527982"/>
            <a:ext cx="3551372" cy="3372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250A91A-52BD-C741-2770-5FE4E066D347}"/>
              </a:ext>
            </a:extLst>
          </p:cNvPr>
          <p:cNvSpPr/>
          <p:nvPr/>
        </p:nvSpPr>
        <p:spPr>
          <a:xfrm>
            <a:off x="7124747" y="116284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74982AE-605B-19C5-C3E8-29ABD5DD8535}"/>
              </a:ext>
            </a:extLst>
          </p:cNvPr>
          <p:cNvCxnSpPr>
            <a:cxnSpLocks/>
          </p:cNvCxnSpPr>
          <p:nvPr/>
        </p:nvCxnSpPr>
        <p:spPr>
          <a:xfrm>
            <a:off x="5683603" y="1617964"/>
            <a:ext cx="356236" cy="43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5004322-524A-ED78-54F0-1DB0DC0F4E52}"/>
              </a:ext>
            </a:extLst>
          </p:cNvPr>
          <p:cNvCxnSpPr>
            <a:cxnSpLocks/>
          </p:cNvCxnSpPr>
          <p:nvPr/>
        </p:nvCxnSpPr>
        <p:spPr>
          <a:xfrm>
            <a:off x="5601619" y="1756803"/>
            <a:ext cx="455421" cy="564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D646174-8819-2BEE-2319-8716BBADACDA}"/>
              </a:ext>
            </a:extLst>
          </p:cNvPr>
          <p:cNvSpPr/>
          <p:nvPr/>
        </p:nvSpPr>
        <p:spPr>
          <a:xfrm>
            <a:off x="7174650" y="195548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58689F-C630-BFCD-B28B-E40494FE1986}"/>
              </a:ext>
            </a:extLst>
          </p:cNvPr>
          <p:cNvCxnSpPr>
            <a:cxnSpLocks/>
          </p:cNvCxnSpPr>
          <p:nvPr/>
        </p:nvCxnSpPr>
        <p:spPr>
          <a:xfrm flipV="1">
            <a:off x="2511003" y="2888711"/>
            <a:ext cx="3637597" cy="213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4E3B8AA-5194-1E75-A361-EECC1346F8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469601" y="3065991"/>
            <a:ext cx="3621630" cy="21004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29CECD-6375-FC46-B884-C880EEB89E2D}"/>
              </a:ext>
            </a:extLst>
          </p:cNvPr>
          <p:cNvSpPr/>
          <p:nvPr/>
        </p:nvSpPr>
        <p:spPr>
          <a:xfrm>
            <a:off x="7172896" y="284746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E33F025-8918-B4AB-4698-DAF8EFAD7328}"/>
              </a:ext>
            </a:extLst>
          </p:cNvPr>
          <p:cNvCxnSpPr>
            <a:cxnSpLocks/>
          </p:cNvCxnSpPr>
          <p:nvPr/>
        </p:nvCxnSpPr>
        <p:spPr>
          <a:xfrm flipV="1">
            <a:off x="2511003" y="3880469"/>
            <a:ext cx="3695867" cy="142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C48D401-83AE-FADE-A0E8-D3FF288C8754}"/>
              </a:ext>
            </a:extLst>
          </p:cNvPr>
          <p:cNvCxnSpPr>
            <a:cxnSpLocks/>
          </p:cNvCxnSpPr>
          <p:nvPr/>
        </p:nvCxnSpPr>
        <p:spPr>
          <a:xfrm flipV="1">
            <a:off x="2467954" y="4140012"/>
            <a:ext cx="3738916" cy="1351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88F0BF-C4C5-4A46-F8C3-9E3CB0C5A37A}"/>
              </a:ext>
            </a:extLst>
          </p:cNvPr>
          <p:cNvSpPr/>
          <p:nvPr/>
        </p:nvSpPr>
        <p:spPr>
          <a:xfrm>
            <a:off x="7206340" y="3760456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S-ns-3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528CBE3-B2F2-8D81-4CF4-8F027CEB0806}"/>
              </a:ext>
            </a:extLst>
          </p:cNvPr>
          <p:cNvCxnSpPr>
            <a:cxnSpLocks/>
          </p:cNvCxnSpPr>
          <p:nvPr/>
        </p:nvCxnSpPr>
        <p:spPr>
          <a:xfrm>
            <a:off x="2511003" y="3560326"/>
            <a:ext cx="3695867" cy="1044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3B1C4EB-A6DD-D3D8-A571-969CC5445215}"/>
              </a:ext>
            </a:extLst>
          </p:cNvPr>
          <p:cNvCxnSpPr>
            <a:cxnSpLocks/>
          </p:cNvCxnSpPr>
          <p:nvPr/>
        </p:nvCxnSpPr>
        <p:spPr>
          <a:xfrm>
            <a:off x="2519581" y="4464022"/>
            <a:ext cx="3687289" cy="14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0BA8562-E47F-46A1-7FE9-3A6D37F1A450}"/>
              </a:ext>
            </a:extLst>
          </p:cNvPr>
          <p:cNvCxnSpPr>
            <a:cxnSpLocks/>
            <a:stCxn id="20" idx="3"/>
            <a:endCxn id="36" idx="1"/>
          </p:cNvCxnSpPr>
          <p:nvPr/>
        </p:nvCxnSpPr>
        <p:spPr>
          <a:xfrm>
            <a:off x="2500423" y="3678678"/>
            <a:ext cx="3667335" cy="1065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5283752-3CB9-0EA7-B386-B7841256361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511003" y="4605051"/>
            <a:ext cx="3656755" cy="139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F622FA6-5250-641E-6432-3D817314DC7B}"/>
              </a:ext>
            </a:extLst>
          </p:cNvPr>
          <p:cNvSpPr/>
          <p:nvPr/>
        </p:nvSpPr>
        <p:spPr>
          <a:xfrm>
            <a:off x="7231183" y="4494919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Q0.5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S-cc-0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53C6C-6759-82FD-7568-1DD0A30B4D78}"/>
              </a:ext>
            </a:extLst>
          </p:cNvPr>
          <p:cNvCxnSpPr>
            <a:cxnSpLocks/>
          </p:cNvCxnSpPr>
          <p:nvPr/>
        </p:nvCxnSpPr>
        <p:spPr>
          <a:xfrm>
            <a:off x="2519581" y="4163247"/>
            <a:ext cx="3703617" cy="1254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8D8085D-A9ED-6DD0-04E9-B12346EC1E8B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497762" y="4271406"/>
            <a:ext cx="3669996" cy="1294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78372E1-03C2-28DB-5B2D-F17993CAB3E4}"/>
              </a:ext>
            </a:extLst>
          </p:cNvPr>
          <p:cNvSpPr/>
          <p:nvPr/>
        </p:nvSpPr>
        <p:spPr>
          <a:xfrm>
            <a:off x="7247056" y="5273280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PLC1 Q0.6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S-cc-1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7975FE-4AB4-5C9D-D2D0-B84F5646F78B}"/>
              </a:ext>
            </a:extLst>
          </p:cNvPr>
          <p:cNvCxnSpPr>
            <a:cxnSpLocks/>
          </p:cNvCxnSpPr>
          <p:nvPr/>
        </p:nvCxnSpPr>
        <p:spPr>
          <a:xfrm>
            <a:off x="2524177" y="3870010"/>
            <a:ext cx="3659909" cy="255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E69CD3-3F74-A7D9-F0A2-CF214B114211}"/>
              </a:ext>
            </a:extLst>
          </p:cNvPr>
          <p:cNvCxnSpPr>
            <a:cxnSpLocks/>
          </p:cNvCxnSpPr>
          <p:nvPr/>
        </p:nvCxnSpPr>
        <p:spPr>
          <a:xfrm>
            <a:off x="2491708" y="3990086"/>
            <a:ext cx="3656892" cy="2690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6130978-DB33-5FB4-C44C-B85EA3BC8125}"/>
              </a:ext>
            </a:extLst>
          </p:cNvPr>
          <p:cNvSpPr/>
          <p:nvPr/>
        </p:nvSpPr>
        <p:spPr>
          <a:xfrm>
            <a:off x="7260751" y="6283315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Q0.0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S-cc-2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1FEE5FA-E303-04EA-FDDF-F72834F6FCA2}"/>
              </a:ext>
            </a:extLst>
          </p:cNvPr>
          <p:cNvCxnSpPr>
            <a:cxnSpLocks/>
          </p:cNvCxnSpPr>
          <p:nvPr/>
        </p:nvCxnSpPr>
        <p:spPr>
          <a:xfrm>
            <a:off x="2511003" y="2124018"/>
            <a:ext cx="5767115" cy="60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57C917E-77EE-283C-930D-0361CF5A20AF}"/>
              </a:ext>
            </a:extLst>
          </p:cNvPr>
          <p:cNvCxnSpPr>
            <a:cxnSpLocks/>
          </p:cNvCxnSpPr>
          <p:nvPr/>
        </p:nvCxnSpPr>
        <p:spPr>
          <a:xfrm flipV="1">
            <a:off x="2511003" y="2191037"/>
            <a:ext cx="5767115" cy="221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076536F-957E-6499-D12B-C4F018BB3050}"/>
              </a:ext>
            </a:extLst>
          </p:cNvPr>
          <p:cNvCxnSpPr>
            <a:cxnSpLocks/>
          </p:cNvCxnSpPr>
          <p:nvPr/>
        </p:nvCxnSpPr>
        <p:spPr>
          <a:xfrm>
            <a:off x="2511561" y="2267152"/>
            <a:ext cx="5766050" cy="178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9A24F39-1B4B-6286-114B-0AFAC1FF6270}"/>
              </a:ext>
            </a:extLst>
          </p:cNvPr>
          <p:cNvCxnSpPr>
            <a:cxnSpLocks/>
          </p:cNvCxnSpPr>
          <p:nvPr/>
        </p:nvCxnSpPr>
        <p:spPr>
          <a:xfrm flipV="1">
            <a:off x="2502757" y="2466635"/>
            <a:ext cx="5774854" cy="10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76B34665-9CF3-3C1B-0FC5-894401AC5428}"/>
              </a:ext>
            </a:extLst>
          </p:cNvPr>
          <p:cNvSpPr/>
          <p:nvPr/>
        </p:nvSpPr>
        <p:spPr>
          <a:xfrm>
            <a:off x="9270237" y="207460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Q0.1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S-cc-3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FF51FC-4FE4-2C61-2702-05EF61B7603A}"/>
              </a:ext>
            </a:extLst>
          </p:cNvPr>
          <p:cNvCxnSpPr>
            <a:cxnSpLocks/>
          </p:cNvCxnSpPr>
          <p:nvPr/>
        </p:nvCxnSpPr>
        <p:spPr>
          <a:xfrm>
            <a:off x="2519581" y="1838397"/>
            <a:ext cx="5758030" cy="130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B40BBEC-E7CF-552E-28C0-110BAA4D951C}"/>
              </a:ext>
            </a:extLst>
          </p:cNvPr>
          <p:cNvCxnSpPr>
            <a:cxnSpLocks/>
          </p:cNvCxnSpPr>
          <p:nvPr/>
        </p:nvCxnSpPr>
        <p:spPr>
          <a:xfrm>
            <a:off x="2502757" y="2710485"/>
            <a:ext cx="5800204" cy="43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64EB99-B441-B5D7-9C92-CE0A7F77ACAD}"/>
              </a:ext>
            </a:extLst>
          </p:cNvPr>
          <p:cNvCxnSpPr>
            <a:cxnSpLocks/>
          </p:cNvCxnSpPr>
          <p:nvPr/>
        </p:nvCxnSpPr>
        <p:spPr>
          <a:xfrm>
            <a:off x="2502757" y="2007314"/>
            <a:ext cx="5774854" cy="1406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6108C68-534C-1772-24A3-D0D5D2ADE2C6}"/>
              </a:ext>
            </a:extLst>
          </p:cNvPr>
          <p:cNvCxnSpPr>
            <a:cxnSpLocks/>
          </p:cNvCxnSpPr>
          <p:nvPr/>
        </p:nvCxnSpPr>
        <p:spPr>
          <a:xfrm>
            <a:off x="2511003" y="2847469"/>
            <a:ext cx="5791958" cy="581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97F540-3544-319D-2602-494A81D8B991}"/>
              </a:ext>
            </a:extLst>
          </p:cNvPr>
          <p:cNvSpPr/>
          <p:nvPr/>
        </p:nvSpPr>
        <p:spPr>
          <a:xfrm>
            <a:off x="9359276" y="3047763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Q0.2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S-cc-4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D28DF08-CF7B-2336-E420-54F2D22426DD}"/>
              </a:ext>
            </a:extLst>
          </p:cNvPr>
          <p:cNvCxnSpPr>
            <a:cxnSpLocks/>
          </p:cNvCxnSpPr>
          <p:nvPr/>
        </p:nvCxnSpPr>
        <p:spPr>
          <a:xfrm>
            <a:off x="2524177" y="1564990"/>
            <a:ext cx="5761454" cy="2387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CA05DD2-FA4B-4917-D9C7-C2157995E9D4}"/>
              </a:ext>
            </a:extLst>
          </p:cNvPr>
          <p:cNvCxnSpPr>
            <a:cxnSpLocks/>
          </p:cNvCxnSpPr>
          <p:nvPr/>
        </p:nvCxnSpPr>
        <p:spPr>
          <a:xfrm>
            <a:off x="2514417" y="3010965"/>
            <a:ext cx="5815017" cy="986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439895D-CD5E-095B-4D53-509009C4636F}"/>
              </a:ext>
            </a:extLst>
          </p:cNvPr>
          <p:cNvCxnSpPr>
            <a:cxnSpLocks/>
          </p:cNvCxnSpPr>
          <p:nvPr/>
        </p:nvCxnSpPr>
        <p:spPr>
          <a:xfrm>
            <a:off x="2521436" y="1707658"/>
            <a:ext cx="5691326" cy="2520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F353B9-33F8-5F0E-0536-61C4D4F3E52F}"/>
              </a:ext>
            </a:extLst>
          </p:cNvPr>
          <p:cNvCxnSpPr>
            <a:cxnSpLocks/>
          </p:cNvCxnSpPr>
          <p:nvPr/>
        </p:nvCxnSpPr>
        <p:spPr>
          <a:xfrm>
            <a:off x="2476193" y="3125409"/>
            <a:ext cx="5736569" cy="1113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BA1A9DD-F616-E5D8-FD75-2742CC35FC63}"/>
              </a:ext>
            </a:extLst>
          </p:cNvPr>
          <p:cNvCxnSpPr>
            <a:cxnSpLocks/>
          </p:cNvCxnSpPr>
          <p:nvPr/>
        </p:nvCxnSpPr>
        <p:spPr>
          <a:xfrm>
            <a:off x="2519996" y="1288151"/>
            <a:ext cx="5828596" cy="3611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1967B4C-D969-3443-5CFB-92355C408370}"/>
              </a:ext>
            </a:extLst>
          </p:cNvPr>
          <p:cNvCxnSpPr>
            <a:cxnSpLocks/>
          </p:cNvCxnSpPr>
          <p:nvPr/>
        </p:nvCxnSpPr>
        <p:spPr>
          <a:xfrm>
            <a:off x="2502661" y="3292036"/>
            <a:ext cx="5843597" cy="1611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77868AC-9104-AD37-4674-FCCC9F23A5EE}"/>
              </a:ext>
            </a:extLst>
          </p:cNvPr>
          <p:cNvCxnSpPr>
            <a:cxnSpLocks/>
          </p:cNvCxnSpPr>
          <p:nvPr/>
        </p:nvCxnSpPr>
        <p:spPr>
          <a:xfrm>
            <a:off x="2508443" y="1420517"/>
            <a:ext cx="5833148" cy="3744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BBE7A2D-E0D8-9B12-0A67-468D42B07EB3}"/>
              </a:ext>
            </a:extLst>
          </p:cNvPr>
          <p:cNvCxnSpPr>
            <a:cxnSpLocks/>
          </p:cNvCxnSpPr>
          <p:nvPr/>
        </p:nvCxnSpPr>
        <p:spPr>
          <a:xfrm>
            <a:off x="2521436" y="3427896"/>
            <a:ext cx="5797853" cy="1747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1F51FF1-EBAA-943C-28A8-236465743958}"/>
              </a:ext>
            </a:extLst>
          </p:cNvPr>
          <p:cNvSpPr/>
          <p:nvPr/>
        </p:nvSpPr>
        <p:spPr>
          <a:xfrm>
            <a:off x="9270237" y="3823112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Q0.3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S-cc-5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6F606E4-F754-2878-313F-973D8A29BE76}"/>
              </a:ext>
            </a:extLst>
          </p:cNvPr>
          <p:cNvSpPr/>
          <p:nvPr/>
        </p:nvSpPr>
        <p:spPr>
          <a:xfrm>
            <a:off x="9356577" y="4769697"/>
            <a:ext cx="803139" cy="293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rgbClr val="002060"/>
                </a:solidFill>
              </a:rPr>
              <a:t>PLC2 Q0.4</a:t>
            </a:r>
          </a:p>
          <a:p>
            <a:r>
              <a:rPr lang="en-US" sz="1100" b="1" dirty="0">
                <a:solidFill>
                  <a:srgbClr val="002060"/>
                </a:solidFill>
              </a:rPr>
              <a:t>S-cc-6</a:t>
            </a:r>
            <a:endParaRPr lang="en-SG" sz="1100" b="1" dirty="0">
              <a:solidFill>
                <a:srgbClr val="002060"/>
              </a:solidFill>
            </a:endParaRP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DFEC2E2-0B25-F967-291E-99D2519209F5}"/>
              </a:ext>
            </a:extLst>
          </p:cNvPr>
          <p:cNvCxnSpPr>
            <a:cxnSpLocks/>
            <a:endCxn id="227" idx="1"/>
          </p:cNvCxnSpPr>
          <p:nvPr/>
        </p:nvCxnSpPr>
        <p:spPr>
          <a:xfrm rot="16200000" flipH="1">
            <a:off x="8406950" y="5499266"/>
            <a:ext cx="757322" cy="42897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Picture 226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0AC5FE0F-057B-55D9-85B0-13DB411D7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9" y="5460516"/>
            <a:ext cx="2997601" cy="12637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F2CC4269-10CC-E80F-6A9D-EC91E73E4004}"/>
              </a:ext>
            </a:extLst>
          </p:cNvPr>
          <p:cNvSpPr txBox="1"/>
          <p:nvPr/>
        </p:nvSpPr>
        <p:spPr>
          <a:xfrm>
            <a:off x="10163162" y="3487111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number: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39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19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E2A03A0-8094-1C2F-94F1-63CC9B54F3F2}"/>
              </a:ext>
            </a:extLst>
          </p:cNvPr>
          <p:cNvSpPr txBox="1"/>
          <p:nvPr/>
        </p:nvSpPr>
        <p:spPr>
          <a:xfrm>
            <a:off x="234346" y="185682"/>
            <a:ext cx="3324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Signal System PLC set ladder logic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97523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FFFFD1-A049-6022-86AE-B359FEDDC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64" y="1064416"/>
            <a:ext cx="5706208" cy="40047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BC031F-1A3B-E841-B817-C37EA538CC18}"/>
              </a:ext>
            </a:extLst>
          </p:cNvPr>
          <p:cNvSpPr/>
          <p:nvPr/>
        </p:nvSpPr>
        <p:spPr>
          <a:xfrm>
            <a:off x="6664253" y="704287"/>
            <a:ext cx="2997600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F64C1-9C60-C2FF-4888-70597489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22" y="781430"/>
            <a:ext cx="2527544" cy="1198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B4614-61E3-885A-DD60-AF70FE9F9A55}"/>
              </a:ext>
            </a:extLst>
          </p:cNvPr>
          <p:cNvSpPr txBox="1"/>
          <p:nvPr/>
        </p:nvSpPr>
        <p:spPr>
          <a:xfrm>
            <a:off x="8439792" y="827753"/>
            <a:ext cx="11914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8/8</a:t>
            </a:r>
            <a:endParaRPr lang="en-SG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84338-5941-5AF1-4B7A-690A9F4F0A53}"/>
              </a:ext>
            </a:extLst>
          </p:cNvPr>
          <p:cNvSpPr txBox="1"/>
          <p:nvPr/>
        </p:nvSpPr>
        <p:spPr>
          <a:xfrm>
            <a:off x="6682448" y="1910976"/>
            <a:ext cx="153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8/8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1D3A-E812-611F-5830-D0165AD52759}"/>
              </a:ext>
            </a:extLst>
          </p:cNvPr>
          <p:cNvSpPr txBox="1"/>
          <p:nvPr/>
        </p:nvSpPr>
        <p:spPr>
          <a:xfrm>
            <a:off x="8216971" y="1910976"/>
            <a:ext cx="1508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Slot-2] I/O: 6/</a:t>
            </a:r>
            <a:r>
              <a:rPr lang="en-SG" sz="1100" b="1" dirty="0"/>
              <a:t>6</a:t>
            </a:r>
            <a:endParaRPr 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CEC915-F698-40A1-6638-7CDA4019277E}"/>
              </a:ext>
            </a:extLst>
          </p:cNvPr>
          <p:cNvSpPr txBox="1"/>
          <p:nvPr/>
        </p:nvSpPr>
        <p:spPr>
          <a:xfrm>
            <a:off x="7426093" y="951685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25F2B-54B6-788A-66BE-D1894403F2EA}"/>
              </a:ext>
            </a:extLst>
          </p:cNvPr>
          <p:cNvSpPr txBox="1"/>
          <p:nvPr/>
        </p:nvSpPr>
        <p:spPr>
          <a:xfrm>
            <a:off x="6600273" y="1580820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B7852-000F-44E9-796B-A849E92EF449}"/>
              </a:ext>
            </a:extLst>
          </p:cNvPr>
          <p:cNvSpPr txBox="1"/>
          <p:nvPr/>
        </p:nvSpPr>
        <p:spPr>
          <a:xfrm>
            <a:off x="8121412" y="157594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FBACD-D362-3CFC-AC61-74E62953F41B}"/>
              </a:ext>
            </a:extLst>
          </p:cNvPr>
          <p:cNvSpPr txBox="1"/>
          <p:nvPr/>
        </p:nvSpPr>
        <p:spPr>
          <a:xfrm>
            <a:off x="6610052" y="684972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Station Signal control PLC network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CB08E-9362-3783-4998-F9205C54200F}"/>
              </a:ext>
            </a:extLst>
          </p:cNvPr>
          <p:cNvSpPr txBox="1"/>
          <p:nvPr/>
        </p:nvSpPr>
        <p:spPr>
          <a:xfrm>
            <a:off x="8376970" y="631000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10.0.12.10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16" name="Picture 8" descr="Router | Cisco Network Topology Icons 3015">
            <a:extLst>
              <a:ext uri="{FF2B5EF4-FFF2-40B4-BE49-F238E27FC236}">
                <a16:creationId xmlns:a16="http://schemas.microsoft.com/office/drawing/2014/main" id="{19A785D2-5899-709D-1058-D186391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08" y="63366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2D964B-32B5-F3B8-A0C8-A0D412106133}"/>
              </a:ext>
            </a:extLst>
          </p:cNvPr>
          <p:cNvSpPr txBox="1"/>
          <p:nvPr/>
        </p:nvSpPr>
        <p:spPr>
          <a:xfrm>
            <a:off x="6696726" y="2362110"/>
            <a:ext cx="17430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endParaRPr lang="en-SG" sz="14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344CDE-D677-5B91-05AC-62DCFDCBD78B}"/>
              </a:ext>
            </a:extLst>
          </p:cNvPr>
          <p:cNvSpPr txBox="1"/>
          <p:nvPr/>
        </p:nvSpPr>
        <p:spPr>
          <a:xfrm>
            <a:off x="435847" y="485155"/>
            <a:ext cx="3657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Station system PLC set ladder logic </a:t>
            </a:r>
            <a:endParaRPr lang="en-SG" sz="1400" b="1" dirty="0"/>
          </a:p>
        </p:txBody>
      </p:sp>
      <p:pic>
        <p:nvPicPr>
          <p:cNvPr id="20" name="Picture 19" descr="A diagram of a block diagram&#10;&#10;Description automatically generated with low confidence">
            <a:extLst>
              <a:ext uri="{FF2B5EF4-FFF2-40B4-BE49-F238E27FC236}">
                <a16:creationId xmlns:a16="http://schemas.microsoft.com/office/drawing/2014/main" id="{60782A70-1316-F793-29E7-D52187010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993" y="4100994"/>
            <a:ext cx="3159211" cy="1168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609AD68-C8A5-6AF4-4C8E-7E6EA07CA2F4}"/>
              </a:ext>
            </a:extLst>
          </p:cNvPr>
          <p:cNvSpPr/>
          <p:nvPr/>
        </p:nvSpPr>
        <p:spPr>
          <a:xfrm>
            <a:off x="3224418" y="4812654"/>
            <a:ext cx="859316" cy="2918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77396B-D07C-3515-2B2E-60D1E447209F}"/>
              </a:ext>
            </a:extLst>
          </p:cNvPr>
          <p:cNvCxnSpPr>
            <a:stCxn id="21" idx="2"/>
            <a:endCxn id="20" idx="2"/>
          </p:cNvCxnSpPr>
          <p:nvPr/>
        </p:nvCxnSpPr>
        <p:spPr>
          <a:xfrm rot="16200000" flipH="1">
            <a:off x="5883149" y="2875385"/>
            <a:ext cx="165376" cy="4623523"/>
          </a:xfrm>
          <a:prstGeom prst="bentConnector3">
            <a:avLst>
              <a:gd name="adj1" fmla="val 2382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89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C48A4-6D16-6C3D-6D7A-76F012045132}"/>
              </a:ext>
            </a:extLst>
          </p:cNvPr>
          <p:cNvSpPr txBox="1"/>
          <p:nvPr/>
        </p:nvSpPr>
        <p:spPr>
          <a:xfrm>
            <a:off x="327845" y="301428"/>
            <a:ext cx="3456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PLC Configuration </a:t>
            </a:r>
            <a:endParaRPr lang="en-SG" sz="1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FD34E-9F14-1973-E59B-FE32090F9163}"/>
              </a:ext>
            </a:extLst>
          </p:cNvPr>
          <p:cNvSpPr/>
          <p:nvPr/>
        </p:nvSpPr>
        <p:spPr>
          <a:xfrm>
            <a:off x="6658459" y="628993"/>
            <a:ext cx="1585965" cy="1468299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C72D6-4F6D-D74F-DF73-213F27256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848595"/>
            <a:ext cx="818082" cy="468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80B7A-3D7F-1072-FD98-BB9B3E449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5" y="1562510"/>
            <a:ext cx="818082" cy="4689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371281-1543-3C15-C3FB-0FF4271F074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212056" y="1317496"/>
            <a:ext cx="0" cy="245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EB2F8A-D68B-4681-D3D4-7CC3D9053837}"/>
              </a:ext>
            </a:extLst>
          </p:cNvPr>
          <p:cNvSpPr txBox="1"/>
          <p:nvPr/>
        </p:nvSpPr>
        <p:spPr>
          <a:xfrm>
            <a:off x="6519085" y="116125"/>
            <a:ext cx="12412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Train control PLC network [under progress ]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F847E-6FE2-08FF-7F0F-66B9DE1F2378}"/>
              </a:ext>
            </a:extLst>
          </p:cNvPr>
          <p:cNvSpPr txBox="1"/>
          <p:nvPr/>
        </p:nvSpPr>
        <p:spPr>
          <a:xfrm>
            <a:off x="6580246" y="980271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51FB8-FE64-87C1-B73D-0EAB6973A28F}"/>
              </a:ext>
            </a:extLst>
          </p:cNvPr>
          <p:cNvSpPr txBox="1"/>
          <p:nvPr/>
        </p:nvSpPr>
        <p:spPr>
          <a:xfrm>
            <a:off x="6575297" y="1708803"/>
            <a:ext cx="6367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0E7D38-7FAD-207C-56D7-F801421A3125}"/>
              </a:ext>
            </a:extLst>
          </p:cNvPr>
          <p:cNvSpPr txBox="1"/>
          <p:nvPr/>
        </p:nvSpPr>
        <p:spPr>
          <a:xfrm>
            <a:off x="7576070" y="1472851"/>
            <a:ext cx="8200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92C39D-7E65-3DCF-569E-FD201B221035}"/>
              </a:ext>
            </a:extLst>
          </p:cNvPr>
          <p:cNvSpPr txBox="1"/>
          <p:nvPr/>
        </p:nvSpPr>
        <p:spPr>
          <a:xfrm>
            <a:off x="7565185" y="801607"/>
            <a:ext cx="7196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14" name="Picture 8" descr="Router | Cisco Network Topology Icons 3015">
            <a:extLst>
              <a:ext uri="{FF2B5EF4-FFF2-40B4-BE49-F238E27FC236}">
                <a16:creationId xmlns:a16="http://schemas.microsoft.com/office/drawing/2014/main" id="{2C32429F-6F87-C007-0A43-24CD0D0A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643" y="574511"/>
            <a:ext cx="296596" cy="2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97C35A-83F5-A3CD-E92B-3C397B8D100A}"/>
              </a:ext>
            </a:extLst>
          </p:cNvPr>
          <p:cNvSpPr txBox="1"/>
          <p:nvPr/>
        </p:nvSpPr>
        <p:spPr>
          <a:xfrm>
            <a:off x="6658459" y="2212643"/>
            <a:ext cx="21746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Diagram  set information</a:t>
            </a:r>
            <a:r>
              <a:rPr lang="en-US" sz="1200" dirty="0"/>
              <a:t>: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PLC number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Holding register: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Coil: 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ladder diagram: N.A (direct control)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Ladder diagram detail: N.A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07833-ED9C-F562-A0B4-FE0A868D5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" y="809898"/>
            <a:ext cx="6207024" cy="29998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026FB0-8747-0DA7-3B28-BF7ACD31D214}"/>
              </a:ext>
            </a:extLst>
          </p:cNvPr>
          <p:cNvCxnSpPr/>
          <p:nvPr/>
        </p:nvCxnSpPr>
        <p:spPr>
          <a:xfrm>
            <a:off x="2595155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5E6D18-2B60-80AF-5107-333496B14DFC}"/>
              </a:ext>
            </a:extLst>
          </p:cNvPr>
          <p:cNvCxnSpPr>
            <a:cxnSpLocks/>
          </p:cNvCxnSpPr>
          <p:nvPr/>
        </p:nvCxnSpPr>
        <p:spPr>
          <a:xfrm>
            <a:off x="2595155" y="468184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121AD2A-323B-D7A4-C877-979688236A2D}"/>
              </a:ext>
            </a:extLst>
          </p:cNvPr>
          <p:cNvCxnSpPr>
            <a:cxnSpLocks/>
          </p:cNvCxnSpPr>
          <p:nvPr/>
        </p:nvCxnSpPr>
        <p:spPr>
          <a:xfrm>
            <a:off x="3039291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65A8E-B901-EA05-D356-B28F0D011D9A}"/>
              </a:ext>
            </a:extLst>
          </p:cNvPr>
          <p:cNvCxnSpPr>
            <a:cxnSpLocks/>
          </p:cNvCxnSpPr>
          <p:nvPr/>
        </p:nvCxnSpPr>
        <p:spPr>
          <a:xfrm>
            <a:off x="3039291" y="5108565"/>
            <a:ext cx="3920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56A812-DB9F-A928-00DC-7D4B2F1D7534}"/>
              </a:ext>
            </a:extLst>
          </p:cNvPr>
          <p:cNvCxnSpPr>
            <a:cxnSpLocks/>
          </p:cNvCxnSpPr>
          <p:nvPr/>
        </p:nvCxnSpPr>
        <p:spPr>
          <a:xfrm flipV="1">
            <a:off x="3431357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23F55A-E406-5436-83D7-F41F4919E393}"/>
              </a:ext>
            </a:extLst>
          </p:cNvPr>
          <p:cNvCxnSpPr>
            <a:cxnSpLocks/>
          </p:cNvCxnSpPr>
          <p:nvPr/>
        </p:nvCxnSpPr>
        <p:spPr>
          <a:xfrm>
            <a:off x="3431357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ED224C-E707-9D64-8FFB-95461FE7EDC2}"/>
              </a:ext>
            </a:extLst>
          </p:cNvPr>
          <p:cNvCxnSpPr>
            <a:cxnSpLocks/>
          </p:cNvCxnSpPr>
          <p:nvPr/>
        </p:nvCxnSpPr>
        <p:spPr>
          <a:xfrm flipV="1">
            <a:off x="3875493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5C76B-7900-4D74-BC90-B5509FAC88AE}"/>
              </a:ext>
            </a:extLst>
          </p:cNvPr>
          <p:cNvCxnSpPr>
            <a:cxnSpLocks/>
          </p:cNvCxnSpPr>
          <p:nvPr/>
        </p:nvCxnSpPr>
        <p:spPr>
          <a:xfrm>
            <a:off x="3875493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FB4A67-8688-C719-EA35-398791BFB751}"/>
              </a:ext>
            </a:extLst>
          </p:cNvPr>
          <p:cNvCxnSpPr>
            <a:cxnSpLocks/>
          </p:cNvCxnSpPr>
          <p:nvPr/>
        </p:nvCxnSpPr>
        <p:spPr>
          <a:xfrm flipV="1">
            <a:off x="4319629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AB5C39-8E07-BD66-3D09-7656B50C60F4}"/>
              </a:ext>
            </a:extLst>
          </p:cNvPr>
          <p:cNvCxnSpPr>
            <a:cxnSpLocks/>
          </p:cNvCxnSpPr>
          <p:nvPr/>
        </p:nvCxnSpPr>
        <p:spPr>
          <a:xfrm flipV="1">
            <a:off x="4763765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A4ED4E-F868-2572-F525-309C11B9A627}"/>
              </a:ext>
            </a:extLst>
          </p:cNvPr>
          <p:cNvCxnSpPr>
            <a:cxnSpLocks/>
          </p:cNvCxnSpPr>
          <p:nvPr/>
        </p:nvCxnSpPr>
        <p:spPr>
          <a:xfrm>
            <a:off x="431962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F992A7-F7D5-BCE0-3557-2948F016FEC5}"/>
              </a:ext>
            </a:extLst>
          </p:cNvPr>
          <p:cNvCxnSpPr>
            <a:cxnSpLocks/>
          </p:cNvCxnSpPr>
          <p:nvPr/>
        </p:nvCxnSpPr>
        <p:spPr>
          <a:xfrm>
            <a:off x="4763765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372AE6-8FDA-5C93-D01B-74B452DF56AE}"/>
              </a:ext>
            </a:extLst>
          </p:cNvPr>
          <p:cNvCxnSpPr>
            <a:cxnSpLocks/>
          </p:cNvCxnSpPr>
          <p:nvPr/>
        </p:nvCxnSpPr>
        <p:spPr>
          <a:xfrm>
            <a:off x="5198474" y="4710666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91357E-58AC-0208-F054-454BA5FCDE6F}"/>
              </a:ext>
            </a:extLst>
          </p:cNvPr>
          <p:cNvCxnSpPr>
            <a:cxnSpLocks/>
          </p:cNvCxnSpPr>
          <p:nvPr/>
        </p:nvCxnSpPr>
        <p:spPr>
          <a:xfrm flipV="1">
            <a:off x="5193847" y="4702137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CAAD5B-5FA4-7521-CE0D-A0D15CAA0918}"/>
              </a:ext>
            </a:extLst>
          </p:cNvPr>
          <p:cNvCxnSpPr>
            <a:cxnSpLocks/>
          </p:cNvCxnSpPr>
          <p:nvPr/>
        </p:nvCxnSpPr>
        <p:spPr>
          <a:xfrm flipV="1">
            <a:off x="5629138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A953EB-AA50-D6FB-7399-97779F41BC60}"/>
              </a:ext>
            </a:extLst>
          </p:cNvPr>
          <p:cNvCxnSpPr>
            <a:cxnSpLocks/>
          </p:cNvCxnSpPr>
          <p:nvPr/>
        </p:nvCxnSpPr>
        <p:spPr>
          <a:xfrm flipV="1">
            <a:off x="6064577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57F756F-BF30-189A-2E64-6264BC1F68E7}"/>
              </a:ext>
            </a:extLst>
          </p:cNvPr>
          <p:cNvCxnSpPr>
            <a:cxnSpLocks/>
          </p:cNvCxnSpPr>
          <p:nvPr/>
        </p:nvCxnSpPr>
        <p:spPr>
          <a:xfrm>
            <a:off x="5633010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BEC7FE-8200-31BE-7708-90D6C81E2129}"/>
              </a:ext>
            </a:extLst>
          </p:cNvPr>
          <p:cNvCxnSpPr>
            <a:cxnSpLocks/>
          </p:cNvCxnSpPr>
          <p:nvPr/>
        </p:nvCxnSpPr>
        <p:spPr>
          <a:xfrm>
            <a:off x="6054879" y="4702137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FEA68A-6B52-4C5C-B991-FA06063A96C7}"/>
              </a:ext>
            </a:extLst>
          </p:cNvPr>
          <p:cNvCxnSpPr>
            <a:cxnSpLocks/>
          </p:cNvCxnSpPr>
          <p:nvPr/>
        </p:nvCxnSpPr>
        <p:spPr>
          <a:xfrm flipV="1">
            <a:off x="6484874" y="4710666"/>
            <a:ext cx="0" cy="406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D1DD88-23C5-CB54-27EC-C115BB0A8C04}"/>
              </a:ext>
            </a:extLst>
          </p:cNvPr>
          <p:cNvCxnSpPr/>
          <p:nvPr/>
        </p:nvCxnSpPr>
        <p:spPr>
          <a:xfrm>
            <a:off x="6929010" y="4681845"/>
            <a:ext cx="0" cy="426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A7222FA-F75F-3EEF-AD59-3D15C71A1780}"/>
              </a:ext>
            </a:extLst>
          </p:cNvPr>
          <p:cNvCxnSpPr>
            <a:cxnSpLocks/>
          </p:cNvCxnSpPr>
          <p:nvPr/>
        </p:nvCxnSpPr>
        <p:spPr>
          <a:xfrm>
            <a:off x="6484874" y="5117590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2450E2-5C95-E072-89E6-D9427872E6C3}"/>
              </a:ext>
            </a:extLst>
          </p:cNvPr>
          <p:cNvCxnSpPr/>
          <p:nvPr/>
        </p:nvCxnSpPr>
        <p:spPr>
          <a:xfrm>
            <a:off x="2595155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53B601-445D-5500-56E7-DAE2824B2AE2}"/>
              </a:ext>
            </a:extLst>
          </p:cNvPr>
          <p:cNvCxnSpPr>
            <a:cxnSpLocks/>
          </p:cNvCxnSpPr>
          <p:nvPr/>
        </p:nvCxnSpPr>
        <p:spPr>
          <a:xfrm flipV="1">
            <a:off x="2986492" y="5597815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7363BE-5197-A86D-9333-2BE23433A486}"/>
              </a:ext>
            </a:extLst>
          </p:cNvPr>
          <p:cNvCxnSpPr>
            <a:cxnSpLocks/>
          </p:cNvCxnSpPr>
          <p:nvPr/>
        </p:nvCxnSpPr>
        <p:spPr>
          <a:xfrm>
            <a:off x="2595155" y="5598489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85CF3F-9BF4-E66A-609D-5C3A1EFA8133}"/>
              </a:ext>
            </a:extLst>
          </p:cNvPr>
          <p:cNvCxnSpPr>
            <a:cxnSpLocks/>
          </p:cNvCxnSpPr>
          <p:nvPr/>
        </p:nvCxnSpPr>
        <p:spPr>
          <a:xfrm>
            <a:off x="2986492" y="6024535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D94ED2-AC12-60A1-5D54-24164FC11DDF}"/>
              </a:ext>
            </a:extLst>
          </p:cNvPr>
          <p:cNvCxnSpPr/>
          <p:nvPr/>
        </p:nvCxnSpPr>
        <p:spPr>
          <a:xfrm>
            <a:off x="6054879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4634B8-B6CA-7455-3CAC-5C3B24EB3AD9}"/>
              </a:ext>
            </a:extLst>
          </p:cNvPr>
          <p:cNvCxnSpPr>
            <a:cxnSpLocks/>
          </p:cNvCxnSpPr>
          <p:nvPr/>
        </p:nvCxnSpPr>
        <p:spPr>
          <a:xfrm flipH="1">
            <a:off x="6054879" y="5597815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BCCD63-430F-5E47-BBAB-02EDEAA43BBA}"/>
              </a:ext>
            </a:extLst>
          </p:cNvPr>
          <p:cNvCxnSpPr/>
          <p:nvPr/>
        </p:nvCxnSpPr>
        <p:spPr>
          <a:xfrm>
            <a:off x="6470462" y="559781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541AEB-3F12-A4EE-692C-CE57C8F16E88}"/>
              </a:ext>
            </a:extLst>
          </p:cNvPr>
          <p:cNvCxnSpPr>
            <a:cxnSpLocks/>
          </p:cNvCxnSpPr>
          <p:nvPr/>
        </p:nvCxnSpPr>
        <p:spPr>
          <a:xfrm>
            <a:off x="6470462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20BD0E-0BAE-DDD0-C122-A42A7477017B}"/>
              </a:ext>
            </a:extLst>
          </p:cNvPr>
          <p:cNvCxnSpPr>
            <a:cxnSpLocks/>
          </p:cNvCxnSpPr>
          <p:nvPr/>
        </p:nvCxnSpPr>
        <p:spPr>
          <a:xfrm>
            <a:off x="2151019" y="5108565"/>
            <a:ext cx="444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B23C51-8F73-A3B8-4FD3-1B5A25C69544}"/>
              </a:ext>
            </a:extLst>
          </p:cNvPr>
          <p:cNvCxnSpPr>
            <a:cxnSpLocks/>
          </p:cNvCxnSpPr>
          <p:nvPr/>
        </p:nvCxnSpPr>
        <p:spPr>
          <a:xfrm>
            <a:off x="2151019" y="6024535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168AB5-CBD3-70DA-C4DA-C7D85FCCC5A3}"/>
              </a:ext>
            </a:extLst>
          </p:cNvPr>
          <p:cNvCxnSpPr>
            <a:cxnSpLocks/>
          </p:cNvCxnSpPr>
          <p:nvPr/>
        </p:nvCxnSpPr>
        <p:spPr>
          <a:xfrm flipH="1">
            <a:off x="2151019" y="4681845"/>
            <a:ext cx="0" cy="164969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86992F9-F7FE-B498-9273-8839C9BEB937}"/>
              </a:ext>
            </a:extLst>
          </p:cNvPr>
          <p:cNvSpPr txBox="1"/>
          <p:nvPr/>
        </p:nvSpPr>
        <p:spPr>
          <a:xfrm>
            <a:off x="1980192" y="4373581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t0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BB85B37-D6F4-4A04-65AA-E3FBE086EF1C}"/>
              </a:ext>
            </a:extLst>
          </p:cNvPr>
          <p:cNvCxnSpPr>
            <a:cxnSpLocks/>
          </p:cNvCxnSpPr>
          <p:nvPr/>
        </p:nvCxnSpPr>
        <p:spPr>
          <a:xfrm>
            <a:off x="2595155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38B5C6-59C1-F04B-5DA9-756E5AF1F8C0}"/>
              </a:ext>
            </a:extLst>
          </p:cNvPr>
          <p:cNvCxnSpPr>
            <a:cxnSpLocks/>
          </p:cNvCxnSpPr>
          <p:nvPr/>
        </p:nvCxnSpPr>
        <p:spPr>
          <a:xfrm>
            <a:off x="2151019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64ACA3-910D-999B-E051-615A56B41C05}"/>
              </a:ext>
            </a:extLst>
          </p:cNvPr>
          <p:cNvSpPr txBox="1"/>
          <p:nvPr/>
        </p:nvSpPr>
        <p:spPr>
          <a:xfrm>
            <a:off x="2097351" y="5052205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4463FDA-12B2-AC6F-A73C-AEE9EC6CCE03}"/>
              </a:ext>
            </a:extLst>
          </p:cNvPr>
          <p:cNvCxnSpPr/>
          <p:nvPr/>
        </p:nvCxnSpPr>
        <p:spPr>
          <a:xfrm>
            <a:off x="2817223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DD0A42-6574-ED2D-BA8F-FBEA3008D6EE}"/>
              </a:ext>
            </a:extLst>
          </p:cNvPr>
          <p:cNvCxnSpPr>
            <a:cxnSpLocks/>
          </p:cNvCxnSpPr>
          <p:nvPr/>
        </p:nvCxnSpPr>
        <p:spPr>
          <a:xfrm>
            <a:off x="3653425" y="4373581"/>
            <a:ext cx="0" cy="3285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FF710A-9FF1-1524-BEBE-37653EEDDD5D}"/>
              </a:ext>
            </a:extLst>
          </p:cNvPr>
          <p:cNvCxnSpPr/>
          <p:nvPr/>
        </p:nvCxnSpPr>
        <p:spPr>
          <a:xfrm>
            <a:off x="4541877" y="4373581"/>
            <a:ext cx="0" cy="308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EC821A5-60A2-91AC-C735-B34A3061EEFB}"/>
              </a:ext>
            </a:extLst>
          </p:cNvPr>
          <p:cNvCxnSpPr>
            <a:cxnSpLocks/>
          </p:cNvCxnSpPr>
          <p:nvPr/>
        </p:nvCxnSpPr>
        <p:spPr>
          <a:xfrm>
            <a:off x="5430149" y="4373581"/>
            <a:ext cx="0" cy="337085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4EC7C2E-3B0C-624B-F363-061341B66910}"/>
              </a:ext>
            </a:extLst>
          </p:cNvPr>
          <p:cNvSpPr txBox="1"/>
          <p:nvPr/>
        </p:nvSpPr>
        <p:spPr>
          <a:xfrm>
            <a:off x="2595155" y="4091183"/>
            <a:ext cx="3126914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Fetch PLC Input sensor voltage and set the register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245F80-3A37-809D-A5E8-5B513E11BACC}"/>
              </a:ext>
            </a:extLst>
          </p:cNvPr>
          <p:cNvCxnSpPr>
            <a:cxnSpLocks/>
          </p:cNvCxnSpPr>
          <p:nvPr/>
        </p:nvCxnSpPr>
        <p:spPr>
          <a:xfrm flipH="1" flipV="1">
            <a:off x="4078708" y="5107299"/>
            <a:ext cx="0" cy="230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2ED138-4C11-E670-1BCF-AE5CBF6A4659}"/>
              </a:ext>
            </a:extLst>
          </p:cNvPr>
          <p:cNvCxnSpPr>
            <a:cxnSpLocks/>
          </p:cNvCxnSpPr>
          <p:nvPr/>
        </p:nvCxnSpPr>
        <p:spPr>
          <a:xfrm>
            <a:off x="4078708" y="5683872"/>
            <a:ext cx="0" cy="340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4E01D02-E4D5-0059-9F82-4EB31E7C7FD2}"/>
              </a:ext>
            </a:extLst>
          </p:cNvPr>
          <p:cNvCxnSpPr>
            <a:cxnSpLocks/>
          </p:cNvCxnSpPr>
          <p:nvPr/>
        </p:nvCxnSpPr>
        <p:spPr>
          <a:xfrm flipH="1">
            <a:off x="6239414" y="4537859"/>
            <a:ext cx="0" cy="16496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9A32BAC-B5CE-0880-41FF-9401C015E233}"/>
              </a:ext>
            </a:extLst>
          </p:cNvPr>
          <p:cNvSpPr txBox="1"/>
          <p:nvPr/>
        </p:nvSpPr>
        <p:spPr>
          <a:xfrm>
            <a:off x="4520685" y="4402056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E09AB5-3F17-C531-C0CB-E127EC90DBDC}"/>
              </a:ext>
            </a:extLst>
          </p:cNvPr>
          <p:cNvSpPr txBox="1"/>
          <p:nvPr/>
        </p:nvSpPr>
        <p:spPr>
          <a:xfrm>
            <a:off x="6177026" y="6189644"/>
            <a:ext cx="1747992" cy="26161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002060"/>
                </a:solidFill>
              </a:rPr>
              <a:t>Execute the ladder logic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18FEEA-5660-1407-37CA-24131C813C96}"/>
              </a:ext>
            </a:extLst>
          </p:cNvPr>
          <p:cNvSpPr txBox="1"/>
          <p:nvPr/>
        </p:nvSpPr>
        <p:spPr>
          <a:xfrm>
            <a:off x="3553044" y="5284159"/>
            <a:ext cx="25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t1: Inject false register value to overwrite sensor reading  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798600-5E30-CDBE-8DB8-A4E88392A006}"/>
              </a:ext>
            </a:extLst>
          </p:cNvPr>
          <p:cNvCxnSpPr>
            <a:cxnSpLocks/>
          </p:cNvCxnSpPr>
          <p:nvPr/>
        </p:nvCxnSpPr>
        <p:spPr>
          <a:xfrm>
            <a:off x="3020437" y="510856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D209A02-D034-7605-41C3-24178941D30E}"/>
              </a:ext>
            </a:extLst>
          </p:cNvPr>
          <p:cNvSpPr txBox="1"/>
          <p:nvPr/>
        </p:nvSpPr>
        <p:spPr>
          <a:xfrm>
            <a:off x="2549139" y="5044588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10ms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4CA53CF-4C69-06D2-A7BD-0906A6634691}"/>
              </a:ext>
            </a:extLst>
          </p:cNvPr>
          <p:cNvCxnSpPr>
            <a:cxnSpLocks/>
          </p:cNvCxnSpPr>
          <p:nvPr/>
        </p:nvCxnSpPr>
        <p:spPr>
          <a:xfrm>
            <a:off x="2595155" y="5338265"/>
            <a:ext cx="444136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2DB795D-13A5-F212-2F82-1E156E49C816}"/>
              </a:ext>
            </a:extLst>
          </p:cNvPr>
          <p:cNvCxnSpPr>
            <a:cxnSpLocks/>
          </p:cNvCxnSpPr>
          <p:nvPr/>
        </p:nvCxnSpPr>
        <p:spPr>
          <a:xfrm>
            <a:off x="2595155" y="5957849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5D961F-934D-B70D-DD3B-962A1F682B18}"/>
              </a:ext>
            </a:extLst>
          </p:cNvPr>
          <p:cNvCxnSpPr>
            <a:cxnSpLocks/>
          </p:cNvCxnSpPr>
          <p:nvPr/>
        </p:nvCxnSpPr>
        <p:spPr>
          <a:xfrm>
            <a:off x="6046333" y="6024535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B77076-DD72-033E-C94A-78A454202844}"/>
              </a:ext>
            </a:extLst>
          </p:cNvPr>
          <p:cNvCxnSpPr>
            <a:cxnSpLocks/>
          </p:cNvCxnSpPr>
          <p:nvPr/>
        </p:nvCxnSpPr>
        <p:spPr>
          <a:xfrm>
            <a:off x="2614006" y="6305860"/>
            <a:ext cx="343232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179F5-2A11-82BF-C00E-45AB64207D31}"/>
              </a:ext>
            </a:extLst>
          </p:cNvPr>
          <p:cNvSpPr txBox="1"/>
          <p:nvPr/>
        </p:nvSpPr>
        <p:spPr>
          <a:xfrm>
            <a:off x="3917552" y="6069110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80ms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6931B1-81F7-0089-7F02-8A5C7177129B}"/>
              </a:ext>
            </a:extLst>
          </p:cNvPr>
          <p:cNvSpPr txBox="1"/>
          <p:nvPr/>
        </p:nvSpPr>
        <p:spPr>
          <a:xfrm>
            <a:off x="457991" y="4839484"/>
            <a:ext cx="1683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Real PLC with 20ms clock cycle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F6510C-2751-3B0C-A2B7-76086E5BC551}"/>
              </a:ext>
            </a:extLst>
          </p:cNvPr>
          <p:cNvSpPr txBox="1"/>
          <p:nvPr/>
        </p:nvSpPr>
        <p:spPr>
          <a:xfrm>
            <a:off x="464366" y="5696239"/>
            <a:ext cx="159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2060"/>
                </a:solidFill>
              </a:rPr>
              <a:t>PLC Emulator with 80ms clock cycle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13F158B-00DF-B1B0-1946-4435A67F050A}"/>
              </a:ext>
            </a:extLst>
          </p:cNvPr>
          <p:cNvSpPr txBox="1"/>
          <p:nvPr/>
        </p:nvSpPr>
        <p:spPr>
          <a:xfrm>
            <a:off x="5418632" y="4403623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AB1E697-A0C9-69D6-BEF4-1EF83F6CDCBA}"/>
              </a:ext>
            </a:extLst>
          </p:cNvPr>
          <p:cNvSpPr txBox="1"/>
          <p:nvPr/>
        </p:nvSpPr>
        <p:spPr>
          <a:xfrm>
            <a:off x="6106411" y="4316805"/>
            <a:ext cx="34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t4</a:t>
            </a: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8E7F811-B7D5-BFF9-13F6-152C3198AFDA}"/>
              </a:ext>
            </a:extLst>
          </p:cNvPr>
          <p:cNvSpPr/>
          <p:nvPr/>
        </p:nvSpPr>
        <p:spPr>
          <a:xfrm>
            <a:off x="7458723" y="4851025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68858D93-31AA-3222-D564-5F522574F6EC}"/>
              </a:ext>
            </a:extLst>
          </p:cNvPr>
          <p:cNvSpPr/>
          <p:nvPr/>
        </p:nvSpPr>
        <p:spPr>
          <a:xfrm>
            <a:off x="7503465" y="5680348"/>
            <a:ext cx="348947" cy="199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C187B6-4D1E-2F56-B5C0-38346E30FE0C}"/>
              </a:ext>
            </a:extLst>
          </p:cNvPr>
          <p:cNvSpPr txBox="1"/>
          <p:nvPr/>
        </p:nvSpPr>
        <p:spPr>
          <a:xfrm>
            <a:off x="7935465" y="4511810"/>
            <a:ext cx="3798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Low frequence false data injection attack </a:t>
            </a:r>
            <a:r>
              <a:rPr lang="en-SG" sz="1400" b="1" dirty="0"/>
              <a:t>not success </a:t>
            </a:r>
            <a:r>
              <a:rPr lang="en-SG" sz="1400" dirty="0"/>
              <a:t>on real PLC  because the false data is overwritten by the sensor data read on t2 and t3.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9BFD53-4F19-A97A-AE92-0AF0FFAD619B}"/>
              </a:ext>
            </a:extLst>
          </p:cNvPr>
          <p:cNvSpPr txBox="1"/>
          <p:nvPr/>
        </p:nvSpPr>
        <p:spPr>
          <a:xfrm>
            <a:off x="8013958" y="5468945"/>
            <a:ext cx="352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False data injection attack </a:t>
            </a:r>
            <a:r>
              <a:rPr lang="en-SG" sz="1400" b="1" dirty="0"/>
              <a:t>success</a:t>
            </a:r>
            <a:r>
              <a:rPr lang="en-SG" sz="1400" dirty="0"/>
              <a:t>, the PLC execute the ladder logic based on the false injected sensor volage value</a:t>
            </a:r>
            <a:r>
              <a:rPr lang="en-SG" sz="1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454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EA28FB4-C69C-28C8-6F6D-871B07DD0014}"/>
              </a:ext>
            </a:extLst>
          </p:cNvPr>
          <p:cNvSpPr/>
          <p:nvPr/>
        </p:nvSpPr>
        <p:spPr>
          <a:xfrm>
            <a:off x="2569465" y="1300738"/>
            <a:ext cx="3018790" cy="2240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495D9-43AC-A3B4-70D7-90585F3818BF}"/>
              </a:ext>
            </a:extLst>
          </p:cNvPr>
          <p:cNvSpPr/>
          <p:nvPr/>
        </p:nvSpPr>
        <p:spPr>
          <a:xfrm>
            <a:off x="6612890" y="3614166"/>
            <a:ext cx="4273550" cy="1416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7B7C0-EE5F-0B5A-8851-DB87484B6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431903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1F04C-A86E-13A8-BD58-3F3AC63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01" y="3931225"/>
            <a:ext cx="304762" cy="30476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C2B2D2-B19C-00D1-93AE-8747F88D216C}"/>
              </a:ext>
            </a:extLst>
          </p:cNvPr>
          <p:cNvSpPr txBox="1"/>
          <p:nvPr/>
        </p:nvSpPr>
        <p:spPr>
          <a:xfrm>
            <a:off x="7510363" y="3898940"/>
            <a:ext cx="20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Speed Reset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543D6-28E2-2A9C-DAEB-34B5F7C18AF0}"/>
              </a:ext>
            </a:extLst>
          </p:cNvPr>
          <p:cNvSpPr txBox="1"/>
          <p:nvPr/>
        </p:nvSpPr>
        <p:spPr>
          <a:xfrm>
            <a:off x="7510363" y="42544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Train Emergency Stop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307DB1-B956-6F07-5F6B-06D4F6E0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71" y="1432773"/>
            <a:ext cx="868658" cy="4909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97FBD-6C8A-09C4-781A-E60B58264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189" y="2106771"/>
            <a:ext cx="893040" cy="46862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EA8BBA-4227-C786-41C9-2990E8AF0A9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67" r="22053"/>
          <a:stretch/>
        </p:blipFill>
        <p:spPr>
          <a:xfrm>
            <a:off x="3145224" y="2779498"/>
            <a:ext cx="452005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4BA647-57F8-53D0-70DD-3F16D9E5B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682" r="19960"/>
          <a:stretch/>
        </p:blipFill>
        <p:spPr>
          <a:xfrm>
            <a:off x="2728571" y="2779498"/>
            <a:ext cx="416653" cy="552381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D445A6-233B-2A14-D532-07136E095AA6}"/>
              </a:ext>
            </a:extLst>
          </p:cNvPr>
          <p:cNvSpPr txBox="1"/>
          <p:nvPr/>
        </p:nvSpPr>
        <p:spPr>
          <a:xfrm>
            <a:off x="3756335" y="1493597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C976BB-56CD-3D39-306E-F049C5EC9FEF}"/>
              </a:ext>
            </a:extLst>
          </p:cNvPr>
          <p:cNvSpPr txBox="1"/>
          <p:nvPr/>
        </p:nvSpPr>
        <p:spPr>
          <a:xfrm>
            <a:off x="3756334" y="2147973"/>
            <a:ext cx="158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Train Station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D2B1A-90A2-88AE-9A0B-229047ECE4E0}"/>
              </a:ext>
            </a:extLst>
          </p:cNvPr>
          <p:cNvSpPr txBox="1"/>
          <p:nvPr/>
        </p:nvSpPr>
        <p:spPr>
          <a:xfrm>
            <a:off x="3598209" y="2664043"/>
            <a:ext cx="200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Railway Cross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Green: Pass [off]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Red: Block [on]</a:t>
            </a:r>
            <a:endParaRPr lang="en-SG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86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A85464-B6C7-A44C-92FC-B4B72500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0" y="537326"/>
            <a:ext cx="10751319" cy="57833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708043-14C8-BD74-D316-EFB9D63703B4}"/>
              </a:ext>
            </a:extLst>
          </p:cNvPr>
          <p:cNvCxnSpPr>
            <a:cxnSpLocks/>
          </p:cNvCxnSpPr>
          <p:nvPr/>
        </p:nvCxnSpPr>
        <p:spPr>
          <a:xfrm>
            <a:off x="1455452" y="421215"/>
            <a:ext cx="0" cy="5497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90F97A-1C14-1595-F211-8F89FFF1A3AE}"/>
              </a:ext>
            </a:extLst>
          </p:cNvPr>
          <p:cNvSpPr txBox="1"/>
          <p:nvPr/>
        </p:nvSpPr>
        <p:spPr>
          <a:xfrm>
            <a:off x="805182" y="144216"/>
            <a:ext cx="1847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Panel</a:t>
            </a:r>
            <a:endParaRPr lang="en-SG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DD1642-B423-608B-AFB2-C1B545F1360D}"/>
              </a:ext>
            </a:extLst>
          </p:cNvPr>
          <p:cNvSpPr/>
          <p:nvPr/>
        </p:nvSpPr>
        <p:spPr>
          <a:xfrm>
            <a:off x="720340" y="886120"/>
            <a:ext cx="1932816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799765-360D-C70B-7CD7-DD48FE33357A}"/>
              </a:ext>
            </a:extLst>
          </p:cNvPr>
          <p:cNvCxnSpPr>
            <a:cxnSpLocks/>
          </p:cNvCxnSpPr>
          <p:nvPr/>
        </p:nvCxnSpPr>
        <p:spPr>
          <a:xfrm>
            <a:off x="2852190" y="413281"/>
            <a:ext cx="0" cy="6078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790A99-2524-2B1F-4E69-CECD591B94A6}"/>
              </a:ext>
            </a:extLst>
          </p:cNvPr>
          <p:cNvSpPr txBox="1"/>
          <p:nvPr/>
        </p:nvSpPr>
        <p:spPr>
          <a:xfrm>
            <a:off x="2512765" y="144216"/>
            <a:ext cx="739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ID</a:t>
            </a:r>
            <a:endParaRPr lang="en-SG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3444-7FD4-6CB1-0EA3-F3D45CB63EA0}"/>
              </a:ext>
            </a:extLst>
          </p:cNvPr>
          <p:cNvSpPr txBox="1"/>
          <p:nvPr/>
        </p:nvSpPr>
        <p:spPr>
          <a:xfrm>
            <a:off x="3324944" y="144216"/>
            <a:ext cx="153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power state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34C7A-B37E-7E44-987C-C090770E5DE6}"/>
              </a:ext>
            </a:extLst>
          </p:cNvPr>
          <p:cNvCxnSpPr>
            <a:cxnSpLocks/>
          </p:cNvCxnSpPr>
          <p:nvPr/>
        </p:nvCxnSpPr>
        <p:spPr>
          <a:xfrm>
            <a:off x="3984978" y="421215"/>
            <a:ext cx="0" cy="8608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704D2-E996-F4E7-A2BC-4B8A2D09FB48}"/>
              </a:ext>
            </a:extLst>
          </p:cNvPr>
          <p:cNvCxnSpPr>
            <a:cxnSpLocks/>
          </p:cNvCxnSpPr>
          <p:nvPr/>
        </p:nvCxnSpPr>
        <p:spPr>
          <a:xfrm>
            <a:off x="5805923" y="413281"/>
            <a:ext cx="0" cy="10682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BC7A4D-971F-9A4E-571B-FA3F7DAF6228}"/>
              </a:ext>
            </a:extLst>
          </p:cNvPr>
          <p:cNvSpPr txBox="1"/>
          <p:nvPr/>
        </p:nvSpPr>
        <p:spPr>
          <a:xfrm>
            <a:off x="5036279" y="136282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Current(A)</a:t>
            </a:r>
            <a:endParaRPr lang="en-SG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C5BC5B-6D40-A8C8-422A-C0A73E4F5DAA}"/>
              </a:ext>
            </a:extLst>
          </p:cNvPr>
          <p:cNvSpPr txBox="1"/>
          <p:nvPr/>
        </p:nvSpPr>
        <p:spPr>
          <a:xfrm>
            <a:off x="6771479" y="136281"/>
            <a:ext cx="1430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DC Voltage(V)</a:t>
            </a:r>
            <a:endParaRPr lang="en-SG" sz="12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5ACA58-C9DE-A298-6ABC-7A97D8E2F404}"/>
              </a:ext>
            </a:extLst>
          </p:cNvPr>
          <p:cNvCxnSpPr>
            <a:cxnSpLocks/>
          </p:cNvCxnSpPr>
          <p:nvPr/>
        </p:nvCxnSpPr>
        <p:spPr>
          <a:xfrm>
            <a:off x="7617440" y="421215"/>
            <a:ext cx="0" cy="1365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09CC3-8405-7B96-9F84-047D00E8D3EB}"/>
              </a:ext>
            </a:extLst>
          </p:cNvPr>
          <p:cNvCxnSpPr>
            <a:cxnSpLocks/>
          </p:cNvCxnSpPr>
          <p:nvPr/>
        </p:nvCxnSpPr>
        <p:spPr>
          <a:xfrm flipV="1">
            <a:off x="1380217" y="5242874"/>
            <a:ext cx="0" cy="12616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DC0A388-5CA5-0DA1-6C8F-22F8A961A507}"/>
              </a:ext>
            </a:extLst>
          </p:cNvPr>
          <p:cNvSpPr txBox="1"/>
          <p:nvPr/>
        </p:nvSpPr>
        <p:spPr>
          <a:xfrm>
            <a:off x="531801" y="6504495"/>
            <a:ext cx="1847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current speed gauge 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637409-F6DF-8BE7-A2CB-1971766EFC0C}"/>
              </a:ext>
            </a:extLst>
          </p:cNvPr>
          <p:cNvCxnSpPr>
            <a:cxnSpLocks/>
          </p:cNvCxnSpPr>
          <p:nvPr/>
        </p:nvCxnSpPr>
        <p:spPr>
          <a:xfrm flipV="1">
            <a:off x="3266909" y="5873684"/>
            <a:ext cx="0" cy="5459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2882C3-7E4E-F68F-E379-826E511CB13E}"/>
              </a:ext>
            </a:extLst>
          </p:cNvPr>
          <p:cNvSpPr txBox="1"/>
          <p:nvPr/>
        </p:nvSpPr>
        <p:spPr>
          <a:xfrm>
            <a:off x="2653156" y="6357441"/>
            <a:ext cx="184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average speed indicator</a:t>
            </a:r>
            <a:endParaRPr lang="en-SG" sz="12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085A42-3605-A6C9-C66E-A74291F6B222}"/>
              </a:ext>
            </a:extLst>
          </p:cNvPr>
          <p:cNvCxnSpPr>
            <a:cxnSpLocks/>
          </p:cNvCxnSpPr>
          <p:nvPr/>
        </p:nvCxnSpPr>
        <p:spPr>
          <a:xfrm flipV="1">
            <a:off x="5137608" y="5873684"/>
            <a:ext cx="478146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FD32469-6EA2-D765-D01A-18966B1C7833}"/>
              </a:ext>
            </a:extLst>
          </p:cNvPr>
          <p:cNvSpPr txBox="1"/>
          <p:nvPr/>
        </p:nvSpPr>
        <p:spPr>
          <a:xfrm>
            <a:off x="4209646" y="6412161"/>
            <a:ext cx="159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poser state reset button</a:t>
            </a:r>
            <a:endParaRPr lang="en-SG" sz="12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7BC8B3-4664-F562-4BE5-8B6DC63E26CE}"/>
              </a:ext>
            </a:extLst>
          </p:cNvPr>
          <p:cNvCxnSpPr>
            <a:cxnSpLocks/>
          </p:cNvCxnSpPr>
          <p:nvPr/>
        </p:nvCxnSpPr>
        <p:spPr>
          <a:xfrm flipH="1" flipV="1">
            <a:off x="6056948" y="5873684"/>
            <a:ext cx="329131" cy="63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BAE624F-4363-68B8-6E84-5D175FA4919E}"/>
              </a:ext>
            </a:extLst>
          </p:cNvPr>
          <p:cNvSpPr txBox="1"/>
          <p:nvPr/>
        </p:nvSpPr>
        <p:spPr>
          <a:xfrm>
            <a:off x="5890175" y="6455614"/>
            <a:ext cx="2056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emergency stop button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F06BBD-B2DC-3B60-8F3E-06A744755A51}"/>
              </a:ext>
            </a:extLst>
          </p:cNvPr>
          <p:cNvCxnSpPr>
            <a:cxnSpLocks/>
          </p:cNvCxnSpPr>
          <p:nvPr/>
        </p:nvCxnSpPr>
        <p:spPr>
          <a:xfrm>
            <a:off x="9489876" y="413280"/>
            <a:ext cx="0" cy="8805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F014EB6-04F2-0CA9-0B1A-9806A45ADD5B}"/>
              </a:ext>
            </a:extLst>
          </p:cNvPr>
          <p:cNvSpPr txBox="1"/>
          <p:nvPr/>
        </p:nvSpPr>
        <p:spPr>
          <a:xfrm>
            <a:off x="8841153" y="160346"/>
            <a:ext cx="1792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state history table </a:t>
            </a:r>
            <a:endParaRPr lang="en-SG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425E60-C437-C869-FBC2-F04114C91D28}"/>
              </a:ext>
            </a:extLst>
          </p:cNvPr>
          <p:cNvSpPr txBox="1"/>
          <p:nvPr/>
        </p:nvSpPr>
        <p:spPr>
          <a:xfrm>
            <a:off x="8107574" y="6342766"/>
            <a:ext cx="1558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Control PLC state panel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3BFF6B-81F6-01F5-DF2F-9A755F52C90F}"/>
              </a:ext>
            </a:extLst>
          </p:cNvPr>
          <p:cNvSpPr/>
          <p:nvPr/>
        </p:nvSpPr>
        <p:spPr>
          <a:xfrm>
            <a:off x="7992282" y="1021083"/>
            <a:ext cx="3479371" cy="18005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7DCD1E-B209-B758-A593-5D598261C650}"/>
              </a:ext>
            </a:extLst>
          </p:cNvPr>
          <p:cNvSpPr/>
          <p:nvPr/>
        </p:nvSpPr>
        <p:spPr>
          <a:xfrm>
            <a:off x="8012783" y="3005423"/>
            <a:ext cx="1791094" cy="2396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C58AA9-F50C-B580-B38F-1355A1EF4B89}"/>
              </a:ext>
            </a:extLst>
          </p:cNvPr>
          <p:cNvCxnSpPr>
            <a:cxnSpLocks/>
          </p:cNvCxnSpPr>
          <p:nvPr/>
        </p:nvCxnSpPr>
        <p:spPr>
          <a:xfrm flipV="1">
            <a:off x="9162854" y="5401559"/>
            <a:ext cx="0" cy="955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36E08F-5D71-8BC4-D805-0A7663A64CD6}"/>
              </a:ext>
            </a:extLst>
          </p:cNvPr>
          <p:cNvCxnSpPr>
            <a:cxnSpLocks/>
          </p:cNvCxnSpPr>
          <p:nvPr/>
        </p:nvCxnSpPr>
        <p:spPr>
          <a:xfrm flipH="1" flipV="1">
            <a:off x="9824302" y="5638800"/>
            <a:ext cx="875121" cy="7714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38DD148-728C-EFB5-3E7A-9A71587DF481}"/>
              </a:ext>
            </a:extLst>
          </p:cNvPr>
          <p:cNvSpPr txBox="1"/>
          <p:nvPr/>
        </p:nvSpPr>
        <p:spPr>
          <a:xfrm>
            <a:off x="9772575" y="6390683"/>
            <a:ext cx="1872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Train’s collision avoidance  overload control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483953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ain entrance block signal&#10;&#10;Description automatically generated">
            <a:extLst>
              <a:ext uri="{FF2B5EF4-FFF2-40B4-BE49-F238E27FC236}">
                <a16:creationId xmlns:a16="http://schemas.microsoft.com/office/drawing/2014/main" id="{90C9F382-8971-C177-4A6E-876C8ECD4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62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D74BD40-1980-9E66-F040-FD7A8D85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59" y="556416"/>
            <a:ext cx="2663768" cy="15257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Picture 7" descr="A diagram of a ladder&#10;&#10;Description automatically generated">
            <a:extLst>
              <a:ext uri="{FF2B5EF4-FFF2-40B4-BE49-F238E27FC236}">
                <a16:creationId xmlns:a16="http://schemas.microsoft.com/office/drawing/2014/main" id="{CD3F76D4-D70D-8FE0-B60E-0DDA78A2D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2800702"/>
            <a:ext cx="2560810" cy="14135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9A91C3A-419A-8AD9-FDD7-E07419973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216" y="2800702"/>
            <a:ext cx="2560810" cy="14404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 descr="A diagram of a train crossing&#10;&#10;Description automatically generated">
            <a:extLst>
              <a:ext uri="{FF2B5EF4-FFF2-40B4-BE49-F238E27FC236}">
                <a16:creationId xmlns:a16="http://schemas.microsoft.com/office/drawing/2014/main" id="{0648D433-2AF3-EDD7-84F2-FF996619B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615" y="4701790"/>
            <a:ext cx="2521318" cy="14404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A7F231B-01A5-DC4C-00FE-FB28687A172A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5400000">
            <a:off x="5670977" y="1714835"/>
            <a:ext cx="718511" cy="145322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A13335B-ADDC-8260-F942-A271352A8E2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7147676" y="1691357"/>
            <a:ext cx="718511" cy="150017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4AD60F-5604-BB40-CAE7-6A075F8661D6}"/>
              </a:ext>
            </a:extLst>
          </p:cNvPr>
          <p:cNvSpPr txBox="1"/>
          <p:nvPr/>
        </p:nvSpPr>
        <p:spPr>
          <a:xfrm>
            <a:off x="4023216" y="251853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Junction PLC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637E8-69E6-6629-F4E0-B362428B2CBC}"/>
              </a:ext>
            </a:extLst>
          </p:cNvPr>
          <p:cNvSpPr txBox="1"/>
          <p:nvPr/>
        </p:nvSpPr>
        <p:spPr>
          <a:xfrm>
            <a:off x="8617727" y="2505073"/>
            <a:ext cx="86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Station PLC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873D2-EAEE-A455-A2B1-4BC534D5EBE9}"/>
              </a:ext>
            </a:extLst>
          </p:cNvPr>
          <p:cNvSpPr txBox="1"/>
          <p:nvPr/>
        </p:nvSpPr>
        <p:spPr>
          <a:xfrm>
            <a:off x="6730007" y="2169556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BC534-45A9-3A9E-1C48-7B01D3F9A85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5303621" y="4241158"/>
            <a:ext cx="0" cy="46063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6EE183-7C7A-B41C-80C8-1F43714B6C0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8237274" y="4214243"/>
            <a:ext cx="0" cy="48754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B1B7A8-3DBF-4AF1-D1FF-E8F22C77C8F4}"/>
              </a:ext>
            </a:extLst>
          </p:cNvPr>
          <p:cNvSpPr txBox="1"/>
          <p:nvPr/>
        </p:nvSpPr>
        <p:spPr>
          <a:xfrm>
            <a:off x="3893428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junction sensors and signal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06DB4-8695-10CC-2B73-51DD02A7EF5B}"/>
              </a:ext>
            </a:extLst>
          </p:cNvPr>
          <p:cNvSpPr txBox="1"/>
          <p:nvPr/>
        </p:nvSpPr>
        <p:spPr>
          <a:xfrm>
            <a:off x="8408822" y="4270903"/>
            <a:ext cx="1410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station sensors and signal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AB7A-0329-2265-16AE-D03B2E26CE22}"/>
              </a:ext>
            </a:extLst>
          </p:cNvPr>
          <p:cNvSpPr txBox="1"/>
          <p:nvPr/>
        </p:nvSpPr>
        <p:spPr>
          <a:xfrm>
            <a:off x="6903003" y="4217946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624BA2-76EE-2B78-9684-D7316A5BC6DD}"/>
              </a:ext>
            </a:extLst>
          </p:cNvPr>
          <p:cNvSpPr txBox="1"/>
          <p:nvPr/>
        </p:nvSpPr>
        <p:spPr>
          <a:xfrm>
            <a:off x="5286901" y="4241158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</p:spTree>
    <p:extLst>
      <p:ext uri="{BB962C8B-B14F-4D97-AF65-F5344CB8AC3E}">
        <p14:creationId xmlns:p14="http://schemas.microsoft.com/office/powerpoint/2010/main" val="113114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8307A-304D-5F13-3D2D-371223E0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38" y="4075190"/>
            <a:ext cx="3043465" cy="21542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10004E-43DF-BCF5-FCCA-5D080D0E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88" y="2211551"/>
            <a:ext cx="3063771" cy="14286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A63999-5D73-83CF-BDF6-99F6872AD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38" y="99435"/>
            <a:ext cx="3043465" cy="171194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66D8F7-FD9D-469A-73F1-91154C30A381}"/>
              </a:ext>
            </a:extLst>
          </p:cNvPr>
          <p:cNvSpPr txBox="1"/>
          <p:nvPr/>
        </p:nvSpPr>
        <p:spPr>
          <a:xfrm>
            <a:off x="4464826" y="3644303"/>
            <a:ext cx="1799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Real word trains PLC throttle and brake control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2ABA91-D63F-ED81-9A56-C31F71FBC962}"/>
              </a:ext>
            </a:extLst>
          </p:cNvPr>
          <p:cNvCxnSpPr>
            <a:cxnSpLocks/>
          </p:cNvCxnSpPr>
          <p:nvPr/>
        </p:nvCxnSpPr>
        <p:spPr>
          <a:xfrm>
            <a:off x="4256559" y="3636479"/>
            <a:ext cx="0" cy="403871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8288F9-5764-E948-6888-008156E68DC2}"/>
              </a:ext>
            </a:extLst>
          </p:cNvPr>
          <p:cNvSpPr txBox="1"/>
          <p:nvPr/>
        </p:nvSpPr>
        <p:spPr>
          <a:xfrm>
            <a:off x="2922288" y="3640182"/>
            <a:ext cx="1207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UDP simulate electrical signal 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6E64339-F417-B435-9DCC-4D3EFE8C7C69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rot="5400000">
            <a:off x="4254239" y="2011319"/>
            <a:ext cx="400168" cy="2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0EFF3A-07CA-FFB3-ABBB-FD43B4A9E74E}"/>
              </a:ext>
            </a:extLst>
          </p:cNvPr>
          <p:cNvSpPr txBox="1"/>
          <p:nvPr/>
        </p:nvSpPr>
        <p:spPr>
          <a:xfrm>
            <a:off x="4464826" y="1846223"/>
            <a:ext cx="988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Modbus-TCP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BDF71-5154-55F3-7780-0AA56415CCE7}"/>
              </a:ext>
            </a:extLst>
          </p:cNvPr>
          <p:cNvSpPr txBox="1"/>
          <p:nvPr/>
        </p:nvSpPr>
        <p:spPr>
          <a:xfrm>
            <a:off x="2855552" y="1915101"/>
            <a:ext cx="1731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Control PLC </a:t>
            </a:r>
          </a:p>
        </p:txBody>
      </p:sp>
    </p:spTree>
    <p:extLst>
      <p:ext uri="{BB962C8B-B14F-4D97-AF65-F5344CB8AC3E}">
        <p14:creationId xmlns:p14="http://schemas.microsoft.com/office/powerpoint/2010/main" val="41562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69B3AB3C-63E8-E187-AAF7-C36A421DE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" y="330196"/>
            <a:ext cx="5573477" cy="3098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9424E6-FF55-85E4-AF84-68016952D7BB}"/>
              </a:ext>
            </a:extLst>
          </p:cNvPr>
          <p:cNvCxnSpPr>
            <a:cxnSpLocks/>
          </p:cNvCxnSpPr>
          <p:nvPr/>
        </p:nvCxnSpPr>
        <p:spPr>
          <a:xfrm>
            <a:off x="2296725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D2E597-476C-D57B-A245-35F881ED336C}"/>
              </a:ext>
            </a:extLst>
          </p:cNvPr>
          <p:cNvCxnSpPr>
            <a:cxnSpLocks/>
          </p:cNvCxnSpPr>
          <p:nvPr/>
        </p:nvCxnSpPr>
        <p:spPr>
          <a:xfrm flipV="1">
            <a:off x="3223593" y="3429000"/>
            <a:ext cx="0" cy="6144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8763730-247D-929F-0E49-9D30D954DB13}"/>
              </a:ext>
            </a:extLst>
          </p:cNvPr>
          <p:cNvSpPr txBox="1"/>
          <p:nvPr/>
        </p:nvSpPr>
        <p:spPr>
          <a:xfrm>
            <a:off x="828067" y="3564277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Real work sensor data</a:t>
            </a:r>
            <a:endParaRPr lang="en-SG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DB051B-5517-B535-96D1-BA9DCF2003B5}"/>
              </a:ext>
            </a:extLst>
          </p:cNvPr>
          <p:cNvSpPr txBox="1"/>
          <p:nvPr/>
        </p:nvSpPr>
        <p:spPr>
          <a:xfrm>
            <a:off x="3223593" y="3583676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sp>
        <p:nvSpPr>
          <p:cNvPr id="64" name="Cylinder 63">
            <a:extLst>
              <a:ext uri="{FF2B5EF4-FFF2-40B4-BE49-F238E27FC236}">
                <a16:creationId xmlns:a16="http://schemas.microsoft.com/office/drawing/2014/main" id="{513B64FF-E316-7979-D6C1-E2293A255E23}"/>
              </a:ext>
            </a:extLst>
          </p:cNvPr>
          <p:cNvSpPr/>
          <p:nvPr/>
        </p:nvSpPr>
        <p:spPr>
          <a:xfrm>
            <a:off x="2088330" y="4065882"/>
            <a:ext cx="1200834" cy="418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Database</a:t>
            </a:r>
            <a:endParaRPr lang="en-SG" sz="1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64263F-18D8-B0E1-F418-E66108A1D784}"/>
              </a:ext>
            </a:extLst>
          </p:cNvPr>
          <p:cNvCxnSpPr>
            <a:cxnSpLocks/>
          </p:cNvCxnSpPr>
          <p:nvPr/>
        </p:nvCxnSpPr>
        <p:spPr>
          <a:xfrm>
            <a:off x="3289158" y="4913001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B946BE7-3DAB-5E1F-0DED-46C5DAD914EF}"/>
              </a:ext>
            </a:extLst>
          </p:cNvPr>
          <p:cNvSpPr/>
          <p:nvPr/>
        </p:nvSpPr>
        <p:spPr>
          <a:xfrm>
            <a:off x="2088330" y="4804212"/>
            <a:ext cx="1200828" cy="41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manager </a:t>
            </a:r>
            <a:endParaRPr lang="en-SG" sz="1200" dirty="0"/>
          </a:p>
        </p:txBody>
      </p:sp>
      <p:sp>
        <p:nvSpPr>
          <p:cNvPr id="67" name="Arrow: Up-Down 66">
            <a:extLst>
              <a:ext uri="{FF2B5EF4-FFF2-40B4-BE49-F238E27FC236}">
                <a16:creationId xmlns:a16="http://schemas.microsoft.com/office/drawing/2014/main" id="{A6B76913-2A02-5219-ABDC-82A825D70420}"/>
              </a:ext>
            </a:extLst>
          </p:cNvPr>
          <p:cNvSpPr/>
          <p:nvPr/>
        </p:nvSpPr>
        <p:spPr>
          <a:xfrm>
            <a:off x="2566930" y="4484523"/>
            <a:ext cx="198299" cy="31968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0" name="Picture 69" descr="A computer screen shot of a device&#10;&#10;Description automatically generated with low confidence">
            <a:extLst>
              <a:ext uri="{FF2B5EF4-FFF2-40B4-BE49-F238E27FC236}">
                <a16:creationId xmlns:a16="http://schemas.microsoft.com/office/drawing/2014/main" id="{D71D8DA8-CC22-83DE-F241-F716B529A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81" y="4804212"/>
            <a:ext cx="1593834" cy="8280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09F6423-57B2-ABB8-77D1-9121CD4054F4}"/>
              </a:ext>
            </a:extLst>
          </p:cNvPr>
          <p:cNvSpPr txBox="1"/>
          <p:nvPr/>
        </p:nvSpPr>
        <p:spPr>
          <a:xfrm>
            <a:off x="3426348" y="4639719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input data</a:t>
            </a:r>
            <a:endParaRPr lang="en-SG" sz="11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48E405-2E54-560B-4102-77ACC1FE0BD2}"/>
              </a:ext>
            </a:extLst>
          </p:cNvPr>
          <p:cNvCxnSpPr>
            <a:cxnSpLocks/>
          </p:cNvCxnSpPr>
          <p:nvPr/>
        </p:nvCxnSpPr>
        <p:spPr>
          <a:xfrm flipH="1">
            <a:off x="3289158" y="5120182"/>
            <a:ext cx="12828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62E4869-EE66-D734-D721-76197B998F56}"/>
              </a:ext>
            </a:extLst>
          </p:cNvPr>
          <p:cNvSpPr txBox="1"/>
          <p:nvPr/>
        </p:nvSpPr>
        <p:spPr>
          <a:xfrm>
            <a:off x="3366291" y="4881549"/>
            <a:ext cx="1497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PCL coil output data</a:t>
            </a:r>
            <a:endParaRPr lang="en-SG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900A1CA-DFD2-75DD-987D-55B0436B0F0E}"/>
              </a:ext>
            </a:extLst>
          </p:cNvPr>
          <p:cNvCxnSpPr>
            <a:cxnSpLocks/>
          </p:cNvCxnSpPr>
          <p:nvPr/>
        </p:nvCxnSpPr>
        <p:spPr>
          <a:xfrm>
            <a:off x="6314615" y="5009621"/>
            <a:ext cx="12319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04AA528-64A0-268B-D60C-CC83F851335A}"/>
              </a:ext>
            </a:extLst>
          </p:cNvPr>
          <p:cNvSpPr txBox="1"/>
          <p:nvPr/>
        </p:nvSpPr>
        <p:spPr>
          <a:xfrm>
            <a:off x="6468277" y="4673407"/>
            <a:ext cx="1200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ModBus</a:t>
            </a:r>
            <a:r>
              <a:rPr lang="en-US" sz="1100" dirty="0"/>
              <a:t> TCP</a:t>
            </a:r>
            <a:endParaRPr lang="en-SG" sz="1100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5101916-69F2-D39F-2C46-829C2AE14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6" y="4772050"/>
            <a:ext cx="2842926" cy="1391379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3849F7E-DF0B-2B27-D43E-68F559085493}"/>
              </a:ext>
            </a:extLst>
          </p:cNvPr>
          <p:cNvSpPr txBox="1"/>
          <p:nvPr/>
        </p:nvSpPr>
        <p:spPr>
          <a:xfrm>
            <a:off x="4720781" y="4452857"/>
            <a:ext cx="1911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SG" sz="1400" b="1" i="0" dirty="0">
                <a:solidFill>
                  <a:srgbClr val="000000"/>
                </a:solidFill>
                <a:effectLst/>
              </a:rPr>
              <a:t>PLC simulator VM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79C244-1C46-E2AE-4B8A-F5DA8A8DA990}"/>
              </a:ext>
            </a:extLst>
          </p:cNvPr>
          <p:cNvSpPr txBox="1"/>
          <p:nvPr/>
        </p:nvSpPr>
        <p:spPr>
          <a:xfrm>
            <a:off x="7669105" y="4491024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SCADA HMI data Visualization 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87" name="Picture 86" descr="A computer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2045080-E7EA-9B65-FEBD-11E5B989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06"/>
          <a:stretch/>
        </p:blipFill>
        <p:spPr>
          <a:xfrm>
            <a:off x="7647081" y="2093206"/>
            <a:ext cx="3900561" cy="213264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23810D1F-BE91-F086-89B1-665193FCB4A6}"/>
              </a:ext>
            </a:extLst>
          </p:cNvPr>
          <p:cNvSpPr/>
          <p:nvPr/>
        </p:nvSpPr>
        <p:spPr>
          <a:xfrm>
            <a:off x="7700216" y="3736235"/>
            <a:ext cx="1102261" cy="281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02E113B-6431-864F-D7E8-EAEBDBDBC375}"/>
              </a:ext>
            </a:extLst>
          </p:cNvPr>
          <p:cNvCxnSpPr/>
          <p:nvPr/>
        </p:nvCxnSpPr>
        <p:spPr>
          <a:xfrm flipV="1">
            <a:off x="9397388" y="4275202"/>
            <a:ext cx="0" cy="21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754923C-E493-7A2D-5711-FF23F7CC8452}"/>
              </a:ext>
            </a:extLst>
          </p:cNvPr>
          <p:cNvSpPr txBox="1"/>
          <p:nvPr/>
        </p:nvSpPr>
        <p:spPr>
          <a:xfrm>
            <a:off x="7647081" y="1736080"/>
            <a:ext cx="2745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400" b="1" i="0" dirty="0">
                <a:solidFill>
                  <a:srgbClr val="000000"/>
                </a:solidFill>
                <a:effectLst/>
              </a:rPr>
              <a:t>Metro Control HMI</a:t>
            </a:r>
            <a:endParaRPr lang="en-SG" sz="14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176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B7E1B1BF-E455-7751-7F30-050D23B3A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87" y="915041"/>
            <a:ext cx="10171483" cy="4384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C3E977-5B9D-CE12-A2B4-61E872D0B14E}"/>
              </a:ext>
            </a:extLst>
          </p:cNvPr>
          <p:cNvSpPr txBox="1"/>
          <p:nvPr/>
        </p:nvSpPr>
        <p:spPr>
          <a:xfrm>
            <a:off x="1070961" y="1707869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on sensor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FEA97-1577-BF20-CB93-22DD764ACE6C}"/>
              </a:ext>
            </a:extLst>
          </p:cNvPr>
          <p:cNvSpPr txBox="1"/>
          <p:nvPr/>
        </p:nvSpPr>
        <p:spPr>
          <a:xfrm>
            <a:off x="1070960" y="2967335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Signal Trigger off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7FAA-BF2C-463B-6D69-4AD90A0989F9}"/>
              </a:ext>
            </a:extLst>
          </p:cNvPr>
          <p:cNvSpPr txBox="1"/>
          <p:nvPr/>
        </p:nvSpPr>
        <p:spPr>
          <a:xfrm>
            <a:off x="8836016" y="1762686"/>
            <a:ext cx="104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Railway control signal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E0E749-3747-25AE-9562-2C94CF0C8BE0}"/>
              </a:ext>
            </a:extLst>
          </p:cNvPr>
          <p:cNvSpPr txBox="1"/>
          <p:nvPr/>
        </p:nvSpPr>
        <p:spPr>
          <a:xfrm>
            <a:off x="2370840" y="915041"/>
            <a:ext cx="5197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Use PLC to create a T Flip – Flop latching relay with signal trigger on has high priority  </a:t>
            </a:r>
          </a:p>
        </p:txBody>
      </p:sp>
    </p:spTree>
    <p:extLst>
      <p:ext uri="{BB962C8B-B14F-4D97-AF65-F5344CB8AC3E}">
        <p14:creationId xmlns:p14="http://schemas.microsoft.com/office/powerpoint/2010/main" val="88089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168F1B-0084-9D8B-A3EA-7F8970EFDA7A}"/>
              </a:ext>
            </a:extLst>
          </p:cNvPr>
          <p:cNvSpPr txBox="1"/>
          <p:nvPr/>
        </p:nvSpPr>
        <p:spPr>
          <a:xfrm>
            <a:off x="0" y="-125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Railway System Emulator [ Program workflow diagram]  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FF30526-4225-DDA5-4385-3819BFBEE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553EA-CE9D-9089-E809-4A7C902431DC}"/>
              </a:ext>
            </a:extLst>
          </p:cNvPr>
          <p:cNvSpPr/>
          <p:nvPr/>
        </p:nvSpPr>
        <p:spPr>
          <a:xfrm>
            <a:off x="1577434" y="107666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start </a:t>
            </a:r>
            <a:endParaRPr lang="en-SG" sz="1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9B9D09-68A7-EFE1-CCB7-F1A1FDD427AF}"/>
              </a:ext>
            </a:extLst>
          </p:cNvPr>
          <p:cNvCxnSpPr>
            <a:cxnSpLocks/>
          </p:cNvCxnSpPr>
          <p:nvPr/>
        </p:nvCxnSpPr>
        <p:spPr>
          <a:xfrm>
            <a:off x="2126450" y="1423580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38A079-6386-9435-5389-171E25CDD37A}"/>
              </a:ext>
            </a:extLst>
          </p:cNvPr>
          <p:cNvSpPr/>
          <p:nvPr/>
        </p:nvSpPr>
        <p:spPr>
          <a:xfrm>
            <a:off x="1577434" y="1757350"/>
            <a:ext cx="1515721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Loading config files</a:t>
            </a:r>
            <a:endParaRPr lang="en-SG" sz="1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52DB-DF01-EF4A-79C1-CF830675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243" y="1076663"/>
            <a:ext cx="324555" cy="372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0624A-811D-CBC9-2E02-2032F041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509" y="1076663"/>
            <a:ext cx="324555" cy="372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EA15CC-BAC5-50F2-9793-99DECEC9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677" y="1051576"/>
            <a:ext cx="324555" cy="372004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3A6FB0-9935-35E1-7EC8-ECAB260AC94A}"/>
              </a:ext>
            </a:extLst>
          </p:cNvPr>
          <p:cNvCxnSpPr>
            <a:stCxn id="10" idx="2"/>
          </p:cNvCxnSpPr>
          <p:nvPr/>
        </p:nvCxnSpPr>
        <p:spPr>
          <a:xfrm rot="5400000">
            <a:off x="3241497" y="1300325"/>
            <a:ext cx="308683" cy="6053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BEFD6C-93EE-749F-7658-1108B72A3E75}"/>
              </a:ext>
            </a:extLst>
          </p:cNvPr>
          <p:cNvSpPr txBox="1"/>
          <p:nvPr/>
        </p:nvSpPr>
        <p:spPr>
          <a:xfrm>
            <a:off x="2903889" y="87397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Program system config file</a:t>
            </a:r>
            <a:endParaRPr lang="en-SG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BA423-2564-C569-68D9-CD68D9CD2630}"/>
              </a:ext>
            </a:extLst>
          </p:cNvPr>
          <p:cNvSpPr txBox="1"/>
          <p:nvPr/>
        </p:nvSpPr>
        <p:spPr>
          <a:xfrm>
            <a:off x="3940792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Station config file</a:t>
            </a:r>
            <a:endParaRPr lang="en-SG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56673-73C3-ED31-99A8-6C96237C3295}"/>
              </a:ext>
            </a:extLst>
          </p:cNvPr>
          <p:cNvSpPr txBox="1"/>
          <p:nvPr/>
        </p:nvSpPr>
        <p:spPr>
          <a:xfrm>
            <a:off x="4721574" y="866910"/>
            <a:ext cx="98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Scenario config file</a:t>
            </a:r>
            <a:endParaRPr lang="en-SG" sz="9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0C2D29B-D70E-E082-4DCE-AE322E08AC7D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501900" y="1039922"/>
            <a:ext cx="482142" cy="12996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F708DA4-3E1F-810C-76FA-1177CCA85348}"/>
              </a:ext>
            </a:extLst>
          </p:cNvPr>
          <p:cNvCxnSpPr>
            <a:stCxn id="12" idx="2"/>
            <a:endCxn id="9" idx="3"/>
          </p:cNvCxnSpPr>
          <p:nvPr/>
        </p:nvCxnSpPr>
        <p:spPr>
          <a:xfrm rot="5400000">
            <a:off x="3763212" y="753523"/>
            <a:ext cx="680687" cy="2020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1D7EA0-095D-202F-1FFF-A3C5CEC63E32}"/>
              </a:ext>
            </a:extLst>
          </p:cNvPr>
          <p:cNvCxnSpPr>
            <a:cxnSpLocks/>
          </p:cNvCxnSpPr>
          <p:nvPr/>
        </p:nvCxnSpPr>
        <p:spPr>
          <a:xfrm>
            <a:off x="2126450" y="2104267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91162E7-0416-28EA-979C-FD3B1BF6BF90}"/>
              </a:ext>
            </a:extLst>
          </p:cNvPr>
          <p:cNvSpPr/>
          <p:nvPr/>
        </p:nvSpPr>
        <p:spPr>
          <a:xfrm>
            <a:off x="1578401" y="2451184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main UI (main thread)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D607DA-3A1E-3F69-5680-B5CC73CE11E1}"/>
              </a:ext>
            </a:extLst>
          </p:cNvPr>
          <p:cNvSpPr/>
          <p:nvPr/>
        </p:nvSpPr>
        <p:spPr>
          <a:xfrm>
            <a:off x="4230509" y="2451184"/>
            <a:ext cx="157365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PLC request handler  (sub thread )</a:t>
            </a:r>
            <a:endParaRPr lang="en-SG" sz="12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4A09E0-2623-2BE5-4E25-87A121360FFD}"/>
              </a:ext>
            </a:extLst>
          </p:cNvPr>
          <p:cNvCxnSpPr>
            <a:cxnSpLocks/>
          </p:cNvCxnSpPr>
          <p:nvPr/>
        </p:nvCxnSpPr>
        <p:spPr>
          <a:xfrm>
            <a:off x="2145764" y="2239492"/>
            <a:ext cx="3001747" cy="201854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A27B4C-9716-1645-7F32-1C1ABFDB553A}"/>
              </a:ext>
            </a:extLst>
          </p:cNvPr>
          <p:cNvCxnSpPr>
            <a:cxnSpLocks/>
          </p:cNvCxnSpPr>
          <p:nvPr/>
        </p:nvCxnSpPr>
        <p:spPr>
          <a:xfrm>
            <a:off x="2412200" y="2798101"/>
            <a:ext cx="0" cy="3036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D232A68-079C-8ECA-42F0-216EFF822FB7}"/>
              </a:ext>
            </a:extLst>
          </p:cNvPr>
          <p:cNvSpPr/>
          <p:nvPr/>
        </p:nvSpPr>
        <p:spPr>
          <a:xfrm>
            <a:off x="2154583" y="3141815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UI data controller (map manager) </a:t>
            </a:r>
            <a:endParaRPr lang="en-SG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1A77F-6B3B-0464-B598-06728CE6BED0}"/>
              </a:ext>
            </a:extLst>
          </p:cNvPr>
          <p:cNvCxnSpPr>
            <a:cxnSpLocks/>
          </p:cNvCxnSpPr>
          <p:nvPr/>
        </p:nvCxnSpPr>
        <p:spPr>
          <a:xfrm>
            <a:off x="2050250" y="2825241"/>
            <a:ext cx="0" cy="95275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7CD8CA3-37E5-0265-27B2-FE09068017A2}"/>
              </a:ext>
            </a:extLst>
          </p:cNvPr>
          <p:cNvSpPr/>
          <p:nvPr/>
        </p:nvSpPr>
        <p:spPr>
          <a:xfrm>
            <a:off x="1947708" y="3787801"/>
            <a:ext cx="928984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map panel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D2C0BE-7094-4F94-31D3-B11FF35BCCDD}"/>
              </a:ext>
            </a:extLst>
          </p:cNvPr>
          <p:cNvCxnSpPr>
            <a:cxnSpLocks/>
          </p:cNvCxnSpPr>
          <p:nvPr/>
        </p:nvCxnSpPr>
        <p:spPr>
          <a:xfrm>
            <a:off x="1716875" y="2825241"/>
            <a:ext cx="0" cy="154260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BFFE4D-F326-5EBC-6D8F-4D80DC5DB09D}"/>
              </a:ext>
            </a:extLst>
          </p:cNvPr>
          <p:cNvSpPr/>
          <p:nvPr/>
        </p:nvSpPr>
        <p:spPr>
          <a:xfrm>
            <a:off x="1585757" y="4404511"/>
            <a:ext cx="1089707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Train power control panels 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F374E1-DB81-D93C-CDC1-335ECE32A651}"/>
              </a:ext>
            </a:extLst>
          </p:cNvPr>
          <p:cNvSpPr/>
          <p:nvPr/>
        </p:nvSpPr>
        <p:spPr>
          <a:xfrm>
            <a:off x="1974904" y="5015968"/>
            <a:ext cx="99689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Display UI refresh loop</a:t>
            </a:r>
            <a:endParaRPr lang="en-SG" sz="1200" b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08142-466E-522B-F7B4-1340B98D1660}"/>
              </a:ext>
            </a:extLst>
          </p:cNvPr>
          <p:cNvCxnSpPr>
            <a:cxnSpLocks/>
          </p:cNvCxnSpPr>
          <p:nvPr/>
        </p:nvCxnSpPr>
        <p:spPr>
          <a:xfrm>
            <a:off x="2842940" y="4134718"/>
            <a:ext cx="2470" cy="88125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92DD69-134C-9BC0-ACC6-6DD07878159A}"/>
              </a:ext>
            </a:extLst>
          </p:cNvPr>
          <p:cNvCxnSpPr>
            <a:cxnSpLocks/>
            <a:endCxn id="42" idx="3"/>
          </p:cNvCxnSpPr>
          <p:nvPr/>
        </p:nvCxnSpPr>
        <p:spPr>
          <a:xfrm rot="5400000">
            <a:off x="2289138" y="4211489"/>
            <a:ext cx="1660600" cy="295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3C171D0-B13A-9FF6-49D6-437C3DD4B074}"/>
              </a:ext>
            </a:extLst>
          </p:cNvPr>
          <p:cNvSpPr txBox="1"/>
          <p:nvPr/>
        </p:nvSpPr>
        <p:spPr>
          <a:xfrm>
            <a:off x="3012532" y="4636666"/>
            <a:ext cx="9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Components state data </a:t>
            </a:r>
            <a:endParaRPr lang="en-SG" sz="9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05B12D-DD5C-5AF9-8F27-D0BA2F3D49E4}"/>
              </a:ext>
            </a:extLst>
          </p:cNvPr>
          <p:cNvCxnSpPr>
            <a:cxnSpLocks/>
            <a:stCxn id="91" idx="1"/>
            <a:endCxn id="42" idx="1"/>
          </p:cNvCxnSpPr>
          <p:nvPr/>
        </p:nvCxnSpPr>
        <p:spPr>
          <a:xfrm rot="10800000">
            <a:off x="1974904" y="5189427"/>
            <a:ext cx="6860" cy="591910"/>
          </a:xfrm>
          <a:prstGeom prst="bentConnector3">
            <a:avLst>
              <a:gd name="adj1" fmla="val 3432362"/>
            </a:avLst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A70CD72-6F28-A9F0-76AA-83AB23E8C07D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675464" y="3547428"/>
            <a:ext cx="417691" cy="1030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B071DA5-FA11-C016-0978-0D81C776FBA5}"/>
              </a:ext>
            </a:extLst>
          </p:cNvPr>
          <p:cNvSpPr txBox="1"/>
          <p:nvPr/>
        </p:nvSpPr>
        <p:spPr>
          <a:xfrm>
            <a:off x="2816479" y="3633116"/>
            <a:ext cx="70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Control event</a:t>
            </a:r>
            <a:endParaRPr lang="en-SG" sz="9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CABA0D-9D2F-485D-68E9-051A8731C2D6}"/>
              </a:ext>
            </a:extLst>
          </p:cNvPr>
          <p:cNvSpPr/>
          <p:nvPr/>
        </p:nvSpPr>
        <p:spPr>
          <a:xfrm>
            <a:off x="4030746" y="3101721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data controller (data manager) 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64919E-3833-3968-2C62-33E085747340}"/>
              </a:ext>
            </a:extLst>
          </p:cNvPr>
          <p:cNvCxnSpPr>
            <a:cxnSpLocks/>
          </p:cNvCxnSpPr>
          <p:nvPr/>
        </p:nvCxnSpPr>
        <p:spPr>
          <a:xfrm>
            <a:off x="4555064" y="2825241"/>
            <a:ext cx="0" cy="30362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CC1F01-8A4C-4F40-0683-40D12643817D}"/>
              </a:ext>
            </a:extLst>
          </p:cNvPr>
          <p:cNvCxnSpPr>
            <a:cxnSpLocks/>
          </p:cNvCxnSpPr>
          <p:nvPr/>
        </p:nvCxnSpPr>
        <p:spPr>
          <a:xfrm>
            <a:off x="3568773" y="3160865"/>
            <a:ext cx="442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D30C18-DE05-7760-C6CC-385003244263}"/>
              </a:ext>
            </a:extLst>
          </p:cNvPr>
          <p:cNvSpPr txBox="1"/>
          <p:nvPr/>
        </p:nvSpPr>
        <p:spPr>
          <a:xfrm>
            <a:off x="3434202" y="275243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Holding register data</a:t>
            </a:r>
            <a:endParaRPr lang="en-SG" sz="9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A9A20D-3CDD-CCB9-D0D1-06BE811D0BA7}"/>
              </a:ext>
            </a:extLst>
          </p:cNvPr>
          <p:cNvCxnSpPr>
            <a:cxnSpLocks/>
          </p:cNvCxnSpPr>
          <p:nvPr/>
        </p:nvCxnSpPr>
        <p:spPr>
          <a:xfrm flipH="1">
            <a:off x="3601990" y="3391768"/>
            <a:ext cx="376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94A045-C6C0-3A2D-7749-696569897326}"/>
              </a:ext>
            </a:extLst>
          </p:cNvPr>
          <p:cNvSpPr txBox="1"/>
          <p:nvPr/>
        </p:nvSpPr>
        <p:spPr>
          <a:xfrm>
            <a:off x="3455878" y="3448046"/>
            <a:ext cx="85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Coil state change data</a:t>
            </a:r>
            <a:endParaRPr lang="en-SG" sz="9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F988A3-E6B8-7B20-E1BE-FB9DFBDEDEA4}"/>
              </a:ext>
            </a:extLst>
          </p:cNvPr>
          <p:cNvCxnSpPr>
            <a:cxnSpLocks/>
          </p:cNvCxnSpPr>
          <p:nvPr/>
        </p:nvCxnSpPr>
        <p:spPr>
          <a:xfrm>
            <a:off x="5631389" y="2818148"/>
            <a:ext cx="0" cy="1143111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FB41436-8C1C-D664-1591-D3192C58AB3E}"/>
              </a:ext>
            </a:extLst>
          </p:cNvPr>
          <p:cNvSpPr/>
          <p:nvPr/>
        </p:nvSpPr>
        <p:spPr>
          <a:xfrm>
            <a:off x="4714344" y="3961259"/>
            <a:ext cx="1381655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Connector (UDP server)</a:t>
            </a:r>
            <a:endParaRPr lang="en-SG" sz="1200" b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60FCC65-490E-8AD7-7CAA-280B2F21497C}"/>
              </a:ext>
            </a:extLst>
          </p:cNvPr>
          <p:cNvCxnSpPr/>
          <p:nvPr/>
        </p:nvCxnSpPr>
        <p:spPr>
          <a:xfrm>
            <a:off x="4924689" y="3448046"/>
            <a:ext cx="0" cy="513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AC8D10-BF53-A818-F599-FC0E7099407C}"/>
              </a:ext>
            </a:extLst>
          </p:cNvPr>
          <p:cNvSpPr txBox="1"/>
          <p:nvPr/>
        </p:nvSpPr>
        <p:spPr>
          <a:xfrm>
            <a:off x="4902813" y="3495204"/>
            <a:ext cx="73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PLC state data</a:t>
            </a:r>
            <a:endParaRPr lang="en-SG" sz="9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038507-28F1-3735-D3FF-0F754CF767F6}"/>
              </a:ext>
            </a:extLst>
          </p:cNvPr>
          <p:cNvCxnSpPr/>
          <p:nvPr/>
        </p:nvCxnSpPr>
        <p:spPr>
          <a:xfrm>
            <a:off x="6551087" y="660552"/>
            <a:ext cx="0" cy="50006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924238B-68DC-A4FF-5A1E-C87B6A91D42A}"/>
              </a:ext>
            </a:extLst>
          </p:cNvPr>
          <p:cNvSpPr txBox="1"/>
          <p:nvPr/>
        </p:nvSpPr>
        <p:spPr>
          <a:xfrm>
            <a:off x="6194375" y="721031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Network </a:t>
            </a:r>
            <a:endParaRPr lang="en-SG" sz="14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B71CB2-3C19-B958-FE86-24D444325C87}"/>
              </a:ext>
            </a:extLst>
          </p:cNvPr>
          <p:cNvCxnSpPr>
            <a:stCxn id="68" idx="3"/>
          </p:cNvCxnSpPr>
          <p:nvPr/>
        </p:nvCxnSpPr>
        <p:spPr>
          <a:xfrm flipV="1">
            <a:off x="6095999" y="3596543"/>
            <a:ext cx="1181101" cy="538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075E1F-3A6E-73F7-5D88-EFC9857CE208}"/>
              </a:ext>
            </a:extLst>
          </p:cNvPr>
          <p:cNvCxnSpPr>
            <a:cxnSpLocks/>
          </p:cNvCxnSpPr>
          <p:nvPr/>
        </p:nvCxnSpPr>
        <p:spPr>
          <a:xfrm>
            <a:off x="6117875" y="4176243"/>
            <a:ext cx="1324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C58F0A-123D-3CB8-8E6C-3336F796E3D3}"/>
              </a:ext>
            </a:extLst>
          </p:cNvPr>
          <p:cNvCxnSpPr>
            <a:cxnSpLocks/>
          </p:cNvCxnSpPr>
          <p:nvPr/>
        </p:nvCxnSpPr>
        <p:spPr>
          <a:xfrm>
            <a:off x="6095999" y="4238272"/>
            <a:ext cx="1169118" cy="513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1417BD74-E749-9473-2B4B-038ADAB90EA6}"/>
              </a:ext>
            </a:extLst>
          </p:cNvPr>
          <p:cNvSpPr/>
          <p:nvPr/>
        </p:nvSpPr>
        <p:spPr>
          <a:xfrm>
            <a:off x="7442112" y="3429000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A835A89-E880-BCBE-F9C0-3DB01D308C23}"/>
              </a:ext>
            </a:extLst>
          </p:cNvPr>
          <p:cNvSpPr/>
          <p:nvPr/>
        </p:nvSpPr>
        <p:spPr>
          <a:xfrm>
            <a:off x="7470785" y="3998209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A9551B-21D5-CB88-F25D-E5A9AB1CCDAA}"/>
              </a:ext>
            </a:extLst>
          </p:cNvPr>
          <p:cNvSpPr/>
          <p:nvPr/>
        </p:nvSpPr>
        <p:spPr>
          <a:xfrm>
            <a:off x="7470785" y="4647873"/>
            <a:ext cx="109803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Other PLC modules  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A31CB3-74F0-C794-EFD7-B953B23A718D}"/>
              </a:ext>
            </a:extLst>
          </p:cNvPr>
          <p:cNvSpPr txBox="1"/>
          <p:nvPr/>
        </p:nvSpPr>
        <p:spPr>
          <a:xfrm>
            <a:off x="6188611" y="2965827"/>
            <a:ext cx="85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Use UDP to simulate the real-word electrical system wires connection </a:t>
            </a:r>
            <a:endParaRPr lang="en-SG" sz="9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199D3DA-CE13-F347-19B2-03BD12BD26AA}"/>
              </a:ext>
            </a:extLst>
          </p:cNvPr>
          <p:cNvCxnSpPr>
            <a:cxnSpLocks/>
          </p:cNvCxnSpPr>
          <p:nvPr/>
        </p:nvCxnSpPr>
        <p:spPr>
          <a:xfrm>
            <a:off x="2473351" y="5357557"/>
            <a:ext cx="0" cy="223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DD6BD71-4BA9-29FB-32E6-3FF5A28159CF}"/>
              </a:ext>
            </a:extLst>
          </p:cNvPr>
          <p:cNvSpPr/>
          <p:nvPr/>
        </p:nvSpPr>
        <p:spPr>
          <a:xfrm>
            <a:off x="1981764" y="5607878"/>
            <a:ext cx="166943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System auto controller ( if test mode )</a:t>
            </a:r>
            <a:endParaRPr lang="en-SG" sz="1200" b="1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99F8DBE-E71E-45B0-C7BA-581E3906C729}"/>
              </a:ext>
            </a:extLst>
          </p:cNvPr>
          <p:cNvCxnSpPr>
            <a:cxnSpLocks/>
            <a:endCxn id="91" idx="3"/>
          </p:cNvCxnSpPr>
          <p:nvPr/>
        </p:nvCxnSpPr>
        <p:spPr>
          <a:xfrm rot="5400000">
            <a:off x="2793179" y="4335893"/>
            <a:ext cx="2303459" cy="5874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C4E519-7DAE-0EF3-9F46-A371208D9689}"/>
              </a:ext>
            </a:extLst>
          </p:cNvPr>
          <p:cNvSpPr txBox="1"/>
          <p:nvPr/>
        </p:nvSpPr>
        <p:spPr>
          <a:xfrm>
            <a:off x="3853534" y="5015968"/>
            <a:ext cx="1025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All Plc connection and data update state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29327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893165AA-58B4-3D36-B377-97A9A64E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52" y="1063005"/>
            <a:ext cx="9169304" cy="52520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B3D098-07C7-10BA-ECE3-071E354C47AF}"/>
              </a:ext>
            </a:extLst>
          </p:cNvPr>
          <p:cNvCxnSpPr>
            <a:cxnSpLocks/>
          </p:cNvCxnSpPr>
          <p:nvPr/>
        </p:nvCxnSpPr>
        <p:spPr>
          <a:xfrm>
            <a:off x="5715000" y="817639"/>
            <a:ext cx="0" cy="1115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4190B-C4C6-430C-EBC7-D17605EE64B8}"/>
              </a:ext>
            </a:extLst>
          </p:cNvPr>
          <p:cNvSpPr txBox="1"/>
          <p:nvPr/>
        </p:nvSpPr>
        <p:spPr>
          <a:xfrm>
            <a:off x="5445100" y="571500"/>
            <a:ext cx="5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</a:t>
            </a:r>
            <a:endParaRPr lang="en-SG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D3A907-83B6-1078-36B9-78E3EBFE2591}"/>
              </a:ext>
            </a:extLst>
          </p:cNvPr>
          <p:cNvCxnSpPr>
            <a:cxnSpLocks/>
          </p:cNvCxnSpPr>
          <p:nvPr/>
        </p:nvCxnSpPr>
        <p:spPr>
          <a:xfrm>
            <a:off x="1819275" y="817639"/>
            <a:ext cx="0" cy="428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457DA5-FDB0-354A-AB86-EDC7C126AE0F}"/>
              </a:ext>
            </a:extLst>
          </p:cNvPr>
          <p:cNvSpPr txBox="1"/>
          <p:nvPr/>
        </p:nvSpPr>
        <p:spPr>
          <a:xfrm>
            <a:off x="1620151" y="561975"/>
            <a:ext cx="252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Scenario load drop down menu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F48815-D504-3547-02F4-93ECFD626AE6}"/>
              </a:ext>
            </a:extLst>
          </p:cNvPr>
          <p:cNvCxnSpPr>
            <a:cxnSpLocks/>
          </p:cNvCxnSpPr>
          <p:nvPr/>
        </p:nvCxnSpPr>
        <p:spPr>
          <a:xfrm>
            <a:off x="9420225" y="733425"/>
            <a:ext cx="0" cy="9444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8EEE0B-2BD8-3117-3B53-70AC5E5E6508}"/>
              </a:ext>
            </a:extLst>
          </p:cNvPr>
          <p:cNvSpPr txBox="1"/>
          <p:nvPr/>
        </p:nvSpPr>
        <p:spPr>
          <a:xfrm>
            <a:off x="9132874" y="535491"/>
            <a:ext cx="123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Date and Time</a:t>
            </a:r>
            <a:endParaRPr lang="en-SG" sz="12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806DF-FEF5-3650-0C65-CBEF88BB00D2}"/>
              </a:ext>
            </a:extLst>
          </p:cNvPr>
          <p:cNvCxnSpPr>
            <a:cxnSpLocks/>
          </p:cNvCxnSpPr>
          <p:nvPr/>
        </p:nvCxnSpPr>
        <p:spPr>
          <a:xfrm>
            <a:off x="7877175" y="848499"/>
            <a:ext cx="0" cy="796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70F0DD-A05D-9AF8-AC4A-6E72EE198A20}"/>
              </a:ext>
            </a:extLst>
          </p:cNvPr>
          <p:cNvSpPr txBox="1"/>
          <p:nvPr/>
        </p:nvSpPr>
        <p:spPr>
          <a:xfrm>
            <a:off x="7589825" y="594925"/>
            <a:ext cx="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</a:t>
            </a:r>
            <a:endParaRPr lang="en-SG" sz="12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FAB1F6-AD8B-A9B0-2A1A-0C711C1F1519}"/>
              </a:ext>
            </a:extLst>
          </p:cNvPr>
          <p:cNvCxnSpPr>
            <a:cxnSpLocks/>
          </p:cNvCxnSpPr>
          <p:nvPr/>
        </p:nvCxnSpPr>
        <p:spPr>
          <a:xfrm>
            <a:off x="1219200" y="5340660"/>
            <a:ext cx="14192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56C3EB-5D46-A28D-175E-8828A66084B8}"/>
              </a:ext>
            </a:extLst>
          </p:cNvPr>
          <p:cNvSpPr txBox="1"/>
          <p:nvPr/>
        </p:nvSpPr>
        <p:spPr>
          <a:xfrm>
            <a:off x="553599" y="501166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connection state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8F1B6-9790-373F-A7C3-955C344E6E9D}"/>
              </a:ext>
            </a:extLst>
          </p:cNvPr>
          <p:cNvCxnSpPr>
            <a:cxnSpLocks/>
          </p:cNvCxnSpPr>
          <p:nvPr/>
        </p:nvCxnSpPr>
        <p:spPr>
          <a:xfrm>
            <a:off x="1115326" y="1933575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448658-9832-6C73-E949-6F36AB797373}"/>
              </a:ext>
            </a:extLst>
          </p:cNvPr>
          <p:cNvSpPr txBox="1"/>
          <p:nvPr/>
        </p:nvSpPr>
        <p:spPr>
          <a:xfrm>
            <a:off x="553599" y="1471910"/>
            <a:ext cx="126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power control panels</a:t>
            </a:r>
            <a:endParaRPr lang="en-SG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15B117-C002-05B4-5F26-49D3851F8216}"/>
              </a:ext>
            </a:extLst>
          </p:cNvPr>
          <p:cNvCxnSpPr>
            <a:cxnSpLocks/>
          </p:cNvCxnSpPr>
          <p:nvPr/>
        </p:nvCxnSpPr>
        <p:spPr>
          <a:xfrm>
            <a:off x="1115326" y="6153150"/>
            <a:ext cx="5896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8DD013-DB57-6F3B-2297-8B5F978598DB}"/>
              </a:ext>
            </a:extLst>
          </p:cNvPr>
          <p:cNvSpPr txBox="1"/>
          <p:nvPr/>
        </p:nvSpPr>
        <p:spPr>
          <a:xfrm>
            <a:off x="464464" y="5669661"/>
            <a:ext cx="126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Trains collision auto avoidance control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B4AB96-2492-82D2-DB1F-34B176FEF97E}"/>
              </a:ext>
            </a:extLst>
          </p:cNvPr>
          <p:cNvCxnSpPr>
            <a:cxnSpLocks/>
          </p:cNvCxnSpPr>
          <p:nvPr/>
        </p:nvCxnSpPr>
        <p:spPr>
          <a:xfrm flipV="1">
            <a:off x="4857750" y="5105400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9FBBF6-4D95-9C16-A9E0-954A9EB5F493}"/>
              </a:ext>
            </a:extLst>
          </p:cNvPr>
          <p:cNvCxnSpPr>
            <a:cxnSpLocks/>
          </p:cNvCxnSpPr>
          <p:nvPr/>
        </p:nvCxnSpPr>
        <p:spPr>
          <a:xfrm flipV="1">
            <a:off x="4962525" y="5443828"/>
            <a:ext cx="647700" cy="1062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78447-9620-87B2-90CC-FF60BE08D028}"/>
              </a:ext>
            </a:extLst>
          </p:cNvPr>
          <p:cNvSpPr txBox="1"/>
          <p:nvPr/>
        </p:nvSpPr>
        <p:spPr>
          <a:xfrm>
            <a:off x="4425716" y="6427090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sensors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4C1D8-5F23-882A-9AA7-ED11D16BB237}"/>
              </a:ext>
            </a:extLst>
          </p:cNvPr>
          <p:cNvCxnSpPr>
            <a:cxnSpLocks/>
          </p:cNvCxnSpPr>
          <p:nvPr/>
        </p:nvCxnSpPr>
        <p:spPr>
          <a:xfrm flipV="1">
            <a:off x="7608875" y="5053303"/>
            <a:ext cx="0" cy="1400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8F54D-A475-9916-4C7B-0E3C5B36056E}"/>
              </a:ext>
            </a:extLst>
          </p:cNvPr>
          <p:cNvCxnSpPr>
            <a:cxnSpLocks/>
          </p:cNvCxnSpPr>
          <p:nvPr/>
        </p:nvCxnSpPr>
        <p:spPr>
          <a:xfrm flipH="1" flipV="1">
            <a:off x="7086600" y="5303333"/>
            <a:ext cx="407975" cy="11507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635281-DA41-7298-D174-1D051D8DC366}"/>
              </a:ext>
            </a:extLst>
          </p:cNvPr>
          <p:cNvSpPr txBox="1"/>
          <p:nvPr/>
        </p:nvSpPr>
        <p:spPr>
          <a:xfrm>
            <a:off x="6969343" y="6400606"/>
            <a:ext cx="1889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track signals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8515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D5D62-6980-44A6-51A4-FBFE78E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2" y="619214"/>
            <a:ext cx="1990476" cy="142857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886FA-FA2A-22FD-048F-2385E0BB63AC}"/>
              </a:ext>
            </a:extLst>
          </p:cNvPr>
          <p:cNvSpPr txBox="1"/>
          <p:nvPr/>
        </p:nvSpPr>
        <p:spPr>
          <a:xfrm>
            <a:off x="498425" y="225731"/>
            <a:ext cx="172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control panel</a:t>
            </a:r>
            <a:endParaRPr lang="en-SG" sz="1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9BA7B9-9468-EC00-B43B-4A201824EED2}"/>
              </a:ext>
            </a:extLst>
          </p:cNvPr>
          <p:cNvCxnSpPr>
            <a:cxnSpLocks/>
          </p:cNvCxnSpPr>
          <p:nvPr/>
        </p:nvCxnSpPr>
        <p:spPr>
          <a:xfrm flipV="1">
            <a:off x="828675" y="1828800"/>
            <a:ext cx="0" cy="11942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1A7ABD-6EC7-6C0B-CA85-0A396669D187}"/>
              </a:ext>
            </a:extLst>
          </p:cNvPr>
          <p:cNvCxnSpPr>
            <a:cxnSpLocks/>
          </p:cNvCxnSpPr>
          <p:nvPr/>
        </p:nvCxnSpPr>
        <p:spPr>
          <a:xfrm flipV="1">
            <a:off x="1238250" y="1909373"/>
            <a:ext cx="0" cy="6695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7660D-4EB1-849D-0853-3C7C4F94146B}"/>
              </a:ext>
            </a:extLst>
          </p:cNvPr>
          <p:cNvSpPr txBox="1"/>
          <p:nvPr/>
        </p:nvSpPr>
        <p:spPr>
          <a:xfrm>
            <a:off x="549323" y="3019390"/>
            <a:ext cx="176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power on Button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92EE6D-9302-EE92-5F17-76CB640D4A73}"/>
              </a:ext>
            </a:extLst>
          </p:cNvPr>
          <p:cNvCxnSpPr>
            <a:cxnSpLocks/>
          </p:cNvCxnSpPr>
          <p:nvPr/>
        </p:nvCxnSpPr>
        <p:spPr>
          <a:xfrm flipV="1">
            <a:off x="1609725" y="1928618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A3795-C82F-8DBD-4111-E352DBD92424}"/>
              </a:ext>
            </a:extLst>
          </p:cNvPr>
          <p:cNvSpPr txBox="1"/>
          <p:nvPr/>
        </p:nvSpPr>
        <p:spPr>
          <a:xfrm>
            <a:off x="1358875" y="2321130"/>
            <a:ext cx="1911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position reset button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8F998-E831-C666-47B3-5A45BB65AE16}"/>
              </a:ext>
            </a:extLst>
          </p:cNvPr>
          <p:cNvSpPr txBox="1"/>
          <p:nvPr/>
        </p:nvSpPr>
        <p:spPr>
          <a:xfrm>
            <a:off x="939848" y="2561379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Emergency Stop button (power cut off)</a:t>
            </a:r>
            <a:endParaRPr lang="en-SG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CFB718-CC41-2C63-92DF-CE0E04A9A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44" y="4365534"/>
            <a:ext cx="1552381" cy="15809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BC63A2-16F4-E804-C655-1BD989C771DE}"/>
              </a:ext>
            </a:extLst>
          </p:cNvPr>
          <p:cNvCxnSpPr>
            <a:cxnSpLocks/>
          </p:cNvCxnSpPr>
          <p:nvPr/>
        </p:nvCxnSpPr>
        <p:spPr>
          <a:xfrm flipV="1">
            <a:off x="857250" y="5798654"/>
            <a:ext cx="0" cy="4095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F498FE0-B720-B71D-A197-60B35890A602}"/>
              </a:ext>
            </a:extLst>
          </p:cNvPr>
          <p:cNvSpPr txBox="1"/>
          <p:nvPr/>
        </p:nvSpPr>
        <p:spPr>
          <a:xfrm>
            <a:off x="666944" y="6163413"/>
            <a:ext cx="176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on/off control</a:t>
            </a:r>
            <a:endParaRPr lang="en-SG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9E5FC6-0559-217F-65DB-AB651CC31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176" y="5532039"/>
            <a:ext cx="2380952" cy="6761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96455C-FE43-944A-3EED-BAF81A5D25DB}"/>
              </a:ext>
            </a:extLst>
          </p:cNvPr>
          <p:cNvSpPr txBox="1"/>
          <p:nvPr/>
        </p:nvSpPr>
        <p:spPr>
          <a:xfrm>
            <a:off x="6401285" y="4354486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rgbClr val="FF0000"/>
                </a:solidFill>
              </a:rPr>
              <a:t>OFF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“hit” the front stopped train directly and stop. An accident indicator will flash at the accident position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FB1324-7F15-57BF-89B8-998C873E2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3" b="15079"/>
          <a:stretch/>
        </p:blipFill>
        <p:spPr>
          <a:xfrm>
            <a:off x="6525110" y="5525341"/>
            <a:ext cx="2685714" cy="6828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7A5ADB-0FD8-76F0-CF1B-F9D28457D0EC}"/>
              </a:ext>
            </a:extLst>
          </p:cNvPr>
          <p:cNvSpPr txBox="1"/>
          <p:nvPr/>
        </p:nvSpPr>
        <p:spPr>
          <a:xfrm>
            <a:off x="2857369" y="4365534"/>
            <a:ext cx="3086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Train auto collision avoidance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en-US" sz="1200" b="1" dirty="0"/>
              <a:t>: </a:t>
            </a:r>
          </a:p>
          <a:p>
            <a:r>
              <a:rPr lang="en-US" sz="1200" dirty="0"/>
              <a:t>Behind train will change speed to 0 to wait the front train if the train’s sensor detects a train in it front in the safety threshold distance. </a:t>
            </a:r>
          </a:p>
          <a:p>
            <a:endParaRPr lang="en-SG" sz="1200" dirty="0"/>
          </a:p>
          <a:p>
            <a:r>
              <a:rPr lang="en-SG" sz="1200" dirty="0"/>
              <a:t>UI scenario :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E088EF-9559-1FF0-DFAA-06C556598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857" y="809621"/>
            <a:ext cx="4114286" cy="305714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DD4261-A65C-DE81-47F1-AB87A860D9F5}"/>
              </a:ext>
            </a:extLst>
          </p:cNvPr>
          <p:cNvCxnSpPr>
            <a:cxnSpLocks/>
          </p:cNvCxnSpPr>
          <p:nvPr/>
        </p:nvCxnSpPr>
        <p:spPr>
          <a:xfrm flipH="1">
            <a:off x="4504136" y="1171575"/>
            <a:ext cx="379429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5CE139F-60B1-9102-6771-B945DE24C9EC}"/>
              </a:ext>
            </a:extLst>
          </p:cNvPr>
          <p:cNvSpPr txBox="1"/>
          <p:nvPr/>
        </p:nvSpPr>
        <p:spPr>
          <a:xfrm>
            <a:off x="8328198" y="848409"/>
            <a:ext cx="164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click config dropdown menu and select “load scenario”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F435BF-8698-C9B0-CFAB-0FA1FBD72E66}"/>
              </a:ext>
            </a:extLst>
          </p:cNvPr>
          <p:cNvCxnSpPr>
            <a:cxnSpLocks/>
          </p:cNvCxnSpPr>
          <p:nvPr/>
        </p:nvCxnSpPr>
        <p:spPr>
          <a:xfrm flipH="1">
            <a:off x="7294704" y="2338193"/>
            <a:ext cx="1033494" cy="383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CC2338C-EF8D-A162-E347-F0452CDD99F0}"/>
              </a:ext>
            </a:extLst>
          </p:cNvPr>
          <p:cNvSpPr txBox="1"/>
          <p:nvPr/>
        </p:nvSpPr>
        <p:spPr>
          <a:xfrm>
            <a:off x="8406236" y="1706291"/>
            <a:ext cx="1488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2:When the Scenario selection window pop-up,</a:t>
            </a:r>
          </a:p>
          <a:p>
            <a:r>
              <a:rPr lang="en-US" sz="1200" b="1" dirty="0"/>
              <a:t>Click the Scenario you want to load </a:t>
            </a:r>
            <a:endParaRPr lang="en-SG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0849A-80B4-1070-0AC4-BB7EF448A592}"/>
              </a:ext>
            </a:extLst>
          </p:cNvPr>
          <p:cNvCxnSpPr>
            <a:cxnSpLocks/>
          </p:cNvCxnSpPr>
          <p:nvPr/>
        </p:nvCxnSpPr>
        <p:spPr>
          <a:xfrm flipH="1">
            <a:off x="6910916" y="3558504"/>
            <a:ext cx="13875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3336306-03A6-E676-317A-B53B4721AF95}"/>
              </a:ext>
            </a:extLst>
          </p:cNvPr>
          <p:cNvSpPr txBox="1"/>
          <p:nvPr/>
        </p:nvSpPr>
        <p:spPr>
          <a:xfrm>
            <a:off x="8388585" y="3220433"/>
            <a:ext cx="148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Click “OK” to load to the real-world simulator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56169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pic>
        <p:nvPicPr>
          <p:cNvPr id="12" name="Picture 11" descr="A picture containing diagram, line, technical drawing, plan&#10;&#10;Description automatically generated">
            <a:extLst>
              <a:ext uri="{FF2B5EF4-FFF2-40B4-BE49-F238E27FC236}">
                <a16:creationId xmlns:a16="http://schemas.microsoft.com/office/drawing/2014/main" id="{82DD5637-B5C2-5C9E-4E67-B18ABE7C78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t="11389" r="23941" b="14276"/>
          <a:stretch/>
        </p:blipFill>
        <p:spPr>
          <a:xfrm>
            <a:off x="3199296" y="4352142"/>
            <a:ext cx="4797778" cy="211102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302990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302990" y="59052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  <a:endCxn id="18" idx="0"/>
          </p:cNvCxnSpPr>
          <p:nvPr/>
        </p:nvCxnSpPr>
        <p:spPr>
          <a:xfrm rot="10800000" flipH="1" flipV="1">
            <a:off x="2489851" y="2012663"/>
            <a:ext cx="858468" cy="2983544"/>
          </a:xfrm>
          <a:prstGeom prst="bentConnector4">
            <a:avLst>
              <a:gd name="adj1" fmla="val -191343"/>
              <a:gd name="adj2" fmla="val 102098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0" y="3408575"/>
            <a:ext cx="813139" cy="2567326"/>
          </a:xfrm>
          <a:prstGeom prst="bentConnector3">
            <a:avLst>
              <a:gd name="adj1" fmla="val -28113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906416" y="499620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395337" y="1439798"/>
            <a:ext cx="2355223" cy="4757594"/>
          </a:xfrm>
          <a:prstGeom prst="bentConnector3">
            <a:avLst>
              <a:gd name="adj1" fmla="val 2958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/>
          <p:nvPr/>
        </p:nvCxnSpPr>
        <p:spPr>
          <a:xfrm flipH="1">
            <a:off x="2773108" y="1458798"/>
            <a:ext cx="1583703" cy="589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4397204" y="1172579"/>
            <a:ext cx="1630533" cy="5232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 entrance block sensor</a:t>
            </a:r>
            <a:endParaRPr lang="en-SG" sz="14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2565114"/>
            <a:ext cx="1646807" cy="425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4403001" y="2788662"/>
            <a:ext cx="1366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Area</a:t>
            </a:r>
            <a:endParaRPr lang="en-SG" sz="1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7950" y="3428374"/>
            <a:ext cx="1716810" cy="351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4545792" y="3618652"/>
            <a:ext cx="1628764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Junction entrance  release sensor</a:t>
            </a:r>
            <a:endParaRPr lang="en-SG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3194151" y="6262297"/>
            <a:ext cx="504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T-flip-flop latching relay implemented by PLC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>
            <a:off x="3322380" y="2103303"/>
            <a:ext cx="1914050" cy="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5255820" y="1926875"/>
            <a:ext cx="228527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Train entrance block signal </a:t>
            </a:r>
            <a:endParaRPr lang="en-SG" sz="14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D43B9C-47CD-5EDD-E485-5CC44EE01B1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027737" y="1434189"/>
            <a:ext cx="4289864" cy="5784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6620714" y="697954"/>
            <a:ext cx="228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9015319" y="399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541099" y="2080764"/>
            <a:ext cx="3196031" cy="126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7521709" y="1837467"/>
            <a:ext cx="1690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174556" y="3880262"/>
            <a:ext cx="4260916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6" y="3594752"/>
            <a:ext cx="260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7541099" y="5220092"/>
            <a:ext cx="1474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05D221-07A8-54B9-1AA1-EA1B33CC28D1}"/>
              </a:ext>
            </a:extLst>
          </p:cNvPr>
          <p:cNvCxnSpPr>
            <a:cxnSpLocks/>
          </p:cNvCxnSpPr>
          <p:nvPr/>
        </p:nvCxnSpPr>
        <p:spPr>
          <a:xfrm>
            <a:off x="6545497" y="2948095"/>
            <a:ext cx="4397284" cy="22406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2EFBBC-7E30-3FAA-2C3C-A91BF96D90B7}"/>
              </a:ext>
            </a:extLst>
          </p:cNvPr>
          <p:cNvCxnSpPr>
            <a:cxnSpLocks/>
          </p:cNvCxnSpPr>
          <p:nvPr/>
        </p:nvCxnSpPr>
        <p:spPr>
          <a:xfrm flipH="1">
            <a:off x="6545497" y="2227686"/>
            <a:ext cx="17935" cy="7510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5624809" y="2220322"/>
            <a:ext cx="1690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Step 4: Junction entrance block signal will turn OFF (green) to allow the train on yellow track to enter the junction </a:t>
            </a:r>
            <a:endParaRPr lang="en-SG" sz="1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73C7348-1777-A0CE-3CAE-96EC6F83F2DC}"/>
              </a:ext>
            </a:extLst>
          </p:cNvPr>
          <p:cNvCxnSpPr>
            <a:cxnSpLocks/>
          </p:cNvCxnSpPr>
          <p:nvPr/>
        </p:nvCxnSpPr>
        <p:spPr>
          <a:xfrm>
            <a:off x="841036" y="6236746"/>
            <a:ext cx="510697" cy="2011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67D6CD-1EF2-798D-0E2C-7421A4F4C60A}"/>
              </a:ext>
            </a:extLst>
          </p:cNvPr>
          <p:cNvSpPr txBox="1"/>
          <p:nvPr/>
        </p:nvSpPr>
        <p:spPr>
          <a:xfrm>
            <a:off x="1366936" y="6284049"/>
            <a:ext cx="13884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wire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54244" y="390839"/>
            <a:ext cx="5044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Junction’s Senor-Signal physical wire connection and operating logic 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2990</Words>
  <Application>Microsoft Office PowerPoint</Application>
  <PresentationFormat>Widescreen</PresentationFormat>
  <Paragraphs>616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101</cp:revision>
  <dcterms:created xsi:type="dcterms:W3CDTF">2023-06-01T08:16:04Z</dcterms:created>
  <dcterms:modified xsi:type="dcterms:W3CDTF">2024-04-23T08:56:47Z</dcterms:modified>
</cp:coreProperties>
</file>