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6" r:id="rId2"/>
    <p:sldId id="287" r:id="rId3"/>
    <p:sldId id="289" r:id="rId4"/>
    <p:sldId id="288" r:id="rId5"/>
    <p:sldId id="259" r:id="rId6"/>
    <p:sldId id="256" r:id="rId7"/>
    <p:sldId id="257" r:id="rId8"/>
    <p:sldId id="258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3" r:id="rId26"/>
    <p:sldId id="280" r:id="rId27"/>
    <p:sldId id="281" r:id="rId28"/>
    <p:sldId id="282" r:id="rId29"/>
    <p:sldId id="260" r:id="rId30"/>
    <p:sldId id="261" r:id="rId31"/>
    <p:sldId id="26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6F"/>
    <a:srgbClr val="FFFFFF"/>
    <a:srgbClr val="F4C54F"/>
    <a:srgbClr val="D67A3B"/>
    <a:srgbClr val="30AFDC"/>
    <a:srgbClr val="645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30" d="100"/>
          <a:sy n="130" d="100"/>
        </p:scale>
        <p:origin x="-426" y="-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67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64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4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09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3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ectangle 1185">
            <a:extLst>
              <a:ext uri="{FF2B5EF4-FFF2-40B4-BE49-F238E27FC236}">
                <a16:creationId xmlns:a16="http://schemas.microsoft.com/office/drawing/2014/main" id="{A1C878C5-1561-7942-8802-6FE5CF4FC098}"/>
              </a:ext>
            </a:extLst>
          </p:cNvPr>
          <p:cNvSpPr/>
          <p:nvPr/>
        </p:nvSpPr>
        <p:spPr>
          <a:xfrm>
            <a:off x="766355" y="727139"/>
            <a:ext cx="9949591" cy="54037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5D400A27-EDB7-5C51-56F1-C547FCDCB759}"/>
              </a:ext>
            </a:extLst>
          </p:cNvPr>
          <p:cNvSpPr/>
          <p:nvPr/>
        </p:nvSpPr>
        <p:spPr>
          <a:xfrm>
            <a:off x="1025305" y="1377236"/>
            <a:ext cx="7113685" cy="701774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F3A3FE49-76A1-302F-92AA-09267BCBE27D}"/>
              </a:ext>
            </a:extLst>
          </p:cNvPr>
          <p:cNvSpPr/>
          <p:nvPr/>
        </p:nvSpPr>
        <p:spPr>
          <a:xfrm>
            <a:off x="1009536" y="2181336"/>
            <a:ext cx="7113685" cy="7017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4563B-4B8E-8204-3300-F8A8494FF496}"/>
              </a:ext>
            </a:extLst>
          </p:cNvPr>
          <p:cNvSpPr/>
          <p:nvPr/>
        </p:nvSpPr>
        <p:spPr>
          <a:xfrm>
            <a:off x="1030029" y="5361978"/>
            <a:ext cx="5516270" cy="543367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70DB2-796E-77D5-4D21-0A58FB34809C}"/>
              </a:ext>
            </a:extLst>
          </p:cNvPr>
          <p:cNvSpPr txBox="1"/>
          <p:nvPr/>
        </p:nvSpPr>
        <p:spPr>
          <a:xfrm>
            <a:off x="1170484" y="5351718"/>
            <a:ext cx="11396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sz="1100" dirty="0">
                <a:solidFill>
                  <a:schemeClr val="bg1"/>
                </a:solidFill>
              </a:rPr>
              <a:t>Physical Process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Field I/O device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6F40E-6CDC-3142-B355-A8948EAC2FD9}"/>
              </a:ext>
            </a:extLst>
          </p:cNvPr>
          <p:cNvSpPr/>
          <p:nvPr/>
        </p:nvSpPr>
        <p:spPr>
          <a:xfrm>
            <a:off x="2523869" y="54690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Sensors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8A9D1-3982-3D6B-A958-90AC1A17CFAA}"/>
              </a:ext>
            </a:extLst>
          </p:cNvPr>
          <p:cNvSpPr/>
          <p:nvPr/>
        </p:nvSpPr>
        <p:spPr>
          <a:xfrm>
            <a:off x="3390834" y="54690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Signals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E9C76-96F5-8D37-3368-4E25A569123F}"/>
              </a:ext>
            </a:extLst>
          </p:cNvPr>
          <p:cNvSpPr/>
          <p:nvPr/>
        </p:nvSpPr>
        <p:spPr>
          <a:xfrm>
            <a:off x="4257799" y="5469061"/>
            <a:ext cx="629382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Sensors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B0103-000E-D884-D82B-6861D521F216}"/>
              </a:ext>
            </a:extLst>
          </p:cNvPr>
          <p:cNvSpPr/>
          <p:nvPr/>
        </p:nvSpPr>
        <p:spPr>
          <a:xfrm>
            <a:off x="5031440" y="54690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Moto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81798-A60F-32EB-F496-9C71CD6E9939}"/>
              </a:ext>
            </a:extLst>
          </p:cNvPr>
          <p:cNvSpPr/>
          <p:nvPr/>
        </p:nvSpPr>
        <p:spPr>
          <a:xfrm>
            <a:off x="5733273" y="54690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Brake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A433AA-43FB-8750-BF01-2C9651EEEFC9}"/>
              </a:ext>
            </a:extLst>
          </p:cNvPr>
          <p:cNvSpPr/>
          <p:nvPr/>
        </p:nvSpPr>
        <p:spPr>
          <a:xfrm>
            <a:off x="1030029" y="4725323"/>
            <a:ext cx="5516270" cy="543367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B32DD-70D5-783A-A9F3-FDE1CE545FA2}"/>
              </a:ext>
            </a:extLst>
          </p:cNvPr>
          <p:cNvSpPr txBox="1"/>
          <p:nvPr/>
        </p:nvSpPr>
        <p:spPr>
          <a:xfrm>
            <a:off x="1175941" y="4776006"/>
            <a:ext cx="1139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1</a:t>
            </a:r>
          </a:p>
          <a:p>
            <a:r>
              <a:rPr lang="en-US" sz="1100" dirty="0"/>
              <a:t>Controller LAN </a:t>
            </a:r>
            <a:endParaRPr lang="en-SG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62F044-8FE8-1152-9ACA-23513CEC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90" y="4853293"/>
            <a:ext cx="490976" cy="318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74B07-8672-BA15-9514-721DBD1E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22" y="4853292"/>
            <a:ext cx="448336" cy="318817"/>
          </a:xfrm>
          <a:prstGeom prst="rect">
            <a:avLst/>
          </a:prstGeom>
        </p:spPr>
      </p:pic>
      <p:pic>
        <p:nvPicPr>
          <p:cNvPr id="17" name="Picture 1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6A62323-1893-2A44-E31A-500A7AE7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7" y="4818963"/>
            <a:ext cx="353441" cy="3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1607BC-B686-9D1F-A5FA-30805718B76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885222" y="5206439"/>
            <a:ext cx="395156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991FDC-5938-A523-4381-4ED40121CBCC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3280378" y="5206439"/>
            <a:ext cx="471809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54381-5E81-C02C-7A39-EBFFD50C3174}"/>
              </a:ext>
            </a:extLst>
          </p:cNvPr>
          <p:cNvSpPr txBox="1"/>
          <p:nvPr/>
        </p:nvSpPr>
        <p:spPr>
          <a:xfrm>
            <a:off x="3475674" y="4792140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PLC</a:t>
            </a:r>
            <a:endParaRPr lang="en-SG" sz="11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474EE5-F843-6614-7C22-FF1BC3897E78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572490" y="5172109"/>
            <a:ext cx="0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565DA-4985-1133-CEE1-9C6E0B85149D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4572490" y="5172109"/>
            <a:ext cx="1098988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BE920-42E9-E2CE-85C9-3D006141741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5310227" y="5172109"/>
            <a:ext cx="361251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B032D-39DE-A1C0-0C8C-6AEA72E03ADA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671478" y="5172109"/>
            <a:ext cx="340582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8A6CA7-BC7C-A2AD-8A1E-273F67297E69}"/>
              </a:ext>
            </a:extLst>
          </p:cNvPr>
          <p:cNvSpPr txBox="1"/>
          <p:nvPr/>
        </p:nvSpPr>
        <p:spPr>
          <a:xfrm>
            <a:off x="4760703" y="4738867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RTU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EB39A8-7F63-3990-6B76-1172C8811636}"/>
              </a:ext>
            </a:extLst>
          </p:cNvPr>
          <p:cNvSpPr txBox="1"/>
          <p:nvPr/>
        </p:nvSpPr>
        <p:spPr>
          <a:xfrm>
            <a:off x="5918350" y="4754861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PLC</a:t>
            </a:r>
            <a:endParaRPr lang="en-SG" sz="1100" b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85626E-31DC-F276-5A63-CE519FEA04B4}"/>
              </a:ext>
            </a:extLst>
          </p:cNvPr>
          <p:cNvSpPr/>
          <p:nvPr/>
        </p:nvSpPr>
        <p:spPr>
          <a:xfrm>
            <a:off x="1049117" y="3985511"/>
            <a:ext cx="5929012" cy="621014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FA0D33-2DD1-53A8-D239-A20309226850}"/>
              </a:ext>
            </a:extLst>
          </p:cNvPr>
          <p:cNvSpPr txBox="1"/>
          <p:nvPr/>
        </p:nvSpPr>
        <p:spPr>
          <a:xfrm>
            <a:off x="1171650" y="3995936"/>
            <a:ext cx="13915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Control Center (HQ) Processing LAN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D95CB2AF-7D8A-A169-A9E1-56EFC74F203B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531818" y="4228445"/>
            <a:ext cx="339078" cy="84195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08D49CE-FD8F-FB30-4172-C58A239BA7F8}"/>
              </a:ext>
            </a:extLst>
          </p:cNvPr>
          <p:cNvSpPr txBox="1"/>
          <p:nvPr/>
        </p:nvSpPr>
        <p:spPr>
          <a:xfrm>
            <a:off x="4349379" y="41417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Railway Track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F0A7B6F-5D7D-E093-0D5D-C5BE474ABFAE}"/>
              </a:ext>
            </a:extLst>
          </p:cNvPr>
          <p:cNvCxnSpPr>
            <a:cxnSpLocks/>
          </p:cNvCxnSpPr>
          <p:nvPr/>
        </p:nvCxnSpPr>
        <p:spPr>
          <a:xfrm>
            <a:off x="4782938" y="5117112"/>
            <a:ext cx="65000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DD0D8DA8-D7CE-18E8-616C-361AFB6B2AF5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867992" y="4221720"/>
            <a:ext cx="336070" cy="92707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2775E1AA-FCCD-A2A2-BD43-5E926AA246E7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417487" y="4599301"/>
            <a:ext cx="336071" cy="17191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5E5B2C7-E758-EBFC-87E5-9A092A38001F}"/>
              </a:ext>
            </a:extLst>
          </p:cNvPr>
          <p:cNvSpPr txBox="1"/>
          <p:nvPr/>
        </p:nvSpPr>
        <p:spPr>
          <a:xfrm>
            <a:off x="5722675" y="41417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Railway Train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14523CF-F535-A874-70AC-D9B00DCA5895}"/>
              </a:ext>
            </a:extLst>
          </p:cNvPr>
          <p:cNvCxnSpPr>
            <a:cxnSpLocks/>
          </p:cNvCxnSpPr>
          <p:nvPr/>
        </p:nvCxnSpPr>
        <p:spPr>
          <a:xfrm>
            <a:off x="3471594" y="4334894"/>
            <a:ext cx="45952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79EF782C-4E66-5E55-8B10-35C1F88AD1E8}"/>
              </a:ext>
            </a:extLst>
          </p:cNvPr>
          <p:cNvCxnSpPr>
            <a:cxnSpLocks/>
          </p:cNvCxnSpPr>
          <p:nvPr/>
        </p:nvCxnSpPr>
        <p:spPr>
          <a:xfrm flipV="1">
            <a:off x="3050519" y="4186256"/>
            <a:ext cx="2466476" cy="141248"/>
          </a:xfrm>
          <a:prstGeom prst="bentConnector4">
            <a:avLst>
              <a:gd name="adj1" fmla="val 15774"/>
              <a:gd name="adj2" fmla="val 169361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Graphic 1066" descr="Computer with solid fill">
            <a:extLst>
              <a:ext uri="{FF2B5EF4-FFF2-40B4-BE49-F238E27FC236}">
                <a16:creationId xmlns:a16="http://schemas.microsoft.com/office/drawing/2014/main" id="{2A2F7788-846A-2498-75B5-7917A9FB5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6379" y="4103917"/>
            <a:ext cx="446421" cy="446421"/>
          </a:xfrm>
          <a:prstGeom prst="rect">
            <a:avLst/>
          </a:prstGeom>
        </p:spPr>
      </p:pic>
      <p:pic>
        <p:nvPicPr>
          <p:cNvPr id="1071" name="Graphic 1070" descr="Ui Ux with solid fill">
            <a:extLst>
              <a:ext uri="{FF2B5EF4-FFF2-40B4-BE49-F238E27FC236}">
                <a16:creationId xmlns:a16="http://schemas.microsoft.com/office/drawing/2014/main" id="{724A207D-6425-2AF0-54CD-188748E03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3468" y="4141097"/>
            <a:ext cx="428782" cy="428782"/>
          </a:xfrm>
          <a:prstGeom prst="rect">
            <a:avLst/>
          </a:prstGeom>
        </p:spPr>
      </p:pic>
      <p:pic>
        <p:nvPicPr>
          <p:cNvPr id="1072" name="Graphic 1071" descr="Ui Ux with solid fill">
            <a:extLst>
              <a:ext uri="{FF2B5EF4-FFF2-40B4-BE49-F238E27FC236}">
                <a16:creationId xmlns:a16="http://schemas.microsoft.com/office/drawing/2014/main" id="{5B15DE57-A8FE-52B0-BFF1-BB754CF31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2549" y="4141726"/>
            <a:ext cx="428782" cy="428782"/>
          </a:xfrm>
          <a:prstGeom prst="rect">
            <a:avLst/>
          </a:prstGeom>
        </p:spPr>
      </p:pic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914357B2-86CF-631A-5913-25692EE3E089}"/>
              </a:ext>
            </a:extLst>
          </p:cNvPr>
          <p:cNvSpPr/>
          <p:nvPr/>
        </p:nvSpPr>
        <p:spPr>
          <a:xfrm>
            <a:off x="999993" y="2990612"/>
            <a:ext cx="7132773" cy="825418"/>
          </a:xfrm>
          <a:prstGeom prst="roundRect">
            <a:avLst/>
          </a:prstGeom>
          <a:solidFill>
            <a:srgbClr val="6458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2CF85FF-5D49-D805-A061-C8498C40474D}"/>
              </a:ext>
            </a:extLst>
          </p:cNvPr>
          <p:cNvSpPr txBox="1"/>
          <p:nvPr/>
        </p:nvSpPr>
        <p:spPr>
          <a:xfrm>
            <a:off x="1128739" y="3058817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Operations Management Zone </a:t>
            </a:r>
          </a:p>
        </p:txBody>
      </p:sp>
      <p:pic>
        <p:nvPicPr>
          <p:cNvPr id="1076" name="Graphic 1075" descr="Full Brick Wall with solid fill">
            <a:extLst>
              <a:ext uri="{FF2B5EF4-FFF2-40B4-BE49-F238E27FC236}">
                <a16:creationId xmlns:a16="http://schemas.microsoft.com/office/drawing/2014/main" id="{8B94EF13-072D-CCF8-6A42-BA9A13AE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3540792"/>
            <a:ext cx="418359" cy="418359"/>
          </a:xfrm>
          <a:prstGeom prst="rect">
            <a:avLst/>
          </a:prstGeom>
        </p:spPr>
      </p:pic>
      <p:pic>
        <p:nvPicPr>
          <p:cNvPr id="1078" name="Graphic 1077" descr="Ui Ux with solid fill">
            <a:extLst>
              <a:ext uri="{FF2B5EF4-FFF2-40B4-BE49-F238E27FC236}">
                <a16:creationId xmlns:a16="http://schemas.microsoft.com/office/drawing/2014/main" id="{41868FD4-2C3E-94CF-BFF6-99B06DC05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0377" y="3084516"/>
            <a:ext cx="428782" cy="42878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22EC80E6-44A6-FC03-6874-533B6B05F0AB}"/>
              </a:ext>
            </a:extLst>
          </p:cNvPr>
          <p:cNvSpPr txBox="1"/>
          <p:nvPr/>
        </p:nvSpPr>
        <p:spPr>
          <a:xfrm>
            <a:off x="3152065" y="3414175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Management HMI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7BC5915C-F6B5-F29B-1923-49FF773CB471}"/>
              </a:ext>
            </a:extLst>
          </p:cNvPr>
          <p:cNvSpPr txBox="1"/>
          <p:nvPr/>
        </p:nvSpPr>
        <p:spPr>
          <a:xfrm>
            <a:off x="4177519" y="3414173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Application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1" name="Graphic 1080" descr="Computer with solid fill">
            <a:extLst>
              <a:ext uri="{FF2B5EF4-FFF2-40B4-BE49-F238E27FC236}">
                <a16:creationId xmlns:a16="http://schemas.microsoft.com/office/drawing/2014/main" id="{AC181E2B-5E63-F135-D614-E63DE3E3AF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8825" y="3001685"/>
            <a:ext cx="481208" cy="481208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71EA90D7-C945-7165-BDAB-7B05C6BC7DAD}"/>
              </a:ext>
            </a:extLst>
          </p:cNvPr>
          <p:cNvSpPr txBox="1"/>
          <p:nvPr/>
        </p:nvSpPr>
        <p:spPr>
          <a:xfrm>
            <a:off x="5097730" y="339307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Base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4" name="Graphic 1083" descr="Server with solid fill">
            <a:extLst>
              <a:ext uri="{FF2B5EF4-FFF2-40B4-BE49-F238E27FC236}">
                <a16:creationId xmlns:a16="http://schemas.microsoft.com/office/drawing/2014/main" id="{0EA5F216-35B3-58B8-4678-1120BC950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6860" y="3040419"/>
            <a:ext cx="446421" cy="446421"/>
          </a:xfrm>
          <a:prstGeom prst="rect">
            <a:avLst/>
          </a:prstGeom>
        </p:spPr>
      </p:pic>
      <p:pic>
        <p:nvPicPr>
          <p:cNvPr id="1086" name="Graphic 1085" descr="Database with solid fill">
            <a:extLst>
              <a:ext uri="{FF2B5EF4-FFF2-40B4-BE49-F238E27FC236}">
                <a16:creationId xmlns:a16="http://schemas.microsoft.com/office/drawing/2014/main" id="{99F08A30-6709-79C6-9E7F-CD83A656E1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11056" y="3017846"/>
            <a:ext cx="481208" cy="481208"/>
          </a:xfrm>
          <a:prstGeom prst="rect">
            <a:avLst/>
          </a:prstGeom>
        </p:spPr>
      </p:pic>
      <p:pic>
        <p:nvPicPr>
          <p:cNvPr id="1087" name="Graphic 1086" descr="Database with solid fill">
            <a:extLst>
              <a:ext uri="{FF2B5EF4-FFF2-40B4-BE49-F238E27FC236}">
                <a16:creationId xmlns:a16="http://schemas.microsoft.com/office/drawing/2014/main" id="{302206FE-61E3-8309-CCF1-CC5ED1EB6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0243" y="3025391"/>
            <a:ext cx="481208" cy="481208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0DB50CC0-3075-E20E-44BF-07CECAE7D5EE}"/>
              </a:ext>
            </a:extLst>
          </p:cNvPr>
          <p:cNvSpPr txBox="1"/>
          <p:nvPr/>
        </p:nvSpPr>
        <p:spPr>
          <a:xfrm>
            <a:off x="6012060" y="3422282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Historian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29EFB4D8-076F-4B5B-F99D-9F8943438435}"/>
              </a:ext>
            </a:extLst>
          </p:cNvPr>
          <p:cNvSpPr txBox="1"/>
          <p:nvPr/>
        </p:nvSpPr>
        <p:spPr>
          <a:xfrm>
            <a:off x="7087431" y="3413587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Engineer workstations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0407D7C-547F-62CD-D8AF-DA4F7D0ED12D}"/>
              </a:ext>
            </a:extLst>
          </p:cNvPr>
          <p:cNvCxnSpPr/>
          <p:nvPr/>
        </p:nvCxnSpPr>
        <p:spPr>
          <a:xfrm>
            <a:off x="3709159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D08FAC4E-162A-A2F2-4A8B-747B18B452F8}"/>
              </a:ext>
            </a:extLst>
          </p:cNvPr>
          <p:cNvCxnSpPr/>
          <p:nvPr/>
        </p:nvCxnSpPr>
        <p:spPr>
          <a:xfrm>
            <a:off x="4653386" y="3272373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222A198-A579-FB84-6E4C-420706FDA77E}"/>
              </a:ext>
            </a:extLst>
          </p:cNvPr>
          <p:cNvCxnSpPr/>
          <p:nvPr/>
        </p:nvCxnSpPr>
        <p:spPr>
          <a:xfrm>
            <a:off x="5516995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23BFCB02-A338-081F-BA8A-E2273BAF2FF2}"/>
              </a:ext>
            </a:extLst>
          </p:cNvPr>
          <p:cNvCxnSpPr>
            <a:cxnSpLocks/>
          </p:cNvCxnSpPr>
          <p:nvPr/>
        </p:nvCxnSpPr>
        <p:spPr>
          <a:xfrm>
            <a:off x="6448268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22069877-8361-629C-A14C-E8B89795F45D}"/>
              </a:ext>
            </a:extLst>
          </p:cNvPr>
          <p:cNvCxnSpPr>
            <a:cxnSpLocks/>
          </p:cNvCxnSpPr>
          <p:nvPr/>
        </p:nvCxnSpPr>
        <p:spPr>
          <a:xfrm>
            <a:off x="6817879" y="3051755"/>
            <a:ext cx="0" cy="7366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2FA3453-63B2-8FC4-329E-F8FD6202089E}"/>
              </a:ext>
            </a:extLst>
          </p:cNvPr>
          <p:cNvCxnSpPr>
            <a:cxnSpLocks/>
          </p:cNvCxnSpPr>
          <p:nvPr/>
        </p:nvCxnSpPr>
        <p:spPr>
          <a:xfrm>
            <a:off x="2762189" y="2722408"/>
            <a:ext cx="0" cy="8723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16F48B1-718D-355D-E8C9-0FF5777EF7D2}"/>
              </a:ext>
            </a:extLst>
          </p:cNvPr>
          <p:cNvCxnSpPr>
            <a:cxnSpLocks/>
          </p:cNvCxnSpPr>
          <p:nvPr/>
        </p:nvCxnSpPr>
        <p:spPr>
          <a:xfrm flipV="1">
            <a:off x="2773505" y="3272373"/>
            <a:ext cx="467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D9B3248B-51B1-CBDA-FF09-632068B624C9}"/>
              </a:ext>
            </a:extLst>
          </p:cNvPr>
          <p:cNvCxnSpPr>
            <a:cxnSpLocks/>
            <a:stCxn id="1076" idx="2"/>
          </p:cNvCxnSpPr>
          <p:nvPr/>
        </p:nvCxnSpPr>
        <p:spPr>
          <a:xfrm flipH="1">
            <a:off x="2762189" y="3959151"/>
            <a:ext cx="1" cy="2271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0" name="Graphic 1109" descr="Full Brick Wall with solid fill">
            <a:extLst>
              <a:ext uri="{FF2B5EF4-FFF2-40B4-BE49-F238E27FC236}">
                <a16:creationId xmlns:a16="http://schemas.microsoft.com/office/drawing/2014/main" id="{3E9B246E-A534-888D-AB32-BD4FB9044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5138" y="2371173"/>
            <a:ext cx="418359" cy="418359"/>
          </a:xfrm>
          <a:prstGeom prst="rect">
            <a:avLst/>
          </a:prstGeom>
        </p:spPr>
      </p:pic>
      <p:pic>
        <p:nvPicPr>
          <p:cNvPr id="1112" name="Graphic 1111" descr="Server with solid fill">
            <a:extLst>
              <a:ext uri="{FF2B5EF4-FFF2-40B4-BE49-F238E27FC236}">
                <a16:creationId xmlns:a16="http://schemas.microsoft.com/office/drawing/2014/main" id="{70F8BC10-C7E5-9F6E-015E-6D2853209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8174" y="2292147"/>
            <a:ext cx="418360" cy="418360"/>
          </a:xfrm>
          <a:prstGeom prst="rect">
            <a:avLst/>
          </a:prstGeom>
        </p:spPr>
      </p:pic>
      <p:pic>
        <p:nvPicPr>
          <p:cNvPr id="1114" name="Graphic 1113" descr="Syncing cloud with solid fill">
            <a:extLst>
              <a:ext uri="{FF2B5EF4-FFF2-40B4-BE49-F238E27FC236}">
                <a16:creationId xmlns:a16="http://schemas.microsoft.com/office/drawing/2014/main" id="{1325A67F-30B2-B0FE-E6BF-3B4D264AFC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16282" y="1342735"/>
            <a:ext cx="587240" cy="587240"/>
          </a:xfrm>
          <a:prstGeom prst="rect">
            <a:avLst/>
          </a:prstGeom>
        </p:spPr>
      </p:pic>
      <p:pic>
        <p:nvPicPr>
          <p:cNvPr id="1116" name="Graphic 1115" descr="Envelope with solid fill">
            <a:extLst>
              <a:ext uri="{FF2B5EF4-FFF2-40B4-BE49-F238E27FC236}">
                <a16:creationId xmlns:a16="http://schemas.microsoft.com/office/drawing/2014/main" id="{074946F4-A2AF-8D4C-EFEA-B79A2B3762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97379" y="1343476"/>
            <a:ext cx="587241" cy="587241"/>
          </a:xfrm>
          <a:prstGeom prst="rect">
            <a:avLst/>
          </a:prstGeom>
        </p:spPr>
      </p:pic>
      <p:pic>
        <p:nvPicPr>
          <p:cNvPr id="1117" name="Graphic 1116" descr="Server with solid fill">
            <a:extLst>
              <a:ext uri="{FF2B5EF4-FFF2-40B4-BE49-F238E27FC236}">
                <a16:creationId xmlns:a16="http://schemas.microsoft.com/office/drawing/2014/main" id="{64FF1BEF-4377-1F9A-61FD-5546B9CDD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080" y="2300530"/>
            <a:ext cx="418360" cy="418360"/>
          </a:xfrm>
          <a:prstGeom prst="rect">
            <a:avLst/>
          </a:prstGeom>
        </p:spPr>
      </p:pic>
      <p:pic>
        <p:nvPicPr>
          <p:cNvPr id="1118" name="Graphic 1117" descr="Server with solid fill">
            <a:extLst>
              <a:ext uri="{FF2B5EF4-FFF2-40B4-BE49-F238E27FC236}">
                <a16:creationId xmlns:a16="http://schemas.microsoft.com/office/drawing/2014/main" id="{8F421C18-8E62-5647-EA8C-B5C0C7174F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7159" y="2300530"/>
            <a:ext cx="418360" cy="418360"/>
          </a:xfrm>
          <a:prstGeom prst="rect">
            <a:avLst/>
          </a:prstGeom>
        </p:spPr>
      </p:pic>
      <p:pic>
        <p:nvPicPr>
          <p:cNvPr id="1120" name="Graphic 1119" descr="Laptop with solid fill">
            <a:extLst>
              <a:ext uri="{FF2B5EF4-FFF2-40B4-BE49-F238E27FC236}">
                <a16:creationId xmlns:a16="http://schemas.microsoft.com/office/drawing/2014/main" id="{5A10507F-25C6-7E02-E11D-F3D9D9D512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65203" y="2291019"/>
            <a:ext cx="482408" cy="482408"/>
          </a:xfrm>
          <a:prstGeom prst="rect">
            <a:avLst/>
          </a:prstGeom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D9B6DF5-628A-6FB6-E901-9C7E42C950EB}"/>
              </a:ext>
            </a:extLst>
          </p:cNvPr>
          <p:cNvSpPr txBox="1"/>
          <p:nvPr/>
        </p:nvSpPr>
        <p:spPr>
          <a:xfrm>
            <a:off x="3082800" y="2660192"/>
            <a:ext cx="126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Domain Controller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F1EE0E2E-894D-F473-936C-99D8EB6C663B}"/>
              </a:ext>
            </a:extLst>
          </p:cNvPr>
          <p:cNvSpPr txBox="1"/>
          <p:nvPr/>
        </p:nvSpPr>
        <p:spPr>
          <a:xfrm>
            <a:off x="4257799" y="2648998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Internal Web-Server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B21C9B5-C6F0-6A42-ACDA-A2F2920AD3C0}"/>
              </a:ext>
            </a:extLst>
          </p:cNvPr>
          <p:cNvSpPr txBox="1"/>
          <p:nvPr/>
        </p:nvSpPr>
        <p:spPr>
          <a:xfrm>
            <a:off x="5589015" y="2642493"/>
            <a:ext cx="111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Business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A08FE2D6-7A49-E741-91CE-8281B9B68221}"/>
              </a:ext>
            </a:extLst>
          </p:cNvPr>
          <p:cNvSpPr txBox="1"/>
          <p:nvPr/>
        </p:nvSpPr>
        <p:spPr>
          <a:xfrm>
            <a:off x="6659916" y="2642493"/>
            <a:ext cx="146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Staff laptop/Desktops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EBAA5112-7011-B4BD-1C71-7DD655517F5B}"/>
              </a:ext>
            </a:extLst>
          </p:cNvPr>
          <p:cNvCxnSpPr>
            <a:cxnSpLocks/>
          </p:cNvCxnSpPr>
          <p:nvPr/>
        </p:nvCxnSpPr>
        <p:spPr>
          <a:xfrm>
            <a:off x="2928555" y="2566033"/>
            <a:ext cx="579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104B64B9-F083-A355-B7C6-4B068ACC395D}"/>
              </a:ext>
            </a:extLst>
          </p:cNvPr>
          <p:cNvCxnSpPr>
            <a:cxnSpLocks/>
          </p:cNvCxnSpPr>
          <p:nvPr/>
        </p:nvCxnSpPr>
        <p:spPr>
          <a:xfrm>
            <a:off x="3887709" y="2554106"/>
            <a:ext cx="725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F8E5D62-3A3A-3038-3D50-D932C9A93AE0}"/>
              </a:ext>
            </a:extLst>
          </p:cNvPr>
          <p:cNvCxnSpPr>
            <a:cxnSpLocks/>
          </p:cNvCxnSpPr>
          <p:nvPr/>
        </p:nvCxnSpPr>
        <p:spPr>
          <a:xfrm>
            <a:off x="4961899" y="2554106"/>
            <a:ext cx="8402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2FF1CE86-F83A-C26B-EE5E-A7541EA5BE2A}"/>
              </a:ext>
            </a:extLst>
          </p:cNvPr>
          <p:cNvCxnSpPr>
            <a:cxnSpLocks/>
          </p:cNvCxnSpPr>
          <p:nvPr/>
        </p:nvCxnSpPr>
        <p:spPr>
          <a:xfrm>
            <a:off x="6187527" y="2554106"/>
            <a:ext cx="6776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354713B-2803-5197-EAFA-D31AF53F2782}"/>
              </a:ext>
            </a:extLst>
          </p:cNvPr>
          <p:cNvSpPr txBox="1"/>
          <p:nvPr/>
        </p:nvSpPr>
        <p:spPr>
          <a:xfrm>
            <a:off x="1170484" y="222411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Enterprise </a:t>
            </a:r>
          </a:p>
          <a:p>
            <a:r>
              <a:rPr lang="en-US" sz="1100" dirty="0">
                <a:solidFill>
                  <a:schemeClr val="bg1"/>
                </a:solidFill>
              </a:rPr>
              <a:t>Zone </a:t>
            </a:r>
          </a:p>
        </p:txBody>
      </p:sp>
      <p:pic>
        <p:nvPicPr>
          <p:cNvPr id="1135" name="Graphic 1134" descr="Full Brick Wall with solid fill">
            <a:extLst>
              <a:ext uri="{FF2B5EF4-FFF2-40B4-BE49-F238E27FC236}">
                <a16:creationId xmlns:a16="http://schemas.microsoft.com/office/drawing/2014/main" id="{B4E0EBF9-4273-CD11-3D78-80A3F30EF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1482237"/>
            <a:ext cx="418359" cy="418359"/>
          </a:xfrm>
          <a:prstGeom prst="rect">
            <a:avLst/>
          </a:prstGeom>
        </p:spPr>
      </p:pic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136219E2-889A-E0C4-5937-34BF476F8E7D}"/>
              </a:ext>
            </a:extLst>
          </p:cNvPr>
          <p:cNvCxnSpPr>
            <a:cxnSpLocks/>
          </p:cNvCxnSpPr>
          <p:nvPr/>
        </p:nvCxnSpPr>
        <p:spPr>
          <a:xfrm>
            <a:off x="2773505" y="1887476"/>
            <a:ext cx="0" cy="587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1E8F6560-E964-964E-A087-DB626211BB3E}"/>
              </a:ext>
            </a:extLst>
          </p:cNvPr>
          <p:cNvCxnSpPr>
            <a:cxnSpLocks/>
          </p:cNvCxnSpPr>
          <p:nvPr/>
        </p:nvCxnSpPr>
        <p:spPr>
          <a:xfrm>
            <a:off x="2915149" y="1680466"/>
            <a:ext cx="5796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1E321A5C-206D-8DEC-8C63-EFA567971E83}"/>
              </a:ext>
            </a:extLst>
          </p:cNvPr>
          <p:cNvSpPr txBox="1"/>
          <p:nvPr/>
        </p:nvSpPr>
        <p:spPr>
          <a:xfrm>
            <a:off x="3309883" y="1801985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Web-Server </a:t>
            </a:r>
            <a:endParaRPr lang="en-SG" sz="1100" dirty="0"/>
          </a:p>
        </p:txBody>
      </p: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4C61B754-8DF7-863D-CFDB-2A98826EEEFF}"/>
              </a:ext>
            </a:extLst>
          </p:cNvPr>
          <p:cNvCxnSpPr>
            <a:cxnSpLocks/>
          </p:cNvCxnSpPr>
          <p:nvPr/>
        </p:nvCxnSpPr>
        <p:spPr>
          <a:xfrm flipV="1">
            <a:off x="4118134" y="1668901"/>
            <a:ext cx="97924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TextBox 1141">
            <a:extLst>
              <a:ext uri="{FF2B5EF4-FFF2-40B4-BE49-F238E27FC236}">
                <a16:creationId xmlns:a16="http://schemas.microsoft.com/office/drawing/2014/main" id="{9EADED95-0DCD-5800-FF92-B75D599320DD}"/>
              </a:ext>
            </a:extLst>
          </p:cNvPr>
          <p:cNvSpPr txBox="1"/>
          <p:nvPr/>
        </p:nvSpPr>
        <p:spPr>
          <a:xfrm>
            <a:off x="4963307" y="1796563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Email Server </a:t>
            </a:r>
            <a:endParaRPr lang="en-SG" sz="1100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B271E23B-44B4-8D12-07D2-83BEEC97DFA2}"/>
              </a:ext>
            </a:extLst>
          </p:cNvPr>
          <p:cNvSpPr txBox="1"/>
          <p:nvPr/>
        </p:nvSpPr>
        <p:spPr>
          <a:xfrm>
            <a:off x="1190723" y="139133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5</a:t>
            </a:r>
          </a:p>
          <a:p>
            <a:r>
              <a:rPr lang="en-US" sz="1100" dirty="0"/>
              <a:t>Internet DMZ </a:t>
            </a:r>
          </a:p>
          <a:p>
            <a:r>
              <a:rPr lang="en-US" sz="1100" dirty="0"/>
              <a:t>Zone</a:t>
            </a:r>
          </a:p>
        </p:txBody>
      </p:sp>
      <p:pic>
        <p:nvPicPr>
          <p:cNvPr id="1144" name="Picture 1143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EA52B254-F1D5-63AB-C01C-0D997F912C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38" y="4850999"/>
            <a:ext cx="1991877" cy="1140925"/>
          </a:xfrm>
          <a:prstGeom prst="rect">
            <a:avLst/>
          </a:prstGeom>
          <a:ln>
            <a:solidFill>
              <a:srgbClr val="38A36F"/>
            </a:solidFill>
          </a:ln>
        </p:spPr>
      </p:pic>
      <p:pic>
        <p:nvPicPr>
          <p:cNvPr id="1146" name="Picture 114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93690-E12A-A0D4-CAF8-8FED23F52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38" y="2122704"/>
            <a:ext cx="1991877" cy="1140924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1147" name="Picture 1146" descr="A screenshot of a computer&#10;&#10;Description automatically generated">
            <a:extLst>
              <a:ext uri="{FF2B5EF4-FFF2-40B4-BE49-F238E27FC236}">
                <a16:creationId xmlns:a16="http://schemas.microsoft.com/office/drawing/2014/main" id="{E7DB02E8-BF09-7C0D-900E-A370FBB82D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2" y="3529878"/>
            <a:ext cx="1946867" cy="1036033"/>
          </a:xfrm>
          <a:prstGeom prst="rect">
            <a:avLst/>
          </a:prstGeom>
          <a:ln>
            <a:solidFill>
              <a:srgbClr val="D67A3B"/>
            </a:solidFill>
          </a:ln>
        </p:spPr>
      </p:pic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D3FE8455-0096-1418-39AC-241C075A8818}"/>
              </a:ext>
            </a:extLst>
          </p:cNvPr>
          <p:cNvCxnSpPr>
            <a:cxnSpLocks/>
            <a:stCxn id="48" idx="3"/>
            <a:endCxn id="1146" idx="1"/>
          </p:cNvCxnSpPr>
          <p:nvPr/>
        </p:nvCxnSpPr>
        <p:spPr>
          <a:xfrm flipV="1">
            <a:off x="6978129" y="2693166"/>
            <a:ext cx="1578809" cy="1602852"/>
          </a:xfrm>
          <a:prstGeom prst="bentConnector3">
            <a:avLst>
              <a:gd name="adj1" fmla="val 79935"/>
            </a:avLst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2B7BE792-CB1E-B6F1-534F-28004CF2852A}"/>
              </a:ext>
            </a:extLst>
          </p:cNvPr>
          <p:cNvCxnSpPr/>
          <p:nvPr/>
        </p:nvCxnSpPr>
        <p:spPr>
          <a:xfrm>
            <a:off x="8237549" y="4296018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22D4E56E-60FD-0B39-94AA-D74425630DF4}"/>
              </a:ext>
            </a:extLst>
          </p:cNvPr>
          <p:cNvCxnSpPr>
            <a:stCxn id="5" idx="3"/>
          </p:cNvCxnSpPr>
          <p:nvPr/>
        </p:nvCxnSpPr>
        <p:spPr>
          <a:xfrm flipV="1">
            <a:off x="6546299" y="5633661"/>
            <a:ext cx="1988135" cy="1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66AA693-3FFC-BD95-92E9-CA31B79395EF}"/>
              </a:ext>
            </a:extLst>
          </p:cNvPr>
          <p:cNvSpPr txBox="1"/>
          <p:nvPr/>
        </p:nvSpPr>
        <p:spPr>
          <a:xfrm>
            <a:off x="8446908" y="1863218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Track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44D4C952-D69D-F641-3AEE-8FE8BC18FC19}"/>
              </a:ext>
            </a:extLst>
          </p:cNvPr>
          <p:cNvSpPr txBox="1"/>
          <p:nvPr/>
        </p:nvSpPr>
        <p:spPr>
          <a:xfrm>
            <a:off x="8506277" y="3272516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Train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8F325A1C-089F-C202-E668-1297F8794159}"/>
              </a:ext>
            </a:extLst>
          </p:cNvPr>
          <p:cNvSpPr txBox="1"/>
          <p:nvPr/>
        </p:nvSpPr>
        <p:spPr>
          <a:xfrm>
            <a:off x="8483282" y="4565911"/>
            <a:ext cx="242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8A36F"/>
                </a:solidFill>
              </a:rPr>
              <a:t>Railway Physical World Simulator </a:t>
            </a:r>
            <a:endParaRPr lang="en-SG" sz="1100" b="1" dirty="0">
              <a:solidFill>
                <a:srgbClr val="38A36F"/>
              </a:solidFill>
            </a:endParaRPr>
          </a:p>
        </p:txBody>
      </p:sp>
      <p:pic>
        <p:nvPicPr>
          <p:cNvPr id="1165" name="Graphic 1164" descr="Web design with solid fill">
            <a:extLst>
              <a:ext uri="{FF2B5EF4-FFF2-40B4-BE49-F238E27FC236}">
                <a16:creationId xmlns:a16="http://schemas.microsoft.com/office/drawing/2014/main" id="{029E5853-9937-C5E3-F958-B82854AF468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7431" y="4446906"/>
            <a:ext cx="621014" cy="607517"/>
          </a:xfrm>
          <a:prstGeom prst="rect">
            <a:avLst/>
          </a:prstGeom>
        </p:spPr>
      </p:pic>
      <p:pic>
        <p:nvPicPr>
          <p:cNvPr id="1166" name="Graphic 1165" descr="Web design with solid fill">
            <a:extLst>
              <a:ext uri="{FF2B5EF4-FFF2-40B4-BE49-F238E27FC236}">
                <a16:creationId xmlns:a16="http://schemas.microsoft.com/office/drawing/2014/main" id="{69AC7C2F-2570-FDB0-7EC3-65B0348636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1280" y="4972739"/>
            <a:ext cx="621014" cy="607517"/>
          </a:xfrm>
          <a:prstGeom prst="rect">
            <a:avLst/>
          </a:prstGeom>
        </p:spPr>
      </p:pic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3226EE06-31F0-33AF-877F-6A3B70466DC9}"/>
              </a:ext>
            </a:extLst>
          </p:cNvPr>
          <p:cNvCxnSpPr>
            <a:stCxn id="12" idx="3"/>
            <a:endCxn id="1165" idx="1"/>
          </p:cNvCxnSpPr>
          <p:nvPr/>
        </p:nvCxnSpPr>
        <p:spPr>
          <a:xfrm flipV="1">
            <a:off x="6546299" y="4750665"/>
            <a:ext cx="541132" cy="24634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32029F42-611E-3C90-37B2-57B7EFAF3A00}"/>
              </a:ext>
            </a:extLst>
          </p:cNvPr>
          <p:cNvCxnSpPr>
            <a:cxnSpLocks/>
            <a:stCxn id="12" idx="3"/>
            <a:endCxn id="1166" idx="1"/>
          </p:cNvCxnSpPr>
          <p:nvPr/>
        </p:nvCxnSpPr>
        <p:spPr>
          <a:xfrm>
            <a:off x="6546299" y="4997007"/>
            <a:ext cx="534981" cy="279491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73C6C84A-22C4-B40D-9CB0-3DB9B6C76D90}"/>
              </a:ext>
            </a:extLst>
          </p:cNvPr>
          <p:cNvSpPr txBox="1"/>
          <p:nvPr/>
        </p:nvSpPr>
        <p:spPr>
          <a:xfrm>
            <a:off x="7640033" y="4503549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PLC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D77CFE89-BD10-08AD-D8AA-32FD15CC7271}"/>
              </a:ext>
            </a:extLst>
          </p:cNvPr>
          <p:cNvSpPr txBox="1"/>
          <p:nvPr/>
        </p:nvSpPr>
        <p:spPr>
          <a:xfrm>
            <a:off x="7662271" y="5038174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RTU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A35EFFDA-2314-CE85-463C-9079DE51DD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51" y="892090"/>
            <a:ext cx="1228892" cy="952391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DAD05D-6BAE-5E6C-6BE4-C407433BBE5F}"/>
              </a:ext>
            </a:extLst>
          </p:cNvPr>
          <p:cNvSpPr txBox="1"/>
          <p:nvPr/>
        </p:nvSpPr>
        <p:spPr>
          <a:xfrm>
            <a:off x="943187" y="867003"/>
            <a:ext cx="852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Mini Railway Cyber Range (Railway [Metro] IT-OT System Cyber Security Test Platform)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Railway Trains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83" y="2498648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0" y="4438637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17" y="3497831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43342" y="209130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40398" y="3092822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7276930" y="4200943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71565" y="2752940"/>
            <a:ext cx="1709407" cy="676060"/>
          </a:xfrm>
          <a:prstGeom prst="bentConnector3">
            <a:avLst>
              <a:gd name="adj1" fmla="val 6222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526149" y="3796870"/>
            <a:ext cx="1681108" cy="916033"/>
          </a:xfrm>
          <a:prstGeom prst="bentConnector3">
            <a:avLst>
              <a:gd name="adj1" fmla="val 4378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529867" y="3682108"/>
            <a:ext cx="1661535" cy="823963"/>
          </a:xfrm>
          <a:prstGeom prst="bentConnector3">
            <a:avLst>
              <a:gd name="adj1" fmla="val 6100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7489950" y="2862087"/>
            <a:ext cx="1691022" cy="713201"/>
          </a:xfrm>
          <a:prstGeom prst="bentConnector3">
            <a:avLst>
              <a:gd name="adj1" fmla="val 4588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2454" y="2752940"/>
            <a:ext cx="18697" cy="2368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25036" y="2752940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51802" y="3656703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</p:cNvCxnSpPr>
          <p:nvPr/>
        </p:nvCxnSpPr>
        <p:spPr>
          <a:xfrm>
            <a:off x="6368669" y="4636859"/>
            <a:ext cx="4740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412636" y="2409940"/>
            <a:ext cx="98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signal out </a:t>
            </a:r>
            <a:endParaRPr lang="en-SG" sz="1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585534" y="3806017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5906533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cxnSpLocks/>
          </p:cNvCxnSpPr>
          <p:nvPr/>
        </p:nvCxnSpPr>
        <p:spPr>
          <a:xfrm flipV="1">
            <a:off x="3627852" y="5666732"/>
            <a:ext cx="0" cy="257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>
            <a:cxnSpLocks/>
          </p:cNvCxnSpPr>
          <p:nvPr/>
        </p:nvCxnSpPr>
        <p:spPr>
          <a:xfrm flipV="1">
            <a:off x="4966442" y="5647314"/>
            <a:ext cx="0" cy="277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5904430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>
              <a:gd name="adj1" fmla="val 8333"/>
              <a:gd name="adj2" fmla="val 498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183693" y="949707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2810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2451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2451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1809156" y="2794637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776761" y="2668847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333586"/>
            <a:ext cx="661088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Mini Railway Cyber Range Network Diagram and Components View </a:t>
            </a:r>
            <a:endParaRPr lang="en-SG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4285" y="5386680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68669" y="5094911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94" y="5937024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6377423" y="5727327"/>
            <a:ext cx="17337" cy="209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5408" y="5894590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96660" y="4018835"/>
            <a:ext cx="1257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and 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B3BFF0-55C3-A6FB-5F24-A0173D8C61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4953" y="5026750"/>
            <a:ext cx="525145" cy="373437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7A028C-0BB7-6539-45FD-5BC5FDD28DEA}"/>
              </a:ext>
            </a:extLst>
          </p:cNvPr>
          <p:cNvCxnSpPr>
            <a:cxnSpLocks/>
          </p:cNvCxnSpPr>
          <p:nvPr/>
        </p:nvCxnSpPr>
        <p:spPr>
          <a:xfrm>
            <a:off x="6366847" y="5121544"/>
            <a:ext cx="4740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A2D97B3-6ACF-5B60-7B05-2572BAF547FD}"/>
              </a:ext>
            </a:extLst>
          </p:cNvPr>
          <p:cNvCxnSpPr>
            <a:stCxn id="46" idx="3"/>
          </p:cNvCxnSpPr>
          <p:nvPr/>
        </p:nvCxnSpPr>
        <p:spPr>
          <a:xfrm>
            <a:off x="7326460" y="4676732"/>
            <a:ext cx="1864942" cy="752153"/>
          </a:xfrm>
          <a:prstGeom prst="bentConnector3">
            <a:avLst>
              <a:gd name="adj1" fmla="val 45797"/>
            </a:avLst>
          </a:prstGeom>
          <a:ln w="19050">
            <a:solidFill>
              <a:srgbClr val="38A36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D0A475-6139-0CD4-9856-0291BAFB2106}"/>
              </a:ext>
            </a:extLst>
          </p:cNvPr>
          <p:cNvSpPr txBox="1"/>
          <p:nvPr/>
        </p:nvSpPr>
        <p:spPr>
          <a:xfrm>
            <a:off x="7299711" y="4772275"/>
            <a:ext cx="1236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Monitor RTUs [emulator]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55211A-5F62-DD1C-FE18-3F86C63D984E}"/>
              </a:ext>
            </a:extLst>
          </p:cNvPr>
          <p:cNvCxnSpPr/>
          <p:nvPr/>
        </p:nvCxnSpPr>
        <p:spPr>
          <a:xfrm>
            <a:off x="7392221" y="5278846"/>
            <a:ext cx="760154" cy="0"/>
          </a:xfrm>
          <a:prstGeom prst="straightConnector1">
            <a:avLst/>
          </a:prstGeom>
          <a:ln w="19050">
            <a:solidFill>
              <a:srgbClr val="38A3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logo with text on it&#10;&#10;Description automatically generated">
            <a:extLst>
              <a:ext uri="{FF2B5EF4-FFF2-40B4-BE49-F238E27FC236}">
                <a16:creationId xmlns:a16="http://schemas.microsoft.com/office/drawing/2014/main" id="{A96A2397-DE80-97F6-76BF-ACDA5C617F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81" y="264137"/>
            <a:ext cx="1228892" cy="95239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07329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7621A09-4ADD-1CD1-6BC3-8FEA40E02D3A}"/>
              </a:ext>
            </a:extLst>
          </p:cNvPr>
          <p:cNvSpPr/>
          <p:nvPr/>
        </p:nvSpPr>
        <p:spPr>
          <a:xfrm>
            <a:off x="10163696" y="4320047"/>
            <a:ext cx="1667748" cy="1690023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7563-6CC6-62D8-9DFC-87C0A1BA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5" y="479880"/>
            <a:ext cx="5080919" cy="29570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40" y="169625"/>
            <a:ext cx="265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515740" y="3397652"/>
            <a:ext cx="2115318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B7032-5C9B-A96A-84E8-D448BD5E2547}"/>
              </a:ext>
            </a:extLst>
          </p:cNvPr>
          <p:cNvSpPr/>
          <p:nvPr/>
        </p:nvSpPr>
        <p:spPr>
          <a:xfrm>
            <a:off x="4694947" y="4413219"/>
            <a:ext cx="4244879" cy="174325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915FD-C7FB-9AFC-330B-08E6F788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96" y="4553826"/>
            <a:ext cx="2527544" cy="119868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631962" y="3628993"/>
            <a:ext cx="2891015" cy="6787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90FAF-61F4-8F3C-CCFB-0A610F105DE6}"/>
              </a:ext>
            </a:extLst>
          </p:cNvPr>
          <p:cNvSpPr txBox="1"/>
          <p:nvPr/>
        </p:nvSpPr>
        <p:spPr>
          <a:xfrm>
            <a:off x="7577659" y="45490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0D3F4-ABA1-2C83-297B-48A12E9DD276}"/>
              </a:ext>
            </a:extLst>
          </p:cNvPr>
          <p:cNvSpPr txBox="1"/>
          <p:nvPr/>
        </p:nvSpPr>
        <p:spPr>
          <a:xfrm>
            <a:off x="5822473" y="5716942"/>
            <a:ext cx="180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15/7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D85DC-1AC2-A506-4A9B-F092F4AF18E4}"/>
              </a:ext>
            </a:extLst>
          </p:cNvPr>
          <p:cNvSpPr txBox="1"/>
          <p:nvPr/>
        </p:nvSpPr>
        <p:spPr>
          <a:xfrm>
            <a:off x="7345655" y="5730469"/>
            <a:ext cx="1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3662112" y="3742045"/>
            <a:ext cx="2647805" cy="711357"/>
          </a:xfrm>
          <a:prstGeom prst="bentConnector3">
            <a:avLst>
              <a:gd name="adj1" fmla="val -4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25099E-22AC-9513-8EFD-DD46385773B6}"/>
              </a:ext>
            </a:extLst>
          </p:cNvPr>
          <p:cNvSpPr txBox="1"/>
          <p:nvPr/>
        </p:nvSpPr>
        <p:spPr>
          <a:xfrm>
            <a:off x="6118329" y="473172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5160B-440B-039A-CB7D-9E26D97B6077}"/>
              </a:ext>
            </a:extLst>
          </p:cNvPr>
          <p:cNvSpPr txBox="1"/>
          <p:nvPr/>
        </p:nvSpPr>
        <p:spPr>
          <a:xfrm>
            <a:off x="5270485" y="536963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095BE-331A-3C95-7466-008DECEA92D0}"/>
              </a:ext>
            </a:extLst>
          </p:cNvPr>
          <p:cNvSpPr txBox="1"/>
          <p:nvPr/>
        </p:nvSpPr>
        <p:spPr>
          <a:xfrm>
            <a:off x="8255181" y="535240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8CB1F-5CEC-CA4C-8231-C9C9FE3428A3}"/>
              </a:ext>
            </a:extLst>
          </p:cNvPr>
          <p:cNvSpPr txBox="1"/>
          <p:nvPr/>
        </p:nvSpPr>
        <p:spPr>
          <a:xfrm>
            <a:off x="4705447" y="4388877"/>
            <a:ext cx="1600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track junction signaling 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1A1D62-1048-9A7F-ABBC-58DDF83A7DA9}"/>
              </a:ext>
            </a:extLst>
          </p:cNvPr>
          <p:cNvSpPr/>
          <p:nvPr/>
        </p:nvSpPr>
        <p:spPr>
          <a:xfrm>
            <a:off x="613778" y="4424120"/>
            <a:ext cx="3836895" cy="174717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ADB2B7-A63B-2832-3D7A-EC6D06AA4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85" y="4531784"/>
            <a:ext cx="2527544" cy="1198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7923A9-46A3-28AB-9BA7-66C173D8FE92}"/>
              </a:ext>
            </a:extLst>
          </p:cNvPr>
          <p:cNvSpPr txBox="1"/>
          <p:nvPr/>
        </p:nvSpPr>
        <p:spPr>
          <a:xfrm>
            <a:off x="3101509" y="4538336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6252-C4D4-3FF9-1FD4-4CFF51B56D9E}"/>
              </a:ext>
            </a:extLst>
          </p:cNvPr>
          <p:cNvSpPr txBox="1"/>
          <p:nvPr/>
        </p:nvSpPr>
        <p:spPr>
          <a:xfrm>
            <a:off x="1350152" y="5672082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8C4D3-975F-990B-26DE-AC7E372174F9}"/>
              </a:ext>
            </a:extLst>
          </p:cNvPr>
          <p:cNvSpPr txBox="1"/>
          <p:nvPr/>
        </p:nvSpPr>
        <p:spPr>
          <a:xfrm>
            <a:off x="2949809" y="5679650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040C0-0AE7-ACC0-ACE5-1524CECDB124}"/>
              </a:ext>
            </a:extLst>
          </p:cNvPr>
          <p:cNvSpPr txBox="1"/>
          <p:nvPr/>
        </p:nvSpPr>
        <p:spPr>
          <a:xfrm>
            <a:off x="1712632" y="48052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BB4AF-0534-75AA-4960-7A55890035D6}"/>
              </a:ext>
            </a:extLst>
          </p:cNvPr>
          <p:cNvSpPr txBox="1"/>
          <p:nvPr/>
        </p:nvSpPr>
        <p:spPr>
          <a:xfrm>
            <a:off x="878981" y="530807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A9EAD-44A8-42CC-5D3D-28C27207809A}"/>
              </a:ext>
            </a:extLst>
          </p:cNvPr>
          <p:cNvSpPr txBox="1"/>
          <p:nvPr/>
        </p:nvSpPr>
        <p:spPr>
          <a:xfrm>
            <a:off x="3843051" y="530429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96BB-35B3-41CE-752D-CB936AE64D98}"/>
              </a:ext>
            </a:extLst>
          </p:cNvPr>
          <p:cNvSpPr txBox="1"/>
          <p:nvPr/>
        </p:nvSpPr>
        <p:spPr>
          <a:xfrm>
            <a:off x="600994" y="4421327"/>
            <a:ext cx="14526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track station signaling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2012378" y="3809945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C2EBA4-0BE7-62D0-C367-920498847377}"/>
              </a:ext>
            </a:extLst>
          </p:cNvPr>
          <p:cNvSpPr txBox="1"/>
          <p:nvPr/>
        </p:nvSpPr>
        <p:spPr>
          <a:xfrm>
            <a:off x="2149983" y="3787588"/>
            <a:ext cx="13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 sensor state (input to PLC)</a:t>
            </a:r>
            <a:endParaRPr lang="en-SG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9EDD1C-8C52-A96E-D1C9-853673C1A302}"/>
              </a:ext>
            </a:extLst>
          </p:cNvPr>
          <p:cNvCxnSpPr>
            <a:cxnSpLocks/>
          </p:cNvCxnSpPr>
          <p:nvPr/>
        </p:nvCxnSpPr>
        <p:spPr>
          <a:xfrm>
            <a:off x="2153550" y="3827346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2277108" y="4176776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10.0.10.10X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0A74-23F6-46FE-D587-3A57F2028BBE}"/>
              </a:ext>
            </a:extLst>
          </p:cNvPr>
          <p:cNvSpPr txBox="1"/>
          <p:nvPr/>
        </p:nvSpPr>
        <p:spPr>
          <a:xfrm>
            <a:off x="6647155" y="4137304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10.0.10.11X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36" name="Picture 8" descr="Router | Cisco Network Topology Icons 3015">
            <a:extLst>
              <a:ext uri="{FF2B5EF4-FFF2-40B4-BE49-F238E27FC236}">
                <a16:creationId xmlns:a16="http://schemas.microsoft.com/office/drawing/2014/main" id="{0AD7B066-D4DA-3DB7-4E7A-7D845F5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97" y="4300302"/>
            <a:ext cx="373556" cy="2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Router | Cisco Network Topology Icons 3015">
            <a:extLst>
              <a:ext uri="{FF2B5EF4-FFF2-40B4-BE49-F238E27FC236}">
                <a16:creationId xmlns:a16="http://schemas.microsoft.com/office/drawing/2014/main" id="{C6B761F2-5E3A-7CE0-2D19-8DEA6879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6" y="4307705"/>
            <a:ext cx="426121" cy="2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530054-230F-53F6-7724-C6A5829E2E91}"/>
              </a:ext>
            </a:extLst>
          </p:cNvPr>
          <p:cNvCxnSpPr>
            <a:cxnSpLocks/>
          </p:cNvCxnSpPr>
          <p:nvPr/>
        </p:nvCxnSpPr>
        <p:spPr>
          <a:xfrm flipH="1">
            <a:off x="2796234" y="5028860"/>
            <a:ext cx="0" cy="148574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10DFF8-E5A6-1367-3C81-0ED1DA18101B}"/>
              </a:ext>
            </a:extLst>
          </p:cNvPr>
          <p:cNvCxnSpPr>
            <a:cxnSpLocks/>
          </p:cNvCxnSpPr>
          <p:nvPr/>
        </p:nvCxnSpPr>
        <p:spPr>
          <a:xfrm>
            <a:off x="7299490" y="506667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506597-C21A-1D34-757C-B6C6EC60FABE}"/>
              </a:ext>
            </a:extLst>
          </p:cNvPr>
          <p:cNvSpPr txBox="1"/>
          <p:nvPr/>
        </p:nvSpPr>
        <p:spPr>
          <a:xfrm>
            <a:off x="556716" y="5919160"/>
            <a:ext cx="208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192.168.100.1X/24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ABFF5-140A-4FBD-5754-A5F080735975}"/>
              </a:ext>
            </a:extLst>
          </p:cNvPr>
          <p:cNvSpPr txBox="1"/>
          <p:nvPr/>
        </p:nvSpPr>
        <p:spPr>
          <a:xfrm>
            <a:off x="4673708" y="5918051"/>
            <a:ext cx="1983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192.168.101.2X/24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2762428" y="619349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1004861" y="3787588"/>
            <a:ext cx="12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PLC coils state (output to signals ) </a:t>
            </a:r>
            <a:endParaRPr lang="en-SG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08C723-CFCC-AA8B-B8BD-326D88943B37}"/>
              </a:ext>
            </a:extLst>
          </p:cNvPr>
          <p:cNvSpPr/>
          <p:nvPr/>
        </p:nvSpPr>
        <p:spPr>
          <a:xfrm>
            <a:off x="6795746" y="443547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3" name="Picture 52" descr="A screenshot of a computer&#10;&#10;Description automatically generated">
            <a:extLst>
              <a:ext uri="{FF2B5EF4-FFF2-40B4-BE49-F238E27FC236}">
                <a16:creationId xmlns:a16="http://schemas.microsoft.com/office/drawing/2014/main" id="{6F6C6668-28EF-F9CD-003D-E9F1983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8" y="631611"/>
            <a:ext cx="4833668" cy="276866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387002" y="122168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Track SCADA Monitor HMI(s)</a:t>
            </a:r>
            <a:endParaRPr lang="en-SG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F93A5-725E-9E4B-4182-C58E1433C48B}"/>
              </a:ext>
            </a:extLst>
          </p:cNvPr>
          <p:cNvSpPr txBox="1"/>
          <p:nvPr/>
        </p:nvSpPr>
        <p:spPr>
          <a:xfrm>
            <a:off x="10202659" y="3585326"/>
            <a:ext cx="1759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HMI(S) IP:192.168.10.10X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347923" y="3461721"/>
            <a:ext cx="2216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track sensors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4353545" y="3759635"/>
            <a:ext cx="2148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PLC coils ( output to signal)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556716" y="6501056"/>
            <a:ext cx="110092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91" y="4931982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9613628" y="5267818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9610344" y="3429000"/>
            <a:ext cx="0" cy="14804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FAF4DD-4C4D-0E20-4384-50615E327422}"/>
              </a:ext>
            </a:extLst>
          </p:cNvPr>
          <p:cNvCxnSpPr>
            <a:cxnSpLocks/>
          </p:cNvCxnSpPr>
          <p:nvPr/>
        </p:nvCxnSpPr>
        <p:spPr>
          <a:xfrm flipV="1">
            <a:off x="10096107" y="3794170"/>
            <a:ext cx="1414203" cy="157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AE6203-7915-75B3-C747-AA38A1393283}"/>
              </a:ext>
            </a:extLst>
          </p:cNvPr>
          <p:cNvCxnSpPr>
            <a:cxnSpLocks/>
          </p:cNvCxnSpPr>
          <p:nvPr/>
        </p:nvCxnSpPr>
        <p:spPr>
          <a:xfrm flipV="1">
            <a:off x="11510310" y="2937572"/>
            <a:ext cx="0" cy="84479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C0DB5A-E770-8C05-5486-044169FCE0A3}"/>
              </a:ext>
            </a:extLst>
          </p:cNvPr>
          <p:cNvCxnSpPr>
            <a:cxnSpLocks/>
          </p:cNvCxnSpPr>
          <p:nvPr/>
        </p:nvCxnSpPr>
        <p:spPr>
          <a:xfrm>
            <a:off x="10096107" y="3405940"/>
            <a:ext cx="0" cy="4116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9046798" y="4388877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876B50-CAFC-A8F0-F999-EB0610BE5D6A}"/>
              </a:ext>
            </a:extLst>
          </p:cNvPr>
          <p:cNvSpPr txBox="1"/>
          <p:nvPr/>
        </p:nvSpPr>
        <p:spPr>
          <a:xfrm>
            <a:off x="7002875" y="3464956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9645242" y="6025848"/>
            <a:ext cx="227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B55B3-9D77-59DB-15BB-A1F8C39F0974}"/>
              </a:ext>
            </a:extLst>
          </p:cNvPr>
          <p:cNvSpPr txBox="1"/>
          <p:nvPr/>
        </p:nvSpPr>
        <p:spPr>
          <a:xfrm>
            <a:off x="11313622" y="2475907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09BE29-862C-F6CE-8675-78853E895170}"/>
              </a:ext>
            </a:extLst>
          </p:cNvPr>
          <p:cNvCxnSpPr>
            <a:cxnSpLocks/>
          </p:cNvCxnSpPr>
          <p:nvPr/>
        </p:nvCxnSpPr>
        <p:spPr>
          <a:xfrm flipH="1">
            <a:off x="10283818" y="5153168"/>
            <a:ext cx="405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AC328EB-7D0A-FE54-561A-663EEFE7A5CC}"/>
              </a:ext>
            </a:extLst>
          </p:cNvPr>
          <p:cNvSpPr txBox="1"/>
          <p:nvPr/>
        </p:nvSpPr>
        <p:spPr>
          <a:xfrm>
            <a:off x="10689170" y="4997626"/>
            <a:ext cx="1261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 (simulate electrical signal )</a:t>
            </a:r>
            <a:endParaRPr lang="en-SG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D10840-B3E2-E905-1AA4-9C79675B119A}"/>
              </a:ext>
            </a:extLst>
          </p:cNvPr>
          <p:cNvSpPr txBox="1"/>
          <p:nvPr/>
        </p:nvSpPr>
        <p:spPr>
          <a:xfrm>
            <a:off x="10689474" y="4605207"/>
            <a:ext cx="1218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  data flow </a:t>
            </a:r>
            <a:endParaRPr lang="en-SG" sz="11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A10B84-8A87-D871-EC36-D46B11BB9FE1}"/>
              </a:ext>
            </a:extLst>
          </p:cNvPr>
          <p:cNvCxnSpPr>
            <a:cxnSpLocks/>
          </p:cNvCxnSpPr>
          <p:nvPr/>
        </p:nvCxnSpPr>
        <p:spPr>
          <a:xfrm>
            <a:off x="10280861" y="4799781"/>
            <a:ext cx="402093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Router | Cisco Network Topology Icons 3015">
            <a:extLst>
              <a:ext uri="{FF2B5EF4-FFF2-40B4-BE49-F238E27FC236}">
                <a16:creationId xmlns:a16="http://schemas.microsoft.com/office/drawing/2014/main" id="{3A04B745-80B7-7CA3-C5B7-EB8017A1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528" y="5616189"/>
            <a:ext cx="392919" cy="2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D3A0D22-8146-5E62-BF40-1DDB7FAE679C}"/>
              </a:ext>
            </a:extLst>
          </p:cNvPr>
          <p:cNvSpPr txBox="1"/>
          <p:nvPr/>
        </p:nvSpPr>
        <p:spPr>
          <a:xfrm>
            <a:off x="10670325" y="5591776"/>
            <a:ext cx="121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Switch or Router</a:t>
            </a:r>
            <a:endParaRPr lang="en-SG" sz="1100" b="1" dirty="0"/>
          </a:p>
        </p:txBody>
      </p:sp>
      <p:pic>
        <p:nvPicPr>
          <p:cNvPr id="91" name="Picture 90" descr="A logo with text on it&#10;&#10;Description automatically generated">
            <a:extLst>
              <a:ext uri="{FF2B5EF4-FFF2-40B4-BE49-F238E27FC236}">
                <a16:creationId xmlns:a16="http://schemas.microsoft.com/office/drawing/2014/main" id="{96EB9640-7B03-7D39-1A4B-A26827AD6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61" y="169625"/>
            <a:ext cx="816849" cy="633058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5D3E32-4373-2918-2AE2-C415BC7115D5}"/>
              </a:ext>
            </a:extLst>
          </p:cNvPr>
          <p:cNvSpPr txBox="1"/>
          <p:nvPr/>
        </p:nvSpPr>
        <p:spPr>
          <a:xfrm>
            <a:off x="10175071" y="4336605"/>
            <a:ext cx="12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2183753" y="6164796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95A27A6-0C41-2484-FACE-6AA0E3F66251}"/>
              </a:ext>
            </a:extLst>
          </p:cNvPr>
          <p:cNvCxnSpPr>
            <a:cxnSpLocks/>
          </p:cNvCxnSpPr>
          <p:nvPr/>
        </p:nvCxnSpPr>
        <p:spPr>
          <a:xfrm>
            <a:off x="6522976" y="6164796"/>
            <a:ext cx="0" cy="2838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7246218" y="6172451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268" y="229322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4921" y="1140558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758139" y="859192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758139" y="1888323"/>
            <a:ext cx="66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574761" y="1255601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591739" y="2392418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263160" y="2385666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338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7845" y="301428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58459" y="628993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848595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1562510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212056" y="1317496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519085" y="116125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80246" y="98027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75297" y="170880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76070" y="1472851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65185" y="801607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43" y="57451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58459" y="2212643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" y="809898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026FB0-8747-0DA7-3B28-BF7ACD31D214}"/>
              </a:ext>
            </a:extLst>
          </p:cNvPr>
          <p:cNvCxnSpPr/>
          <p:nvPr/>
        </p:nvCxnSpPr>
        <p:spPr>
          <a:xfrm>
            <a:off x="2595155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5E6D18-2B60-80AF-5107-333496B14DFC}"/>
              </a:ext>
            </a:extLst>
          </p:cNvPr>
          <p:cNvCxnSpPr>
            <a:cxnSpLocks/>
          </p:cNvCxnSpPr>
          <p:nvPr/>
        </p:nvCxnSpPr>
        <p:spPr>
          <a:xfrm>
            <a:off x="2595155" y="468184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21AD2A-323B-D7A4-C877-979688236A2D}"/>
              </a:ext>
            </a:extLst>
          </p:cNvPr>
          <p:cNvCxnSpPr>
            <a:cxnSpLocks/>
          </p:cNvCxnSpPr>
          <p:nvPr/>
        </p:nvCxnSpPr>
        <p:spPr>
          <a:xfrm>
            <a:off x="3039291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65A8E-B901-EA05-D356-B28F0D011D9A}"/>
              </a:ext>
            </a:extLst>
          </p:cNvPr>
          <p:cNvCxnSpPr>
            <a:cxnSpLocks/>
          </p:cNvCxnSpPr>
          <p:nvPr/>
        </p:nvCxnSpPr>
        <p:spPr>
          <a:xfrm>
            <a:off x="3039291" y="5108565"/>
            <a:ext cx="392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6A812-DB9F-A928-00DC-7D4B2F1D7534}"/>
              </a:ext>
            </a:extLst>
          </p:cNvPr>
          <p:cNvCxnSpPr>
            <a:cxnSpLocks/>
          </p:cNvCxnSpPr>
          <p:nvPr/>
        </p:nvCxnSpPr>
        <p:spPr>
          <a:xfrm flipV="1">
            <a:off x="3431357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3F55A-E406-5436-83D7-F41F4919E393}"/>
              </a:ext>
            </a:extLst>
          </p:cNvPr>
          <p:cNvCxnSpPr>
            <a:cxnSpLocks/>
          </p:cNvCxnSpPr>
          <p:nvPr/>
        </p:nvCxnSpPr>
        <p:spPr>
          <a:xfrm>
            <a:off x="3431357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ED224C-E707-9D64-8FFB-95461FE7EDC2}"/>
              </a:ext>
            </a:extLst>
          </p:cNvPr>
          <p:cNvCxnSpPr>
            <a:cxnSpLocks/>
          </p:cNvCxnSpPr>
          <p:nvPr/>
        </p:nvCxnSpPr>
        <p:spPr>
          <a:xfrm flipV="1">
            <a:off x="3875493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5C76B-7900-4D74-BC90-B5509FAC88AE}"/>
              </a:ext>
            </a:extLst>
          </p:cNvPr>
          <p:cNvCxnSpPr>
            <a:cxnSpLocks/>
          </p:cNvCxnSpPr>
          <p:nvPr/>
        </p:nvCxnSpPr>
        <p:spPr>
          <a:xfrm>
            <a:off x="3875493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FB4A67-8688-C719-EA35-398791BFB751}"/>
              </a:ext>
            </a:extLst>
          </p:cNvPr>
          <p:cNvCxnSpPr>
            <a:cxnSpLocks/>
          </p:cNvCxnSpPr>
          <p:nvPr/>
        </p:nvCxnSpPr>
        <p:spPr>
          <a:xfrm flipV="1">
            <a:off x="4319629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B5C39-8E07-BD66-3D09-7656B50C60F4}"/>
              </a:ext>
            </a:extLst>
          </p:cNvPr>
          <p:cNvCxnSpPr>
            <a:cxnSpLocks/>
          </p:cNvCxnSpPr>
          <p:nvPr/>
        </p:nvCxnSpPr>
        <p:spPr>
          <a:xfrm flipV="1">
            <a:off x="4763765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4ED4E-F868-2572-F525-309C11B9A627}"/>
              </a:ext>
            </a:extLst>
          </p:cNvPr>
          <p:cNvCxnSpPr>
            <a:cxnSpLocks/>
          </p:cNvCxnSpPr>
          <p:nvPr/>
        </p:nvCxnSpPr>
        <p:spPr>
          <a:xfrm>
            <a:off x="431962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992A7-F7D5-BCE0-3557-2948F016FEC5}"/>
              </a:ext>
            </a:extLst>
          </p:cNvPr>
          <p:cNvCxnSpPr>
            <a:cxnSpLocks/>
          </p:cNvCxnSpPr>
          <p:nvPr/>
        </p:nvCxnSpPr>
        <p:spPr>
          <a:xfrm>
            <a:off x="4763765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372AE6-8FDA-5C93-D01B-74B452DF56AE}"/>
              </a:ext>
            </a:extLst>
          </p:cNvPr>
          <p:cNvCxnSpPr>
            <a:cxnSpLocks/>
          </p:cNvCxnSpPr>
          <p:nvPr/>
        </p:nvCxnSpPr>
        <p:spPr>
          <a:xfrm>
            <a:off x="5198474" y="4710666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91357E-58AC-0208-F054-454BA5FCDE6F}"/>
              </a:ext>
            </a:extLst>
          </p:cNvPr>
          <p:cNvCxnSpPr>
            <a:cxnSpLocks/>
          </p:cNvCxnSpPr>
          <p:nvPr/>
        </p:nvCxnSpPr>
        <p:spPr>
          <a:xfrm flipV="1">
            <a:off x="5193847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CAAD5B-5FA4-7521-CE0D-A0D15CAA0918}"/>
              </a:ext>
            </a:extLst>
          </p:cNvPr>
          <p:cNvCxnSpPr>
            <a:cxnSpLocks/>
          </p:cNvCxnSpPr>
          <p:nvPr/>
        </p:nvCxnSpPr>
        <p:spPr>
          <a:xfrm flipV="1">
            <a:off x="5629138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A953EB-AA50-D6FB-7399-97779F41BC60}"/>
              </a:ext>
            </a:extLst>
          </p:cNvPr>
          <p:cNvCxnSpPr>
            <a:cxnSpLocks/>
          </p:cNvCxnSpPr>
          <p:nvPr/>
        </p:nvCxnSpPr>
        <p:spPr>
          <a:xfrm flipV="1">
            <a:off x="6064577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7F756F-BF30-189A-2E64-6264BC1F68E7}"/>
              </a:ext>
            </a:extLst>
          </p:cNvPr>
          <p:cNvCxnSpPr>
            <a:cxnSpLocks/>
          </p:cNvCxnSpPr>
          <p:nvPr/>
        </p:nvCxnSpPr>
        <p:spPr>
          <a:xfrm>
            <a:off x="5633010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EC7FE-8200-31BE-7708-90D6C81E2129}"/>
              </a:ext>
            </a:extLst>
          </p:cNvPr>
          <p:cNvCxnSpPr>
            <a:cxnSpLocks/>
          </p:cNvCxnSpPr>
          <p:nvPr/>
        </p:nvCxnSpPr>
        <p:spPr>
          <a:xfrm>
            <a:off x="605487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FEA68A-6B52-4C5C-B991-FA06063A96C7}"/>
              </a:ext>
            </a:extLst>
          </p:cNvPr>
          <p:cNvCxnSpPr>
            <a:cxnSpLocks/>
          </p:cNvCxnSpPr>
          <p:nvPr/>
        </p:nvCxnSpPr>
        <p:spPr>
          <a:xfrm flipV="1">
            <a:off x="6484874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D1DD88-23C5-CB54-27EC-C115BB0A8C04}"/>
              </a:ext>
            </a:extLst>
          </p:cNvPr>
          <p:cNvCxnSpPr/>
          <p:nvPr/>
        </p:nvCxnSpPr>
        <p:spPr>
          <a:xfrm>
            <a:off x="6929010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7222FA-F75F-3EEF-AD59-3D15C71A1780}"/>
              </a:ext>
            </a:extLst>
          </p:cNvPr>
          <p:cNvCxnSpPr>
            <a:cxnSpLocks/>
          </p:cNvCxnSpPr>
          <p:nvPr/>
        </p:nvCxnSpPr>
        <p:spPr>
          <a:xfrm>
            <a:off x="6484874" y="5117590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2450E2-5C95-E072-89E6-D9427872E6C3}"/>
              </a:ext>
            </a:extLst>
          </p:cNvPr>
          <p:cNvCxnSpPr/>
          <p:nvPr/>
        </p:nvCxnSpPr>
        <p:spPr>
          <a:xfrm>
            <a:off x="2595155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53B601-445D-5500-56E7-DAE2824B2AE2}"/>
              </a:ext>
            </a:extLst>
          </p:cNvPr>
          <p:cNvCxnSpPr>
            <a:cxnSpLocks/>
          </p:cNvCxnSpPr>
          <p:nvPr/>
        </p:nvCxnSpPr>
        <p:spPr>
          <a:xfrm flipV="1">
            <a:off x="2986492" y="5597815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7363BE-5197-A86D-9333-2BE23433A486}"/>
              </a:ext>
            </a:extLst>
          </p:cNvPr>
          <p:cNvCxnSpPr>
            <a:cxnSpLocks/>
          </p:cNvCxnSpPr>
          <p:nvPr/>
        </p:nvCxnSpPr>
        <p:spPr>
          <a:xfrm>
            <a:off x="2595155" y="5598489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5CF3F-9BF4-E66A-609D-5C3A1EFA8133}"/>
              </a:ext>
            </a:extLst>
          </p:cNvPr>
          <p:cNvCxnSpPr>
            <a:cxnSpLocks/>
          </p:cNvCxnSpPr>
          <p:nvPr/>
        </p:nvCxnSpPr>
        <p:spPr>
          <a:xfrm>
            <a:off x="2986492" y="6024535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94ED2-AC12-60A1-5D54-24164FC11DDF}"/>
              </a:ext>
            </a:extLst>
          </p:cNvPr>
          <p:cNvCxnSpPr/>
          <p:nvPr/>
        </p:nvCxnSpPr>
        <p:spPr>
          <a:xfrm>
            <a:off x="6054879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4634B8-B6CA-7455-3CAC-5C3B24EB3AD9}"/>
              </a:ext>
            </a:extLst>
          </p:cNvPr>
          <p:cNvCxnSpPr>
            <a:cxnSpLocks/>
          </p:cNvCxnSpPr>
          <p:nvPr/>
        </p:nvCxnSpPr>
        <p:spPr>
          <a:xfrm flipH="1">
            <a:off x="6054879" y="5597815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BCCD63-430F-5E47-BBAB-02EDEAA43BBA}"/>
              </a:ext>
            </a:extLst>
          </p:cNvPr>
          <p:cNvCxnSpPr/>
          <p:nvPr/>
        </p:nvCxnSpPr>
        <p:spPr>
          <a:xfrm>
            <a:off x="6470462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541AEB-3F12-A4EE-692C-CE57C8F16E88}"/>
              </a:ext>
            </a:extLst>
          </p:cNvPr>
          <p:cNvCxnSpPr>
            <a:cxnSpLocks/>
          </p:cNvCxnSpPr>
          <p:nvPr/>
        </p:nvCxnSpPr>
        <p:spPr>
          <a:xfrm>
            <a:off x="6470462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0BD0E-0BAE-DDD0-C122-A42A7477017B}"/>
              </a:ext>
            </a:extLst>
          </p:cNvPr>
          <p:cNvCxnSpPr>
            <a:cxnSpLocks/>
          </p:cNvCxnSpPr>
          <p:nvPr/>
        </p:nvCxnSpPr>
        <p:spPr>
          <a:xfrm>
            <a:off x="2151019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B23C51-8F73-A3B8-4FD3-1B5A25C69544}"/>
              </a:ext>
            </a:extLst>
          </p:cNvPr>
          <p:cNvCxnSpPr>
            <a:cxnSpLocks/>
          </p:cNvCxnSpPr>
          <p:nvPr/>
        </p:nvCxnSpPr>
        <p:spPr>
          <a:xfrm>
            <a:off x="2151019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168AB5-CBD3-70DA-C4DA-C7D85FCCC5A3}"/>
              </a:ext>
            </a:extLst>
          </p:cNvPr>
          <p:cNvCxnSpPr>
            <a:cxnSpLocks/>
          </p:cNvCxnSpPr>
          <p:nvPr/>
        </p:nvCxnSpPr>
        <p:spPr>
          <a:xfrm flipH="1">
            <a:off x="2151019" y="4681845"/>
            <a:ext cx="0" cy="16496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6992F9-F7FE-B498-9273-8839C9BEB937}"/>
              </a:ext>
            </a:extLst>
          </p:cNvPr>
          <p:cNvSpPr txBox="1"/>
          <p:nvPr/>
        </p:nvSpPr>
        <p:spPr>
          <a:xfrm>
            <a:off x="1980192" y="4373581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B85B37-D6F4-4A04-65AA-E3FBE086EF1C}"/>
              </a:ext>
            </a:extLst>
          </p:cNvPr>
          <p:cNvCxnSpPr>
            <a:cxnSpLocks/>
          </p:cNvCxnSpPr>
          <p:nvPr/>
        </p:nvCxnSpPr>
        <p:spPr>
          <a:xfrm>
            <a:off x="2595155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38B5C6-59C1-F04B-5DA9-756E5AF1F8C0}"/>
              </a:ext>
            </a:extLst>
          </p:cNvPr>
          <p:cNvCxnSpPr>
            <a:cxnSpLocks/>
          </p:cNvCxnSpPr>
          <p:nvPr/>
        </p:nvCxnSpPr>
        <p:spPr>
          <a:xfrm>
            <a:off x="2151019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64ACA3-910D-999B-E051-615A56B41C05}"/>
              </a:ext>
            </a:extLst>
          </p:cNvPr>
          <p:cNvSpPr txBox="1"/>
          <p:nvPr/>
        </p:nvSpPr>
        <p:spPr>
          <a:xfrm>
            <a:off x="2097351" y="5052205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463FDA-12B2-AC6F-A73C-AEE9EC6CCE03}"/>
              </a:ext>
            </a:extLst>
          </p:cNvPr>
          <p:cNvCxnSpPr/>
          <p:nvPr/>
        </p:nvCxnSpPr>
        <p:spPr>
          <a:xfrm>
            <a:off x="2817223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DD0A42-6574-ED2D-BA8F-FBEA3008D6EE}"/>
              </a:ext>
            </a:extLst>
          </p:cNvPr>
          <p:cNvCxnSpPr>
            <a:cxnSpLocks/>
          </p:cNvCxnSpPr>
          <p:nvPr/>
        </p:nvCxnSpPr>
        <p:spPr>
          <a:xfrm>
            <a:off x="3653425" y="4373581"/>
            <a:ext cx="0" cy="328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FF710A-9FF1-1524-BEBE-37653EEDDD5D}"/>
              </a:ext>
            </a:extLst>
          </p:cNvPr>
          <p:cNvCxnSpPr/>
          <p:nvPr/>
        </p:nvCxnSpPr>
        <p:spPr>
          <a:xfrm>
            <a:off x="4541877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C821A5-60A2-91AC-C735-B34A3061EEFB}"/>
              </a:ext>
            </a:extLst>
          </p:cNvPr>
          <p:cNvCxnSpPr>
            <a:cxnSpLocks/>
          </p:cNvCxnSpPr>
          <p:nvPr/>
        </p:nvCxnSpPr>
        <p:spPr>
          <a:xfrm>
            <a:off x="5430149" y="4373581"/>
            <a:ext cx="0" cy="3370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4EC7C2E-3B0C-624B-F363-061341B66910}"/>
              </a:ext>
            </a:extLst>
          </p:cNvPr>
          <p:cNvSpPr txBox="1"/>
          <p:nvPr/>
        </p:nvSpPr>
        <p:spPr>
          <a:xfrm>
            <a:off x="2595155" y="4091183"/>
            <a:ext cx="3126914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Fetch PLC Input sensor voltage and set the register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245F80-3A37-809D-A5E8-5B513E11BACC}"/>
              </a:ext>
            </a:extLst>
          </p:cNvPr>
          <p:cNvCxnSpPr>
            <a:cxnSpLocks/>
          </p:cNvCxnSpPr>
          <p:nvPr/>
        </p:nvCxnSpPr>
        <p:spPr>
          <a:xfrm flipH="1" flipV="1">
            <a:off x="4078708" y="5107299"/>
            <a:ext cx="0" cy="230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2ED138-4C11-E670-1BCF-AE5CBF6A4659}"/>
              </a:ext>
            </a:extLst>
          </p:cNvPr>
          <p:cNvCxnSpPr>
            <a:cxnSpLocks/>
          </p:cNvCxnSpPr>
          <p:nvPr/>
        </p:nvCxnSpPr>
        <p:spPr>
          <a:xfrm>
            <a:off x="4078708" y="5683872"/>
            <a:ext cx="0" cy="340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E01D02-E4D5-0059-9F82-4EB31E7C7FD2}"/>
              </a:ext>
            </a:extLst>
          </p:cNvPr>
          <p:cNvCxnSpPr>
            <a:cxnSpLocks/>
          </p:cNvCxnSpPr>
          <p:nvPr/>
        </p:nvCxnSpPr>
        <p:spPr>
          <a:xfrm flipH="1">
            <a:off x="6239414" y="4537859"/>
            <a:ext cx="0" cy="16496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A32BAC-B5CE-0880-41FF-9401C015E233}"/>
              </a:ext>
            </a:extLst>
          </p:cNvPr>
          <p:cNvSpPr txBox="1"/>
          <p:nvPr/>
        </p:nvSpPr>
        <p:spPr>
          <a:xfrm>
            <a:off x="4520685" y="4402056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E09AB5-3F17-C531-C0CB-E127EC90DBDC}"/>
              </a:ext>
            </a:extLst>
          </p:cNvPr>
          <p:cNvSpPr txBox="1"/>
          <p:nvPr/>
        </p:nvSpPr>
        <p:spPr>
          <a:xfrm>
            <a:off x="6177026" y="6189644"/>
            <a:ext cx="1747992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Execute the ladder logic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18FEEA-5660-1407-37CA-24131C813C96}"/>
              </a:ext>
            </a:extLst>
          </p:cNvPr>
          <p:cNvSpPr txBox="1"/>
          <p:nvPr/>
        </p:nvSpPr>
        <p:spPr>
          <a:xfrm>
            <a:off x="3553044" y="5284159"/>
            <a:ext cx="25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t1: Inject false register value to overwrite sensor reading 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798600-5E30-CDBE-8DB8-A4E88392A006}"/>
              </a:ext>
            </a:extLst>
          </p:cNvPr>
          <p:cNvCxnSpPr>
            <a:cxnSpLocks/>
          </p:cNvCxnSpPr>
          <p:nvPr/>
        </p:nvCxnSpPr>
        <p:spPr>
          <a:xfrm>
            <a:off x="3020437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209A02-D034-7605-41C3-24178941D30E}"/>
              </a:ext>
            </a:extLst>
          </p:cNvPr>
          <p:cNvSpPr txBox="1"/>
          <p:nvPr/>
        </p:nvSpPr>
        <p:spPr>
          <a:xfrm>
            <a:off x="2549139" y="5044588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CA53CF-4C69-06D2-A7BD-0906A6634691}"/>
              </a:ext>
            </a:extLst>
          </p:cNvPr>
          <p:cNvCxnSpPr>
            <a:cxnSpLocks/>
          </p:cNvCxnSpPr>
          <p:nvPr/>
        </p:nvCxnSpPr>
        <p:spPr>
          <a:xfrm>
            <a:off x="2595155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DB795D-13A5-F212-2F82-1E156E49C816}"/>
              </a:ext>
            </a:extLst>
          </p:cNvPr>
          <p:cNvCxnSpPr>
            <a:cxnSpLocks/>
          </p:cNvCxnSpPr>
          <p:nvPr/>
        </p:nvCxnSpPr>
        <p:spPr>
          <a:xfrm>
            <a:off x="2595155" y="5957849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5D961F-934D-B70D-DD3B-962A1F682B18}"/>
              </a:ext>
            </a:extLst>
          </p:cNvPr>
          <p:cNvCxnSpPr>
            <a:cxnSpLocks/>
          </p:cNvCxnSpPr>
          <p:nvPr/>
        </p:nvCxnSpPr>
        <p:spPr>
          <a:xfrm>
            <a:off x="6046333" y="602453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B77076-DD72-033E-C94A-78A454202844}"/>
              </a:ext>
            </a:extLst>
          </p:cNvPr>
          <p:cNvCxnSpPr>
            <a:cxnSpLocks/>
          </p:cNvCxnSpPr>
          <p:nvPr/>
        </p:nvCxnSpPr>
        <p:spPr>
          <a:xfrm>
            <a:off x="2614006" y="6305860"/>
            <a:ext cx="343232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179F5-2A11-82BF-C00E-45AB64207D31}"/>
              </a:ext>
            </a:extLst>
          </p:cNvPr>
          <p:cNvSpPr txBox="1"/>
          <p:nvPr/>
        </p:nvSpPr>
        <p:spPr>
          <a:xfrm>
            <a:off x="3917552" y="6069110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80ms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6931B1-81F7-0089-7F02-8A5C7177129B}"/>
              </a:ext>
            </a:extLst>
          </p:cNvPr>
          <p:cNvSpPr txBox="1"/>
          <p:nvPr/>
        </p:nvSpPr>
        <p:spPr>
          <a:xfrm>
            <a:off x="457991" y="4839484"/>
            <a:ext cx="168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PLC with 20ms clock cycle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F6510C-2751-3B0C-A2B7-76086E5BC551}"/>
              </a:ext>
            </a:extLst>
          </p:cNvPr>
          <p:cNvSpPr txBox="1"/>
          <p:nvPr/>
        </p:nvSpPr>
        <p:spPr>
          <a:xfrm>
            <a:off x="464366" y="5696239"/>
            <a:ext cx="159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PLC Emulator with 80ms clock 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3F158B-00DF-B1B0-1946-4435A67F050A}"/>
              </a:ext>
            </a:extLst>
          </p:cNvPr>
          <p:cNvSpPr txBox="1"/>
          <p:nvPr/>
        </p:nvSpPr>
        <p:spPr>
          <a:xfrm>
            <a:off x="5418632" y="4403623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B1E697-A0C9-69D6-BEF4-1EF83F6CDCBA}"/>
              </a:ext>
            </a:extLst>
          </p:cNvPr>
          <p:cNvSpPr txBox="1"/>
          <p:nvPr/>
        </p:nvSpPr>
        <p:spPr>
          <a:xfrm>
            <a:off x="6106411" y="4316805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t4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8E7F811-B7D5-BFF9-13F6-152C3198AFDA}"/>
              </a:ext>
            </a:extLst>
          </p:cNvPr>
          <p:cNvSpPr/>
          <p:nvPr/>
        </p:nvSpPr>
        <p:spPr>
          <a:xfrm>
            <a:off x="7458723" y="4851025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68858D93-31AA-3222-D564-5F522574F6EC}"/>
              </a:ext>
            </a:extLst>
          </p:cNvPr>
          <p:cNvSpPr/>
          <p:nvPr/>
        </p:nvSpPr>
        <p:spPr>
          <a:xfrm>
            <a:off x="7503465" y="5680348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C187B6-4D1E-2F56-B5C0-38346E30FE0C}"/>
              </a:ext>
            </a:extLst>
          </p:cNvPr>
          <p:cNvSpPr txBox="1"/>
          <p:nvPr/>
        </p:nvSpPr>
        <p:spPr>
          <a:xfrm>
            <a:off x="7935465" y="4511810"/>
            <a:ext cx="3798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Low frequence false data injection attack </a:t>
            </a:r>
            <a:r>
              <a:rPr lang="en-SG" sz="1400" b="1" dirty="0"/>
              <a:t>not success </a:t>
            </a:r>
            <a:r>
              <a:rPr lang="en-SG" sz="1400" dirty="0"/>
              <a:t>on real PLC  because the false data is overwritten by the sensor data read on t2 and t3.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9BFD53-4F19-A97A-AE92-0AF0FFAD619B}"/>
              </a:ext>
            </a:extLst>
          </p:cNvPr>
          <p:cNvSpPr txBox="1"/>
          <p:nvPr/>
        </p:nvSpPr>
        <p:spPr>
          <a:xfrm>
            <a:off x="8013958" y="5468945"/>
            <a:ext cx="352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False data injection attack </a:t>
            </a:r>
            <a:r>
              <a:rPr lang="en-SG" sz="1400" b="1" dirty="0"/>
              <a:t>success</a:t>
            </a:r>
            <a:r>
              <a:rPr lang="en-SG" sz="1400" dirty="0"/>
              <a:t>, the PLC execute the ladder logic based on the false injected sensor volage value</a:t>
            </a:r>
            <a:r>
              <a:rPr lang="en-SG" sz="1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5464-B6C7-A44C-92FC-B4B72500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" y="537326"/>
            <a:ext cx="10751319" cy="57833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708043-14C8-BD74-D316-EFB9D63703B4}"/>
              </a:ext>
            </a:extLst>
          </p:cNvPr>
          <p:cNvCxnSpPr>
            <a:cxnSpLocks/>
          </p:cNvCxnSpPr>
          <p:nvPr/>
        </p:nvCxnSpPr>
        <p:spPr>
          <a:xfrm>
            <a:off x="1455452" y="421215"/>
            <a:ext cx="0" cy="549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90F97A-1C14-1595-F211-8F89FFF1A3AE}"/>
              </a:ext>
            </a:extLst>
          </p:cNvPr>
          <p:cNvSpPr txBox="1"/>
          <p:nvPr/>
        </p:nvSpPr>
        <p:spPr>
          <a:xfrm>
            <a:off x="805182" y="144216"/>
            <a:ext cx="184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Panel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1642-B423-608B-AFB2-C1B545F1360D}"/>
              </a:ext>
            </a:extLst>
          </p:cNvPr>
          <p:cNvSpPr/>
          <p:nvPr/>
        </p:nvSpPr>
        <p:spPr>
          <a:xfrm>
            <a:off x="720340" y="886120"/>
            <a:ext cx="1932816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99765-360D-C70B-7CD7-DD48FE33357A}"/>
              </a:ext>
            </a:extLst>
          </p:cNvPr>
          <p:cNvCxnSpPr>
            <a:cxnSpLocks/>
          </p:cNvCxnSpPr>
          <p:nvPr/>
        </p:nvCxnSpPr>
        <p:spPr>
          <a:xfrm>
            <a:off x="2852190" y="413281"/>
            <a:ext cx="0" cy="607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90A99-2524-2B1F-4E69-CECD591B94A6}"/>
              </a:ext>
            </a:extLst>
          </p:cNvPr>
          <p:cNvSpPr txBox="1"/>
          <p:nvPr/>
        </p:nvSpPr>
        <p:spPr>
          <a:xfrm>
            <a:off x="2512765" y="144216"/>
            <a:ext cx="73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ID</a:t>
            </a:r>
            <a:endParaRPr lang="en-SG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3444-7FD4-6CB1-0EA3-F3D45CB63EA0}"/>
              </a:ext>
            </a:extLst>
          </p:cNvPr>
          <p:cNvSpPr txBox="1"/>
          <p:nvPr/>
        </p:nvSpPr>
        <p:spPr>
          <a:xfrm>
            <a:off x="3324944" y="144216"/>
            <a:ext cx="15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power state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34C7A-B37E-7E44-987C-C090770E5DE6}"/>
              </a:ext>
            </a:extLst>
          </p:cNvPr>
          <p:cNvCxnSpPr>
            <a:cxnSpLocks/>
          </p:cNvCxnSpPr>
          <p:nvPr/>
        </p:nvCxnSpPr>
        <p:spPr>
          <a:xfrm>
            <a:off x="3984978" y="421215"/>
            <a:ext cx="0" cy="860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704D2-E996-F4E7-A2BC-4B8A2D09FB48}"/>
              </a:ext>
            </a:extLst>
          </p:cNvPr>
          <p:cNvCxnSpPr>
            <a:cxnSpLocks/>
          </p:cNvCxnSpPr>
          <p:nvPr/>
        </p:nvCxnSpPr>
        <p:spPr>
          <a:xfrm>
            <a:off x="5805923" y="413281"/>
            <a:ext cx="0" cy="10682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BC7A4D-971F-9A4E-571B-FA3F7DAF6228}"/>
              </a:ext>
            </a:extLst>
          </p:cNvPr>
          <p:cNvSpPr txBox="1"/>
          <p:nvPr/>
        </p:nvSpPr>
        <p:spPr>
          <a:xfrm>
            <a:off x="5036279" y="136282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Current(A)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5BC5B-6D40-A8C8-422A-C0A73E4F5DAA}"/>
              </a:ext>
            </a:extLst>
          </p:cNvPr>
          <p:cNvSpPr txBox="1"/>
          <p:nvPr/>
        </p:nvSpPr>
        <p:spPr>
          <a:xfrm>
            <a:off x="6771479" y="136281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Voltage(V)</a:t>
            </a:r>
            <a:endParaRPr lang="en-SG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CA58-C9DE-A298-6ABC-7A97D8E2F404}"/>
              </a:ext>
            </a:extLst>
          </p:cNvPr>
          <p:cNvCxnSpPr>
            <a:cxnSpLocks/>
          </p:cNvCxnSpPr>
          <p:nvPr/>
        </p:nvCxnSpPr>
        <p:spPr>
          <a:xfrm>
            <a:off x="7617440" y="421215"/>
            <a:ext cx="0" cy="1365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09CC3-8405-7B96-9F84-047D00E8D3EB}"/>
              </a:ext>
            </a:extLst>
          </p:cNvPr>
          <p:cNvCxnSpPr>
            <a:cxnSpLocks/>
          </p:cNvCxnSpPr>
          <p:nvPr/>
        </p:nvCxnSpPr>
        <p:spPr>
          <a:xfrm flipV="1">
            <a:off x="1380217" y="5242874"/>
            <a:ext cx="0" cy="1261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C0A388-5CA5-0DA1-6C8F-22F8A961A507}"/>
              </a:ext>
            </a:extLst>
          </p:cNvPr>
          <p:cNvSpPr txBox="1"/>
          <p:nvPr/>
        </p:nvSpPr>
        <p:spPr>
          <a:xfrm>
            <a:off x="531801" y="6504495"/>
            <a:ext cx="184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current speed gauge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7409-F6DF-8BE7-A2CB-1971766EFC0C}"/>
              </a:ext>
            </a:extLst>
          </p:cNvPr>
          <p:cNvCxnSpPr>
            <a:cxnSpLocks/>
          </p:cNvCxnSpPr>
          <p:nvPr/>
        </p:nvCxnSpPr>
        <p:spPr>
          <a:xfrm flipV="1">
            <a:off x="3266909" y="5873684"/>
            <a:ext cx="0" cy="54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882C3-7E4E-F68F-E379-826E511CB13E}"/>
              </a:ext>
            </a:extLst>
          </p:cNvPr>
          <p:cNvSpPr txBox="1"/>
          <p:nvPr/>
        </p:nvSpPr>
        <p:spPr>
          <a:xfrm>
            <a:off x="2653156" y="6357441"/>
            <a:ext cx="18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average speed indicator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085A42-3605-A6C9-C66E-A74291F6B222}"/>
              </a:ext>
            </a:extLst>
          </p:cNvPr>
          <p:cNvCxnSpPr>
            <a:cxnSpLocks/>
          </p:cNvCxnSpPr>
          <p:nvPr/>
        </p:nvCxnSpPr>
        <p:spPr>
          <a:xfrm flipV="1">
            <a:off x="5137608" y="5873684"/>
            <a:ext cx="478146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32469-6EA2-D765-D01A-18966B1C7833}"/>
              </a:ext>
            </a:extLst>
          </p:cNvPr>
          <p:cNvSpPr txBox="1"/>
          <p:nvPr/>
        </p:nvSpPr>
        <p:spPr>
          <a:xfrm>
            <a:off x="4209646" y="6412161"/>
            <a:ext cx="15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poser state reset button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BC8B3-4664-F562-4BE5-8B6DC63E26CE}"/>
              </a:ext>
            </a:extLst>
          </p:cNvPr>
          <p:cNvCxnSpPr>
            <a:cxnSpLocks/>
          </p:cNvCxnSpPr>
          <p:nvPr/>
        </p:nvCxnSpPr>
        <p:spPr>
          <a:xfrm flipH="1" flipV="1">
            <a:off x="6056948" y="5873684"/>
            <a:ext cx="329131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AE624F-4363-68B8-6E84-5D175FA4919E}"/>
              </a:ext>
            </a:extLst>
          </p:cNvPr>
          <p:cNvSpPr txBox="1"/>
          <p:nvPr/>
        </p:nvSpPr>
        <p:spPr>
          <a:xfrm>
            <a:off x="5890175" y="6455614"/>
            <a:ext cx="20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emergency stop button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F06BBD-B2DC-3B60-8F3E-06A744755A51}"/>
              </a:ext>
            </a:extLst>
          </p:cNvPr>
          <p:cNvCxnSpPr>
            <a:cxnSpLocks/>
          </p:cNvCxnSpPr>
          <p:nvPr/>
        </p:nvCxnSpPr>
        <p:spPr>
          <a:xfrm>
            <a:off x="9489876" y="413280"/>
            <a:ext cx="0" cy="88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014EB6-04F2-0CA9-0B1A-9806A45ADD5B}"/>
              </a:ext>
            </a:extLst>
          </p:cNvPr>
          <p:cNvSpPr txBox="1"/>
          <p:nvPr/>
        </p:nvSpPr>
        <p:spPr>
          <a:xfrm>
            <a:off x="8841153" y="160346"/>
            <a:ext cx="17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history table </a:t>
            </a:r>
            <a:endParaRPr lang="en-SG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425E60-C437-C869-FBC2-F04114C91D28}"/>
              </a:ext>
            </a:extLst>
          </p:cNvPr>
          <p:cNvSpPr txBox="1"/>
          <p:nvPr/>
        </p:nvSpPr>
        <p:spPr>
          <a:xfrm>
            <a:off x="8107574" y="6342766"/>
            <a:ext cx="155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Control PLC state panel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BFF6B-81F6-01F5-DF2F-9A755F52C90F}"/>
              </a:ext>
            </a:extLst>
          </p:cNvPr>
          <p:cNvSpPr/>
          <p:nvPr/>
        </p:nvSpPr>
        <p:spPr>
          <a:xfrm>
            <a:off x="7992282" y="1021083"/>
            <a:ext cx="3479371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7DCD1E-B209-B758-A593-5D598261C650}"/>
              </a:ext>
            </a:extLst>
          </p:cNvPr>
          <p:cNvSpPr/>
          <p:nvPr/>
        </p:nvSpPr>
        <p:spPr>
          <a:xfrm>
            <a:off x="8012783" y="3005423"/>
            <a:ext cx="1791094" cy="2396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58AA9-F50C-B580-B38F-1355A1EF4B89}"/>
              </a:ext>
            </a:extLst>
          </p:cNvPr>
          <p:cNvCxnSpPr>
            <a:cxnSpLocks/>
          </p:cNvCxnSpPr>
          <p:nvPr/>
        </p:nvCxnSpPr>
        <p:spPr>
          <a:xfrm flipV="1">
            <a:off x="9162854" y="5401559"/>
            <a:ext cx="0" cy="955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E08F-5D71-8BC4-D805-0A7663A64CD6}"/>
              </a:ext>
            </a:extLst>
          </p:cNvPr>
          <p:cNvCxnSpPr>
            <a:cxnSpLocks/>
          </p:cNvCxnSpPr>
          <p:nvPr/>
        </p:nvCxnSpPr>
        <p:spPr>
          <a:xfrm flipH="1" flipV="1">
            <a:off x="9824302" y="5638800"/>
            <a:ext cx="875121" cy="771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8DD148-728C-EFB5-3E7A-9A71587DF481}"/>
              </a:ext>
            </a:extLst>
          </p:cNvPr>
          <p:cNvSpPr txBox="1"/>
          <p:nvPr/>
        </p:nvSpPr>
        <p:spPr>
          <a:xfrm>
            <a:off x="9772575" y="6390683"/>
            <a:ext cx="18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collision avoidance  overload control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483953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ain entrance block signal&#10;&#10;Description automatically generated">
            <a:extLst>
              <a:ext uri="{FF2B5EF4-FFF2-40B4-BE49-F238E27FC236}">
                <a16:creationId xmlns:a16="http://schemas.microsoft.com/office/drawing/2014/main" id="{90C9F382-8971-C177-4A6E-876C8ECD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74BD40-1980-9E66-F040-FD7A8D85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59" y="556416"/>
            <a:ext cx="2663768" cy="15257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 descr="A diagram of a ladder&#10;&#10;Description automatically generated">
            <a:extLst>
              <a:ext uri="{FF2B5EF4-FFF2-40B4-BE49-F238E27FC236}">
                <a16:creationId xmlns:a16="http://schemas.microsoft.com/office/drawing/2014/main" id="{CD3F76D4-D70D-8FE0-B60E-0DDA78A2D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2800702"/>
            <a:ext cx="2560810" cy="14135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9A91C3A-419A-8AD9-FDD7-E07419973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16" y="2800702"/>
            <a:ext cx="2560810" cy="14404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 descr="A diagram of a train crossing&#10;&#10;Description automatically generated">
            <a:extLst>
              <a:ext uri="{FF2B5EF4-FFF2-40B4-BE49-F238E27FC236}">
                <a16:creationId xmlns:a16="http://schemas.microsoft.com/office/drawing/2014/main" id="{0648D433-2AF3-EDD7-84F2-FF996619B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7F231B-01A5-DC4C-00FE-FB28687A172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670977" y="1714835"/>
            <a:ext cx="718511" cy="14532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A13335B-ADDC-8260-F942-A271352A8E2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147676" y="1691357"/>
            <a:ext cx="718511" cy="1500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4AD60F-5604-BB40-CAE7-6A075F8661D6}"/>
              </a:ext>
            </a:extLst>
          </p:cNvPr>
          <p:cNvSpPr txBox="1"/>
          <p:nvPr/>
        </p:nvSpPr>
        <p:spPr>
          <a:xfrm>
            <a:off x="4023216" y="251853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Junction PLC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637E8-69E6-6629-F4E0-B362428B2CBC}"/>
              </a:ext>
            </a:extLst>
          </p:cNvPr>
          <p:cNvSpPr txBox="1"/>
          <p:nvPr/>
        </p:nvSpPr>
        <p:spPr>
          <a:xfrm>
            <a:off x="8617727" y="2505073"/>
            <a:ext cx="86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Station PLC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873D2-EAEE-A455-A2B1-4BC534D5EBE9}"/>
              </a:ext>
            </a:extLst>
          </p:cNvPr>
          <p:cNvSpPr txBox="1"/>
          <p:nvPr/>
        </p:nvSpPr>
        <p:spPr>
          <a:xfrm>
            <a:off x="6730007" y="2169556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BC534-45A9-3A9E-1C48-7B01D3F9A85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303621" y="4241158"/>
            <a:ext cx="0" cy="4606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EE183-7C7A-B41C-80C8-1F43714B6C0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8237274" y="4214243"/>
            <a:ext cx="0" cy="4875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B1B7A8-3DBF-4AF1-D1FF-E8F22C77C8F4}"/>
              </a:ext>
            </a:extLst>
          </p:cNvPr>
          <p:cNvSpPr txBox="1"/>
          <p:nvPr/>
        </p:nvSpPr>
        <p:spPr>
          <a:xfrm>
            <a:off x="3893428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junction sensors and signal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06DB4-8695-10CC-2B73-51DD02A7EF5B}"/>
              </a:ext>
            </a:extLst>
          </p:cNvPr>
          <p:cNvSpPr txBox="1"/>
          <p:nvPr/>
        </p:nvSpPr>
        <p:spPr>
          <a:xfrm>
            <a:off x="8408822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station sensors and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AB7A-0329-2265-16AE-D03B2E26CE22}"/>
              </a:ext>
            </a:extLst>
          </p:cNvPr>
          <p:cNvSpPr txBox="1"/>
          <p:nvPr/>
        </p:nvSpPr>
        <p:spPr>
          <a:xfrm>
            <a:off x="6903003" y="4217946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24BA2-76EE-2B78-9684-D7316A5BC6DD}"/>
              </a:ext>
            </a:extLst>
          </p:cNvPr>
          <p:cNvSpPr txBox="1"/>
          <p:nvPr/>
        </p:nvSpPr>
        <p:spPr>
          <a:xfrm>
            <a:off x="5286901" y="4241158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</p:spTree>
    <p:extLst>
      <p:ext uri="{BB962C8B-B14F-4D97-AF65-F5344CB8AC3E}">
        <p14:creationId xmlns:p14="http://schemas.microsoft.com/office/powerpoint/2010/main" val="113114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8307A-304D-5F13-3D2D-371223E0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8" y="4075190"/>
            <a:ext cx="3043465" cy="2154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0004E-43DF-BCF5-FCCA-5D080D0E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88" y="2211551"/>
            <a:ext cx="3063771" cy="1428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A63999-5D73-83CF-BDF6-99F6872A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8" y="99435"/>
            <a:ext cx="3043465" cy="1711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6D8F7-FD9D-469A-73F1-91154C30A381}"/>
              </a:ext>
            </a:extLst>
          </p:cNvPr>
          <p:cNvSpPr txBox="1"/>
          <p:nvPr/>
        </p:nvSpPr>
        <p:spPr>
          <a:xfrm>
            <a:off x="4464826" y="3644303"/>
            <a:ext cx="1799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trains PLC throttle and brake control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ABA91-D63F-ED81-9A56-C31F71FBC962}"/>
              </a:ext>
            </a:extLst>
          </p:cNvPr>
          <p:cNvCxnSpPr>
            <a:cxnSpLocks/>
          </p:cNvCxnSpPr>
          <p:nvPr/>
        </p:nvCxnSpPr>
        <p:spPr>
          <a:xfrm>
            <a:off x="4256559" y="3636479"/>
            <a:ext cx="0" cy="4038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288F9-5764-E948-6888-008156E68DC2}"/>
              </a:ext>
            </a:extLst>
          </p:cNvPr>
          <p:cNvSpPr txBox="1"/>
          <p:nvPr/>
        </p:nvSpPr>
        <p:spPr>
          <a:xfrm>
            <a:off x="2922288" y="3640182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64339-F417-B435-9DCC-4D3EFE8C7C6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254239" y="2011319"/>
            <a:ext cx="400168" cy="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0EFF3A-07CA-FFB3-ABBB-FD43B4A9E74E}"/>
              </a:ext>
            </a:extLst>
          </p:cNvPr>
          <p:cNvSpPr txBox="1"/>
          <p:nvPr/>
        </p:nvSpPr>
        <p:spPr>
          <a:xfrm>
            <a:off x="4464826" y="1846223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DF71-5154-55F3-7780-0AA56415CCE7}"/>
              </a:ext>
            </a:extLst>
          </p:cNvPr>
          <p:cNvSpPr txBox="1"/>
          <p:nvPr/>
        </p:nvSpPr>
        <p:spPr>
          <a:xfrm>
            <a:off x="2855552" y="191510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Control PLC </a:t>
            </a:r>
          </a:p>
        </p:txBody>
      </p:sp>
    </p:spTree>
    <p:extLst>
      <p:ext uri="{BB962C8B-B14F-4D97-AF65-F5344CB8AC3E}">
        <p14:creationId xmlns:p14="http://schemas.microsoft.com/office/powerpoint/2010/main" val="41562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7621A09-4ADD-1CD1-6BC3-8FEA40E02D3A}"/>
              </a:ext>
            </a:extLst>
          </p:cNvPr>
          <p:cNvSpPr/>
          <p:nvPr/>
        </p:nvSpPr>
        <p:spPr>
          <a:xfrm>
            <a:off x="10163696" y="4320047"/>
            <a:ext cx="1667748" cy="1690023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7563-6CC6-62D8-9DFC-87C0A1BA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5" y="479880"/>
            <a:ext cx="5080919" cy="29570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40" y="169625"/>
            <a:ext cx="265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515740" y="3397652"/>
            <a:ext cx="2115318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B7032-5C9B-A96A-84E8-D448BD5E2547}"/>
              </a:ext>
            </a:extLst>
          </p:cNvPr>
          <p:cNvSpPr/>
          <p:nvPr/>
        </p:nvSpPr>
        <p:spPr>
          <a:xfrm>
            <a:off x="4694947" y="4413219"/>
            <a:ext cx="4244879" cy="174325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915FD-C7FB-9AFC-330B-08E6F788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96" y="4553826"/>
            <a:ext cx="2527544" cy="119868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631962" y="3628993"/>
            <a:ext cx="2891015" cy="6787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90FAF-61F4-8F3C-CCFB-0A610F105DE6}"/>
              </a:ext>
            </a:extLst>
          </p:cNvPr>
          <p:cNvSpPr txBox="1"/>
          <p:nvPr/>
        </p:nvSpPr>
        <p:spPr>
          <a:xfrm>
            <a:off x="7577659" y="45490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0D3F4-ABA1-2C83-297B-48A12E9DD276}"/>
              </a:ext>
            </a:extLst>
          </p:cNvPr>
          <p:cNvSpPr txBox="1"/>
          <p:nvPr/>
        </p:nvSpPr>
        <p:spPr>
          <a:xfrm>
            <a:off x="5822473" y="5716942"/>
            <a:ext cx="180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15/7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D85DC-1AC2-A506-4A9B-F092F4AF18E4}"/>
              </a:ext>
            </a:extLst>
          </p:cNvPr>
          <p:cNvSpPr txBox="1"/>
          <p:nvPr/>
        </p:nvSpPr>
        <p:spPr>
          <a:xfrm>
            <a:off x="7345655" y="5730469"/>
            <a:ext cx="159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3662112" y="3742045"/>
            <a:ext cx="2647805" cy="711357"/>
          </a:xfrm>
          <a:prstGeom prst="bentConnector3">
            <a:avLst>
              <a:gd name="adj1" fmla="val -4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25099E-22AC-9513-8EFD-DD46385773B6}"/>
              </a:ext>
            </a:extLst>
          </p:cNvPr>
          <p:cNvSpPr txBox="1"/>
          <p:nvPr/>
        </p:nvSpPr>
        <p:spPr>
          <a:xfrm>
            <a:off x="6118329" y="473172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5160B-440B-039A-CB7D-9E26D97B6077}"/>
              </a:ext>
            </a:extLst>
          </p:cNvPr>
          <p:cNvSpPr txBox="1"/>
          <p:nvPr/>
        </p:nvSpPr>
        <p:spPr>
          <a:xfrm>
            <a:off x="5270485" y="536963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095BE-331A-3C95-7466-008DECEA92D0}"/>
              </a:ext>
            </a:extLst>
          </p:cNvPr>
          <p:cNvSpPr txBox="1"/>
          <p:nvPr/>
        </p:nvSpPr>
        <p:spPr>
          <a:xfrm>
            <a:off x="8255181" y="535240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8CB1F-5CEC-CA4C-8231-C9C9FE3428A3}"/>
              </a:ext>
            </a:extLst>
          </p:cNvPr>
          <p:cNvSpPr txBox="1"/>
          <p:nvPr/>
        </p:nvSpPr>
        <p:spPr>
          <a:xfrm>
            <a:off x="4705447" y="4388877"/>
            <a:ext cx="16000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track junction signaling 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1A1D62-1048-9A7F-ABBC-58DDF83A7DA9}"/>
              </a:ext>
            </a:extLst>
          </p:cNvPr>
          <p:cNvSpPr/>
          <p:nvPr/>
        </p:nvSpPr>
        <p:spPr>
          <a:xfrm>
            <a:off x="613778" y="4424120"/>
            <a:ext cx="3836895" cy="174717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ADB2B7-A63B-2832-3D7A-EC6D06AA4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85" y="4531784"/>
            <a:ext cx="2527544" cy="1198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7923A9-46A3-28AB-9BA7-66C173D8FE92}"/>
              </a:ext>
            </a:extLst>
          </p:cNvPr>
          <p:cNvSpPr txBox="1"/>
          <p:nvPr/>
        </p:nvSpPr>
        <p:spPr>
          <a:xfrm>
            <a:off x="3101509" y="4538336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76252-C4D4-3FF9-1FD4-4CFF51B56D9E}"/>
              </a:ext>
            </a:extLst>
          </p:cNvPr>
          <p:cNvSpPr txBox="1"/>
          <p:nvPr/>
        </p:nvSpPr>
        <p:spPr>
          <a:xfrm>
            <a:off x="1350152" y="5672082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8C4D3-975F-990B-26DE-AC7E372174F9}"/>
              </a:ext>
            </a:extLst>
          </p:cNvPr>
          <p:cNvSpPr txBox="1"/>
          <p:nvPr/>
        </p:nvSpPr>
        <p:spPr>
          <a:xfrm>
            <a:off x="2949809" y="5679650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D040C0-0AE7-ACC0-ACE5-1524CECDB124}"/>
              </a:ext>
            </a:extLst>
          </p:cNvPr>
          <p:cNvSpPr txBox="1"/>
          <p:nvPr/>
        </p:nvSpPr>
        <p:spPr>
          <a:xfrm>
            <a:off x="1712632" y="48052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BB4AF-0534-75AA-4960-7A55890035D6}"/>
              </a:ext>
            </a:extLst>
          </p:cNvPr>
          <p:cNvSpPr txBox="1"/>
          <p:nvPr/>
        </p:nvSpPr>
        <p:spPr>
          <a:xfrm>
            <a:off x="878981" y="530807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A9EAD-44A8-42CC-5D3D-28C27207809A}"/>
              </a:ext>
            </a:extLst>
          </p:cNvPr>
          <p:cNvSpPr txBox="1"/>
          <p:nvPr/>
        </p:nvSpPr>
        <p:spPr>
          <a:xfrm>
            <a:off x="3843051" y="530429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96BB-35B3-41CE-752D-CB936AE64D98}"/>
              </a:ext>
            </a:extLst>
          </p:cNvPr>
          <p:cNvSpPr txBox="1"/>
          <p:nvPr/>
        </p:nvSpPr>
        <p:spPr>
          <a:xfrm>
            <a:off x="600994" y="4421327"/>
            <a:ext cx="14526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track station signaling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2012378" y="3809945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C2EBA4-0BE7-62D0-C367-920498847377}"/>
              </a:ext>
            </a:extLst>
          </p:cNvPr>
          <p:cNvSpPr txBox="1"/>
          <p:nvPr/>
        </p:nvSpPr>
        <p:spPr>
          <a:xfrm>
            <a:off x="2149983" y="3787588"/>
            <a:ext cx="13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 sensor state (input to PLC)</a:t>
            </a:r>
            <a:endParaRPr lang="en-SG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9EDD1C-8C52-A96E-D1C9-853673C1A302}"/>
              </a:ext>
            </a:extLst>
          </p:cNvPr>
          <p:cNvCxnSpPr>
            <a:cxnSpLocks/>
          </p:cNvCxnSpPr>
          <p:nvPr/>
        </p:nvCxnSpPr>
        <p:spPr>
          <a:xfrm>
            <a:off x="2153550" y="3827346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2277108" y="4176776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10.0.10.10X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0A74-23F6-46FE-D587-3A57F2028BBE}"/>
              </a:ext>
            </a:extLst>
          </p:cNvPr>
          <p:cNvSpPr txBox="1"/>
          <p:nvPr/>
        </p:nvSpPr>
        <p:spPr>
          <a:xfrm>
            <a:off x="6647155" y="4137304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10.0.10.11X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36" name="Picture 8" descr="Router | Cisco Network Topology Icons 3015">
            <a:extLst>
              <a:ext uri="{FF2B5EF4-FFF2-40B4-BE49-F238E27FC236}">
                <a16:creationId xmlns:a16="http://schemas.microsoft.com/office/drawing/2014/main" id="{0AD7B066-D4DA-3DB7-4E7A-7D845F5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97" y="4300302"/>
            <a:ext cx="373556" cy="2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Router | Cisco Network Topology Icons 3015">
            <a:extLst>
              <a:ext uri="{FF2B5EF4-FFF2-40B4-BE49-F238E27FC236}">
                <a16:creationId xmlns:a16="http://schemas.microsoft.com/office/drawing/2014/main" id="{C6B761F2-5E3A-7CE0-2D19-8DEA6879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6" y="4307705"/>
            <a:ext cx="426121" cy="2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530054-230F-53F6-7724-C6A5829E2E91}"/>
              </a:ext>
            </a:extLst>
          </p:cNvPr>
          <p:cNvCxnSpPr>
            <a:cxnSpLocks/>
          </p:cNvCxnSpPr>
          <p:nvPr/>
        </p:nvCxnSpPr>
        <p:spPr>
          <a:xfrm flipH="1">
            <a:off x="2796234" y="5028860"/>
            <a:ext cx="0" cy="148574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10DFF8-E5A6-1367-3C81-0ED1DA18101B}"/>
              </a:ext>
            </a:extLst>
          </p:cNvPr>
          <p:cNvCxnSpPr>
            <a:cxnSpLocks/>
          </p:cNvCxnSpPr>
          <p:nvPr/>
        </p:nvCxnSpPr>
        <p:spPr>
          <a:xfrm>
            <a:off x="7299490" y="506667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506597-C21A-1D34-757C-B6C6EC60FABE}"/>
              </a:ext>
            </a:extLst>
          </p:cNvPr>
          <p:cNvSpPr txBox="1"/>
          <p:nvPr/>
        </p:nvSpPr>
        <p:spPr>
          <a:xfrm>
            <a:off x="556716" y="5919160"/>
            <a:ext cx="2083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192.168.100.1X/24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ABFF5-140A-4FBD-5754-A5F080735975}"/>
              </a:ext>
            </a:extLst>
          </p:cNvPr>
          <p:cNvSpPr txBox="1"/>
          <p:nvPr/>
        </p:nvSpPr>
        <p:spPr>
          <a:xfrm>
            <a:off x="4673708" y="5918051"/>
            <a:ext cx="1983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192.168.101.2X/24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2762428" y="619349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1004861" y="3787588"/>
            <a:ext cx="126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PLC coils state (output to signals ) </a:t>
            </a:r>
            <a:endParaRPr lang="en-SG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08C723-CFCC-AA8B-B8BD-326D88943B37}"/>
              </a:ext>
            </a:extLst>
          </p:cNvPr>
          <p:cNvSpPr/>
          <p:nvPr/>
        </p:nvSpPr>
        <p:spPr>
          <a:xfrm>
            <a:off x="6795746" y="443547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3" name="Picture 52" descr="A screenshot of a computer&#10;&#10;Description automatically generated">
            <a:extLst>
              <a:ext uri="{FF2B5EF4-FFF2-40B4-BE49-F238E27FC236}">
                <a16:creationId xmlns:a16="http://schemas.microsoft.com/office/drawing/2014/main" id="{6F6C6668-28EF-F9CD-003D-E9F1983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8" y="631611"/>
            <a:ext cx="4833668" cy="276866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387002" y="122168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Track SCADA Monitor HMI(s)</a:t>
            </a:r>
            <a:endParaRPr lang="en-SG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F93A5-725E-9E4B-4182-C58E1433C48B}"/>
              </a:ext>
            </a:extLst>
          </p:cNvPr>
          <p:cNvSpPr txBox="1"/>
          <p:nvPr/>
        </p:nvSpPr>
        <p:spPr>
          <a:xfrm>
            <a:off x="10202659" y="3585326"/>
            <a:ext cx="1759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HMI(S) IP:192.168.10.10X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347923" y="3461721"/>
            <a:ext cx="22168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track sensors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4353545" y="3759635"/>
            <a:ext cx="2148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PLC coils ( output to signal)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556716" y="6501056"/>
            <a:ext cx="1100924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91" y="4931982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9613628" y="5267818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9610344" y="3429000"/>
            <a:ext cx="0" cy="14804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FAF4DD-4C4D-0E20-4384-50615E327422}"/>
              </a:ext>
            </a:extLst>
          </p:cNvPr>
          <p:cNvCxnSpPr>
            <a:cxnSpLocks/>
          </p:cNvCxnSpPr>
          <p:nvPr/>
        </p:nvCxnSpPr>
        <p:spPr>
          <a:xfrm flipV="1">
            <a:off x="10096107" y="3794170"/>
            <a:ext cx="1414203" cy="157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1AE6203-7915-75B3-C747-AA38A1393283}"/>
              </a:ext>
            </a:extLst>
          </p:cNvPr>
          <p:cNvCxnSpPr>
            <a:cxnSpLocks/>
          </p:cNvCxnSpPr>
          <p:nvPr/>
        </p:nvCxnSpPr>
        <p:spPr>
          <a:xfrm flipV="1">
            <a:off x="11510310" y="2937572"/>
            <a:ext cx="0" cy="84479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C0DB5A-E770-8C05-5486-044169FCE0A3}"/>
              </a:ext>
            </a:extLst>
          </p:cNvPr>
          <p:cNvCxnSpPr>
            <a:cxnSpLocks/>
          </p:cNvCxnSpPr>
          <p:nvPr/>
        </p:nvCxnSpPr>
        <p:spPr>
          <a:xfrm>
            <a:off x="10096107" y="3405940"/>
            <a:ext cx="0" cy="4116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9046798" y="4388877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876B50-CAFC-A8F0-F999-EB0610BE5D6A}"/>
              </a:ext>
            </a:extLst>
          </p:cNvPr>
          <p:cNvSpPr txBox="1"/>
          <p:nvPr/>
        </p:nvSpPr>
        <p:spPr>
          <a:xfrm>
            <a:off x="7002875" y="3464956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9645242" y="6025848"/>
            <a:ext cx="227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B55B3-9D77-59DB-15BB-A1F8C39F0974}"/>
              </a:ext>
            </a:extLst>
          </p:cNvPr>
          <p:cNvSpPr txBox="1"/>
          <p:nvPr/>
        </p:nvSpPr>
        <p:spPr>
          <a:xfrm>
            <a:off x="11313622" y="2475907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09BE29-862C-F6CE-8675-78853E895170}"/>
              </a:ext>
            </a:extLst>
          </p:cNvPr>
          <p:cNvCxnSpPr>
            <a:cxnSpLocks/>
          </p:cNvCxnSpPr>
          <p:nvPr/>
        </p:nvCxnSpPr>
        <p:spPr>
          <a:xfrm flipH="1">
            <a:off x="10283818" y="5153168"/>
            <a:ext cx="405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AC328EB-7D0A-FE54-561A-663EEFE7A5CC}"/>
              </a:ext>
            </a:extLst>
          </p:cNvPr>
          <p:cNvSpPr txBox="1"/>
          <p:nvPr/>
        </p:nvSpPr>
        <p:spPr>
          <a:xfrm>
            <a:off x="10689170" y="4997626"/>
            <a:ext cx="1261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 (simulate electrical signal )</a:t>
            </a:r>
            <a:endParaRPr lang="en-SG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D10840-B3E2-E905-1AA4-9C79675B119A}"/>
              </a:ext>
            </a:extLst>
          </p:cNvPr>
          <p:cNvSpPr txBox="1"/>
          <p:nvPr/>
        </p:nvSpPr>
        <p:spPr>
          <a:xfrm>
            <a:off x="10689474" y="4605207"/>
            <a:ext cx="1218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  data flow </a:t>
            </a:r>
            <a:endParaRPr lang="en-SG" sz="11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A10B84-8A87-D871-EC36-D46B11BB9FE1}"/>
              </a:ext>
            </a:extLst>
          </p:cNvPr>
          <p:cNvCxnSpPr>
            <a:cxnSpLocks/>
          </p:cNvCxnSpPr>
          <p:nvPr/>
        </p:nvCxnSpPr>
        <p:spPr>
          <a:xfrm>
            <a:off x="10280861" y="4799781"/>
            <a:ext cx="402093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Router | Cisco Network Topology Icons 3015">
            <a:extLst>
              <a:ext uri="{FF2B5EF4-FFF2-40B4-BE49-F238E27FC236}">
                <a16:creationId xmlns:a16="http://schemas.microsoft.com/office/drawing/2014/main" id="{3A04B745-80B7-7CA3-C5B7-EB8017A1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528" y="5616189"/>
            <a:ext cx="392919" cy="2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D3A0D22-8146-5E62-BF40-1DDB7FAE679C}"/>
              </a:ext>
            </a:extLst>
          </p:cNvPr>
          <p:cNvSpPr txBox="1"/>
          <p:nvPr/>
        </p:nvSpPr>
        <p:spPr>
          <a:xfrm>
            <a:off x="10670325" y="5591776"/>
            <a:ext cx="1212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Switch or Router</a:t>
            </a:r>
            <a:endParaRPr lang="en-SG" sz="1100" b="1" dirty="0"/>
          </a:p>
        </p:txBody>
      </p:sp>
      <p:pic>
        <p:nvPicPr>
          <p:cNvPr id="91" name="Picture 90" descr="A logo with text on it&#10;&#10;Description automatically generated">
            <a:extLst>
              <a:ext uri="{FF2B5EF4-FFF2-40B4-BE49-F238E27FC236}">
                <a16:creationId xmlns:a16="http://schemas.microsoft.com/office/drawing/2014/main" id="{96EB9640-7B03-7D39-1A4B-A26827AD6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61" y="169625"/>
            <a:ext cx="816849" cy="633058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75D3E32-4373-2918-2AE2-C415BC7115D5}"/>
              </a:ext>
            </a:extLst>
          </p:cNvPr>
          <p:cNvSpPr txBox="1"/>
          <p:nvPr/>
        </p:nvSpPr>
        <p:spPr>
          <a:xfrm>
            <a:off x="10175071" y="4336605"/>
            <a:ext cx="121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2183753" y="6164796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95A27A6-0C41-2484-FACE-6AA0E3F66251}"/>
              </a:ext>
            </a:extLst>
          </p:cNvPr>
          <p:cNvCxnSpPr>
            <a:cxnSpLocks/>
          </p:cNvCxnSpPr>
          <p:nvPr/>
        </p:nvCxnSpPr>
        <p:spPr>
          <a:xfrm>
            <a:off x="6522976" y="6164796"/>
            <a:ext cx="0" cy="2838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7246218" y="6172451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268" y="229322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4921" y="1140558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758139" y="859192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758139" y="1888323"/>
            <a:ext cx="66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574761" y="1255601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591739" y="2392418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263160" y="2385666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64AD149-8A5D-B2AA-47FB-D77760AE0D64}"/>
              </a:ext>
            </a:extLst>
          </p:cNvPr>
          <p:cNvSpPr/>
          <p:nvPr/>
        </p:nvSpPr>
        <p:spPr>
          <a:xfrm>
            <a:off x="3989164" y="386193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36DB7D0-561A-193E-D46A-220990203848}"/>
              </a:ext>
            </a:extLst>
          </p:cNvPr>
          <p:cNvSpPr/>
          <p:nvPr/>
        </p:nvSpPr>
        <p:spPr>
          <a:xfrm>
            <a:off x="1098039" y="289419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D65AD7C-C2FB-7C6E-5565-1BF757475FC6}"/>
              </a:ext>
            </a:extLst>
          </p:cNvPr>
          <p:cNvSpPr/>
          <p:nvPr/>
        </p:nvSpPr>
        <p:spPr>
          <a:xfrm>
            <a:off x="2884676" y="301455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377123F-0223-C284-D23D-E1E868A8C35A}"/>
              </a:ext>
            </a:extLst>
          </p:cNvPr>
          <p:cNvSpPr/>
          <p:nvPr/>
        </p:nvSpPr>
        <p:spPr>
          <a:xfrm>
            <a:off x="4208252" y="451353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D12C3D7-3C59-C614-9A0E-899D0C17A99C}"/>
              </a:ext>
            </a:extLst>
          </p:cNvPr>
          <p:cNvSpPr/>
          <p:nvPr/>
        </p:nvSpPr>
        <p:spPr>
          <a:xfrm>
            <a:off x="5077469" y="209333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02A4489-886D-F703-A895-DD582154DCEE}"/>
              </a:ext>
            </a:extLst>
          </p:cNvPr>
          <p:cNvSpPr/>
          <p:nvPr/>
        </p:nvSpPr>
        <p:spPr>
          <a:xfrm>
            <a:off x="5077469" y="242051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1728785-5DC4-3E8E-912B-267C8220E27C}"/>
              </a:ext>
            </a:extLst>
          </p:cNvPr>
          <p:cNvSpPr/>
          <p:nvPr/>
        </p:nvSpPr>
        <p:spPr>
          <a:xfrm>
            <a:off x="8680921" y="449666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F43F41C-7DF3-ED16-1579-9C7586DB0C71}"/>
              </a:ext>
            </a:extLst>
          </p:cNvPr>
          <p:cNvSpPr/>
          <p:nvPr/>
        </p:nvSpPr>
        <p:spPr>
          <a:xfrm>
            <a:off x="559749" y="638044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ACA9A4-13D6-17F6-EC4A-21C4277FD46C}"/>
              </a:ext>
            </a:extLst>
          </p:cNvPr>
          <p:cNvSpPr/>
          <p:nvPr/>
        </p:nvSpPr>
        <p:spPr>
          <a:xfrm>
            <a:off x="11410989" y="348752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5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4C34A-B2B7-93F1-AD48-BA190FF66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" y="551266"/>
            <a:ext cx="4761905" cy="2771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2" name="Picture 51" descr="A logo with text on it&#10;&#10;Description automatically generated">
            <a:extLst>
              <a:ext uri="{FF2B5EF4-FFF2-40B4-BE49-F238E27FC236}">
                <a16:creationId xmlns:a16="http://schemas.microsoft.com/office/drawing/2014/main" id="{54F394F4-A81A-68A5-299D-9917E29F3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86" y="3875175"/>
            <a:ext cx="1052107" cy="815383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25396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247" y="-282169"/>
            <a:ext cx="9536189" cy="53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3417</Words>
  <Application>Microsoft Office PowerPoint</Application>
  <PresentationFormat>Widescreen</PresentationFormat>
  <Paragraphs>707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104</cp:revision>
  <dcterms:created xsi:type="dcterms:W3CDTF">2023-06-01T08:16:04Z</dcterms:created>
  <dcterms:modified xsi:type="dcterms:W3CDTF">2024-04-30T03:58:50Z</dcterms:modified>
</cp:coreProperties>
</file>