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305" r:id="rId5"/>
    <p:sldId id="308" r:id="rId6"/>
    <p:sldId id="319" r:id="rId7"/>
    <p:sldId id="320" r:id="rId8"/>
    <p:sldId id="321" r:id="rId9"/>
    <p:sldId id="322" r:id="rId10"/>
    <p:sldId id="323" r:id="rId11"/>
    <p:sldId id="299" r:id="rId12"/>
    <p:sldId id="258" r:id="rId13"/>
    <p:sldId id="259" r:id="rId14"/>
    <p:sldId id="260" r:id="rId15"/>
    <p:sldId id="262" r:id="rId16"/>
    <p:sldId id="307" r:id="rId17"/>
    <p:sldId id="263" r:id="rId18"/>
    <p:sldId id="306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9CBF-E8AE-4590-BC96-0536420ABE78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A536-EE8B-489F-B649-BC9B1FE5C8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8601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71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317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2A536-EE8B-489F-B649-BC9B1FE5C835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11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645-2CFC-2936-E3D7-31AE4C8FE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93D13-D966-5A95-A578-7C72B2D4E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A1DAD-E2D3-45A6-7E1D-1AF08FE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79B37-EDCF-DE89-5F91-CEA66C4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CA84-1B20-4E2B-82F5-3FA730408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40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E949-FBD7-6B03-C9DF-B68EF911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B58F3-4D2B-7D4E-6B2E-6B79E8F99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4AB4F-BA36-E7F7-514A-AB0870FF7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4E1A5-B133-566B-2163-B633D30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853C7-07F0-6107-156B-6AAF6BED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177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5B53-06EF-E4AD-1362-CBC75253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F485-B8E5-1AE4-146D-D3951734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A2CE-6B85-3085-8D9F-4516FBC6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7AB3-0508-12F0-11FF-EDFA7791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02DC2-3825-BCF4-B319-1E3F78C0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75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B609-F788-F4F3-9913-980CD3AD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D7C8-0ECA-853B-D061-A85E2BC5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6A92-E308-D3B7-4EB4-09C416CE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E8A6-162C-5A8B-EF6B-3C087C65A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255F3-B2E8-2FB8-54D7-86D57630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1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71E4-5A0E-0A72-3F69-AE77DFF7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A34C-5598-818E-ACC6-7BC956BE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5B964-66A8-2744-F7D1-EC0F99AF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3B46-9977-35E1-4078-5E2628520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862A-B47D-DF7F-F8F1-A29F846A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766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13A-508F-A6BF-4BFC-D55B68DF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81-957B-172B-3DAE-1B461C684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B159E-E3E8-B447-412A-6B98344CE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71E1-E4B7-4F01-9C24-5D3F50BD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FA38-EB19-D0B1-D52D-654490B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AA8-DF9D-A36E-AC44-C4B1A825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8054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F1E-16CF-8975-2CAC-8F10A3C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0023E-399F-CC99-D19F-EEC50FC3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F461-244B-718A-164D-835BFAE94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B4386-965E-D09B-DF23-215948C2E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9FB53-4746-842F-0308-4C38110E0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74B0-AC9E-A45A-FDFB-D5406088C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5ED82-E382-9FD6-9929-C23A22E9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3D64E-3A11-1A3C-10CB-BC602D55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451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BE11-4FCF-63E5-969F-C73C4709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60333-D7AD-BD68-BBFD-15F4E6F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2D92-FA4E-AB59-31D3-31078484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9952-82B7-2E82-0D41-469981E3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482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C8456-8236-24F1-F061-5D6E64BD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F78FF-5750-F4A3-3A4E-094200A0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C6D64-C553-6CC9-015D-B7A455CF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0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0830-FBA9-C779-142C-365C564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FDB61-7271-F5DC-064C-5A989DC01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38696-B9BE-33F2-08B6-1D3A1CAB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C4436-C5C7-C8F2-DE66-91478698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4B5E-5D12-ABD5-1BA7-E4B8DB26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1C47E-B4AF-A83E-5652-7C571BC1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7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6D17-C6F3-87F1-2B1D-830275C0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AA782-DF16-E6EA-C930-86662A8B1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87E54-0BF0-00A6-8CB2-526BE7E3A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47C9-3AFE-1F8E-3B03-25BB4B85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F316-3791-D8E2-21EC-5126ACA0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19BF-EEBF-D7D3-4351-0D17BD9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813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A233C-E70B-9C3B-AB61-B6FFE50E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F78-1628-01A6-62B9-D8E9FBC7D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4FAE-B0B9-A7D8-DE3A-176527612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A06AF-8DFA-4137-89EF-0EFE93628E77}" type="datetimeFigureOut">
              <a:rPr lang="en-SG" smtClean="0"/>
              <a:t>2/5/2024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E57E-CC37-1303-7572-54D90C4C3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A2329-90C2-FCE8-F4BE-B3F61DFA4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18374-97FE-4841-80BF-7F1646B77E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8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10" Type="http://schemas.openxmlformats.org/officeDocument/2006/relationships/image" Target="../media/image16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137">
            <a:extLst>
              <a:ext uri="{FF2B5EF4-FFF2-40B4-BE49-F238E27FC236}">
                <a16:creationId xmlns:a16="http://schemas.microsoft.com/office/drawing/2014/main" id="{98895378-C6F7-AA53-D5FB-3F02E3BB2B29}"/>
              </a:ext>
            </a:extLst>
          </p:cNvPr>
          <p:cNvSpPr/>
          <p:nvPr/>
        </p:nvSpPr>
        <p:spPr>
          <a:xfrm>
            <a:off x="3539777" y="2263923"/>
            <a:ext cx="831835" cy="6647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D2FF-4443-AF08-741B-C340D83EB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42539" y="695285"/>
            <a:ext cx="9410248" cy="5226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90D61-5CA5-7E1F-665F-B3ED589D389B}"/>
              </a:ext>
            </a:extLst>
          </p:cNvPr>
          <p:cNvSpPr txBox="1"/>
          <p:nvPr/>
        </p:nvSpPr>
        <p:spPr>
          <a:xfrm>
            <a:off x="0" y="0"/>
            <a:ext cx="904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rgbClr val="C00000"/>
                </a:solidFill>
              </a:rPr>
              <a:t>Attack Scenario 1: False command injection attack via phishing email and Backdoor Trojan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FAAEF4-C08F-B1C2-335B-5091337BC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459" y="5760759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3717B8-2002-56B5-2A15-57AAA17CC989}"/>
              </a:ext>
            </a:extLst>
          </p:cNvPr>
          <p:cNvCxnSpPr>
            <a:cxnSpLocks/>
          </p:cNvCxnSpPr>
          <p:nvPr/>
        </p:nvCxnSpPr>
        <p:spPr>
          <a:xfrm flipH="1" flipV="1">
            <a:off x="2239213" y="5133860"/>
            <a:ext cx="4114" cy="616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1D2E241-996E-E307-C4B7-317970363CD0}"/>
              </a:ext>
            </a:extLst>
          </p:cNvPr>
          <p:cNvSpPr/>
          <p:nvPr/>
        </p:nvSpPr>
        <p:spPr>
          <a:xfrm>
            <a:off x="2291935" y="53116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0A057-DC64-95D2-A69E-0E78C791B7CA}"/>
              </a:ext>
            </a:extLst>
          </p:cNvPr>
          <p:cNvCxnSpPr>
            <a:cxnSpLocks/>
          </p:cNvCxnSpPr>
          <p:nvPr/>
        </p:nvCxnSpPr>
        <p:spPr>
          <a:xfrm flipH="1">
            <a:off x="1068637" y="4526575"/>
            <a:ext cx="93375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C9E9AF-F404-75E5-6A7C-482A6D1A9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075" y="4317768"/>
            <a:ext cx="339408" cy="25979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0F20D8-76E5-F382-84BB-DA8B2F87569E}"/>
              </a:ext>
            </a:extLst>
          </p:cNvPr>
          <p:cNvCxnSpPr>
            <a:cxnSpLocks/>
          </p:cNvCxnSpPr>
          <p:nvPr/>
        </p:nvCxnSpPr>
        <p:spPr>
          <a:xfrm flipV="1">
            <a:off x="2109376" y="4520523"/>
            <a:ext cx="0" cy="3084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00EE09-5CAC-C889-5341-5A4D0AC22045}"/>
              </a:ext>
            </a:extLst>
          </p:cNvPr>
          <p:cNvCxnSpPr>
            <a:cxnSpLocks/>
          </p:cNvCxnSpPr>
          <p:nvPr/>
        </p:nvCxnSpPr>
        <p:spPr>
          <a:xfrm flipV="1">
            <a:off x="1085714" y="4162320"/>
            <a:ext cx="0" cy="3142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E0AE3810-D6D5-229F-1978-7EFA90DE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33" y="3814451"/>
            <a:ext cx="339408" cy="25979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68B08B-735F-251E-F67E-5509054434B2}"/>
              </a:ext>
            </a:extLst>
          </p:cNvPr>
          <p:cNvCxnSpPr>
            <a:cxnSpLocks/>
          </p:cNvCxnSpPr>
          <p:nvPr/>
        </p:nvCxnSpPr>
        <p:spPr>
          <a:xfrm flipV="1">
            <a:off x="1088218" y="3038686"/>
            <a:ext cx="0" cy="7757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007CB6-36BB-CB5F-FF4D-BC76F9BEF7EF}"/>
              </a:ext>
            </a:extLst>
          </p:cNvPr>
          <p:cNvCxnSpPr>
            <a:cxnSpLocks/>
          </p:cNvCxnSpPr>
          <p:nvPr/>
        </p:nvCxnSpPr>
        <p:spPr>
          <a:xfrm>
            <a:off x="1106465" y="3029881"/>
            <a:ext cx="52461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ACEF826-EC33-8217-9153-0662AB42A404}"/>
              </a:ext>
            </a:extLst>
          </p:cNvPr>
          <p:cNvCxnSpPr>
            <a:cxnSpLocks/>
          </p:cNvCxnSpPr>
          <p:nvPr/>
        </p:nvCxnSpPr>
        <p:spPr>
          <a:xfrm flipV="1">
            <a:off x="1656260" y="2834640"/>
            <a:ext cx="0" cy="2489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F0B5392-D783-709A-2814-ABB49C8D8286}"/>
              </a:ext>
            </a:extLst>
          </p:cNvPr>
          <p:cNvSpPr/>
          <p:nvPr/>
        </p:nvSpPr>
        <p:spPr>
          <a:xfrm>
            <a:off x="838775" y="306241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456D73-489E-8642-940B-575ACF094047}"/>
              </a:ext>
            </a:extLst>
          </p:cNvPr>
          <p:cNvCxnSpPr>
            <a:cxnSpLocks/>
          </p:cNvCxnSpPr>
          <p:nvPr/>
        </p:nvCxnSpPr>
        <p:spPr>
          <a:xfrm>
            <a:off x="1953836" y="2919058"/>
            <a:ext cx="0" cy="6801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47CF97-F21D-CA3B-25D2-C76698AED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083" y="2630908"/>
            <a:ext cx="339408" cy="263164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0B518829-E02A-812F-9DBC-CDA7F1D77EB5}"/>
              </a:ext>
            </a:extLst>
          </p:cNvPr>
          <p:cNvSpPr/>
          <p:nvPr/>
        </p:nvSpPr>
        <p:spPr>
          <a:xfrm>
            <a:off x="1723145" y="315679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7FEDC7-4666-54A3-92CA-E6B9F182FDBC}"/>
              </a:ext>
            </a:extLst>
          </p:cNvPr>
          <p:cNvCxnSpPr>
            <a:cxnSpLocks/>
          </p:cNvCxnSpPr>
          <p:nvPr/>
        </p:nvCxnSpPr>
        <p:spPr>
          <a:xfrm>
            <a:off x="2109376" y="2834639"/>
            <a:ext cx="182559" cy="2489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211961-7244-375A-91EB-2D65E96E1C71}"/>
              </a:ext>
            </a:extLst>
          </p:cNvPr>
          <p:cNvCxnSpPr>
            <a:cxnSpLocks/>
          </p:cNvCxnSpPr>
          <p:nvPr/>
        </p:nvCxnSpPr>
        <p:spPr>
          <a:xfrm flipV="1">
            <a:off x="2309820" y="3029762"/>
            <a:ext cx="1228640" cy="22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E5EAB5-C51E-642D-442D-523E235C8621}"/>
              </a:ext>
            </a:extLst>
          </p:cNvPr>
          <p:cNvCxnSpPr>
            <a:cxnSpLocks/>
          </p:cNvCxnSpPr>
          <p:nvPr/>
        </p:nvCxnSpPr>
        <p:spPr>
          <a:xfrm flipV="1">
            <a:off x="3574538" y="2762490"/>
            <a:ext cx="147070" cy="2180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F85CB3E-45E0-6EBB-7B4F-4886CAA15FF8}"/>
              </a:ext>
            </a:extLst>
          </p:cNvPr>
          <p:cNvSpPr/>
          <p:nvPr/>
        </p:nvSpPr>
        <p:spPr>
          <a:xfrm>
            <a:off x="3263914" y="280568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23D36D-2138-9721-B893-024C20642C5C}"/>
              </a:ext>
            </a:extLst>
          </p:cNvPr>
          <p:cNvCxnSpPr>
            <a:cxnSpLocks/>
          </p:cNvCxnSpPr>
          <p:nvPr/>
        </p:nvCxnSpPr>
        <p:spPr>
          <a:xfrm flipH="1">
            <a:off x="3616232" y="2834639"/>
            <a:ext cx="336822" cy="10428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82738F16-78E1-6CC4-FA5B-583FE261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063" y="3014531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BBD8C9-E843-3219-53B5-12F846D6E212}"/>
              </a:ext>
            </a:extLst>
          </p:cNvPr>
          <p:cNvCxnSpPr>
            <a:cxnSpLocks/>
          </p:cNvCxnSpPr>
          <p:nvPr/>
        </p:nvCxnSpPr>
        <p:spPr>
          <a:xfrm flipH="1" flipV="1">
            <a:off x="4004056" y="2796429"/>
            <a:ext cx="189934" cy="1798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5C7DEF1-FC3D-E55D-139B-F090525B009C}"/>
              </a:ext>
            </a:extLst>
          </p:cNvPr>
          <p:cNvSpPr/>
          <p:nvPr/>
        </p:nvSpPr>
        <p:spPr>
          <a:xfrm>
            <a:off x="3846772" y="260099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08C4876-0C6A-D6CD-3873-143BF9B4DD69}"/>
              </a:ext>
            </a:extLst>
          </p:cNvPr>
          <p:cNvCxnSpPr>
            <a:cxnSpLocks/>
          </p:cNvCxnSpPr>
          <p:nvPr/>
        </p:nvCxnSpPr>
        <p:spPr>
          <a:xfrm>
            <a:off x="3955989" y="2871495"/>
            <a:ext cx="228285" cy="7277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0C88FD8-4325-D930-5BB1-6F0B05B7412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483966" y="5130204"/>
            <a:ext cx="5837074" cy="901913"/>
          </a:xfrm>
          <a:prstGeom prst="bentConnector3">
            <a:avLst>
              <a:gd name="adj1" fmla="val 10012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4E72A9-DDFD-4693-C45C-CA3B7972A7AF}"/>
              </a:ext>
            </a:extLst>
          </p:cNvPr>
          <p:cNvCxnSpPr>
            <a:cxnSpLocks/>
          </p:cNvCxnSpPr>
          <p:nvPr/>
        </p:nvCxnSpPr>
        <p:spPr>
          <a:xfrm flipH="1" flipV="1">
            <a:off x="4476438" y="2708058"/>
            <a:ext cx="379440" cy="354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5FD3C21-9238-8B08-52B7-4890D3E588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3929" y="2446887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04BC52F-7ED5-2806-B2A0-675F85738C5B}"/>
              </a:ext>
            </a:extLst>
          </p:cNvPr>
          <p:cNvCxnSpPr>
            <a:cxnSpLocks/>
          </p:cNvCxnSpPr>
          <p:nvPr/>
        </p:nvCxnSpPr>
        <p:spPr>
          <a:xfrm flipH="1">
            <a:off x="4861819" y="3062417"/>
            <a:ext cx="5498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CAC0F1B-A446-C297-5AC7-54ED7346A25A}"/>
              </a:ext>
            </a:extLst>
          </p:cNvPr>
          <p:cNvCxnSpPr>
            <a:cxnSpLocks/>
          </p:cNvCxnSpPr>
          <p:nvPr/>
        </p:nvCxnSpPr>
        <p:spPr>
          <a:xfrm flipH="1" flipV="1">
            <a:off x="5493943" y="3038686"/>
            <a:ext cx="17025" cy="154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8DA308D-0E39-9516-E063-F1F2EEC6618E}"/>
              </a:ext>
            </a:extLst>
          </p:cNvPr>
          <p:cNvCxnSpPr>
            <a:cxnSpLocks/>
          </p:cNvCxnSpPr>
          <p:nvPr/>
        </p:nvCxnSpPr>
        <p:spPr>
          <a:xfrm flipH="1">
            <a:off x="5510968" y="4587304"/>
            <a:ext cx="3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008B3C07-534C-E507-3E2B-51C1E866593C}"/>
              </a:ext>
            </a:extLst>
          </p:cNvPr>
          <p:cNvSpPr/>
          <p:nvPr/>
        </p:nvSpPr>
        <p:spPr>
          <a:xfrm>
            <a:off x="4182264" y="221616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9FDC00B-2AFE-A2FA-90C8-C7208CAF16C4}"/>
              </a:ext>
            </a:extLst>
          </p:cNvPr>
          <p:cNvSpPr/>
          <p:nvPr/>
        </p:nvSpPr>
        <p:spPr>
          <a:xfrm>
            <a:off x="4827457" y="2681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DC998B9-CC29-EA29-DA75-2486C5647DD8}"/>
              </a:ext>
            </a:extLst>
          </p:cNvPr>
          <p:cNvSpPr/>
          <p:nvPr/>
        </p:nvSpPr>
        <p:spPr>
          <a:xfrm>
            <a:off x="5312326" y="576075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B341B71-BF71-03AC-46EA-CBDEF03996B5}"/>
              </a:ext>
            </a:extLst>
          </p:cNvPr>
          <p:cNvSpPr/>
          <p:nvPr/>
        </p:nvSpPr>
        <p:spPr>
          <a:xfrm>
            <a:off x="4743393" y="3308747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D7BB73F-090F-B612-85E7-E5D73B5D33D6}"/>
              </a:ext>
            </a:extLst>
          </p:cNvPr>
          <p:cNvCxnSpPr>
            <a:cxnSpLocks/>
          </p:cNvCxnSpPr>
          <p:nvPr/>
        </p:nvCxnSpPr>
        <p:spPr>
          <a:xfrm>
            <a:off x="4382801" y="2779536"/>
            <a:ext cx="532788" cy="4795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42367CB-64CF-C24B-522E-74ACEC6D82EC}"/>
              </a:ext>
            </a:extLst>
          </p:cNvPr>
          <p:cNvCxnSpPr>
            <a:cxnSpLocks/>
          </p:cNvCxnSpPr>
          <p:nvPr/>
        </p:nvCxnSpPr>
        <p:spPr>
          <a:xfrm>
            <a:off x="4926778" y="3243112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E807A54-9EF2-5653-7710-51623497F760}"/>
              </a:ext>
            </a:extLst>
          </p:cNvPr>
          <p:cNvCxnSpPr>
            <a:cxnSpLocks/>
          </p:cNvCxnSpPr>
          <p:nvPr/>
        </p:nvCxnSpPr>
        <p:spPr>
          <a:xfrm>
            <a:off x="5338403" y="3262438"/>
            <a:ext cx="17025" cy="1407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B87F4CF-30FD-0D2B-F54B-DA1B3CE44F6C}"/>
              </a:ext>
            </a:extLst>
          </p:cNvPr>
          <p:cNvCxnSpPr>
            <a:cxnSpLocks/>
          </p:cNvCxnSpPr>
          <p:nvPr/>
        </p:nvCxnSpPr>
        <p:spPr>
          <a:xfrm flipV="1">
            <a:off x="5346915" y="476829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>
            <a:extLst>
              <a:ext uri="{FF2B5EF4-FFF2-40B4-BE49-F238E27FC236}">
                <a16:creationId xmlns:a16="http://schemas.microsoft.com/office/drawing/2014/main" id="{01A342D9-3322-94EA-FF4D-DB0B465319E5}"/>
              </a:ext>
            </a:extLst>
          </p:cNvPr>
          <p:cNvSpPr/>
          <p:nvPr/>
        </p:nvSpPr>
        <p:spPr>
          <a:xfrm>
            <a:off x="5427067" y="479690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50B00F88-CAAF-AA98-61AD-1459D6A259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695" y="3624190"/>
            <a:ext cx="407020" cy="39210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457FB3E-7777-5DC0-5597-16979283EB8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8903" b="15079"/>
          <a:stretch/>
        </p:blipFill>
        <p:spPr>
          <a:xfrm>
            <a:off x="7348070" y="6123664"/>
            <a:ext cx="2685714" cy="682887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A80DB75-9F91-C0B0-98A2-A24DF974D840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8690927" y="5311605"/>
            <a:ext cx="0" cy="8120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5873F1A2-E7DC-21DD-112C-933DB1A33AEF}"/>
              </a:ext>
            </a:extLst>
          </p:cNvPr>
          <p:cNvSpPr/>
          <p:nvPr/>
        </p:nvSpPr>
        <p:spPr>
          <a:xfrm>
            <a:off x="8781145" y="564374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7B2B053-CD71-FC38-6F40-79C93EE23936}"/>
              </a:ext>
            </a:extLst>
          </p:cNvPr>
          <p:cNvSpPr/>
          <p:nvPr/>
        </p:nvSpPr>
        <p:spPr>
          <a:xfrm>
            <a:off x="2172108" y="267466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E2797FB-48E8-987E-29CB-F196A44D5446}"/>
              </a:ext>
            </a:extLst>
          </p:cNvPr>
          <p:cNvSpPr/>
          <p:nvPr/>
        </p:nvSpPr>
        <p:spPr>
          <a:xfrm>
            <a:off x="3908088" y="333296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2AF075-2024-5E53-AC7A-52611A0F66C7}"/>
              </a:ext>
            </a:extLst>
          </p:cNvPr>
          <p:cNvSpPr/>
          <p:nvPr/>
        </p:nvSpPr>
        <p:spPr>
          <a:xfrm>
            <a:off x="689930" y="3573054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CA97B65-9AB1-C875-A82C-AAE8D3FE811B}"/>
              </a:ext>
            </a:extLst>
          </p:cNvPr>
          <p:cNvSpPr/>
          <p:nvPr/>
        </p:nvSpPr>
        <p:spPr>
          <a:xfrm>
            <a:off x="1781516" y="3550796"/>
            <a:ext cx="628927" cy="6983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4D73513-1764-2A9C-DACB-E65ABAFAC3A4}"/>
              </a:ext>
            </a:extLst>
          </p:cNvPr>
          <p:cNvSpPr/>
          <p:nvPr/>
        </p:nvSpPr>
        <p:spPr>
          <a:xfrm>
            <a:off x="1521765" y="2367428"/>
            <a:ext cx="628927" cy="5425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8E3C44-0703-BAAA-BCDF-129E4D01C24F}"/>
              </a:ext>
            </a:extLst>
          </p:cNvPr>
          <p:cNvSpPr/>
          <p:nvPr/>
        </p:nvSpPr>
        <p:spPr>
          <a:xfrm>
            <a:off x="4099024" y="3606235"/>
            <a:ext cx="627344" cy="69513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803C90-2918-0222-C7B5-AC9C0869D9CC}"/>
              </a:ext>
            </a:extLst>
          </p:cNvPr>
          <p:cNvSpPr/>
          <p:nvPr/>
        </p:nvSpPr>
        <p:spPr>
          <a:xfrm>
            <a:off x="5782328" y="4381674"/>
            <a:ext cx="528031" cy="54246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9A77EE-5657-9BAE-881E-AFE6620A41E6}"/>
              </a:ext>
            </a:extLst>
          </p:cNvPr>
          <p:cNvSpPr txBox="1"/>
          <p:nvPr/>
        </p:nvSpPr>
        <p:spPr>
          <a:xfrm>
            <a:off x="1851697" y="6302892"/>
            <a:ext cx="8000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Attacker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3EBF00-A191-6D6D-7870-258EE4E31B0D}"/>
              </a:ext>
            </a:extLst>
          </p:cNvPr>
          <p:cNvSpPr txBox="1"/>
          <p:nvPr/>
        </p:nvSpPr>
        <p:spPr>
          <a:xfrm>
            <a:off x="8938513" y="569040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064D14C-3922-05D0-691E-B2D553A54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6429" y="1672104"/>
            <a:ext cx="339408" cy="259794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3202684F-3CE4-BA0A-235F-EF15A8A07847}"/>
              </a:ext>
            </a:extLst>
          </p:cNvPr>
          <p:cNvSpPr txBox="1"/>
          <p:nvPr/>
        </p:nvSpPr>
        <p:spPr>
          <a:xfrm>
            <a:off x="10655837" y="1620752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071C6B9C-4DC5-7764-6072-0206D70C2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6429" y="2143098"/>
            <a:ext cx="339408" cy="263164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4915377-7EBE-5E56-D089-E65A336C21E7}"/>
              </a:ext>
            </a:extLst>
          </p:cNvPr>
          <p:cNvSpPr txBox="1"/>
          <p:nvPr/>
        </p:nvSpPr>
        <p:spPr>
          <a:xfrm>
            <a:off x="10671853" y="2129263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Back door trojan </a:t>
            </a: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E9B2F2AD-48C0-0528-82A6-E8CC71232C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1683" y="2625933"/>
            <a:ext cx="288900" cy="273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DAC7D6BF-414B-C11F-E341-5A8025454A95}"/>
              </a:ext>
            </a:extLst>
          </p:cNvPr>
          <p:cNvSpPr txBox="1"/>
          <p:nvPr/>
        </p:nvSpPr>
        <p:spPr>
          <a:xfrm>
            <a:off x="10722021" y="260823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Malware</a:t>
            </a:r>
          </a:p>
        </p:txBody>
      </p:sp>
      <p:pic>
        <p:nvPicPr>
          <p:cNvPr id="149" name="Picture 148">
            <a:extLst>
              <a:ext uri="{FF2B5EF4-FFF2-40B4-BE49-F238E27FC236}">
                <a16:creationId xmlns:a16="http://schemas.microsoft.com/office/drawing/2014/main" id="{22EB1887-C399-D64B-CC99-043F7B00C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016" y="3145815"/>
            <a:ext cx="288899" cy="29421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50" name="TextBox 149">
            <a:extLst>
              <a:ext uri="{FF2B5EF4-FFF2-40B4-BE49-F238E27FC236}">
                <a16:creationId xmlns:a16="http://schemas.microsoft.com/office/drawing/2014/main" id="{F2F5B4F8-686B-C4D6-13D9-D86B0FA33D38}"/>
              </a:ext>
            </a:extLst>
          </p:cNvPr>
          <p:cNvSpPr txBox="1"/>
          <p:nvPr/>
        </p:nvSpPr>
        <p:spPr>
          <a:xfrm>
            <a:off x="10737073" y="3093008"/>
            <a:ext cx="124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Network traffic p-cap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7BEF974-85D5-D10F-BEEB-36592A612D6C}"/>
              </a:ext>
            </a:extLst>
          </p:cNvPr>
          <p:cNvSpPr/>
          <p:nvPr/>
        </p:nvSpPr>
        <p:spPr>
          <a:xfrm>
            <a:off x="10340611" y="4924134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83F909D-AC00-D6D6-1199-1A0DE130CD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0870" y="4227627"/>
            <a:ext cx="417996" cy="292597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FDB6ABED-6AB3-B997-9477-39791E42A4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1683" y="3681172"/>
            <a:ext cx="363979" cy="35063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7F863E9-3A0F-5396-EDDD-C168B6891246}"/>
              </a:ext>
            </a:extLst>
          </p:cNvPr>
          <p:cNvSpPr txBox="1"/>
          <p:nvPr/>
        </p:nvSpPr>
        <p:spPr>
          <a:xfrm>
            <a:off x="10705662" y="3596861"/>
            <a:ext cx="148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Critical document and internal manual</a:t>
            </a: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9DCF8857-DEEB-E9E0-C521-C58416FFB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2143" y="4317768"/>
            <a:ext cx="417996" cy="292597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A501DCE3-49F2-209F-9A46-FC7CB8EE387D}"/>
              </a:ext>
            </a:extLst>
          </p:cNvPr>
          <p:cNvSpPr txBox="1"/>
          <p:nvPr/>
        </p:nvSpPr>
        <p:spPr>
          <a:xfrm>
            <a:off x="10759873" y="4216832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Harmful Modbus command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0A5AC47-3388-3F43-549D-6C388DC36F62}"/>
              </a:ext>
            </a:extLst>
          </p:cNvPr>
          <p:cNvSpPr txBox="1"/>
          <p:nvPr/>
        </p:nvSpPr>
        <p:spPr>
          <a:xfrm>
            <a:off x="10705662" y="4915531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nodes </a:t>
            </a:r>
          </a:p>
        </p:txBody>
      </p:sp>
    </p:spTree>
    <p:extLst>
      <p:ext uri="{BB962C8B-B14F-4D97-AF65-F5344CB8AC3E}">
        <p14:creationId xmlns:p14="http://schemas.microsoft.com/office/powerpoint/2010/main" val="2613981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0CD660-91DE-ED96-AD9A-7134ADAB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8" y="194984"/>
            <a:ext cx="5885714" cy="33142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8F9CF3-9D4E-CEF5-C2CE-2C2E3515A77E}"/>
              </a:ext>
            </a:extLst>
          </p:cNvPr>
          <p:cNvSpPr/>
          <p:nvPr/>
        </p:nvSpPr>
        <p:spPr>
          <a:xfrm>
            <a:off x="3041780" y="2323322"/>
            <a:ext cx="1175657" cy="90507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BC3A09-2C84-0AB0-80E4-79FF25BBDCA8}"/>
              </a:ext>
            </a:extLst>
          </p:cNvPr>
          <p:cNvCxnSpPr>
            <a:cxnSpLocks/>
          </p:cNvCxnSpPr>
          <p:nvPr/>
        </p:nvCxnSpPr>
        <p:spPr>
          <a:xfrm flipV="1">
            <a:off x="4002833" y="1905777"/>
            <a:ext cx="1119673" cy="8350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339C3-1FF8-F071-1161-033EAEAA7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02" y="2740867"/>
            <a:ext cx="4295273" cy="365022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7C8592C-FC61-975F-9F32-73797FB44B77}"/>
              </a:ext>
            </a:extLst>
          </p:cNvPr>
          <p:cNvSpPr/>
          <p:nvPr/>
        </p:nvSpPr>
        <p:spPr>
          <a:xfrm>
            <a:off x="7868265" y="6064898"/>
            <a:ext cx="230706" cy="1772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D1DA6F-FB4C-8B53-9A94-E4510FEBA28C}"/>
              </a:ext>
            </a:extLst>
          </p:cNvPr>
          <p:cNvSpPr/>
          <p:nvPr/>
        </p:nvSpPr>
        <p:spPr>
          <a:xfrm>
            <a:off x="9168227" y="5955289"/>
            <a:ext cx="230707" cy="1772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0B044F-D29A-C0B3-7B20-3B417FF0C9BE}"/>
              </a:ext>
            </a:extLst>
          </p:cNvPr>
          <p:cNvCxnSpPr>
            <a:cxnSpLocks/>
          </p:cNvCxnSpPr>
          <p:nvPr/>
        </p:nvCxnSpPr>
        <p:spPr>
          <a:xfrm flipV="1">
            <a:off x="7868265" y="4129548"/>
            <a:ext cx="493316" cy="19143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D365F1-BF0E-0446-BAA7-C4BA743D330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450826" y="4874342"/>
            <a:ext cx="832755" cy="10809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6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3CFF7-590D-EDE9-D3C7-8C003C495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04" y="3552110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7272D2-4D38-98DA-3BB7-C76D143DD9AE}"/>
              </a:ext>
            </a:extLst>
          </p:cNvPr>
          <p:cNvSpPr txBox="1"/>
          <p:nvPr/>
        </p:nvSpPr>
        <p:spPr>
          <a:xfrm>
            <a:off x="5263978" y="3305889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98DD5-CA8D-4561-FB30-3EA10409A608}"/>
              </a:ext>
            </a:extLst>
          </p:cNvPr>
          <p:cNvSpPr/>
          <p:nvPr/>
        </p:nvSpPr>
        <p:spPr>
          <a:xfrm>
            <a:off x="7432396" y="3810963"/>
            <a:ext cx="4161267" cy="157650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FA163A-F84D-F9C5-42C0-F496BCC9A182}"/>
              </a:ext>
            </a:extLst>
          </p:cNvPr>
          <p:cNvSpPr txBox="1"/>
          <p:nvPr/>
        </p:nvSpPr>
        <p:spPr>
          <a:xfrm>
            <a:off x="7296167" y="3513536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198E1-CC53-F404-7266-B90DA242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718" y="3840383"/>
            <a:ext cx="657045" cy="37421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D6A8E4-87F7-B141-027E-7C1FEA73C5F2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6267449" y="3925271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1260115-3BF5-6EA6-5EC6-E6FCCAA7B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6880" y="4488641"/>
            <a:ext cx="531176" cy="467941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28DBAFC-C2DB-1655-B0AE-1938EB768E17}"/>
              </a:ext>
            </a:extLst>
          </p:cNvPr>
          <p:cNvCxnSpPr>
            <a:cxnSpLocks/>
            <a:stCxn id="9" idx="2"/>
            <a:endCxn id="42" idx="1"/>
          </p:cNvCxnSpPr>
          <p:nvPr/>
        </p:nvCxnSpPr>
        <p:spPr>
          <a:xfrm>
            <a:off x="7839241" y="4214594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880E8A3-D7EC-941E-00A1-580D5DBD7B25}"/>
              </a:ext>
            </a:extLst>
          </p:cNvPr>
          <p:cNvSpPr txBox="1"/>
          <p:nvPr/>
        </p:nvSpPr>
        <p:spPr>
          <a:xfrm>
            <a:off x="9328677" y="4295748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5795DF-56C0-3ADE-4029-383D5DF64EBE}"/>
              </a:ext>
            </a:extLst>
          </p:cNvPr>
          <p:cNvSpPr/>
          <p:nvPr/>
        </p:nvSpPr>
        <p:spPr>
          <a:xfrm>
            <a:off x="156473" y="1362798"/>
            <a:ext cx="4588978" cy="256247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9B47411-1AF7-7C7E-CB71-9767F688CC7D}"/>
              </a:ext>
            </a:extLst>
          </p:cNvPr>
          <p:cNvSpPr txBox="1"/>
          <p:nvPr/>
        </p:nvSpPr>
        <p:spPr>
          <a:xfrm>
            <a:off x="131967" y="14518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B77573-CE93-7101-450C-3AC4ECA09125}"/>
              </a:ext>
            </a:extLst>
          </p:cNvPr>
          <p:cNvSpPr txBox="1"/>
          <p:nvPr/>
        </p:nvSpPr>
        <p:spPr>
          <a:xfrm>
            <a:off x="5400631" y="4337653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4173866E-A2B2-7EEC-C18F-286A492C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026049"/>
            <a:ext cx="657045" cy="374211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1262725-3582-D038-9DC8-0A658B5A0479}"/>
              </a:ext>
            </a:extLst>
          </p:cNvPr>
          <p:cNvCxnSpPr>
            <a:cxnSpLocks/>
            <a:stCxn id="4" idx="1"/>
            <a:endCxn id="101" idx="3"/>
          </p:cNvCxnSpPr>
          <p:nvPr/>
        </p:nvCxnSpPr>
        <p:spPr>
          <a:xfrm flipH="1" flipV="1">
            <a:off x="4354029" y="3213155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CC42435-8076-3307-E4F4-F850F2238904}"/>
              </a:ext>
            </a:extLst>
          </p:cNvPr>
          <p:cNvSpPr txBox="1"/>
          <p:nvPr/>
        </p:nvSpPr>
        <p:spPr>
          <a:xfrm>
            <a:off x="4444326" y="3904379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A07361A-ABC8-9475-1F0F-9929A252B845}"/>
              </a:ext>
            </a:extLst>
          </p:cNvPr>
          <p:cNvSpPr txBox="1"/>
          <p:nvPr/>
        </p:nvSpPr>
        <p:spPr>
          <a:xfrm>
            <a:off x="6227993" y="356474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07" name="Picture 206" descr="A screenshot of a computer&#10;&#10;Description automatically generated">
            <a:extLst>
              <a:ext uri="{FF2B5EF4-FFF2-40B4-BE49-F238E27FC236}">
                <a16:creationId xmlns:a16="http://schemas.microsoft.com/office/drawing/2014/main" id="{C09A77B8-2CDC-C435-C1C3-B2DAD18EBA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58" y="2575724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27160D1-AEA9-B78B-4A90-E115D13F2D1B}"/>
              </a:ext>
            </a:extLst>
          </p:cNvPr>
          <p:cNvCxnSpPr>
            <a:cxnSpLocks/>
            <a:stCxn id="207" idx="3"/>
            <a:endCxn id="101" idx="1"/>
          </p:cNvCxnSpPr>
          <p:nvPr/>
        </p:nvCxnSpPr>
        <p:spPr>
          <a:xfrm>
            <a:off x="2685765" y="3154443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B8E20B06-4398-C204-7DB7-9BAA4DB16321}"/>
              </a:ext>
            </a:extLst>
          </p:cNvPr>
          <p:cNvSpPr txBox="1"/>
          <p:nvPr/>
        </p:nvSpPr>
        <p:spPr>
          <a:xfrm>
            <a:off x="2601425" y="2956963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64AFDE71-6C2C-BBE4-AA00-2690D0DC7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815" y="1640513"/>
            <a:ext cx="531176" cy="467941"/>
          </a:xfrm>
          <a:prstGeom prst="rect">
            <a:avLst/>
          </a:prstGeom>
        </p:spPr>
      </p:pic>
      <p:sp>
        <p:nvSpPr>
          <p:cNvPr id="219" name="TextBox 218">
            <a:extLst>
              <a:ext uri="{FF2B5EF4-FFF2-40B4-BE49-F238E27FC236}">
                <a16:creationId xmlns:a16="http://schemas.microsoft.com/office/drawing/2014/main" id="{C4876C5E-3F84-7A9F-6B85-7F6B6C7B279E}"/>
              </a:ext>
            </a:extLst>
          </p:cNvPr>
          <p:cNvSpPr txBox="1"/>
          <p:nvPr/>
        </p:nvSpPr>
        <p:spPr>
          <a:xfrm>
            <a:off x="3343207" y="1420276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89C5ACD-1B77-214F-B0E1-BC8FB419C0EF}"/>
              </a:ext>
            </a:extLst>
          </p:cNvPr>
          <p:cNvCxnSpPr>
            <a:cxnSpLocks/>
            <a:stCxn id="218" idx="2"/>
            <a:endCxn id="101" idx="0"/>
          </p:cNvCxnSpPr>
          <p:nvPr/>
        </p:nvCxnSpPr>
        <p:spPr>
          <a:xfrm>
            <a:off x="4009403" y="2108454"/>
            <a:ext cx="16104" cy="9175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9DB6DC6-AED8-E769-E56A-1F34F5D88793}"/>
              </a:ext>
            </a:extLst>
          </p:cNvPr>
          <p:cNvSpPr txBox="1"/>
          <p:nvPr/>
        </p:nvSpPr>
        <p:spPr>
          <a:xfrm>
            <a:off x="2984753" y="203585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</a:t>
            </a:r>
            <a:r>
              <a:rPr lang="en-US" sz="1000" b="1">
                <a:solidFill>
                  <a:schemeClr val="accent1"/>
                </a:solidFill>
              </a:rPr>
              <a:t>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6" name="Picture 235">
            <a:extLst>
              <a:ext uri="{FF2B5EF4-FFF2-40B4-BE49-F238E27FC236}">
                <a16:creationId xmlns:a16="http://schemas.microsoft.com/office/drawing/2014/main" id="{ADDABC48-CA4D-970B-6CB5-6E8594232D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241" y="4129421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3D3769-FFA3-0EEF-C2CB-07792FA0E9C4}"/>
              </a:ext>
            </a:extLst>
          </p:cNvPr>
          <p:cNvSpPr txBox="1"/>
          <p:nvPr/>
        </p:nvSpPr>
        <p:spPr>
          <a:xfrm>
            <a:off x="9846788" y="3800683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96EEFB-EC21-45EE-F5CD-FF5179366EE8}"/>
              </a:ext>
            </a:extLst>
          </p:cNvPr>
          <p:cNvSpPr txBox="1"/>
          <p:nvPr/>
        </p:nvSpPr>
        <p:spPr>
          <a:xfrm>
            <a:off x="10247317" y="4439915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C4017D6-CF7D-B553-E8C7-45427B819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2704" y="477694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3F1682F-809B-563C-739C-26ACC01C54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7608" y="353844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C3EDBD-AE2B-0F31-EA63-412158670BF3}"/>
              </a:ext>
            </a:extLst>
          </p:cNvPr>
          <p:cNvSpPr txBox="1"/>
          <p:nvPr/>
        </p:nvSpPr>
        <p:spPr>
          <a:xfrm>
            <a:off x="462486" y="191597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F238327-C77D-757A-D21E-70A57D72C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5744" y="460365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2FD96-2FFF-6F2C-3B6B-D7E91871060D}"/>
              </a:ext>
            </a:extLst>
          </p:cNvPr>
          <p:cNvCxnSpPr>
            <a:cxnSpLocks/>
          </p:cNvCxnSpPr>
          <p:nvPr/>
        </p:nvCxnSpPr>
        <p:spPr>
          <a:xfrm>
            <a:off x="2711258" y="3271567"/>
            <a:ext cx="902726" cy="52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46E278-5E2E-656A-F557-7644AF7C5338}"/>
              </a:ext>
            </a:extLst>
          </p:cNvPr>
          <p:cNvCxnSpPr>
            <a:cxnSpLocks/>
          </p:cNvCxnSpPr>
          <p:nvPr/>
        </p:nvCxnSpPr>
        <p:spPr>
          <a:xfrm>
            <a:off x="4341406" y="3354205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277278-7274-52D3-2691-79328C21CFE6}"/>
              </a:ext>
            </a:extLst>
          </p:cNvPr>
          <p:cNvCxnSpPr>
            <a:cxnSpLocks/>
          </p:cNvCxnSpPr>
          <p:nvPr/>
        </p:nvCxnSpPr>
        <p:spPr>
          <a:xfrm>
            <a:off x="6343631" y="4015937"/>
            <a:ext cx="1088765" cy="8675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45957A-B55C-C289-6022-B392BF94609F}"/>
              </a:ext>
            </a:extLst>
          </p:cNvPr>
          <p:cNvCxnSpPr>
            <a:cxnSpLocks/>
          </p:cNvCxnSpPr>
          <p:nvPr/>
        </p:nvCxnSpPr>
        <p:spPr>
          <a:xfrm>
            <a:off x="7891468" y="4320546"/>
            <a:ext cx="1561514" cy="45639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9C9399A-5F10-9248-0D47-541A42FB93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4385" y="1722883"/>
            <a:ext cx="591995" cy="2209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85AE06C-A502-C9D8-3575-29D9FD24F9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236" y="2115088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D42329B-B254-16C2-02B3-3C38FBF4B646}"/>
              </a:ext>
            </a:extLst>
          </p:cNvPr>
          <p:cNvCxnSpPr>
            <a:cxnSpLocks/>
          </p:cNvCxnSpPr>
          <p:nvPr/>
        </p:nvCxnSpPr>
        <p:spPr>
          <a:xfrm flipV="1">
            <a:off x="3877805" y="2406359"/>
            <a:ext cx="37299" cy="54753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CC9C7AA-4734-C91A-407A-7A6578A347D8}"/>
              </a:ext>
            </a:extLst>
          </p:cNvPr>
          <p:cNvCxnSpPr>
            <a:cxnSpLocks/>
          </p:cNvCxnSpPr>
          <p:nvPr/>
        </p:nvCxnSpPr>
        <p:spPr>
          <a:xfrm>
            <a:off x="4131211" y="2431397"/>
            <a:ext cx="48536" cy="5514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170DBB2-2431-DB8B-CE13-D088BF59FE91}"/>
              </a:ext>
            </a:extLst>
          </p:cNvPr>
          <p:cNvCxnSpPr>
            <a:cxnSpLocks/>
          </p:cNvCxnSpPr>
          <p:nvPr/>
        </p:nvCxnSpPr>
        <p:spPr>
          <a:xfrm>
            <a:off x="4395790" y="3082522"/>
            <a:ext cx="831002" cy="59652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635911E-A057-5141-EE6E-D25B99FF920C}"/>
              </a:ext>
            </a:extLst>
          </p:cNvPr>
          <p:cNvCxnSpPr>
            <a:cxnSpLocks/>
          </p:cNvCxnSpPr>
          <p:nvPr/>
        </p:nvCxnSpPr>
        <p:spPr>
          <a:xfrm>
            <a:off x="6385919" y="3816145"/>
            <a:ext cx="1069163" cy="10718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3F71F6-250C-9187-F878-4F0EEE719DD5}"/>
              </a:ext>
            </a:extLst>
          </p:cNvPr>
          <p:cNvCxnSpPr>
            <a:cxnSpLocks/>
          </p:cNvCxnSpPr>
          <p:nvPr/>
        </p:nvCxnSpPr>
        <p:spPr>
          <a:xfrm>
            <a:off x="8072098" y="4178768"/>
            <a:ext cx="1420314" cy="38143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2774173-7FC0-2E19-D011-E9B4E230BF80}"/>
              </a:ext>
            </a:extLst>
          </p:cNvPr>
          <p:cNvSpPr/>
          <p:nvPr/>
        </p:nvSpPr>
        <p:spPr>
          <a:xfrm>
            <a:off x="213542" y="4304273"/>
            <a:ext cx="3935740" cy="1576503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232CBE8-D566-68C7-DD04-1FC5B337ED46}"/>
              </a:ext>
            </a:extLst>
          </p:cNvPr>
          <p:cNvSpPr txBox="1"/>
          <p:nvPr/>
        </p:nvSpPr>
        <p:spPr>
          <a:xfrm>
            <a:off x="140252" y="3970054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9105739-B542-9432-9C5B-F1A3CD10BA39}"/>
              </a:ext>
            </a:extLst>
          </p:cNvPr>
          <p:cNvSpPr txBox="1"/>
          <p:nvPr/>
        </p:nvSpPr>
        <p:spPr>
          <a:xfrm>
            <a:off x="2633217" y="5087585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106" name="Picture 105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1C6F1D7E-FBC0-1323-AC0D-892C71B55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69" y="4621520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BA1F5575-4A70-8243-1873-F01AF4F7599B}"/>
              </a:ext>
            </a:extLst>
          </p:cNvPr>
          <p:cNvSpPr txBox="1"/>
          <p:nvPr/>
        </p:nvSpPr>
        <p:spPr>
          <a:xfrm>
            <a:off x="241188" y="4344521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997932D-ABC0-F66C-F1F5-F39371B9BC2C}"/>
              </a:ext>
            </a:extLst>
          </p:cNvPr>
          <p:cNvCxnSpPr>
            <a:cxnSpLocks/>
          </p:cNvCxnSpPr>
          <p:nvPr/>
        </p:nvCxnSpPr>
        <p:spPr>
          <a:xfrm flipH="1">
            <a:off x="2711258" y="4943228"/>
            <a:ext cx="6995622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397669-1555-8E10-C30B-89EFE1788044}"/>
              </a:ext>
            </a:extLst>
          </p:cNvPr>
          <p:cNvCxnSpPr>
            <a:cxnSpLocks/>
          </p:cNvCxnSpPr>
          <p:nvPr/>
        </p:nvCxnSpPr>
        <p:spPr>
          <a:xfrm>
            <a:off x="5667684" y="184915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885EE8-15D3-C838-7913-174FDDD3782D}"/>
              </a:ext>
            </a:extLst>
          </p:cNvPr>
          <p:cNvSpPr txBox="1"/>
          <p:nvPr/>
        </p:nvSpPr>
        <p:spPr>
          <a:xfrm>
            <a:off x="6521705" y="1728014"/>
            <a:ext cx="28012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CAF46-9508-E7C2-9B7D-A74AD864A971}"/>
              </a:ext>
            </a:extLst>
          </p:cNvPr>
          <p:cNvCxnSpPr>
            <a:cxnSpLocks/>
          </p:cNvCxnSpPr>
          <p:nvPr/>
        </p:nvCxnSpPr>
        <p:spPr>
          <a:xfrm flipH="1">
            <a:off x="5685972" y="2126430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DBBA75-6EF1-CC33-8A5A-0F7838B894AD}"/>
              </a:ext>
            </a:extLst>
          </p:cNvPr>
          <p:cNvSpPr txBox="1"/>
          <p:nvPr/>
        </p:nvSpPr>
        <p:spPr>
          <a:xfrm>
            <a:off x="6511217" y="2005013"/>
            <a:ext cx="5340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D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ata replaced Modbus packet after ARP man in the </a:t>
            </a:r>
            <a:r>
              <a:rPr lang="en-US" sz="1200" b="1" dirty="0">
                <a:solidFill>
                  <a:srgbClr val="000000"/>
                </a:solidFill>
                <a:latin typeface="Inter"/>
              </a:rPr>
              <a:t>middle attack </a:t>
            </a:r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success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A99565-8D87-CED1-003D-012D8A19CA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7337" y="2669044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902571-D7CA-F877-F84A-7B02EFBDEDFC}"/>
              </a:ext>
            </a:extLst>
          </p:cNvPr>
          <p:cNvSpPr txBox="1"/>
          <p:nvPr/>
        </p:nvSpPr>
        <p:spPr>
          <a:xfrm>
            <a:off x="6501885" y="2669044"/>
            <a:ext cx="326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 (data replacer)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A3B59-0E87-1FB0-E7C0-FC41105A4520}"/>
              </a:ext>
            </a:extLst>
          </p:cNvPr>
          <p:cNvCxnSpPr>
            <a:cxnSpLocks/>
          </p:cNvCxnSpPr>
          <p:nvPr/>
        </p:nvCxnSpPr>
        <p:spPr>
          <a:xfrm flipH="1">
            <a:off x="5673431" y="2428440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D942D1-D827-6960-91C8-09285D70CE73}"/>
              </a:ext>
            </a:extLst>
          </p:cNvPr>
          <p:cNvSpPr txBox="1"/>
          <p:nvPr/>
        </p:nvSpPr>
        <p:spPr>
          <a:xfrm>
            <a:off x="6521705" y="2290156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9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D6C4BB7-B7B5-A27A-D455-08D15EA10CEE}"/>
              </a:ext>
            </a:extLst>
          </p:cNvPr>
          <p:cNvSpPr txBox="1"/>
          <p:nvPr/>
        </p:nvSpPr>
        <p:spPr>
          <a:xfrm>
            <a:off x="356095" y="3736620"/>
            <a:ext cx="7993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Operation Scenario 1(Red) </a:t>
            </a:r>
            <a:r>
              <a:rPr lang="en-US" sz="1400" b="1" dirty="0">
                <a:solidFill>
                  <a:srgbClr val="C00000"/>
                </a:solidFill>
              </a:rPr>
              <a:t>: </a:t>
            </a:r>
            <a:r>
              <a:rPr lang="en-US" sz="1400" b="1" dirty="0"/>
              <a:t>Train power off, Train speed is 0 km/ h, Train emergency stopped or accident </a:t>
            </a:r>
            <a:endParaRPr lang="en-SG" sz="1400" b="1" dirty="0"/>
          </a:p>
        </p:txBody>
      </p:sp>
      <p:pic>
        <p:nvPicPr>
          <p:cNvPr id="15" name="Picture 1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47BD6986-1D65-0EEF-E9C0-82653AEE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65" y="4139100"/>
            <a:ext cx="1476190" cy="628571"/>
          </a:xfrm>
          <a:prstGeom prst="rect">
            <a:avLst/>
          </a:prstGeom>
        </p:spPr>
      </p:pic>
      <p:pic>
        <p:nvPicPr>
          <p:cNvPr id="16" name="Picture 1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4CA30A83-3924-A836-A4B2-97261497F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338" y="2099104"/>
            <a:ext cx="1676190" cy="9047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348CFA-1BFC-1BE6-DFD3-74AD01BD1B14}"/>
              </a:ext>
            </a:extLst>
          </p:cNvPr>
          <p:cNvSpPr txBox="1"/>
          <p:nvPr/>
        </p:nvSpPr>
        <p:spPr>
          <a:xfrm>
            <a:off x="4541100" y="1516197"/>
            <a:ext cx="396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Normal Operation Scenario 2(Orange) : </a:t>
            </a:r>
            <a:r>
              <a:rPr lang="en-US" sz="1400" b="1" dirty="0"/>
              <a:t>Train power on , Train speed is low (0 km/ h – 20km/h)</a:t>
            </a:r>
            <a:endParaRPr lang="en-SG" sz="1400" b="1" dirty="0"/>
          </a:p>
        </p:txBody>
      </p:sp>
      <p:pic>
        <p:nvPicPr>
          <p:cNvPr id="18" name="Picture 17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931B59C4-DBA7-6A83-664C-92442D986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6" y="2435191"/>
            <a:ext cx="995158" cy="5847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2E4839-F8AB-3731-0308-337EC75ED695}"/>
              </a:ext>
            </a:extLst>
          </p:cNvPr>
          <p:cNvSpPr txBox="1"/>
          <p:nvPr/>
        </p:nvSpPr>
        <p:spPr>
          <a:xfrm>
            <a:off x="306318" y="1777807"/>
            <a:ext cx="4038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Normal Operation Scenario 1 (Green) </a:t>
            </a:r>
            <a:r>
              <a:rPr lang="en-US" sz="1400" b="1" dirty="0"/>
              <a:t>: Train power on , Train speed is normal (56 km/ h – 90 km/ h)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E687E0-ED8C-6756-75CF-E1FF24EC13E2}"/>
              </a:ext>
            </a:extLst>
          </p:cNvPr>
          <p:cNvSpPr txBox="1"/>
          <p:nvPr/>
        </p:nvSpPr>
        <p:spPr>
          <a:xfrm>
            <a:off x="306317" y="1471379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Normal states : </a:t>
            </a:r>
            <a:endParaRPr lang="en-SG" sz="14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543FF-6497-320F-EBE3-9EE982AA5F35}"/>
              </a:ext>
            </a:extLst>
          </p:cNvPr>
          <p:cNvSpPr txBox="1"/>
          <p:nvPr/>
        </p:nvSpPr>
        <p:spPr>
          <a:xfrm>
            <a:off x="356095" y="3482045"/>
            <a:ext cx="3687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Exception states : </a:t>
            </a:r>
            <a:endParaRPr lang="en-SG" sz="1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51C80-B853-C93F-1000-83D30DC1B7F3}"/>
              </a:ext>
            </a:extLst>
          </p:cNvPr>
          <p:cNvSpPr txBox="1"/>
          <p:nvPr/>
        </p:nvSpPr>
        <p:spPr>
          <a:xfrm>
            <a:off x="1724902" y="2257335"/>
            <a:ext cx="2318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on</a:t>
            </a:r>
          </a:p>
          <a:p>
            <a:r>
              <a:rPr lang="en-US" sz="1200" dirty="0"/>
              <a:t>Break: off </a:t>
            </a:r>
          </a:p>
          <a:p>
            <a:r>
              <a:rPr lang="en-US" sz="1200" dirty="0"/>
              <a:t>Front sensor: no detection</a:t>
            </a:r>
          </a:p>
          <a:p>
            <a:r>
              <a:rPr lang="en-US" sz="1200" dirty="0"/>
              <a:t>Speed sensor: </a:t>
            </a:r>
            <a:r>
              <a:rPr lang="en-US" sz="1200" dirty="0" err="1"/>
              <a:t>val</a:t>
            </a:r>
            <a:endParaRPr lang="en-SG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E3D8E0-BE8F-DE19-9064-A8E27D4E1209}"/>
              </a:ext>
            </a:extLst>
          </p:cNvPr>
          <p:cNvSpPr txBox="1"/>
          <p:nvPr/>
        </p:nvSpPr>
        <p:spPr>
          <a:xfrm>
            <a:off x="6584553" y="2043654"/>
            <a:ext cx="1765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on </a:t>
            </a:r>
          </a:p>
          <a:p>
            <a:r>
              <a:rPr lang="en-US" sz="1200" dirty="0"/>
              <a:t>Throttle: Neutral </a:t>
            </a:r>
          </a:p>
          <a:p>
            <a:r>
              <a:rPr lang="en-US" sz="1200" dirty="0"/>
              <a:t>Break: on </a:t>
            </a:r>
          </a:p>
          <a:p>
            <a:r>
              <a:rPr lang="en-US" sz="1200" dirty="0"/>
              <a:t>Front sensor: detected</a:t>
            </a:r>
          </a:p>
          <a:p>
            <a:r>
              <a:rPr lang="en-US" sz="1200" dirty="0"/>
              <a:t>Speed sensor: 0 </a:t>
            </a:r>
            <a:endParaRPr lang="en-SG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FA1989-0D5A-B4C7-6A72-A352D8A1F98E}"/>
              </a:ext>
            </a:extLst>
          </p:cNvPr>
          <p:cNvSpPr txBox="1"/>
          <p:nvPr/>
        </p:nvSpPr>
        <p:spPr>
          <a:xfrm>
            <a:off x="2024409" y="4014744"/>
            <a:ext cx="2722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Power: off </a:t>
            </a:r>
          </a:p>
          <a:p>
            <a:r>
              <a:rPr lang="en-US" sz="1200" dirty="0"/>
              <a:t>Throttle: Neutral / On </a:t>
            </a:r>
          </a:p>
          <a:p>
            <a:r>
              <a:rPr lang="en-US" sz="1200" dirty="0"/>
              <a:t>Break: On/Off</a:t>
            </a:r>
          </a:p>
          <a:p>
            <a:r>
              <a:rPr lang="en-US" sz="1200" dirty="0"/>
              <a:t>Front sensor: detected </a:t>
            </a:r>
            <a:r>
              <a:rPr lang="en-SG" sz="1200" dirty="0"/>
              <a:t>/ no detection</a:t>
            </a:r>
          </a:p>
          <a:p>
            <a:r>
              <a:rPr lang="en-SG" sz="1200" dirty="0"/>
              <a:t>Speed sensor:0</a:t>
            </a:r>
          </a:p>
        </p:txBody>
      </p:sp>
    </p:spTree>
    <p:extLst>
      <p:ext uri="{BB962C8B-B14F-4D97-AF65-F5344CB8AC3E}">
        <p14:creationId xmlns:p14="http://schemas.microsoft.com/office/powerpoint/2010/main" val="3691481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E4992876-BDAF-E206-3126-70CB2E7A3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26481E0-969F-1953-6D1C-C80A170ECEC5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56044E-6424-7BC1-60C8-2C870B753D67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CEAC37-275F-90D9-1E7C-D770F3C03CF6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2354E7-0225-CA0E-DC95-E4D985CC3904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8A5CE29-0C94-E15C-4BE2-9B38F43E0EA5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C02451-5BA0-3F37-AE3F-61D2DD69E67A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982A4-774F-C8F0-FC34-4C33ADEC2AC2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3A2C49-A2F1-0816-0F88-9A6825635770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755ED63-8488-3956-9922-58AAB28B9371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E67AC8-178D-0DD8-FB72-2C267E07752A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E8854A-90BF-F297-CFC8-A933AC7A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371B83-19EA-1257-FDB4-2C5DD4CC8E5F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E4CD994-EFA4-AD7E-6D45-1FEDF0EE70AD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EB370-5E25-1D21-2EE2-E7CF734367FD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EC4A78-F808-F980-19AF-4C71FB73B2FC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0A4253-5207-55C4-17B2-943CC8C3F3ED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6097255-66E2-2E18-EF98-EDDAA2023D01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6020CC-3220-2B00-8906-A41C78435004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19F1108-37D8-50F6-9F68-F5AC913A3E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55232F-DB9F-61A9-554F-0FC8ABAB9A95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35F8737-038D-A2AE-DA50-18C8FFE28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D19A53-05CF-9C23-12D2-689003A7409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CA7DA50-2F88-F8ED-C67E-EB8C97085FD5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6D1D28B-D2BD-BE39-032A-87A026F3D6CC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50D43B4-AE1F-A2C1-DA84-CBAF7C5C2233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6740CF-C144-6F96-ECF3-D2125022B3CD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E64E86-9B53-5DAD-893C-C8955BC88A21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806760-1935-CA9C-6F18-587F96E7CA4B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54E1C9AA-CE31-929F-F5F1-E07BAE20A7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68FC50D-42F4-5ADA-1A7D-B94F5A491B65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F284AA-BA11-5F6C-1A36-F2F6D815D9CF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C7CA5F5-480B-96D1-0D17-AE9642E23328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8073A4B-C144-C531-8FF4-416B6799F2C7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730670-D4B5-597A-C922-22CCC357678F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CD23838-50EE-9354-72C8-A918D0C1A07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E7AF64E-4D47-10AA-20A6-A93AF6B70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6783B20-2100-8B3C-00E1-358467F3156D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2A7192-FC9E-03CA-1C2C-CC5613174597}"/>
              </a:ext>
            </a:extLst>
          </p:cNvPr>
          <p:cNvSpPr txBox="1"/>
          <p:nvPr/>
        </p:nvSpPr>
        <p:spPr>
          <a:xfrm>
            <a:off x="5253814" y="5321702"/>
            <a:ext cx="6106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 normal state, the front collision detection sensor is not allowed to be changed by any Modbus control </a:t>
            </a:r>
            <a:r>
              <a:rPr lang="en-US" sz="1400" b="1" dirty="0" err="1"/>
              <a:t>cmd</a:t>
            </a:r>
            <a:r>
              <a:rPr lang="en-US" sz="1400" b="1" dirty="0"/>
              <a:t> from HMI. It can only be set by the  train’s electrical sensor (such as a radar).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Attack malware will use illegal </a:t>
            </a:r>
            <a:r>
              <a:rPr lang="en-US" sz="1400" b="1" dirty="0" err="1"/>
              <a:t>cmd</a:t>
            </a:r>
            <a:r>
              <a:rPr lang="en-US" sz="1400" b="1" dirty="0"/>
              <a:t> to overwrite the front collision sensor’s state to mess up the train’s auto control logic to cause the trains accident.</a:t>
            </a:r>
            <a:endParaRPr lang="en-SG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6C9503-1CBE-537E-7563-17E7235EC868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5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3D9CDA-E78D-94DC-3E15-72478EA5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710" y="3055838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6CA939-4F84-D6F2-6F62-73E2C55B8316}"/>
              </a:ext>
            </a:extLst>
          </p:cNvPr>
          <p:cNvSpPr txBox="1"/>
          <p:nvPr/>
        </p:nvSpPr>
        <p:spPr>
          <a:xfrm>
            <a:off x="5500284" y="2809617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EC3E-B0A3-B2AC-8F1F-5B1759C641F0}"/>
              </a:ext>
            </a:extLst>
          </p:cNvPr>
          <p:cNvSpPr/>
          <p:nvPr/>
        </p:nvSpPr>
        <p:spPr>
          <a:xfrm>
            <a:off x="7608655" y="3286046"/>
            <a:ext cx="4161267" cy="2437507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22497-AF8A-EF3A-4E24-811854A37CE6}"/>
              </a:ext>
            </a:extLst>
          </p:cNvPr>
          <p:cNvSpPr txBox="1"/>
          <p:nvPr/>
        </p:nvSpPr>
        <p:spPr>
          <a:xfrm>
            <a:off x="7532473" y="3017264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56C8BC-7642-886E-936F-CACDCA891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24" y="3344111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C270B6-A98B-3FE0-5A99-83C050F06908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6503755" y="3428999"/>
            <a:ext cx="1243269" cy="102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3008AE2-C41C-0102-9902-93237B833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90" y="4760340"/>
            <a:ext cx="531176" cy="46794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D1D009-78C1-8773-77B5-E782C465A1C0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75547" y="3718322"/>
            <a:ext cx="4631" cy="1042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BD8198-A915-32E8-0094-7625F713BE95}"/>
              </a:ext>
            </a:extLst>
          </p:cNvPr>
          <p:cNvSpPr txBox="1"/>
          <p:nvPr/>
        </p:nvSpPr>
        <p:spPr>
          <a:xfrm>
            <a:off x="7698768" y="5219584"/>
            <a:ext cx="13665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rail-ed-victim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BA9BFD-CC9E-3417-84B4-6E1DC6947EB4}"/>
              </a:ext>
            </a:extLst>
          </p:cNvPr>
          <p:cNvSpPr txBox="1"/>
          <p:nvPr/>
        </p:nvSpPr>
        <p:spPr>
          <a:xfrm>
            <a:off x="7748795" y="455945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9AF611-C528-7EC7-41B1-1C731681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3186" y="3992369"/>
            <a:ext cx="531176" cy="467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77B299-58F7-3865-0A1B-E3AC91569E8A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>
            <a:off x="8075547" y="3718322"/>
            <a:ext cx="1726503" cy="4769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6A3070-274D-3F05-C47A-FBFD1ABE16C0}"/>
              </a:ext>
            </a:extLst>
          </p:cNvPr>
          <p:cNvSpPr txBox="1"/>
          <p:nvPr/>
        </p:nvSpPr>
        <p:spPr>
          <a:xfrm>
            <a:off x="9564983" y="3799476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7C02-3188-D3B8-47BC-FAC3B26F6974}"/>
              </a:ext>
            </a:extLst>
          </p:cNvPr>
          <p:cNvSpPr/>
          <p:nvPr/>
        </p:nvSpPr>
        <p:spPr>
          <a:xfrm>
            <a:off x="392779" y="1777360"/>
            <a:ext cx="4588978" cy="165163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EC7A-70AA-4447-20C4-26C96AC2F036}"/>
              </a:ext>
            </a:extLst>
          </p:cNvPr>
          <p:cNvSpPr txBox="1"/>
          <p:nvPr/>
        </p:nvSpPr>
        <p:spPr>
          <a:xfrm>
            <a:off x="328904" y="1471224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AD19AF-FF7D-9A43-CB6F-CA8268728420}"/>
              </a:ext>
            </a:extLst>
          </p:cNvPr>
          <p:cNvCxnSpPr>
            <a:cxnSpLocks/>
            <a:stCxn id="4" idx="2"/>
            <a:endCxn id="20" idx="3"/>
          </p:cNvCxnSpPr>
          <p:nvPr/>
        </p:nvCxnSpPr>
        <p:spPr>
          <a:xfrm flipH="1">
            <a:off x="4730761" y="3802160"/>
            <a:ext cx="1299972" cy="7498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ADBF898-F60C-EB51-0E7F-7E465D4CD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16" y="4364873"/>
            <a:ext cx="657045" cy="3742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B1667D-1E49-E4BD-823C-B5DEC36CC3E0}"/>
              </a:ext>
            </a:extLst>
          </p:cNvPr>
          <p:cNvSpPr txBox="1"/>
          <p:nvPr/>
        </p:nvSpPr>
        <p:spPr>
          <a:xfrm>
            <a:off x="5636937" y="38413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10.107.X06.1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7F1E9C-59DE-7ABD-7428-EEAD195EF5D0}"/>
              </a:ext>
            </a:extLst>
          </p:cNvPr>
          <p:cNvSpPr/>
          <p:nvPr/>
        </p:nvSpPr>
        <p:spPr>
          <a:xfrm>
            <a:off x="894690" y="3946480"/>
            <a:ext cx="3935740" cy="2172711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BC2957-FE2A-5536-4048-99AB0DABDAB2}"/>
              </a:ext>
            </a:extLst>
          </p:cNvPr>
          <p:cNvSpPr txBox="1"/>
          <p:nvPr/>
        </p:nvSpPr>
        <p:spPr>
          <a:xfrm>
            <a:off x="805895" y="3640495"/>
            <a:ext cx="33288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Maintenance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584206-AE56-AA04-625D-A0E060D8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290" y="2529777"/>
            <a:ext cx="657045" cy="374211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2E85F2-0746-08D1-B1B1-4E6CDFCAD69F}"/>
              </a:ext>
            </a:extLst>
          </p:cNvPr>
          <p:cNvCxnSpPr>
            <a:cxnSpLocks/>
            <a:stCxn id="4" idx="1"/>
            <a:endCxn id="24" idx="3"/>
          </p:cNvCxnSpPr>
          <p:nvPr/>
        </p:nvCxnSpPr>
        <p:spPr>
          <a:xfrm flipH="1" flipV="1">
            <a:off x="4590335" y="2716883"/>
            <a:ext cx="967375" cy="712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101FC9-284F-6392-B49E-F7179203A2EA}"/>
              </a:ext>
            </a:extLst>
          </p:cNvPr>
          <p:cNvSpPr txBox="1"/>
          <p:nvPr/>
        </p:nvSpPr>
        <p:spPr>
          <a:xfrm>
            <a:off x="4680632" y="340810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8329AC42-556F-ECA1-9771-F7CA3577F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64" y="207945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175B1EE-7E63-91EF-7ED0-2BF2B2C28499}"/>
              </a:ext>
            </a:extLst>
          </p:cNvPr>
          <p:cNvSpPr txBox="1"/>
          <p:nvPr/>
        </p:nvSpPr>
        <p:spPr>
          <a:xfrm>
            <a:off x="1269962" y="557690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rail-md-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realworld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Physical real-world emulator 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9D5D6A-B407-0E20-E82F-55FFF9EDD65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2922071" y="2658171"/>
            <a:ext cx="1011219" cy="587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DDB0F-2EEC-CB85-CACC-2715260DDF10}"/>
              </a:ext>
            </a:extLst>
          </p:cNvPr>
          <p:cNvSpPr txBox="1"/>
          <p:nvPr/>
        </p:nvSpPr>
        <p:spPr>
          <a:xfrm>
            <a:off x="2866599" y="234268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1" name="Picture 30" descr="A computer screen shot of a computer scheme&#10;&#10;Description automatically generated">
            <a:extLst>
              <a:ext uri="{FF2B5EF4-FFF2-40B4-BE49-F238E27FC236}">
                <a16:creationId xmlns:a16="http://schemas.microsoft.com/office/drawing/2014/main" id="{0BF03DA2-338E-6B6C-D6C8-8D4169B51A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021" y="4387653"/>
            <a:ext cx="1995466" cy="11429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A861B4-1561-DFDE-2E1A-F6752414FF69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V="1">
            <a:off x="3282487" y="4739084"/>
            <a:ext cx="1119752" cy="22005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FBF7227-4710-6B29-2D05-C88040C87974}"/>
              </a:ext>
            </a:extLst>
          </p:cNvPr>
          <p:cNvSpPr txBox="1"/>
          <p:nvPr/>
        </p:nvSpPr>
        <p:spPr>
          <a:xfrm>
            <a:off x="3355112" y="4792645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/>
              <a:t>10.107.106.5</a:t>
            </a:r>
            <a:endParaRPr lang="en-SG" sz="10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55DF42-2C3A-BAF8-A7A5-E9575D817E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6577" y="5017956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C2C923-C069-159A-941E-6B0DB3699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547" y="3633149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982FD16-69A6-3C57-2702-A4255118076C}"/>
              </a:ext>
            </a:extLst>
          </p:cNvPr>
          <p:cNvSpPr txBox="1"/>
          <p:nvPr/>
        </p:nvSpPr>
        <p:spPr>
          <a:xfrm>
            <a:off x="10083094" y="3304411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1362D2-4653-E190-2D4B-34179904D192}"/>
              </a:ext>
            </a:extLst>
          </p:cNvPr>
          <p:cNvSpPr txBox="1"/>
          <p:nvPr/>
        </p:nvSpPr>
        <p:spPr>
          <a:xfrm>
            <a:off x="10483623" y="3943643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774D07E-B26A-3BB3-1C27-3D50259C4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9010" y="4280672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E508B77-EA2C-478B-5655-4E3130C83861}"/>
              </a:ext>
            </a:extLst>
          </p:cNvPr>
          <p:cNvSpPr txBox="1"/>
          <p:nvPr/>
        </p:nvSpPr>
        <p:spPr>
          <a:xfrm>
            <a:off x="852420" y="3979057"/>
            <a:ext cx="36247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Physical real world emulation network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[UDP]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1093725-0DBF-250C-E7D3-D4E3B873E6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750" y="53464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48B31E2-9DC4-B3CD-78AE-415711593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914" y="3042175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0AF0602-BB07-7BEE-D645-F92E86E33362}"/>
              </a:ext>
            </a:extLst>
          </p:cNvPr>
          <p:cNvSpPr txBox="1"/>
          <p:nvPr/>
        </p:nvSpPr>
        <p:spPr>
          <a:xfrm>
            <a:off x="2931548" y="1820383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496F0E8-8BD3-633F-63E4-D8E5A2223C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02050" y="4107378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A139E5C-F95D-9F14-1109-C8F159C98D29}"/>
              </a:ext>
            </a:extLst>
          </p:cNvPr>
          <p:cNvCxnSpPr>
            <a:cxnSpLocks/>
          </p:cNvCxnSpPr>
          <p:nvPr/>
        </p:nvCxnSpPr>
        <p:spPr>
          <a:xfrm>
            <a:off x="2950512" y="2787940"/>
            <a:ext cx="862132" cy="6419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6A8C3D-F093-71FE-FBCA-BFB9FED89790}"/>
              </a:ext>
            </a:extLst>
          </p:cNvPr>
          <p:cNvCxnSpPr>
            <a:cxnSpLocks/>
          </p:cNvCxnSpPr>
          <p:nvPr/>
        </p:nvCxnSpPr>
        <p:spPr>
          <a:xfrm>
            <a:off x="4577712" y="2857933"/>
            <a:ext cx="839572" cy="6127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9C6BF-700F-F67B-315C-74A42CEEAD82}"/>
              </a:ext>
            </a:extLst>
          </p:cNvPr>
          <p:cNvCxnSpPr>
            <a:cxnSpLocks/>
          </p:cNvCxnSpPr>
          <p:nvPr/>
        </p:nvCxnSpPr>
        <p:spPr>
          <a:xfrm>
            <a:off x="6577316" y="3558767"/>
            <a:ext cx="1046014" cy="10718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FE1DC5-30EA-A968-2256-B40AC5B015D7}"/>
              </a:ext>
            </a:extLst>
          </p:cNvPr>
          <p:cNvCxnSpPr>
            <a:cxnSpLocks/>
          </p:cNvCxnSpPr>
          <p:nvPr/>
        </p:nvCxnSpPr>
        <p:spPr>
          <a:xfrm>
            <a:off x="8408334" y="3699611"/>
            <a:ext cx="1317210" cy="39292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A1CBB8-B77C-11EE-4A8C-FB88A29EBD21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8524900" y="3612360"/>
            <a:ext cx="1040083" cy="31022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D7FD4A-8723-3A24-C7F1-07BF3F740A97}"/>
              </a:ext>
            </a:extLst>
          </p:cNvPr>
          <p:cNvCxnSpPr>
            <a:cxnSpLocks/>
          </p:cNvCxnSpPr>
          <p:nvPr/>
        </p:nvCxnSpPr>
        <p:spPr>
          <a:xfrm flipH="1" flipV="1">
            <a:off x="6579937" y="3294232"/>
            <a:ext cx="1043393" cy="107217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9E8F6-8B22-A571-EB81-74E5DAB3C190}"/>
              </a:ext>
            </a:extLst>
          </p:cNvPr>
          <p:cNvCxnSpPr>
            <a:cxnSpLocks/>
          </p:cNvCxnSpPr>
          <p:nvPr/>
        </p:nvCxnSpPr>
        <p:spPr>
          <a:xfrm flipH="1">
            <a:off x="4769925" y="3894627"/>
            <a:ext cx="787785" cy="49302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07D02F-5C3D-6302-09B0-38FB1B3EEF06}"/>
              </a:ext>
            </a:extLst>
          </p:cNvPr>
          <p:cNvCxnSpPr>
            <a:cxnSpLocks/>
          </p:cNvCxnSpPr>
          <p:nvPr/>
        </p:nvCxnSpPr>
        <p:spPr>
          <a:xfrm flipH="1">
            <a:off x="3362393" y="4689093"/>
            <a:ext cx="594706" cy="97274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D1FC4-46FA-7A9D-2650-AB12FE13C693}"/>
              </a:ext>
            </a:extLst>
          </p:cNvPr>
          <p:cNvCxnSpPr>
            <a:cxnSpLocks/>
          </p:cNvCxnSpPr>
          <p:nvPr/>
        </p:nvCxnSpPr>
        <p:spPr>
          <a:xfrm>
            <a:off x="5106047" y="4959143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CF4A9A7-E0EF-522F-695A-B11FD699D3B7}"/>
              </a:ext>
            </a:extLst>
          </p:cNvPr>
          <p:cNvCxnSpPr>
            <a:cxnSpLocks/>
          </p:cNvCxnSpPr>
          <p:nvPr/>
        </p:nvCxnSpPr>
        <p:spPr>
          <a:xfrm flipH="1">
            <a:off x="5124392" y="5247543"/>
            <a:ext cx="678821" cy="0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7C30ED-84D7-C0AE-F4CA-11BCF127EA73}"/>
              </a:ext>
            </a:extLst>
          </p:cNvPr>
          <p:cNvCxnSpPr>
            <a:cxnSpLocks/>
          </p:cNvCxnSpPr>
          <p:nvPr/>
        </p:nvCxnSpPr>
        <p:spPr>
          <a:xfrm flipH="1" flipV="1">
            <a:off x="8174888" y="3858703"/>
            <a:ext cx="1" cy="6419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AF3BE9-5291-2D34-C63A-B36228A3F831}"/>
              </a:ext>
            </a:extLst>
          </p:cNvPr>
          <p:cNvCxnSpPr>
            <a:cxnSpLocks/>
          </p:cNvCxnSpPr>
          <p:nvPr/>
        </p:nvCxnSpPr>
        <p:spPr>
          <a:xfrm>
            <a:off x="8294124" y="3894627"/>
            <a:ext cx="1339822" cy="3820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D44089E-E78B-3027-DA35-CC80A59E8178}"/>
              </a:ext>
            </a:extLst>
          </p:cNvPr>
          <p:cNvCxnSpPr>
            <a:cxnSpLocks/>
          </p:cNvCxnSpPr>
          <p:nvPr/>
        </p:nvCxnSpPr>
        <p:spPr>
          <a:xfrm flipH="1" flipV="1">
            <a:off x="8519911" y="3509470"/>
            <a:ext cx="1155150" cy="331911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CEFB644-0788-E57F-A5F6-6B5DF22F3057}"/>
              </a:ext>
            </a:extLst>
          </p:cNvPr>
          <p:cNvCxnSpPr>
            <a:cxnSpLocks/>
          </p:cNvCxnSpPr>
          <p:nvPr/>
        </p:nvCxnSpPr>
        <p:spPr>
          <a:xfrm flipH="1" flipV="1">
            <a:off x="6594007" y="3172670"/>
            <a:ext cx="902125" cy="11072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690EC04-E03E-48FC-98E7-D4524FB2258D}"/>
              </a:ext>
            </a:extLst>
          </p:cNvPr>
          <p:cNvCxnSpPr>
            <a:cxnSpLocks/>
          </p:cNvCxnSpPr>
          <p:nvPr/>
        </p:nvCxnSpPr>
        <p:spPr>
          <a:xfrm flipH="1">
            <a:off x="4730761" y="3798648"/>
            <a:ext cx="750572" cy="484473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DE0C20-DC96-7CE2-BCF4-9BADD6DF85EE}"/>
              </a:ext>
            </a:extLst>
          </p:cNvPr>
          <p:cNvCxnSpPr>
            <a:cxnSpLocks/>
          </p:cNvCxnSpPr>
          <p:nvPr/>
        </p:nvCxnSpPr>
        <p:spPr>
          <a:xfrm flipH="1">
            <a:off x="3368450" y="4547270"/>
            <a:ext cx="510083" cy="9534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FCC7E4-1026-7BF3-508B-FFDD53D0326D}"/>
              </a:ext>
            </a:extLst>
          </p:cNvPr>
          <p:cNvSpPr txBox="1"/>
          <p:nvPr/>
        </p:nvSpPr>
        <p:spPr>
          <a:xfrm>
            <a:off x="5832590" y="4854188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data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C9D6E2-58BA-7D93-8137-E92245BB329B}"/>
              </a:ext>
            </a:extLst>
          </p:cNvPr>
          <p:cNvCxnSpPr>
            <a:cxnSpLocks/>
          </p:cNvCxnSpPr>
          <p:nvPr/>
        </p:nvCxnSpPr>
        <p:spPr>
          <a:xfrm flipH="1">
            <a:off x="5117487" y="5576903"/>
            <a:ext cx="5995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09E2A5-6BFC-BE23-0E5E-0D8D6F636D35}"/>
              </a:ext>
            </a:extLst>
          </p:cNvPr>
          <p:cNvCxnSpPr>
            <a:cxnSpLocks/>
          </p:cNvCxnSpPr>
          <p:nvPr/>
        </p:nvCxnSpPr>
        <p:spPr>
          <a:xfrm flipH="1">
            <a:off x="5124392" y="6077213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D506AF-9D01-38C6-8305-C7DC162A131D}"/>
              </a:ext>
            </a:extLst>
          </p:cNvPr>
          <p:cNvSpPr txBox="1"/>
          <p:nvPr/>
        </p:nvSpPr>
        <p:spPr>
          <a:xfrm>
            <a:off x="5832590" y="5098803"/>
            <a:ext cx="170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electrical signal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9ADD53-8536-1314-4802-BDE31F674BDD}"/>
              </a:ext>
            </a:extLst>
          </p:cNvPr>
          <p:cNvSpPr txBox="1"/>
          <p:nvPr/>
        </p:nvSpPr>
        <p:spPr>
          <a:xfrm>
            <a:off x="5848130" y="5332558"/>
            <a:ext cx="1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electrical signal generated by false data injection attack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9D1144-89E1-F924-897E-91F1524E5CC0}"/>
              </a:ext>
            </a:extLst>
          </p:cNvPr>
          <p:cNvSpPr txBox="1"/>
          <p:nvPr/>
        </p:nvSpPr>
        <p:spPr>
          <a:xfrm>
            <a:off x="5782994" y="5903741"/>
            <a:ext cx="18403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False/illegal Modbus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cmd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CFF9A86-7A48-4608-9EBB-1B4DB7D02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7579" y="4889156"/>
            <a:ext cx="417996" cy="292597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0F19D37-9549-0A95-DDFE-50699A321A20}"/>
              </a:ext>
            </a:extLst>
          </p:cNvPr>
          <p:cNvSpPr/>
          <p:nvPr/>
        </p:nvSpPr>
        <p:spPr>
          <a:xfrm>
            <a:off x="7698767" y="4559449"/>
            <a:ext cx="1209859" cy="103434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E6ECB8-8897-A09D-35ED-350EF02216A4}"/>
              </a:ext>
            </a:extLst>
          </p:cNvPr>
          <p:cNvSpPr txBox="1"/>
          <p:nvPr/>
        </p:nvSpPr>
        <p:spPr>
          <a:xfrm>
            <a:off x="8938798" y="4914137"/>
            <a:ext cx="19548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Victim VM be compromised in </a:t>
            </a:r>
            <a:r>
              <a:rPr lang="en-SG" sz="1200" b="1" dirty="0">
                <a:solidFill>
                  <a:srgbClr val="FF0000"/>
                </a:solidFill>
              </a:rPr>
              <a:t>previous IT attack</a:t>
            </a:r>
            <a:r>
              <a:rPr lang="en-US" sz="1200" b="1" dirty="0">
                <a:solidFill>
                  <a:srgbClr val="FF0000"/>
                </a:solidFill>
              </a:rPr>
              <a:t>,the command injector will run on it .</a:t>
            </a:r>
            <a:endParaRPr lang="en-SG" sz="12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47E242-4232-538C-3856-60A89EE6C146}"/>
              </a:ext>
            </a:extLst>
          </p:cNvPr>
          <p:cNvSpPr txBox="1"/>
          <p:nvPr/>
        </p:nvSpPr>
        <p:spPr>
          <a:xfrm>
            <a:off x="7665772" y="553152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</a:t>
            </a:r>
            <a:r>
              <a:rPr lang="en-SG" sz="1200" b="1" dirty="0" err="1">
                <a:solidFill>
                  <a:srgbClr val="FF0000"/>
                </a:solidFill>
              </a:rPr>
              <a:t>vm</a:t>
            </a:r>
            <a:r>
              <a:rPr lang="en-SG" sz="12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108640C-5E9A-D35F-B22E-3FCB3D850ADC}"/>
              </a:ext>
            </a:extLst>
          </p:cNvPr>
          <p:cNvSpPr txBox="1"/>
          <p:nvPr/>
        </p:nvSpPr>
        <p:spPr>
          <a:xfrm>
            <a:off x="10409934" y="374466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</p:spTree>
    <p:extLst>
      <p:ext uri="{BB962C8B-B14F-4D97-AF65-F5344CB8AC3E}">
        <p14:creationId xmlns:p14="http://schemas.microsoft.com/office/powerpoint/2010/main" val="176693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9FFEA7-E117-DC68-5E38-AABC15404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311" y="2381107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589FF8-1611-FEA7-D51F-90D672440164}"/>
              </a:ext>
            </a:extLst>
          </p:cNvPr>
          <p:cNvSpPr txBox="1"/>
          <p:nvPr/>
        </p:nvSpPr>
        <p:spPr>
          <a:xfrm>
            <a:off x="5520885" y="2134886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63EE8-343C-1CE4-B135-D62594B51D64}"/>
              </a:ext>
            </a:extLst>
          </p:cNvPr>
          <p:cNvSpPr/>
          <p:nvPr/>
        </p:nvSpPr>
        <p:spPr>
          <a:xfrm>
            <a:off x="7595417" y="1463055"/>
            <a:ext cx="4161267" cy="257410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B7C50-C29E-23CF-6F2C-430649F4D45C}"/>
              </a:ext>
            </a:extLst>
          </p:cNvPr>
          <p:cNvSpPr txBox="1"/>
          <p:nvPr/>
        </p:nvSpPr>
        <p:spPr>
          <a:xfrm>
            <a:off x="7612706" y="1483145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987D0E-EDAB-E498-6CB7-C96B88D45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786" y="1819934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880EB9-8202-FD2D-B053-A3CA8E59472D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6524356" y="2007040"/>
            <a:ext cx="1209430" cy="7472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6DE59D-4E12-9D7A-3038-042308B4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451" y="3104032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07097-78C8-63FC-CA74-B753A5A8A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027" y="2467206"/>
            <a:ext cx="531176" cy="4679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B54848-AF32-EA8E-EF83-DBAFBE6DACD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62309" y="2194145"/>
            <a:ext cx="1407730" cy="9098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5EF014-3240-AD23-D82A-4E1816136EE0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8062309" y="2194145"/>
            <a:ext cx="1932306" cy="2730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6B392-98CC-8CC5-3872-4305F67E6BCA}"/>
              </a:ext>
            </a:extLst>
          </p:cNvPr>
          <p:cNvSpPr txBox="1"/>
          <p:nvPr/>
        </p:nvSpPr>
        <p:spPr>
          <a:xfrm>
            <a:off x="9757613" y="3112150"/>
            <a:ext cx="14406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:rail-ed-plc01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Junction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DB0586-E059-7702-702C-90E82FFB9655}"/>
              </a:ext>
            </a:extLst>
          </p:cNvPr>
          <p:cNvSpPr txBox="1"/>
          <p:nvPr/>
        </p:nvSpPr>
        <p:spPr>
          <a:xfrm>
            <a:off x="8968756" y="2849324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39ACC-FCC8-44F3-C077-A8EDF57961BB}"/>
              </a:ext>
            </a:extLst>
          </p:cNvPr>
          <p:cNvSpPr txBox="1"/>
          <p:nvPr/>
        </p:nvSpPr>
        <p:spPr>
          <a:xfrm>
            <a:off x="9397636" y="2272629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56881F-F1C7-7F35-82FE-DFD3F94931FC}"/>
              </a:ext>
            </a:extLst>
          </p:cNvPr>
          <p:cNvSpPr/>
          <p:nvPr/>
        </p:nvSpPr>
        <p:spPr>
          <a:xfrm>
            <a:off x="156473" y="1475295"/>
            <a:ext cx="4588978" cy="256186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4EEA9C-9323-FB9C-5331-0899333BB97D}"/>
              </a:ext>
            </a:extLst>
          </p:cNvPr>
          <p:cNvSpPr txBox="1"/>
          <p:nvPr/>
        </p:nvSpPr>
        <p:spPr>
          <a:xfrm>
            <a:off x="202293" y="149707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Crimsonian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2C32E-624C-D3F0-0F4C-4A37F0A87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984" y="3302274"/>
            <a:ext cx="657045" cy="37421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100DFE-7B76-1F54-73B9-4506BBB63DBD}"/>
              </a:ext>
            </a:extLst>
          </p:cNvPr>
          <p:cNvCxnSpPr>
            <a:cxnSpLocks/>
            <a:stCxn id="4" idx="1"/>
            <a:endCxn id="19" idx="3"/>
          </p:cNvCxnSpPr>
          <p:nvPr/>
        </p:nvCxnSpPr>
        <p:spPr>
          <a:xfrm flipH="1">
            <a:off x="4354029" y="2754268"/>
            <a:ext cx="1224282" cy="735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DEA3C6-2075-0D8F-4F7E-D4CCAA26FCAA}"/>
              </a:ext>
            </a:extLst>
          </p:cNvPr>
          <p:cNvSpPr txBox="1"/>
          <p:nvPr/>
        </p:nvSpPr>
        <p:spPr>
          <a:xfrm>
            <a:off x="4780439" y="2400661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113EF-6662-7B0B-0876-B39A18990B0C}"/>
              </a:ext>
            </a:extLst>
          </p:cNvPr>
          <p:cNvSpPr txBox="1"/>
          <p:nvPr/>
        </p:nvSpPr>
        <p:spPr>
          <a:xfrm>
            <a:off x="6573536" y="2908537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08C251A4-A36B-7C24-E513-41F19A47D6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43" y="2201460"/>
            <a:ext cx="2186396" cy="125234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742055-EDB3-81BE-9B32-B81B2887B579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2548139" y="2827631"/>
            <a:ext cx="1148845" cy="66174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B7E374-AF8E-2B2F-0185-AF1CAF9F6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372" y="1742908"/>
            <a:ext cx="750074" cy="6607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584EC0-6A46-96E8-F429-5B2956A4D0E7}"/>
              </a:ext>
            </a:extLst>
          </p:cNvPr>
          <p:cNvSpPr txBox="1"/>
          <p:nvPr/>
        </p:nvSpPr>
        <p:spPr>
          <a:xfrm>
            <a:off x="3530248" y="2414043"/>
            <a:ext cx="14022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rail-op-victim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770976-67AA-C8BF-21CB-A4AFAB264FD1}"/>
              </a:ext>
            </a:extLst>
          </p:cNvPr>
          <p:cNvCxnSpPr>
            <a:cxnSpLocks/>
            <a:stCxn id="25" idx="2"/>
            <a:endCxn id="19" idx="0"/>
          </p:cNvCxnSpPr>
          <p:nvPr/>
        </p:nvCxnSpPr>
        <p:spPr>
          <a:xfrm>
            <a:off x="4002409" y="2403688"/>
            <a:ext cx="23098" cy="8985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6659E3-384E-7DB6-E287-CCB757C9CD9D}"/>
              </a:ext>
            </a:extLst>
          </p:cNvPr>
          <p:cNvSpPr txBox="1"/>
          <p:nvPr/>
        </p:nvSpPr>
        <p:spPr>
          <a:xfrm>
            <a:off x="3559060" y="258141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10.107.X07.6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0E36DD5-5A33-AE23-3E25-D17BB3FFB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4148" y="295841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9E5AB57-8B52-879E-32B9-650B2333A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803" y="3377243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C89A259-B776-6626-549C-56E5BB0AB679}"/>
              </a:ext>
            </a:extLst>
          </p:cNvPr>
          <p:cNvSpPr txBox="1"/>
          <p:nvPr/>
        </p:nvSpPr>
        <p:spPr>
          <a:xfrm>
            <a:off x="10069856" y="1780234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6D06A-868A-050D-BD14-756141960F77}"/>
              </a:ext>
            </a:extLst>
          </p:cNvPr>
          <p:cNvSpPr txBox="1"/>
          <p:nvPr/>
        </p:nvSpPr>
        <p:spPr>
          <a:xfrm>
            <a:off x="10220846" y="2445008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:rail-ed-plc02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Station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5CF0F10-1D52-83B5-A5FE-B022B7C6F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031" y="2752324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ABDC59B-9867-4CDC-B26C-C4C34822EDDB}"/>
              </a:ext>
            </a:extLst>
          </p:cNvPr>
          <p:cNvSpPr txBox="1"/>
          <p:nvPr/>
        </p:nvSpPr>
        <p:spPr>
          <a:xfrm>
            <a:off x="2517716" y="264052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10.107.107.4</a:t>
            </a:r>
            <a:endParaRPr lang="en-SG" sz="10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5D54A-CA90-8A5F-B0A5-1816EEB94081}"/>
              </a:ext>
            </a:extLst>
          </p:cNvPr>
          <p:cNvSpPr txBox="1"/>
          <p:nvPr/>
        </p:nvSpPr>
        <p:spPr>
          <a:xfrm>
            <a:off x="315628" y="3483164"/>
            <a:ext cx="172095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scadahmi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 HQ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7867774-BA39-5BD5-2AAB-46D0D78BD2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325" y="325273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D56187-11A7-9699-B835-B8E69FA3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4729" y="258035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473CE55-7EC2-708D-A60E-0413A8C37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942" y="3211680"/>
            <a:ext cx="297869" cy="1757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A8313CD-3CBB-C475-8371-B096E3EBDA1E}"/>
              </a:ext>
            </a:extLst>
          </p:cNvPr>
          <p:cNvCxnSpPr>
            <a:cxnSpLocks/>
          </p:cNvCxnSpPr>
          <p:nvPr/>
        </p:nvCxnSpPr>
        <p:spPr>
          <a:xfrm>
            <a:off x="2660364" y="3108877"/>
            <a:ext cx="915974" cy="515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A73AA8-9EF3-D8FB-5DF7-ACA413A0C6D9}"/>
              </a:ext>
            </a:extLst>
          </p:cNvPr>
          <p:cNvCxnSpPr>
            <a:cxnSpLocks/>
          </p:cNvCxnSpPr>
          <p:nvPr/>
        </p:nvCxnSpPr>
        <p:spPr>
          <a:xfrm flipV="1">
            <a:off x="4341406" y="3013075"/>
            <a:ext cx="1125147" cy="617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8095AB-27FE-5B58-9453-AB4A3D3065F6}"/>
              </a:ext>
            </a:extLst>
          </p:cNvPr>
          <p:cNvCxnSpPr>
            <a:cxnSpLocks/>
          </p:cNvCxnSpPr>
          <p:nvPr/>
        </p:nvCxnSpPr>
        <p:spPr>
          <a:xfrm flipV="1">
            <a:off x="6649372" y="2211624"/>
            <a:ext cx="1050847" cy="64421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BC3AF-907E-FCD9-A9CE-40FAEAE07A74}"/>
              </a:ext>
            </a:extLst>
          </p:cNvPr>
          <p:cNvCxnSpPr>
            <a:cxnSpLocks/>
          </p:cNvCxnSpPr>
          <p:nvPr/>
        </p:nvCxnSpPr>
        <p:spPr>
          <a:xfrm>
            <a:off x="8389851" y="2083745"/>
            <a:ext cx="1490475" cy="1973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A46728-384C-BF22-5753-C816E05AD4F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11400" y="2294040"/>
            <a:ext cx="957356" cy="67839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82C1CC-4001-28BD-978B-1E0B4493D802}"/>
              </a:ext>
            </a:extLst>
          </p:cNvPr>
          <p:cNvCxnSpPr>
            <a:cxnSpLocks/>
          </p:cNvCxnSpPr>
          <p:nvPr/>
        </p:nvCxnSpPr>
        <p:spPr>
          <a:xfrm>
            <a:off x="504630" y="4499942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1658FFD-09CC-9C6C-5CBC-855C880D5DD3}"/>
              </a:ext>
            </a:extLst>
          </p:cNvPr>
          <p:cNvSpPr txBox="1"/>
          <p:nvPr/>
        </p:nvSpPr>
        <p:spPr>
          <a:xfrm>
            <a:off x="1448205" y="4317161"/>
            <a:ext cx="1692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comm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BF82D4-118D-93AB-BF24-C3533AF5E6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5757" y="1859668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35EB2B1-FEF4-9A2F-780A-8AFC0804D5E9}"/>
              </a:ext>
            </a:extLst>
          </p:cNvPr>
          <p:cNvSpPr txBox="1"/>
          <p:nvPr/>
        </p:nvSpPr>
        <p:spPr>
          <a:xfrm>
            <a:off x="3606933" y="1475295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7D1555-7B92-D969-17DF-AE1FCA75628C}"/>
              </a:ext>
            </a:extLst>
          </p:cNvPr>
          <p:cNvCxnSpPr>
            <a:cxnSpLocks/>
          </p:cNvCxnSpPr>
          <p:nvPr/>
        </p:nvCxnSpPr>
        <p:spPr>
          <a:xfrm flipH="1">
            <a:off x="3805455" y="2637092"/>
            <a:ext cx="93831" cy="65770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EDE96CA-20F5-511F-B78C-D7A3CFB44E17}"/>
              </a:ext>
            </a:extLst>
          </p:cNvPr>
          <p:cNvCxnSpPr>
            <a:cxnSpLocks/>
          </p:cNvCxnSpPr>
          <p:nvPr/>
        </p:nvCxnSpPr>
        <p:spPr>
          <a:xfrm flipH="1" flipV="1">
            <a:off x="2638378" y="2692383"/>
            <a:ext cx="1089029" cy="65591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F856469-77E2-4AE5-A0E9-80F5FF303F43}"/>
              </a:ext>
            </a:extLst>
          </p:cNvPr>
          <p:cNvCxnSpPr>
            <a:cxnSpLocks/>
          </p:cNvCxnSpPr>
          <p:nvPr/>
        </p:nvCxnSpPr>
        <p:spPr>
          <a:xfrm flipH="1">
            <a:off x="3495023" y="4489875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98F0F80-3829-6418-59BB-223760657FFE}"/>
              </a:ext>
            </a:extLst>
          </p:cNvPr>
          <p:cNvSpPr txBox="1"/>
          <p:nvPr/>
        </p:nvSpPr>
        <p:spPr>
          <a:xfrm>
            <a:off x="4146748" y="4280971"/>
            <a:ext cx="2686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Inter"/>
              </a:rPr>
              <a:t>Redirected Modbus communication after ARP spoofing success. 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1938F09-4689-82AE-12FD-AB0D958A43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7973" y="2231563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6053135-FFD2-0EA0-AF4E-B655DE3610FC}"/>
              </a:ext>
            </a:extLst>
          </p:cNvPr>
          <p:cNvCxnSpPr>
            <a:cxnSpLocks/>
          </p:cNvCxnSpPr>
          <p:nvPr/>
        </p:nvCxnSpPr>
        <p:spPr>
          <a:xfrm flipH="1" flipV="1">
            <a:off x="4152575" y="2579732"/>
            <a:ext cx="223259" cy="67300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0D3A8A33-82F9-D48C-98EF-C608AF9051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6776" y="4373639"/>
            <a:ext cx="256527" cy="2494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2FB45C8-F04F-8285-0533-4E0543855FBD}"/>
              </a:ext>
            </a:extLst>
          </p:cNvPr>
          <p:cNvSpPr txBox="1"/>
          <p:nvPr/>
        </p:nvSpPr>
        <p:spPr>
          <a:xfrm>
            <a:off x="7499577" y="4359884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Inter"/>
              </a:rPr>
              <a:t>Ettercap packet filter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9FF20-3510-9BF9-9BA9-35385B63EFC3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Spoofing Attack (Packet drop) </a:t>
            </a:r>
            <a:r>
              <a:rPr lang="en-US" sz="2400" dirty="0">
                <a:solidFill>
                  <a:schemeClr val="bg1"/>
                </a:solidFill>
              </a:rPr>
              <a:t>[ 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59" name="Picture 5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0299CFF-0E49-E140-FF5B-FF4CDC9C1D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396A07-0472-DF49-55A2-E460F572DC26}"/>
              </a:ext>
            </a:extLst>
          </p:cNvPr>
          <p:cNvCxnSpPr>
            <a:cxnSpLocks/>
          </p:cNvCxnSpPr>
          <p:nvPr/>
        </p:nvCxnSpPr>
        <p:spPr>
          <a:xfrm flipH="1">
            <a:off x="4425014" y="2660264"/>
            <a:ext cx="1041539" cy="62298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E5744A7B-CF1A-3392-F4D2-E779439DF6DE}"/>
              </a:ext>
            </a:extLst>
          </p:cNvPr>
          <p:cNvSpPr/>
          <p:nvPr/>
        </p:nvSpPr>
        <p:spPr>
          <a:xfrm>
            <a:off x="2864038" y="318471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1F7DCE35-9D0B-5D5E-CAD2-BC9D48D870D5}"/>
              </a:ext>
            </a:extLst>
          </p:cNvPr>
          <p:cNvSpPr/>
          <p:nvPr/>
        </p:nvSpPr>
        <p:spPr>
          <a:xfrm>
            <a:off x="4881144" y="3101979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7A469299-CDE5-55D7-0600-06F657A88970}"/>
              </a:ext>
            </a:extLst>
          </p:cNvPr>
          <p:cNvSpPr/>
          <p:nvPr/>
        </p:nvSpPr>
        <p:spPr>
          <a:xfrm>
            <a:off x="9522198" y="421040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4BE6E2-5F97-453D-386E-B3C80D2E596A}"/>
              </a:ext>
            </a:extLst>
          </p:cNvPr>
          <p:cNvSpPr txBox="1"/>
          <p:nvPr/>
        </p:nvSpPr>
        <p:spPr>
          <a:xfrm>
            <a:off x="9929960" y="4212795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000000"/>
                </a:solidFill>
                <a:latin typeface="Inter"/>
              </a:rPr>
              <a:t>Traffic affected after ARP spoofing attack</a:t>
            </a:r>
            <a:endParaRPr lang="en-SG" sz="1200" b="1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23112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405082-DAB6-1692-8C6B-F8965F96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07" y="2914502"/>
            <a:ext cx="946045" cy="7463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CB6BB-9344-351C-E0EA-78362882D80F}"/>
              </a:ext>
            </a:extLst>
          </p:cNvPr>
          <p:cNvSpPr txBox="1"/>
          <p:nvPr/>
        </p:nvSpPr>
        <p:spPr>
          <a:xfrm>
            <a:off x="5469726" y="3809942"/>
            <a:ext cx="1257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fw1-rail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5195D-9FC8-2E79-E85F-102141B5D894}"/>
              </a:ext>
            </a:extLst>
          </p:cNvPr>
          <p:cNvSpPr/>
          <p:nvPr/>
        </p:nvSpPr>
        <p:spPr>
          <a:xfrm>
            <a:off x="7273808" y="2050632"/>
            <a:ext cx="4161267" cy="266574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DE04E-D65F-AE1B-6BC5-D102A8D66E8B}"/>
              </a:ext>
            </a:extLst>
          </p:cNvPr>
          <p:cNvSpPr txBox="1"/>
          <p:nvPr/>
        </p:nvSpPr>
        <p:spPr>
          <a:xfrm>
            <a:off x="7197626" y="1781850"/>
            <a:ext cx="3008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47612-9367-D831-0E5E-71B2B6E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77" y="2108697"/>
            <a:ext cx="657045" cy="37421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5AECC9-12D6-15FE-D963-CB72F7B6855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6418452" y="2295803"/>
            <a:ext cx="993725" cy="9918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9B5CF8C-915E-A5F0-E6F9-87BB98733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409" y="3906428"/>
            <a:ext cx="531176" cy="4679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060B55-28C6-6DDA-508C-5E3029864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144" y="3417749"/>
            <a:ext cx="531176" cy="467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093F4F-446F-B040-D1A8-587C12D3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8339" y="2756955"/>
            <a:ext cx="531176" cy="46794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B8C39A-AFEC-09C5-BDE3-8387E181C3D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740700" y="2482908"/>
            <a:ext cx="337297" cy="1423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725B08-96E2-507D-92FD-9EEBF48D4A0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0700" y="2482908"/>
            <a:ext cx="1270032" cy="9348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011537-ED3A-5D32-EA10-EB61B0B64650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7740700" y="2482908"/>
            <a:ext cx="2133227" cy="27404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1B63DF-E5AA-4997-0E49-E291C019F1FD}"/>
              </a:ext>
            </a:extLst>
          </p:cNvPr>
          <p:cNvSpPr txBox="1"/>
          <p:nvPr/>
        </p:nvSpPr>
        <p:spPr>
          <a:xfrm>
            <a:off x="8283441" y="3970382"/>
            <a:ext cx="1440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OT-Eng-WS1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A02FFC-15E0-ECC4-C9B6-2577645D0517}"/>
              </a:ext>
            </a:extLst>
          </p:cNvPr>
          <p:cNvSpPr txBox="1"/>
          <p:nvPr/>
        </p:nvSpPr>
        <p:spPr>
          <a:xfrm>
            <a:off x="7576714" y="3651720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10.107.105.5</a:t>
            </a:r>
            <a:endParaRPr lang="en-SG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F5559-779E-BC07-D996-4BE53E481736}"/>
              </a:ext>
            </a:extLst>
          </p:cNvPr>
          <p:cNvSpPr txBox="1"/>
          <p:nvPr/>
        </p:nvSpPr>
        <p:spPr>
          <a:xfrm>
            <a:off x="8701631" y="3212275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10.107.105.6</a:t>
            </a:r>
            <a:endParaRPr lang="en-SG" sz="1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F7BB2-250B-D034-DD3B-17ED258403D2}"/>
              </a:ext>
            </a:extLst>
          </p:cNvPr>
          <p:cNvSpPr txBox="1"/>
          <p:nvPr/>
        </p:nvSpPr>
        <p:spPr>
          <a:xfrm>
            <a:off x="9230136" y="2564062"/>
            <a:ext cx="11300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10.107.105.7</a:t>
            </a:r>
            <a:endParaRPr lang="en-SG" sz="10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581CBB-2EAC-00B4-1FF3-18766563851D}"/>
              </a:ext>
            </a:extLst>
          </p:cNvPr>
          <p:cNvSpPr/>
          <p:nvPr/>
        </p:nvSpPr>
        <p:spPr>
          <a:xfrm>
            <a:off x="124687" y="2614038"/>
            <a:ext cx="4588978" cy="2110684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1D3B8-38BC-90E8-194A-AB2D0AAE5298}"/>
              </a:ext>
            </a:extLst>
          </p:cNvPr>
          <p:cNvSpPr txBox="1"/>
          <p:nvPr/>
        </p:nvSpPr>
        <p:spPr>
          <a:xfrm>
            <a:off x="140808" y="2709565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Operational Room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F03D69-A267-FF04-F834-38B57C6A9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198" y="3825499"/>
            <a:ext cx="657045" cy="37421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2BA329-A18F-8CBB-4FA1-C7016D48A2FD}"/>
              </a:ext>
            </a:extLst>
          </p:cNvPr>
          <p:cNvCxnSpPr>
            <a:cxnSpLocks/>
          </p:cNvCxnSpPr>
          <p:nvPr/>
        </p:nvCxnSpPr>
        <p:spPr>
          <a:xfrm flipH="1">
            <a:off x="4355056" y="3284681"/>
            <a:ext cx="1150164" cy="72494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6FEA79-128E-4F70-CDD6-49A1B6AD3E63}"/>
              </a:ext>
            </a:extLst>
          </p:cNvPr>
          <p:cNvSpPr txBox="1"/>
          <p:nvPr/>
        </p:nvSpPr>
        <p:spPr>
          <a:xfrm>
            <a:off x="4915973" y="3728116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10.107.X07.1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9AD3C8-DCA3-310C-FB6B-222780D9B4DB}"/>
              </a:ext>
            </a:extLst>
          </p:cNvPr>
          <p:cNvSpPr txBox="1"/>
          <p:nvPr/>
        </p:nvSpPr>
        <p:spPr>
          <a:xfrm>
            <a:off x="5851963" y="2574728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10.107.X04.1</a:t>
            </a:r>
            <a:endParaRPr lang="en-SG" sz="1000" b="1" dirty="0">
              <a:solidFill>
                <a:schemeClr val="accent1"/>
              </a:solidFill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047B5589-CFAA-BF64-3162-BF08E599C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08" y="3199882"/>
            <a:ext cx="2175007" cy="11574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FB34ED-0CBC-5639-A296-4ED1D8A1F75A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2634015" y="3778601"/>
            <a:ext cx="1031183" cy="2340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0E587E-3A1B-3EA8-BF57-0EA0A32DB5DD}"/>
              </a:ext>
            </a:extLst>
          </p:cNvPr>
          <p:cNvSpPr txBox="1"/>
          <p:nvPr/>
        </p:nvSpPr>
        <p:spPr>
          <a:xfrm>
            <a:off x="2693943" y="3602050"/>
            <a:ext cx="946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10.107.107.5</a:t>
            </a:r>
            <a:endParaRPr lang="en-SG" sz="10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20E8D8-6E46-81B6-DC61-21399839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242" y="2936482"/>
            <a:ext cx="531176" cy="467941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F787A2-57CE-24A4-91AA-174CF491F454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3975830" y="3404423"/>
            <a:ext cx="17891" cy="4210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6A5D07C-48AF-5A35-F5D9-06B6FCE53498}"/>
              </a:ext>
            </a:extLst>
          </p:cNvPr>
          <p:cNvSpPr txBox="1"/>
          <p:nvPr/>
        </p:nvSpPr>
        <p:spPr>
          <a:xfrm>
            <a:off x="9748247" y="2068997"/>
            <a:ext cx="1563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Production network [PLC mode bus]</a:t>
            </a:r>
            <a:endParaRPr lang="en-SG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9DD7BF-8492-BD6F-0237-B6410FC0429C}"/>
              </a:ext>
            </a:extLst>
          </p:cNvPr>
          <p:cNvSpPr txBox="1"/>
          <p:nvPr/>
        </p:nvSpPr>
        <p:spPr>
          <a:xfrm>
            <a:off x="9257221" y="3431948"/>
            <a:ext cx="1645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: OT-Eng-WS2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BACFD4-7F38-AE5C-99C8-59E140A0344E}"/>
              </a:ext>
            </a:extLst>
          </p:cNvPr>
          <p:cNvSpPr txBox="1"/>
          <p:nvPr/>
        </p:nvSpPr>
        <p:spPr>
          <a:xfrm>
            <a:off x="10148776" y="2708229"/>
            <a:ext cx="1241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:rail-ed-plc03</a:t>
            </a: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 Plc set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E37FE5-1800-7891-90E2-0590196B4B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4163" y="3045258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A7EC3FB-A21C-7BF7-EFEB-EF4CFDC9B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5822" y="4337897"/>
            <a:ext cx="187634" cy="1911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D2F544-4B3A-CCC0-FC01-F5E41A7AF78D}"/>
              </a:ext>
            </a:extLst>
          </p:cNvPr>
          <p:cNvSpPr txBox="1"/>
          <p:nvPr/>
        </p:nvSpPr>
        <p:spPr>
          <a:xfrm>
            <a:off x="2636745" y="4152389"/>
            <a:ext cx="21780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railway-op-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trainhmi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Func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Trains drivers HMI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000" b="1" dirty="0">
                <a:solidFill>
                  <a:srgbClr val="00B050"/>
                </a:solidFill>
              </a:rPr>
              <a:t>ready</a:t>
            </a:r>
            <a:endParaRPr lang="en-SG" sz="1000" b="1" dirty="0">
              <a:solidFill>
                <a:srgbClr val="00B050"/>
              </a:solidFill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B41143-FFB4-1594-DF0F-09A0AB97C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67203" y="2871964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68FE1AB-6208-6261-8F8F-A57FF2C9BE65}"/>
              </a:ext>
            </a:extLst>
          </p:cNvPr>
          <p:cNvSpPr txBox="1"/>
          <p:nvPr/>
        </p:nvSpPr>
        <p:spPr>
          <a:xfrm>
            <a:off x="3472079" y="270219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FB83C0-4BC7-C2C0-9E57-AB11090353F3}"/>
              </a:ext>
            </a:extLst>
          </p:cNvPr>
          <p:cNvSpPr txBox="1"/>
          <p:nvPr/>
        </p:nvSpPr>
        <p:spPr>
          <a:xfrm>
            <a:off x="7600052" y="4420811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vm2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50756A-6989-0D2B-7F8C-6116027860FB}"/>
              </a:ext>
            </a:extLst>
          </p:cNvPr>
          <p:cNvSpPr txBox="1"/>
          <p:nvPr/>
        </p:nvSpPr>
        <p:spPr>
          <a:xfrm>
            <a:off x="8510011" y="3821903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C980F0-7FD9-71E1-27C6-A2F4FC921CD6}"/>
              </a:ext>
            </a:extLst>
          </p:cNvPr>
          <p:cNvCxnSpPr>
            <a:cxnSpLocks/>
          </p:cNvCxnSpPr>
          <p:nvPr/>
        </p:nvCxnSpPr>
        <p:spPr>
          <a:xfrm>
            <a:off x="2659225" y="3872003"/>
            <a:ext cx="900817" cy="2463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84B913-1DB4-1CD5-0F74-71617767FC20}"/>
              </a:ext>
            </a:extLst>
          </p:cNvPr>
          <p:cNvCxnSpPr>
            <a:cxnSpLocks/>
          </p:cNvCxnSpPr>
          <p:nvPr/>
        </p:nvCxnSpPr>
        <p:spPr>
          <a:xfrm flipV="1">
            <a:off x="4397224" y="3498336"/>
            <a:ext cx="1000793" cy="67210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A45B0-71F7-35F3-FEF6-2C9C02E88305}"/>
              </a:ext>
            </a:extLst>
          </p:cNvPr>
          <p:cNvCxnSpPr>
            <a:cxnSpLocks/>
          </p:cNvCxnSpPr>
          <p:nvPr/>
        </p:nvCxnSpPr>
        <p:spPr>
          <a:xfrm flipV="1">
            <a:off x="6506708" y="2515749"/>
            <a:ext cx="869199" cy="8537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0B54141-54A2-CA70-640F-93D36FF2C6EB}"/>
              </a:ext>
            </a:extLst>
          </p:cNvPr>
          <p:cNvCxnSpPr>
            <a:cxnSpLocks/>
          </p:cNvCxnSpPr>
          <p:nvPr/>
        </p:nvCxnSpPr>
        <p:spPr>
          <a:xfrm>
            <a:off x="8090655" y="2387529"/>
            <a:ext cx="1473011" cy="19419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E7AD3EA-7BFA-6DF2-CB38-C267622DA1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352" y="3017602"/>
            <a:ext cx="356212" cy="24934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8C60625-5245-C68E-9B1A-D2C551029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0951" y="4001807"/>
            <a:ext cx="356212" cy="24934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960BB2E-FB3D-7B08-8293-830D0468F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6279" y="3486299"/>
            <a:ext cx="356212" cy="24934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B8C748A-73BC-9FD4-0C18-82F5BB17C6AD}"/>
              </a:ext>
            </a:extLst>
          </p:cNvPr>
          <p:cNvSpPr txBox="1"/>
          <p:nvPr/>
        </p:nvSpPr>
        <p:spPr>
          <a:xfrm>
            <a:off x="10025890" y="2498097"/>
            <a:ext cx="1359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Attack target VM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A67C028-1D2B-309F-08E8-57F6D31A4DF9}"/>
              </a:ext>
            </a:extLst>
          </p:cNvPr>
          <p:cNvCxnSpPr>
            <a:cxnSpLocks/>
          </p:cNvCxnSpPr>
          <p:nvPr/>
        </p:nvCxnSpPr>
        <p:spPr>
          <a:xfrm>
            <a:off x="4073165" y="3428671"/>
            <a:ext cx="0" cy="32476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1E556FF-15D4-F8E6-58C4-46A435DEF421}"/>
              </a:ext>
            </a:extLst>
          </p:cNvPr>
          <p:cNvCxnSpPr>
            <a:cxnSpLocks/>
          </p:cNvCxnSpPr>
          <p:nvPr/>
        </p:nvCxnSpPr>
        <p:spPr>
          <a:xfrm flipV="1">
            <a:off x="4324350" y="3198137"/>
            <a:ext cx="1032262" cy="68755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702992-3F47-4380-C006-629D22F334EE}"/>
              </a:ext>
            </a:extLst>
          </p:cNvPr>
          <p:cNvCxnSpPr>
            <a:cxnSpLocks/>
          </p:cNvCxnSpPr>
          <p:nvPr/>
        </p:nvCxnSpPr>
        <p:spPr>
          <a:xfrm flipV="1">
            <a:off x="6506708" y="2193585"/>
            <a:ext cx="748868" cy="72999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8272C14-9B4C-FF4A-91D9-007DAAD58679}"/>
              </a:ext>
            </a:extLst>
          </p:cNvPr>
          <p:cNvCxnSpPr>
            <a:cxnSpLocks/>
          </p:cNvCxnSpPr>
          <p:nvPr/>
        </p:nvCxnSpPr>
        <p:spPr>
          <a:xfrm>
            <a:off x="8115349" y="2613720"/>
            <a:ext cx="1281879" cy="1876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F940731-9EFB-2899-F39E-97AB19271209}"/>
              </a:ext>
            </a:extLst>
          </p:cNvPr>
          <p:cNvCxnSpPr>
            <a:cxnSpLocks/>
          </p:cNvCxnSpPr>
          <p:nvPr/>
        </p:nvCxnSpPr>
        <p:spPr>
          <a:xfrm flipH="1" flipV="1">
            <a:off x="7623014" y="2564062"/>
            <a:ext cx="270854" cy="10979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883F62-91E2-303C-BEE6-341D28BB464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903960" y="2677098"/>
            <a:ext cx="797671" cy="6582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99160B0-3600-A1C0-4273-6FDA6A31A316}"/>
              </a:ext>
            </a:extLst>
          </p:cNvPr>
          <p:cNvSpPr txBox="1"/>
          <p:nvPr/>
        </p:nvSpPr>
        <p:spPr>
          <a:xfrm>
            <a:off x="1" y="-11857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DDoS Attack on PLC in OT-Network 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64" name="Picture 63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642922F-7E70-1C76-B33B-D128561EB3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746" y="37515"/>
            <a:ext cx="1598494" cy="348275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C6E1AB2-004E-D54E-2038-38C4112674F5}"/>
              </a:ext>
            </a:extLst>
          </p:cNvPr>
          <p:cNvSpPr/>
          <p:nvPr/>
        </p:nvSpPr>
        <p:spPr>
          <a:xfrm>
            <a:off x="140808" y="1689419"/>
            <a:ext cx="4588978" cy="742199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4E1BE4-899C-8C5D-F939-F839BC8755D7}"/>
              </a:ext>
            </a:extLst>
          </p:cNvPr>
          <p:cNvSpPr txBox="1"/>
          <p:nvPr/>
        </p:nvSpPr>
        <p:spPr>
          <a:xfrm>
            <a:off x="100181" y="1705689"/>
            <a:ext cx="2942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IT department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D7A8FE-058D-EBD0-BB33-F9FAE9F16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313" y="1853014"/>
            <a:ext cx="531176" cy="46794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FE8E4B97-27E4-FFD8-C958-2EAE547B83BD}"/>
              </a:ext>
            </a:extLst>
          </p:cNvPr>
          <p:cNvSpPr txBox="1"/>
          <p:nvPr/>
        </p:nvSpPr>
        <p:spPr>
          <a:xfrm>
            <a:off x="1063542" y="2042954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vm1 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337E7F7-9CBF-728D-7D86-5FC2DCF175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9901" y="1964941"/>
            <a:ext cx="356212" cy="249348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D950D7A-D7EE-7FD6-F2B5-81B614C0F464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4482643" y="2098380"/>
            <a:ext cx="1411518" cy="7937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F268D22A-BFB8-A8BB-A29D-1DF2E953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98" y="1911274"/>
            <a:ext cx="657045" cy="37421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D4A9B4-0F79-DF18-CD4E-F9F5683F8836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2996113" y="2089615"/>
            <a:ext cx="829485" cy="87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CEE31F-C047-9E95-3AEC-3A679C35A4AB}"/>
              </a:ext>
            </a:extLst>
          </p:cNvPr>
          <p:cNvCxnSpPr>
            <a:cxnSpLocks/>
          </p:cNvCxnSpPr>
          <p:nvPr/>
        </p:nvCxnSpPr>
        <p:spPr>
          <a:xfrm>
            <a:off x="3062053" y="1986034"/>
            <a:ext cx="667581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26FBA-2144-A784-48FE-BB9308DD2C7E}"/>
              </a:ext>
            </a:extLst>
          </p:cNvPr>
          <p:cNvCxnSpPr>
            <a:cxnSpLocks/>
          </p:cNvCxnSpPr>
          <p:nvPr/>
        </p:nvCxnSpPr>
        <p:spPr>
          <a:xfrm>
            <a:off x="4553033" y="1995321"/>
            <a:ext cx="1542967" cy="87264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D6283D-273C-E74E-AAE9-FFA79E1C5DFA}"/>
              </a:ext>
            </a:extLst>
          </p:cNvPr>
          <p:cNvCxnSpPr>
            <a:cxnSpLocks/>
          </p:cNvCxnSpPr>
          <p:nvPr/>
        </p:nvCxnSpPr>
        <p:spPr>
          <a:xfrm>
            <a:off x="5224851" y="1371870"/>
            <a:ext cx="69031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8CA1E2-A96F-0AF2-15A5-83D6761E4B61}"/>
              </a:ext>
            </a:extLst>
          </p:cNvPr>
          <p:cNvSpPr txBox="1"/>
          <p:nvPr/>
        </p:nvSpPr>
        <p:spPr>
          <a:xfrm>
            <a:off x="5991349" y="1190566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Modbus request and response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F9CFF0-AA0B-410C-8C1E-A0462138C2C0}"/>
              </a:ext>
            </a:extLst>
          </p:cNvPr>
          <p:cNvCxnSpPr>
            <a:cxnSpLocks/>
          </p:cNvCxnSpPr>
          <p:nvPr/>
        </p:nvCxnSpPr>
        <p:spPr>
          <a:xfrm flipH="1">
            <a:off x="7909438" y="1294362"/>
            <a:ext cx="601879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3D72CD2-1F88-6C8F-FF57-27F1A2645167}"/>
              </a:ext>
            </a:extLst>
          </p:cNvPr>
          <p:cNvSpPr txBox="1"/>
          <p:nvPr/>
        </p:nvSpPr>
        <p:spPr>
          <a:xfrm>
            <a:off x="8679683" y="1174183"/>
            <a:ext cx="170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frequency DDoS Modbus request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8C3999-9EEE-A71C-FA6D-FCFD2517DF93}"/>
              </a:ext>
            </a:extLst>
          </p:cNvPr>
          <p:cNvSpPr txBox="1"/>
          <p:nvPr/>
        </p:nvSpPr>
        <p:spPr>
          <a:xfrm>
            <a:off x="2195154" y="1643350"/>
            <a:ext cx="10796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dirty="0">
                <a:solidFill>
                  <a:srgbClr val="FF0000"/>
                </a:solidFill>
              </a:rPr>
              <a:t>victim vm4 </a:t>
            </a:r>
          </a:p>
        </p:txBody>
      </p:sp>
    </p:spTree>
    <p:extLst>
      <p:ext uri="{BB962C8B-B14F-4D97-AF65-F5344CB8AC3E}">
        <p14:creationId xmlns:p14="http://schemas.microsoft.com/office/powerpoint/2010/main" val="3039146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0BB12E8B-97D4-7422-0D20-62C29623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666" y="790905"/>
            <a:ext cx="9066667" cy="5276190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FBE990A9-6EB8-6AED-63DF-C7261C90CFBD}"/>
              </a:ext>
            </a:extLst>
          </p:cNvPr>
          <p:cNvSpPr/>
          <p:nvPr/>
        </p:nvSpPr>
        <p:spPr>
          <a:xfrm>
            <a:off x="7970294" y="3780616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676058BB-2262-F781-9275-7B434CA59ED3}"/>
              </a:ext>
            </a:extLst>
          </p:cNvPr>
          <p:cNvSpPr/>
          <p:nvPr/>
        </p:nvSpPr>
        <p:spPr>
          <a:xfrm>
            <a:off x="7970293" y="4497285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FD07E-3004-7E60-2870-317CE540F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758" y="685847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42E0BD-172C-F5AB-2476-3DC5BA15DB38}"/>
              </a:ext>
            </a:extLst>
          </p:cNvPr>
          <p:cNvCxnSpPr>
            <a:cxnSpLocks/>
          </p:cNvCxnSpPr>
          <p:nvPr/>
        </p:nvCxnSpPr>
        <p:spPr>
          <a:xfrm flipH="1">
            <a:off x="8177121" y="1228562"/>
            <a:ext cx="294637" cy="241876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86A106-186C-D2AB-D7E0-6F822E8A9E66}"/>
              </a:ext>
            </a:extLst>
          </p:cNvPr>
          <p:cNvCxnSpPr>
            <a:cxnSpLocks/>
          </p:cNvCxnSpPr>
          <p:nvPr/>
        </p:nvCxnSpPr>
        <p:spPr>
          <a:xfrm flipH="1">
            <a:off x="8383950" y="1228562"/>
            <a:ext cx="441551" cy="338453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69CBF3-FDA4-7813-A761-87B72F4BCBD5}"/>
              </a:ext>
            </a:extLst>
          </p:cNvPr>
          <p:cNvSpPr txBox="1"/>
          <p:nvPr/>
        </p:nvSpPr>
        <p:spPr>
          <a:xfrm>
            <a:off x="8913309" y="558445"/>
            <a:ext cx="2081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block the 2 PLC challenge traffic to denial the Sensor and signal control HMI service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5660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81AAF12B-77A1-F5CF-17BF-BAFD9FFF6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64" y="709952"/>
            <a:ext cx="8104762" cy="5438095"/>
          </a:xfrm>
          <a:prstGeom prst="rect">
            <a:avLst/>
          </a:prstGeom>
        </p:spPr>
      </p:pic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70FE906-5F95-F495-F705-D11DB8595877}"/>
              </a:ext>
            </a:extLst>
          </p:cNvPr>
          <p:cNvSpPr/>
          <p:nvPr/>
        </p:nvSpPr>
        <p:spPr>
          <a:xfrm>
            <a:off x="7438448" y="3816150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EB464-0B18-DF8B-1795-3FB415CFD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105" y="1368108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953537-ACA6-E45C-1D0F-78E13931B8B7}"/>
              </a:ext>
            </a:extLst>
          </p:cNvPr>
          <p:cNvSpPr txBox="1"/>
          <p:nvPr/>
        </p:nvSpPr>
        <p:spPr>
          <a:xfrm>
            <a:off x="8449211" y="1295563"/>
            <a:ext cx="20817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Inter"/>
              </a:rPr>
              <a:t>The Attack need to Jam the HMI-PLC challenge traffic to denial/</a:t>
            </a:r>
            <a:r>
              <a:rPr lang="en-US" sz="1600" b="1" dirty="0">
                <a:solidFill>
                  <a:srgbClr val="FF0000"/>
                </a:solidFill>
                <a:latin typeface="Inter"/>
              </a:rPr>
              <a:t>interrupt the train control chain. </a:t>
            </a:r>
            <a:endParaRPr lang="en-SG" sz="1600" b="1" i="0" dirty="0">
              <a:solidFill>
                <a:srgbClr val="FF0000"/>
              </a:solidFill>
              <a:effectLst/>
              <a:latin typeface="Inter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BAD339-B594-3879-6E23-54BBF25C3021}"/>
              </a:ext>
            </a:extLst>
          </p:cNvPr>
          <p:cNvCxnSpPr>
            <a:cxnSpLocks/>
          </p:cNvCxnSpPr>
          <p:nvPr/>
        </p:nvCxnSpPr>
        <p:spPr>
          <a:xfrm flipH="1">
            <a:off x="7753739" y="1910823"/>
            <a:ext cx="354563" cy="180276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88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1C753E98-B339-648C-8214-50D1B51C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07" y="2014759"/>
            <a:ext cx="2295431" cy="123188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2EE0748-A296-EEC5-0F05-2F7B463B1E66}"/>
              </a:ext>
            </a:extLst>
          </p:cNvPr>
          <p:cNvCxnSpPr>
            <a:cxnSpLocks/>
            <a:endCxn id="96" idx="3"/>
          </p:cNvCxnSpPr>
          <p:nvPr/>
        </p:nvCxnSpPr>
        <p:spPr>
          <a:xfrm rot="5400000">
            <a:off x="693032" y="3517624"/>
            <a:ext cx="590155" cy="25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16C01D49-CD69-3369-7C35-FAE17A52F767}"/>
              </a:ext>
            </a:extLst>
          </p:cNvPr>
          <p:cNvSpPr txBox="1"/>
          <p:nvPr/>
        </p:nvSpPr>
        <p:spPr>
          <a:xfrm>
            <a:off x="150451" y="1737759"/>
            <a:ext cx="1057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RTC2 Web-UI</a:t>
            </a:r>
            <a:endParaRPr lang="en-SG" sz="1200" b="1" dirty="0"/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236DD7EF-7A0B-65B5-43B1-5076360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9" y="5045876"/>
            <a:ext cx="474854" cy="52175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168B791-DCEF-5234-39BC-6E194F032B2B}"/>
              </a:ext>
            </a:extLst>
          </p:cNvPr>
          <p:cNvCxnSpPr>
            <a:cxnSpLocks/>
            <a:stCxn id="91" idx="0"/>
            <a:endCxn id="96" idx="1"/>
          </p:cNvCxnSpPr>
          <p:nvPr/>
        </p:nvCxnSpPr>
        <p:spPr>
          <a:xfrm rot="5400000" flipH="1" flipV="1">
            <a:off x="657913" y="4716973"/>
            <a:ext cx="657807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CED2168-E07E-47CB-68C1-5B8A5C1B5A6F}"/>
              </a:ext>
            </a:extLst>
          </p:cNvPr>
          <p:cNvSpPr txBox="1"/>
          <p:nvPr/>
        </p:nvSpPr>
        <p:spPr>
          <a:xfrm>
            <a:off x="1211792" y="5043625"/>
            <a:ext cx="15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customized program all RTC2 API</a:t>
            </a:r>
            <a:endParaRPr lang="en-SG" sz="1200" b="1" dirty="0"/>
          </a:p>
        </p:txBody>
      </p:sp>
      <p:sp>
        <p:nvSpPr>
          <p:cNvPr id="96" name="Cloud 95">
            <a:extLst>
              <a:ext uri="{FF2B5EF4-FFF2-40B4-BE49-F238E27FC236}">
                <a16:creationId xmlns:a16="http://schemas.microsoft.com/office/drawing/2014/main" id="{67888D0D-3BAB-8CAA-3A71-A3DA432A750A}"/>
              </a:ext>
            </a:extLst>
          </p:cNvPr>
          <p:cNvSpPr/>
          <p:nvPr/>
        </p:nvSpPr>
        <p:spPr>
          <a:xfrm>
            <a:off x="418895" y="3779141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2" name="Cloud 111">
            <a:extLst>
              <a:ext uri="{FF2B5EF4-FFF2-40B4-BE49-F238E27FC236}">
                <a16:creationId xmlns:a16="http://schemas.microsoft.com/office/drawing/2014/main" id="{DCCC4B3D-8DD9-AE33-DC25-7E89EC69BE3C}"/>
              </a:ext>
            </a:extLst>
          </p:cNvPr>
          <p:cNvSpPr/>
          <p:nvPr/>
        </p:nvSpPr>
        <p:spPr>
          <a:xfrm>
            <a:off x="6496612" y="3956869"/>
            <a:ext cx="1135843" cy="609577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9E304DE-D56A-CB95-BE71-5174AA39F1AB}"/>
              </a:ext>
            </a:extLst>
          </p:cNvPr>
          <p:cNvSpPr/>
          <p:nvPr/>
        </p:nvSpPr>
        <p:spPr>
          <a:xfrm>
            <a:off x="7997059" y="1754249"/>
            <a:ext cx="884473" cy="40144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</a:t>
            </a:r>
            <a:r>
              <a:rPr lang="en-US" sz="1100" b="1" dirty="0" err="1"/>
              <a:t>init</a:t>
            </a:r>
            <a:r>
              <a:rPr lang="en-US" sz="1100" b="1" dirty="0"/>
              <a:t> start  </a:t>
            </a:r>
            <a:endParaRPr lang="en-SG" sz="11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BDC2E7D-B9B2-B453-1A31-722423930C7B}"/>
              </a:ext>
            </a:extLst>
          </p:cNvPr>
          <p:cNvSpPr/>
          <p:nvPr/>
        </p:nvSpPr>
        <p:spPr>
          <a:xfrm>
            <a:off x="6933310" y="2716286"/>
            <a:ext cx="884473" cy="2836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RTC2 client 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0E1C03F-312D-0848-3EFF-E6D1F5BFEBFD}"/>
              </a:ext>
            </a:extLst>
          </p:cNvPr>
          <p:cNvSpPr/>
          <p:nvPr/>
        </p:nvSpPr>
        <p:spPr>
          <a:xfrm>
            <a:off x="8260404" y="2493205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data manager 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A6EAD8-8CCD-18BA-10E7-478536D1135F}"/>
              </a:ext>
            </a:extLst>
          </p:cNvPr>
          <p:cNvCxnSpPr>
            <a:cxnSpLocks/>
          </p:cNvCxnSpPr>
          <p:nvPr/>
        </p:nvCxnSpPr>
        <p:spPr>
          <a:xfrm>
            <a:off x="8387308" y="2192616"/>
            <a:ext cx="0" cy="27690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9823CC5D-D01A-652A-2302-1F5D79C13141}"/>
              </a:ext>
            </a:extLst>
          </p:cNvPr>
          <p:cNvCxnSpPr>
            <a:cxnSpLocks/>
            <a:stCxn id="117" idx="1"/>
            <a:endCxn id="118" idx="0"/>
          </p:cNvCxnSpPr>
          <p:nvPr/>
        </p:nvCxnSpPr>
        <p:spPr>
          <a:xfrm rot="10800000" flipV="1">
            <a:off x="7375547" y="1954970"/>
            <a:ext cx="621512" cy="76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6B7F592-D999-8728-E573-46033D360567}"/>
              </a:ext>
            </a:extLst>
          </p:cNvPr>
          <p:cNvSpPr txBox="1"/>
          <p:nvPr/>
        </p:nvSpPr>
        <p:spPr>
          <a:xfrm>
            <a:off x="8397283" y="2193019"/>
            <a:ext cx="1063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Main thread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52AFA19-AE6F-6491-3B15-2917EF40CE1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30169" y="3489393"/>
            <a:ext cx="9917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F2C4C95-37AF-8EDD-BF7C-2E93443098DF}"/>
              </a:ext>
            </a:extLst>
          </p:cNvPr>
          <p:cNvCxnSpPr>
            <a:cxnSpLocks/>
          </p:cNvCxnSpPr>
          <p:nvPr/>
        </p:nvCxnSpPr>
        <p:spPr>
          <a:xfrm flipH="1">
            <a:off x="7207110" y="3023226"/>
            <a:ext cx="257" cy="9537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73DA3ED-AF07-F41B-860F-AEFC9E526268}"/>
              </a:ext>
            </a:extLst>
          </p:cNvPr>
          <p:cNvCxnSpPr>
            <a:cxnSpLocks/>
            <a:stCxn id="38" idx="3"/>
            <a:endCxn id="112" idx="2"/>
          </p:cNvCxnSpPr>
          <p:nvPr/>
        </p:nvCxnSpPr>
        <p:spPr>
          <a:xfrm>
            <a:off x="5230752" y="4166835"/>
            <a:ext cx="1269383" cy="948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FB167114-A472-C856-A45A-900F1BD706AE}"/>
              </a:ext>
            </a:extLst>
          </p:cNvPr>
          <p:cNvCxnSpPr>
            <a:cxnSpLocks/>
            <a:stCxn id="112" idx="1"/>
            <a:endCxn id="38" idx="2"/>
          </p:cNvCxnSpPr>
          <p:nvPr/>
        </p:nvCxnSpPr>
        <p:spPr>
          <a:xfrm rot="5400000" flipH="1">
            <a:off x="5733047" y="3234310"/>
            <a:ext cx="32256" cy="2630718"/>
          </a:xfrm>
          <a:prstGeom prst="bentConnector3">
            <a:avLst>
              <a:gd name="adj1" fmla="val -71071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172A10-31A1-7E5A-B100-4D8D4D5EE299}"/>
              </a:ext>
            </a:extLst>
          </p:cNvPr>
          <p:cNvCxnSpPr>
            <a:cxnSpLocks/>
          </p:cNvCxnSpPr>
          <p:nvPr/>
        </p:nvCxnSpPr>
        <p:spPr>
          <a:xfrm>
            <a:off x="8397283" y="2965329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77BAE04-6976-38DB-2510-1EB55E3935C3}"/>
              </a:ext>
            </a:extLst>
          </p:cNvPr>
          <p:cNvSpPr/>
          <p:nvPr/>
        </p:nvSpPr>
        <p:spPr>
          <a:xfrm>
            <a:off x="8273094" y="3297014"/>
            <a:ext cx="1063750" cy="43088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Malware main functions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ADB53EB-E374-4743-54DC-649FE2B42FE2}"/>
              </a:ext>
            </a:extLst>
          </p:cNvPr>
          <p:cNvCxnSpPr>
            <a:cxnSpLocks/>
            <a:stCxn id="121" idx="1"/>
            <a:endCxn id="118" idx="3"/>
          </p:cNvCxnSpPr>
          <p:nvPr/>
        </p:nvCxnSpPr>
        <p:spPr>
          <a:xfrm rot="10800000" flipV="1">
            <a:off x="7817784" y="2708649"/>
            <a:ext cx="442621" cy="14948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7FEBCE4-12B9-D66B-48CA-E89ABD35540D}"/>
              </a:ext>
            </a:extLst>
          </p:cNvPr>
          <p:cNvCxnSpPr>
            <a:cxnSpLocks/>
            <a:stCxn id="118" idx="2"/>
            <a:endCxn id="150" idx="1"/>
          </p:cNvCxnSpPr>
          <p:nvPr/>
        </p:nvCxnSpPr>
        <p:spPr>
          <a:xfrm rot="16200000" flipH="1">
            <a:off x="7568083" y="2807446"/>
            <a:ext cx="512475" cy="897547"/>
          </a:xfrm>
          <a:prstGeom prst="bentConnector2">
            <a:avLst/>
          </a:prstGeom>
          <a:ln w="1270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330589DC-ACF3-0E35-3A0E-6881FF6F9E98}"/>
              </a:ext>
            </a:extLst>
          </p:cNvPr>
          <p:cNvSpPr txBox="1"/>
          <p:nvPr/>
        </p:nvSpPr>
        <p:spPr>
          <a:xfrm>
            <a:off x="6669906" y="1171903"/>
            <a:ext cx="2977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ARP spoofing attacker program workflow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7E62AE0-D45A-BD76-A097-29E52B347514}"/>
              </a:ext>
            </a:extLst>
          </p:cNvPr>
          <p:cNvSpPr txBox="1"/>
          <p:nvPr/>
        </p:nvSpPr>
        <p:spPr>
          <a:xfrm>
            <a:off x="150451" y="1171903"/>
            <a:ext cx="1925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Red team user / program workflow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3CBC29D-53C8-988F-5B93-4FF4102D912F}"/>
              </a:ext>
            </a:extLst>
          </p:cNvPr>
          <p:cNvCxnSpPr>
            <a:cxnSpLocks/>
          </p:cNvCxnSpPr>
          <p:nvPr/>
        </p:nvCxnSpPr>
        <p:spPr>
          <a:xfrm>
            <a:off x="3405483" y="5921967"/>
            <a:ext cx="3510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5F67AB9-A5EA-B2BB-E6BA-4B206C5D540F}"/>
              </a:ext>
            </a:extLst>
          </p:cNvPr>
          <p:cNvCxnSpPr>
            <a:cxnSpLocks/>
          </p:cNvCxnSpPr>
          <p:nvPr/>
        </p:nvCxnSpPr>
        <p:spPr>
          <a:xfrm>
            <a:off x="1304037" y="5887415"/>
            <a:ext cx="390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91C9723B-BBF7-EFD0-8A82-8AC6321C2705}"/>
              </a:ext>
            </a:extLst>
          </p:cNvPr>
          <p:cNvSpPr txBox="1"/>
          <p:nvPr/>
        </p:nvSpPr>
        <p:spPr>
          <a:xfrm>
            <a:off x="1694296" y="577000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Program execution flow </a:t>
            </a:r>
            <a:endParaRPr lang="en-SG" sz="10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0869D-5619-FBDA-DB5E-11076CDDF64A}"/>
              </a:ext>
            </a:extLst>
          </p:cNvPr>
          <p:cNvSpPr txBox="1"/>
          <p:nvPr/>
        </p:nvSpPr>
        <p:spPr>
          <a:xfrm>
            <a:off x="3777792" y="5795280"/>
            <a:ext cx="17934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Red team communication</a:t>
            </a:r>
            <a:endParaRPr lang="en-SG" sz="1000" b="1" dirty="0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FC1D2ED-D582-C15A-0A83-A086C8ED7B5C}"/>
              </a:ext>
            </a:extLst>
          </p:cNvPr>
          <p:cNvCxnSpPr>
            <a:cxnSpLocks/>
          </p:cNvCxnSpPr>
          <p:nvPr/>
        </p:nvCxnSpPr>
        <p:spPr>
          <a:xfrm>
            <a:off x="5477742" y="5936550"/>
            <a:ext cx="29308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09A2FDA-0F54-C698-D5B6-5DA9F29E8859}"/>
              </a:ext>
            </a:extLst>
          </p:cNvPr>
          <p:cNvSpPr txBox="1"/>
          <p:nvPr/>
        </p:nvSpPr>
        <p:spPr>
          <a:xfrm>
            <a:off x="5742910" y="5813439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tasks assignment flow</a:t>
            </a:r>
            <a:endParaRPr lang="en-SG" sz="1000" b="1" dirty="0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4ECD996-008E-A6B7-37E6-A7AF8711BDC6}"/>
              </a:ext>
            </a:extLst>
          </p:cNvPr>
          <p:cNvCxnSpPr>
            <a:cxnSpLocks/>
          </p:cNvCxnSpPr>
          <p:nvPr/>
        </p:nvCxnSpPr>
        <p:spPr>
          <a:xfrm>
            <a:off x="7742886" y="5958287"/>
            <a:ext cx="29308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95235A-5B69-B613-7148-416C934BA6CC}"/>
              </a:ext>
            </a:extLst>
          </p:cNvPr>
          <p:cNvSpPr txBox="1"/>
          <p:nvPr/>
        </p:nvSpPr>
        <p:spPr>
          <a:xfrm>
            <a:off x="8044953" y="5822602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Malware state data flow</a:t>
            </a:r>
            <a:endParaRPr lang="en-SG" sz="1000" b="1" dirty="0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F9CACC38-251D-921D-FA2B-6F5A9C64D619}"/>
              </a:ext>
            </a:extLst>
          </p:cNvPr>
          <p:cNvCxnSpPr>
            <a:cxnSpLocks/>
          </p:cNvCxnSpPr>
          <p:nvPr/>
        </p:nvCxnSpPr>
        <p:spPr>
          <a:xfrm flipH="1">
            <a:off x="9587660" y="5936550"/>
            <a:ext cx="28274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EF275A41-76DF-04E0-261F-5B7F715DA158}"/>
              </a:ext>
            </a:extLst>
          </p:cNvPr>
          <p:cNvSpPr txBox="1"/>
          <p:nvPr/>
        </p:nvSpPr>
        <p:spPr>
          <a:xfrm>
            <a:off x="9976523" y="5813438"/>
            <a:ext cx="19360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Internal function call</a:t>
            </a:r>
            <a:endParaRPr lang="en-SG" sz="1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56DD5-BB9D-FB89-A902-E33803E083B8}"/>
              </a:ext>
            </a:extLst>
          </p:cNvPr>
          <p:cNvSpPr/>
          <p:nvPr/>
        </p:nvSpPr>
        <p:spPr>
          <a:xfrm>
            <a:off x="8152320" y="4071845"/>
            <a:ext cx="1203876" cy="601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89BBD-A53E-CAA3-39EB-639B4832B301}"/>
              </a:ext>
            </a:extLst>
          </p:cNvPr>
          <p:cNvCxnSpPr>
            <a:cxnSpLocks/>
          </p:cNvCxnSpPr>
          <p:nvPr/>
        </p:nvCxnSpPr>
        <p:spPr>
          <a:xfrm>
            <a:off x="8397283" y="3746322"/>
            <a:ext cx="0" cy="309128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E7657E-80A6-EBE4-E209-8243107A18F4}"/>
              </a:ext>
            </a:extLst>
          </p:cNvPr>
          <p:cNvSpPr txBox="1"/>
          <p:nvPr/>
        </p:nvSpPr>
        <p:spPr>
          <a:xfrm>
            <a:off x="8101978" y="4038412"/>
            <a:ext cx="1359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Ettercap Wrapper 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CCCB132-5D30-E744-BBE5-1C4C4E0A5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082" y="4327771"/>
            <a:ext cx="742543" cy="27716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D18D61-BD6C-9069-98A2-69350DF00FBD}"/>
              </a:ext>
            </a:extLst>
          </p:cNvPr>
          <p:cNvSpPr/>
          <p:nvPr/>
        </p:nvSpPr>
        <p:spPr>
          <a:xfrm>
            <a:off x="7534909" y="4845396"/>
            <a:ext cx="691807" cy="5217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89CB64-5385-CEF2-F90C-B0FAFFE7B424}"/>
              </a:ext>
            </a:extLst>
          </p:cNvPr>
          <p:cNvSpPr txBox="1"/>
          <p:nvPr/>
        </p:nvSpPr>
        <p:spPr>
          <a:xfrm>
            <a:off x="7246564" y="4619259"/>
            <a:ext cx="962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Filters Repo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E62C04-A802-D221-3FB5-6A1630CA8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167" y="4975386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DAE47A-DC73-ED7E-E36F-4EA81F636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23" y="5048157"/>
            <a:ext cx="253165" cy="24622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24D412-7315-9D23-D255-732067722873}"/>
              </a:ext>
            </a:extLst>
          </p:cNvPr>
          <p:cNvCxnSpPr>
            <a:cxnSpLocks/>
            <a:stCxn id="28" idx="0"/>
            <a:endCxn id="22" idx="1"/>
          </p:cNvCxnSpPr>
          <p:nvPr/>
        </p:nvCxnSpPr>
        <p:spPr>
          <a:xfrm rot="5400000" flipH="1" flipV="1">
            <a:off x="7942742" y="4492817"/>
            <a:ext cx="581805" cy="5288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1512D29-45B9-960F-CD8D-E03EBF549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7016" y="3659666"/>
            <a:ext cx="1465326" cy="17045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407C9F-C40F-43B7-C7E9-7B92264519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880" y="3800129"/>
            <a:ext cx="1593872" cy="733412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42" name="Arrow: Down 41">
            <a:extLst>
              <a:ext uri="{FF2B5EF4-FFF2-40B4-BE49-F238E27FC236}">
                <a16:creationId xmlns:a16="http://schemas.microsoft.com/office/drawing/2014/main" id="{6E03F470-3943-C67F-5764-1E074CB19884}"/>
              </a:ext>
            </a:extLst>
          </p:cNvPr>
          <p:cNvSpPr/>
          <p:nvPr/>
        </p:nvSpPr>
        <p:spPr>
          <a:xfrm rot="16200000" flipH="1">
            <a:off x="9535547" y="4141340"/>
            <a:ext cx="96547" cy="6446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072DC-E628-69A8-45AF-22835BC1F47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1518756" y="4071845"/>
            <a:ext cx="21181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8D6D018-5584-CE28-483D-D933B3A7B7A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3963"/>
          <a:stretch/>
        </p:blipFill>
        <p:spPr>
          <a:xfrm>
            <a:off x="2754748" y="986512"/>
            <a:ext cx="3703212" cy="27512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B3F95D9-3A30-7EFA-BF67-6C5F6146BECB}"/>
              </a:ext>
            </a:extLst>
          </p:cNvPr>
          <p:cNvSpPr txBox="1"/>
          <p:nvPr/>
        </p:nvSpPr>
        <p:spPr>
          <a:xfrm>
            <a:off x="9752562" y="3324978"/>
            <a:ext cx="163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Targeted HMI service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01899" y="299045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912777" y="2224518"/>
            <a:ext cx="443437" cy="2291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375425" y="2440514"/>
            <a:ext cx="376404" cy="230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74210" y="2453701"/>
            <a:ext cx="0" cy="141061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 flipV="1">
            <a:off x="4743667" y="3957071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229595" y="3679280"/>
            <a:ext cx="466992" cy="4266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74669" y="1603149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CB45CD9-BFB9-3FEE-5B6E-17C610C159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903" b="15079"/>
          <a:stretch/>
        </p:blipFill>
        <p:spPr>
          <a:xfrm>
            <a:off x="5796150" y="5086220"/>
            <a:ext cx="4079449" cy="103726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2523B47-6B62-F5FE-3CB8-38E5C98F08E0}"/>
              </a:ext>
            </a:extLst>
          </p:cNvPr>
          <p:cNvSpPr txBox="1"/>
          <p:nvPr/>
        </p:nvSpPr>
        <p:spPr>
          <a:xfrm>
            <a:off x="7623844" y="4624555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Trains collision accident happens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BC6973C-9EFA-F31B-F6EF-7A8B7CDC7C45}"/>
              </a:ext>
            </a:extLst>
          </p:cNvPr>
          <p:cNvCxnSpPr>
            <a:cxnSpLocks/>
          </p:cNvCxnSpPr>
          <p:nvPr/>
        </p:nvCxnSpPr>
        <p:spPr>
          <a:xfrm>
            <a:off x="5696587" y="3957071"/>
            <a:ext cx="122672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487220" y="4139347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752" y="3532981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22992" y="4122142"/>
            <a:ext cx="14203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nodes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9965388" y="3485128"/>
            <a:ext cx="137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command / data injector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477388" y="3157469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9944384" y="2949130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Modbus data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468752" y="265966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08231" y="245029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707C79-4824-C71D-F3A6-7754BCA49928}"/>
              </a:ext>
            </a:extLst>
          </p:cNvPr>
          <p:cNvCxnSpPr>
            <a:cxnSpLocks/>
          </p:cNvCxnSpPr>
          <p:nvPr/>
        </p:nvCxnSpPr>
        <p:spPr>
          <a:xfrm>
            <a:off x="9487220" y="2172425"/>
            <a:ext cx="4258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372AC24-990E-AB4B-8660-9136A57611E4}"/>
              </a:ext>
            </a:extLst>
          </p:cNvPr>
          <p:cNvSpPr txBox="1"/>
          <p:nvPr/>
        </p:nvSpPr>
        <p:spPr>
          <a:xfrm>
            <a:off x="9936809" y="1941593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False PLC electrical signal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79" name="Arrow: Down 78">
            <a:extLst>
              <a:ext uri="{FF2B5EF4-FFF2-40B4-BE49-F238E27FC236}">
                <a16:creationId xmlns:a16="http://schemas.microsoft.com/office/drawing/2014/main" id="{69ED4B02-62FE-B455-01BF-D6BB45D62287}"/>
              </a:ext>
            </a:extLst>
          </p:cNvPr>
          <p:cNvSpPr/>
          <p:nvPr/>
        </p:nvSpPr>
        <p:spPr>
          <a:xfrm>
            <a:off x="7221894" y="4497355"/>
            <a:ext cx="139954" cy="5229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981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781" y="2078219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H="1">
            <a:off x="3021768" y="2411264"/>
            <a:ext cx="519452" cy="26392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4016513" y="2390636"/>
            <a:ext cx="746086" cy="596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743667" y="2397850"/>
            <a:ext cx="0" cy="6254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762599" y="3026205"/>
            <a:ext cx="44806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F881837-6C53-BB3A-C542-50E26F47B952}"/>
              </a:ext>
            </a:extLst>
          </p:cNvPr>
          <p:cNvSpPr/>
          <p:nvPr/>
        </p:nvSpPr>
        <p:spPr>
          <a:xfrm>
            <a:off x="5196906" y="2827176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818990" y="1799968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85416" y="2318665"/>
            <a:ext cx="2109365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021768" y="2710551"/>
            <a:ext cx="0" cy="23358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2526598" y="2944139"/>
            <a:ext cx="99034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16593" y="2390636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76251" y="2099949"/>
            <a:ext cx="681379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651583" y="3298571"/>
            <a:ext cx="120532" cy="263292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92AAB52A-BB43-CAD2-C5F0-CE4AB43A88D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6005931" y="4712910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EC3078FD-E611-17DF-2C1F-AEA1E638570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07"/>
          <a:stretch/>
        </p:blipFill>
        <p:spPr>
          <a:xfrm>
            <a:off x="6005929" y="5662314"/>
            <a:ext cx="5504444" cy="87608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951900" y="4435911"/>
            <a:ext cx="2035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All PLC lose connection </a:t>
            </a:r>
          </a:p>
        </p:txBody>
      </p:sp>
    </p:spTree>
    <p:extLst>
      <p:ext uri="{BB962C8B-B14F-4D97-AF65-F5344CB8AC3E}">
        <p14:creationId xmlns:p14="http://schemas.microsoft.com/office/powerpoint/2010/main" val="42857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57" y="1870378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>
            <a:off x="1740921" y="2180431"/>
            <a:ext cx="0" cy="29538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1817159" y="2445323"/>
            <a:ext cx="3065265" cy="1353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5B046D-890B-BB33-9ECF-48EC981297E8}"/>
              </a:ext>
            </a:extLst>
          </p:cNvPr>
          <p:cNvCxnSpPr>
            <a:cxnSpLocks/>
          </p:cNvCxnSpPr>
          <p:nvPr/>
        </p:nvCxnSpPr>
        <p:spPr>
          <a:xfrm>
            <a:off x="4882424" y="2475818"/>
            <a:ext cx="0" cy="141649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1405632" y="1583397"/>
            <a:ext cx="1338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01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01441" y="2158970"/>
            <a:ext cx="215218" cy="180139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9177" y="3638648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709" y="3032282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4949" y="3621443"/>
            <a:ext cx="1420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 and HMI nodes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37344" y="299430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Packet Dropper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49345" y="2656770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016341" y="2448431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40709" y="2158970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9980188" y="1949599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C2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>
            <a:off x="3552910" y="2158970"/>
            <a:ext cx="0" cy="2146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61601" y="3634980"/>
            <a:ext cx="1071495" cy="71701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>
            <a:off x="4856831" y="3883185"/>
            <a:ext cx="34007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BE2DBC-A40F-2F02-6207-E4BA546ACBF7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 flipH="1">
            <a:off x="4846538" y="3947889"/>
            <a:ext cx="198524" cy="175363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C33706-561F-19C7-3E31-5710EDD82BED}"/>
              </a:ext>
            </a:extLst>
          </p:cNvPr>
          <p:cNvSpPr txBox="1"/>
          <p:nvPr/>
        </p:nvSpPr>
        <p:spPr>
          <a:xfrm>
            <a:off x="5781860" y="6250355"/>
            <a:ext cx="476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HMI data update hang, PLC connection interrupted and delay (time out)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590BC7-0D96-BDBE-46D9-AAFC58B21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342" y="182097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80E905-C854-9457-E5BB-479A62571AC3}"/>
              </a:ext>
            </a:extLst>
          </p:cNvPr>
          <p:cNvCxnSpPr>
            <a:cxnSpLocks/>
          </p:cNvCxnSpPr>
          <p:nvPr/>
        </p:nvCxnSpPr>
        <p:spPr>
          <a:xfrm>
            <a:off x="3624353" y="2359315"/>
            <a:ext cx="140251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BA1512-CB19-61FD-5972-12A6125E1FEE}"/>
              </a:ext>
            </a:extLst>
          </p:cNvPr>
          <p:cNvCxnSpPr>
            <a:cxnSpLocks/>
          </p:cNvCxnSpPr>
          <p:nvPr/>
        </p:nvCxnSpPr>
        <p:spPr>
          <a:xfrm>
            <a:off x="4982367" y="2373646"/>
            <a:ext cx="0" cy="1394899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D413387-504D-8842-F840-B85AEDAD965B}"/>
              </a:ext>
            </a:extLst>
          </p:cNvPr>
          <p:cNvCxnSpPr>
            <a:cxnSpLocks/>
          </p:cNvCxnSpPr>
          <p:nvPr/>
        </p:nvCxnSpPr>
        <p:spPr>
          <a:xfrm>
            <a:off x="4982367" y="376854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03D3E48-02F6-3AA5-9A3D-464126E04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788" y="4031341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841AD1-0722-CF02-7706-7172E2190D7F}"/>
              </a:ext>
            </a:extLst>
          </p:cNvPr>
          <p:cNvCxnSpPr>
            <a:cxnSpLocks/>
          </p:cNvCxnSpPr>
          <p:nvPr/>
        </p:nvCxnSpPr>
        <p:spPr>
          <a:xfrm>
            <a:off x="4982367" y="4028075"/>
            <a:ext cx="198330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31B84A-E545-7F9E-A096-C8A5FF01659B}"/>
              </a:ext>
            </a:extLst>
          </p:cNvPr>
          <p:cNvCxnSpPr>
            <a:cxnSpLocks/>
          </p:cNvCxnSpPr>
          <p:nvPr/>
        </p:nvCxnSpPr>
        <p:spPr>
          <a:xfrm flipH="1">
            <a:off x="2054451" y="1986187"/>
            <a:ext cx="12178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A5FCD6-11A4-F8FF-2AED-B2AED1B6132D}"/>
              </a:ext>
            </a:extLst>
          </p:cNvPr>
          <p:cNvCxnSpPr>
            <a:cxnSpLocks/>
          </p:cNvCxnSpPr>
          <p:nvPr/>
        </p:nvCxnSpPr>
        <p:spPr>
          <a:xfrm flipH="1">
            <a:off x="3723074" y="2113568"/>
            <a:ext cx="103952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749704-E320-226E-589A-9B31CD6530DA}"/>
              </a:ext>
            </a:extLst>
          </p:cNvPr>
          <p:cNvCxnSpPr>
            <a:cxnSpLocks/>
          </p:cNvCxnSpPr>
          <p:nvPr/>
        </p:nvCxnSpPr>
        <p:spPr>
          <a:xfrm flipH="1" flipV="1">
            <a:off x="4742095" y="2076967"/>
            <a:ext cx="20503" cy="187761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2AB8D7A-8A24-C27B-3A14-B0752E3D5CEA}"/>
              </a:ext>
            </a:extLst>
          </p:cNvPr>
          <p:cNvSpPr txBox="1"/>
          <p:nvPr/>
        </p:nvSpPr>
        <p:spPr>
          <a:xfrm>
            <a:off x="3182573" y="1540362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02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2F91C9-15CF-FF18-061B-3D2735ABBF0F}"/>
              </a:ext>
            </a:extLst>
          </p:cNvPr>
          <p:cNvSpPr txBox="1"/>
          <p:nvPr/>
        </p:nvSpPr>
        <p:spPr>
          <a:xfrm>
            <a:off x="4521769" y="4267637"/>
            <a:ext cx="1338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attacker 03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584E092-7D3C-B713-A113-31C15D9A123E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A9268FA-1B8F-3A85-6200-8AF8ACE092C9}"/>
              </a:ext>
            </a:extLst>
          </p:cNvPr>
          <p:cNvCxnSpPr>
            <a:cxnSpLocks/>
          </p:cNvCxnSpPr>
          <p:nvPr/>
        </p:nvCxnSpPr>
        <p:spPr>
          <a:xfrm flipV="1">
            <a:off x="4089345" y="2616269"/>
            <a:ext cx="1091352" cy="614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3DC7BF-91B9-8EF9-0E42-223902ADB4D2}"/>
              </a:ext>
            </a:extLst>
          </p:cNvPr>
          <p:cNvCxnSpPr>
            <a:cxnSpLocks/>
          </p:cNvCxnSpPr>
          <p:nvPr/>
        </p:nvCxnSpPr>
        <p:spPr>
          <a:xfrm flipH="1">
            <a:off x="5151115" y="2741138"/>
            <a:ext cx="3089" cy="84827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Multiplication Sign 80">
            <a:extLst>
              <a:ext uri="{FF2B5EF4-FFF2-40B4-BE49-F238E27FC236}">
                <a16:creationId xmlns:a16="http://schemas.microsoft.com/office/drawing/2014/main" id="{94638F1D-A59D-2565-EBC4-6A6EA0E97537}"/>
              </a:ext>
            </a:extLst>
          </p:cNvPr>
          <p:cNvSpPr/>
          <p:nvPr/>
        </p:nvSpPr>
        <p:spPr>
          <a:xfrm>
            <a:off x="3866348" y="2839913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C33E99B1-1F7F-7A7F-9FBD-1CC5A462F1BB}"/>
              </a:ext>
            </a:extLst>
          </p:cNvPr>
          <p:cNvSpPr/>
          <p:nvPr/>
        </p:nvSpPr>
        <p:spPr>
          <a:xfrm>
            <a:off x="4915359" y="2809192"/>
            <a:ext cx="413657" cy="426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F262E58-B770-E343-43CB-4CAFA79BA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5958" y="4428188"/>
            <a:ext cx="4761905" cy="177142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BE6FC3E-261B-AA55-CD2D-02CAC5FF9A8B}"/>
              </a:ext>
            </a:extLst>
          </p:cNvPr>
          <p:cNvCxnSpPr>
            <a:cxnSpLocks/>
          </p:cNvCxnSpPr>
          <p:nvPr/>
        </p:nvCxnSpPr>
        <p:spPr>
          <a:xfrm flipV="1">
            <a:off x="9549345" y="1635830"/>
            <a:ext cx="460941" cy="1548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Multiplication Sign 85">
            <a:extLst>
              <a:ext uri="{FF2B5EF4-FFF2-40B4-BE49-F238E27FC236}">
                <a16:creationId xmlns:a16="http://schemas.microsoft.com/office/drawing/2014/main" id="{8C283792-FD03-175C-0F8D-E0AAB1A34E7E}"/>
              </a:ext>
            </a:extLst>
          </p:cNvPr>
          <p:cNvSpPr/>
          <p:nvPr/>
        </p:nvSpPr>
        <p:spPr>
          <a:xfrm>
            <a:off x="9540709" y="1487425"/>
            <a:ext cx="346316" cy="33563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DEAA705-17A9-AE7B-BEBD-EE1B7A1725FC}"/>
              </a:ext>
            </a:extLst>
          </p:cNvPr>
          <p:cNvSpPr txBox="1"/>
          <p:nvPr/>
        </p:nvSpPr>
        <p:spPr>
          <a:xfrm>
            <a:off x="9976468" y="1383553"/>
            <a:ext cx="149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HMI-PLC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4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EDEB6A-BE37-88BD-83ED-C974D56728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12668" y="317659"/>
            <a:ext cx="8499861" cy="47212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9F7731-CBED-DE29-7B8B-D78B0B5F9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91" y="1884100"/>
            <a:ext cx="417996" cy="2925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4286EC-5F52-9B56-23DF-CA8F58DB355B}"/>
              </a:ext>
            </a:extLst>
          </p:cNvPr>
          <p:cNvCxnSpPr>
            <a:cxnSpLocks/>
          </p:cNvCxnSpPr>
          <p:nvPr/>
        </p:nvCxnSpPr>
        <p:spPr>
          <a:xfrm flipV="1">
            <a:off x="3885293" y="2710551"/>
            <a:ext cx="0" cy="10978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5D17E6-0FE5-5984-277A-68FCED431C5D}"/>
              </a:ext>
            </a:extLst>
          </p:cNvPr>
          <p:cNvCxnSpPr>
            <a:cxnSpLocks/>
          </p:cNvCxnSpPr>
          <p:nvPr/>
        </p:nvCxnSpPr>
        <p:spPr>
          <a:xfrm>
            <a:off x="3812781" y="2258786"/>
            <a:ext cx="109462" cy="18847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643A63-AB5E-F773-DB48-AB8A6BAE69D5}"/>
              </a:ext>
            </a:extLst>
          </p:cNvPr>
          <p:cNvCxnSpPr>
            <a:cxnSpLocks/>
          </p:cNvCxnSpPr>
          <p:nvPr/>
        </p:nvCxnSpPr>
        <p:spPr>
          <a:xfrm>
            <a:off x="4871277" y="4016761"/>
            <a:ext cx="267128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F6C3AD-E26E-53A9-96AD-02878041150E}"/>
              </a:ext>
            </a:extLst>
          </p:cNvPr>
          <p:cNvSpPr txBox="1"/>
          <p:nvPr/>
        </p:nvSpPr>
        <p:spPr>
          <a:xfrm>
            <a:off x="3518690" y="1613825"/>
            <a:ext cx="1377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Mitm</a:t>
            </a:r>
            <a:r>
              <a:rPr lang="en-US" sz="1200" b="1" dirty="0">
                <a:solidFill>
                  <a:srgbClr val="C00000"/>
                </a:solidFill>
              </a:rPr>
              <a:t> attacker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D27479-3DF6-C56C-2419-318BAD92C5DA}"/>
              </a:ext>
            </a:extLst>
          </p:cNvPr>
          <p:cNvCxnSpPr>
            <a:cxnSpLocks/>
          </p:cNvCxnSpPr>
          <p:nvPr/>
        </p:nvCxnSpPr>
        <p:spPr>
          <a:xfrm flipH="1">
            <a:off x="1357932" y="2339109"/>
            <a:ext cx="131334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F770960-D9DB-1EB5-A7C3-44E8422AD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555" y="5662654"/>
            <a:ext cx="969549" cy="446133"/>
          </a:xfrm>
          <a:prstGeom prst="rect">
            <a:avLst/>
          </a:prstGeom>
          <a:ln w="28575">
            <a:solidFill>
              <a:srgbClr val="FF0000"/>
            </a:solidFill>
            <a:prstDash val="sysDash"/>
          </a:ln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0D2F74F-9D3F-DBB6-A814-238410096837}"/>
              </a:ext>
            </a:extLst>
          </p:cNvPr>
          <p:cNvSpPr/>
          <p:nvPr/>
        </p:nvSpPr>
        <p:spPr>
          <a:xfrm>
            <a:off x="775262" y="5509563"/>
            <a:ext cx="1220308" cy="724015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Internet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56502B-69E0-7E20-C498-DBA84DFA1E78}"/>
              </a:ext>
            </a:extLst>
          </p:cNvPr>
          <p:cNvCxnSpPr>
            <a:cxnSpLocks/>
            <a:stCxn id="21" idx="0"/>
            <a:endCxn id="21" idx="3"/>
          </p:cNvCxnSpPr>
          <p:nvPr/>
        </p:nvCxnSpPr>
        <p:spPr>
          <a:xfrm flipH="1" flipV="1">
            <a:off x="1385416" y="5550959"/>
            <a:ext cx="609137" cy="32061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B02EA8-D59C-269B-2FAD-C063A20D29A6}"/>
              </a:ext>
            </a:extLst>
          </p:cNvPr>
          <p:cNvCxnSpPr>
            <a:cxnSpLocks/>
            <a:stCxn id="20" idx="1"/>
            <a:endCxn id="21" idx="0"/>
          </p:cNvCxnSpPr>
          <p:nvPr/>
        </p:nvCxnSpPr>
        <p:spPr>
          <a:xfrm flipH="1" flipV="1">
            <a:off x="1994553" y="5871571"/>
            <a:ext cx="367002" cy="1415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4357B9-BAA1-E9B7-968A-942B77060194}"/>
              </a:ext>
            </a:extLst>
          </p:cNvPr>
          <p:cNvSpPr txBox="1"/>
          <p:nvPr/>
        </p:nvSpPr>
        <p:spPr>
          <a:xfrm>
            <a:off x="3885293" y="6095078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860A4C-D7DA-41AF-E434-21FA008F8C00}"/>
              </a:ext>
            </a:extLst>
          </p:cNvPr>
          <p:cNvCxnSpPr>
            <a:cxnSpLocks/>
          </p:cNvCxnSpPr>
          <p:nvPr/>
        </p:nvCxnSpPr>
        <p:spPr>
          <a:xfrm>
            <a:off x="1301441" y="2339109"/>
            <a:ext cx="0" cy="318186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903C6F-D1F1-A493-268A-6A5A682B2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686" y="5035215"/>
            <a:ext cx="1356669" cy="728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8BD5134-0366-70F2-B534-44401901F69D}"/>
              </a:ext>
            </a:extLst>
          </p:cNvPr>
          <p:cNvCxnSpPr>
            <a:stCxn id="40" idx="1"/>
            <a:endCxn id="21" idx="0"/>
          </p:cNvCxnSpPr>
          <p:nvPr/>
        </p:nvCxnSpPr>
        <p:spPr>
          <a:xfrm rot="10800000" flipV="1">
            <a:off x="1994554" y="5399255"/>
            <a:ext cx="1659133" cy="472316"/>
          </a:xfrm>
          <a:prstGeom prst="bentConnector3">
            <a:avLst>
              <a:gd name="adj1" fmla="val 1006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97A0227-19E2-BC8E-BDE0-05AB69A00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917" y="5566072"/>
            <a:ext cx="489507" cy="54271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885B1585-7A22-FF1D-7193-E0D1AEC8B339}"/>
              </a:ext>
            </a:extLst>
          </p:cNvPr>
          <p:cNvSpPr txBox="1"/>
          <p:nvPr/>
        </p:nvSpPr>
        <p:spPr>
          <a:xfrm>
            <a:off x="2297018" y="6140519"/>
            <a:ext cx="1356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C2 hub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029CF52-F01C-4AC9-6FF9-42469318320D}"/>
              </a:ext>
            </a:extLst>
          </p:cNvPr>
          <p:cNvSpPr/>
          <p:nvPr/>
        </p:nvSpPr>
        <p:spPr>
          <a:xfrm>
            <a:off x="9556318" y="4226992"/>
            <a:ext cx="354617" cy="2597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02B9E6A-4526-CBFA-A7BC-FB1B01A96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094" y="3368776"/>
            <a:ext cx="417996" cy="292597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552C6C9D-346A-834C-3DB1-4417C1C99F38}"/>
              </a:ext>
            </a:extLst>
          </p:cNvPr>
          <p:cNvSpPr txBox="1"/>
          <p:nvPr/>
        </p:nvSpPr>
        <p:spPr>
          <a:xfrm>
            <a:off x="9992090" y="4209787"/>
            <a:ext cx="142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Affected PLC, HMI nodes and real-world components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853726-9B82-2305-A320-9D881941F4F1}"/>
              </a:ext>
            </a:extLst>
          </p:cNvPr>
          <p:cNvSpPr txBox="1"/>
          <p:nvPr/>
        </p:nvSpPr>
        <p:spPr>
          <a:xfrm>
            <a:off x="10070729" y="3330799"/>
            <a:ext cx="1377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Man in the middle attacker program with the data replacer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B2B293-C249-0843-9A9C-55E597DA93A7}"/>
              </a:ext>
            </a:extLst>
          </p:cNvPr>
          <p:cNvCxnSpPr>
            <a:cxnSpLocks/>
          </p:cNvCxnSpPr>
          <p:nvPr/>
        </p:nvCxnSpPr>
        <p:spPr>
          <a:xfrm flipV="1">
            <a:off x="9582730" y="2993264"/>
            <a:ext cx="466996" cy="2954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F1DE929-D96F-3A76-DF19-E1FE02BF6AF3}"/>
              </a:ext>
            </a:extLst>
          </p:cNvPr>
          <p:cNvSpPr txBox="1"/>
          <p:nvPr/>
        </p:nvSpPr>
        <p:spPr>
          <a:xfrm>
            <a:off x="10128370" y="2786397"/>
            <a:ext cx="13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attack broadcast 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DD16E1B-1D99-FACE-A9F8-3E43DC1FA607}"/>
              </a:ext>
            </a:extLst>
          </p:cNvPr>
          <p:cNvCxnSpPr>
            <a:cxnSpLocks/>
          </p:cNvCxnSpPr>
          <p:nvPr/>
        </p:nvCxnSpPr>
        <p:spPr>
          <a:xfrm flipH="1">
            <a:off x="9582730" y="2339109"/>
            <a:ext cx="439479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7938CA2-7535-0791-CD31-0843EB348A97}"/>
              </a:ext>
            </a:extLst>
          </p:cNvPr>
          <p:cNvSpPr txBox="1"/>
          <p:nvPr/>
        </p:nvSpPr>
        <p:spPr>
          <a:xfrm>
            <a:off x="10116531" y="2148838"/>
            <a:ext cx="1435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Data flow between RTC2 and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3A05F-F361-CC8E-5139-3E45F4F2E339}"/>
              </a:ext>
            </a:extLst>
          </p:cNvPr>
          <p:cNvCxnSpPr>
            <a:cxnSpLocks/>
          </p:cNvCxnSpPr>
          <p:nvPr/>
        </p:nvCxnSpPr>
        <p:spPr>
          <a:xfrm flipH="1" flipV="1">
            <a:off x="3616152" y="2286093"/>
            <a:ext cx="218021" cy="3921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5DA128-2656-C574-3877-8857EF0548E6}"/>
              </a:ext>
            </a:extLst>
          </p:cNvPr>
          <p:cNvSpPr/>
          <p:nvPr/>
        </p:nvSpPr>
        <p:spPr>
          <a:xfrm>
            <a:off x="3438071" y="2954606"/>
            <a:ext cx="1044101" cy="145500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B80CAC-01CF-BF44-790D-06167A7905E8}"/>
              </a:ext>
            </a:extLst>
          </p:cNvPr>
          <p:cNvCxnSpPr>
            <a:cxnSpLocks/>
          </p:cNvCxnSpPr>
          <p:nvPr/>
        </p:nvCxnSpPr>
        <p:spPr>
          <a:xfrm flipV="1">
            <a:off x="3974665" y="2411264"/>
            <a:ext cx="896612" cy="737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474703E-896C-A5A1-622E-B200524EAB88}"/>
              </a:ext>
            </a:extLst>
          </p:cNvPr>
          <p:cNvSpPr/>
          <p:nvPr/>
        </p:nvSpPr>
        <p:spPr>
          <a:xfrm rot="17706813">
            <a:off x="5176350" y="3736224"/>
            <a:ext cx="123750" cy="155503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B7023-248C-B541-251B-9346B9CDDB24}"/>
              </a:ext>
            </a:extLst>
          </p:cNvPr>
          <p:cNvSpPr/>
          <p:nvPr/>
        </p:nvSpPr>
        <p:spPr>
          <a:xfrm>
            <a:off x="5180697" y="3621443"/>
            <a:ext cx="601165" cy="54173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DD2C57-424D-97B1-BBAE-9DB3DDFD3726}"/>
              </a:ext>
            </a:extLst>
          </p:cNvPr>
          <p:cNvCxnSpPr>
            <a:cxnSpLocks/>
          </p:cNvCxnSpPr>
          <p:nvPr/>
        </p:nvCxnSpPr>
        <p:spPr>
          <a:xfrm flipV="1">
            <a:off x="4068147" y="2656770"/>
            <a:ext cx="0" cy="11117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EFA623-6F69-119C-3035-6180356821EE}"/>
              </a:ext>
            </a:extLst>
          </p:cNvPr>
          <p:cNvCxnSpPr>
            <a:cxnSpLocks/>
          </p:cNvCxnSpPr>
          <p:nvPr/>
        </p:nvCxnSpPr>
        <p:spPr>
          <a:xfrm>
            <a:off x="4089345" y="2622410"/>
            <a:ext cx="9210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E7F52C-D287-E5F0-7B49-DF388FB2ACD7}"/>
              </a:ext>
            </a:extLst>
          </p:cNvPr>
          <p:cNvCxnSpPr>
            <a:cxnSpLocks/>
          </p:cNvCxnSpPr>
          <p:nvPr/>
        </p:nvCxnSpPr>
        <p:spPr>
          <a:xfrm>
            <a:off x="4976099" y="2710551"/>
            <a:ext cx="0" cy="113078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E90865-AEE4-3F8A-0AAA-A70111B14CA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21980" y="3888955"/>
            <a:ext cx="258717" cy="335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95B4CA4C-F4DF-3960-F0B1-0A9E69E9A343}"/>
              </a:ext>
            </a:extLst>
          </p:cNvPr>
          <p:cNvSpPr/>
          <p:nvPr/>
        </p:nvSpPr>
        <p:spPr>
          <a:xfrm>
            <a:off x="4258831" y="2440769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106B66-9328-7BBA-E3D8-AED8B49AD670}"/>
              </a:ext>
            </a:extLst>
          </p:cNvPr>
          <p:cNvCxnSpPr>
            <a:cxnSpLocks/>
          </p:cNvCxnSpPr>
          <p:nvPr/>
        </p:nvCxnSpPr>
        <p:spPr>
          <a:xfrm flipH="1">
            <a:off x="2725275" y="2050917"/>
            <a:ext cx="815945" cy="29928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1B20F03-EBB4-5E76-E8C2-494847DDC550}"/>
              </a:ext>
            </a:extLst>
          </p:cNvPr>
          <p:cNvCxnSpPr>
            <a:cxnSpLocks/>
          </p:cNvCxnSpPr>
          <p:nvPr/>
        </p:nvCxnSpPr>
        <p:spPr>
          <a:xfrm>
            <a:off x="4861003" y="2471914"/>
            <a:ext cx="11147" cy="154484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CA254CD-E61A-E104-B762-E2DCBB045606}"/>
              </a:ext>
            </a:extLst>
          </p:cNvPr>
          <p:cNvSpPr/>
          <p:nvPr/>
        </p:nvSpPr>
        <p:spPr>
          <a:xfrm>
            <a:off x="6810831" y="3852275"/>
            <a:ext cx="1346850" cy="72660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F471C30-81DA-FF1A-9334-6D44CDB8F61A}"/>
              </a:ext>
            </a:extLst>
          </p:cNvPr>
          <p:cNvSpPr/>
          <p:nvPr/>
        </p:nvSpPr>
        <p:spPr>
          <a:xfrm>
            <a:off x="7893829" y="4629769"/>
            <a:ext cx="115801" cy="30967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7E8835C1-49C6-F4CD-59C1-CDFAB6E98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9627" y="4979139"/>
            <a:ext cx="4236012" cy="129836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6" name="Arrow: Down 75">
            <a:extLst>
              <a:ext uri="{FF2B5EF4-FFF2-40B4-BE49-F238E27FC236}">
                <a16:creationId xmlns:a16="http://schemas.microsoft.com/office/drawing/2014/main" id="{5A4BEDE2-4389-DA48-B3D7-932532810D06}"/>
              </a:ext>
            </a:extLst>
          </p:cNvPr>
          <p:cNvSpPr/>
          <p:nvPr/>
        </p:nvSpPr>
        <p:spPr>
          <a:xfrm flipH="1" flipV="1">
            <a:off x="6941155" y="3246122"/>
            <a:ext cx="124862" cy="5581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0B1DF9C-13CB-C4FE-FC8A-CF8A18F45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9327" y="1949599"/>
            <a:ext cx="4070737" cy="12568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AEEE5E0-3008-9CA5-EF2D-BF400B8BFA2A}"/>
              </a:ext>
            </a:extLst>
          </p:cNvPr>
          <p:cNvSpPr txBox="1"/>
          <p:nvPr/>
        </p:nvSpPr>
        <p:spPr>
          <a:xfrm>
            <a:off x="6085393" y="4546540"/>
            <a:ext cx="17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Emergency stop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706E06-81F9-EA39-2012-BD43FB331FA2}"/>
              </a:ext>
            </a:extLst>
          </p:cNvPr>
          <p:cNvSpPr txBox="1"/>
          <p:nvPr/>
        </p:nvSpPr>
        <p:spPr>
          <a:xfrm>
            <a:off x="5218780" y="1638671"/>
            <a:ext cx="2732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Power recover control signal is reversed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5CF39E-0E73-AAC1-7505-C7E8430AF999}"/>
              </a:ext>
            </a:extLst>
          </p:cNvPr>
          <p:cNvCxnSpPr>
            <a:cxnSpLocks/>
          </p:cNvCxnSpPr>
          <p:nvPr/>
        </p:nvCxnSpPr>
        <p:spPr>
          <a:xfrm>
            <a:off x="9572963" y="1677604"/>
            <a:ext cx="517661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ultiplication Sign 81">
            <a:extLst>
              <a:ext uri="{FF2B5EF4-FFF2-40B4-BE49-F238E27FC236}">
                <a16:creationId xmlns:a16="http://schemas.microsoft.com/office/drawing/2014/main" id="{87D29B74-4D4D-37C4-429A-4EAA9E4A2E65}"/>
              </a:ext>
            </a:extLst>
          </p:cNvPr>
          <p:cNvSpPr/>
          <p:nvPr/>
        </p:nvSpPr>
        <p:spPr>
          <a:xfrm>
            <a:off x="9652088" y="1498091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6A3CD2A-C28D-9CB0-7045-BB2A0BB1489B}"/>
              </a:ext>
            </a:extLst>
          </p:cNvPr>
          <p:cNvSpPr txBox="1"/>
          <p:nvPr/>
        </p:nvSpPr>
        <p:spPr>
          <a:xfrm>
            <a:off x="10169750" y="1392979"/>
            <a:ext cx="165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Interrupted normal HMI-PLC Modbus control channel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EA1D6D-ABB0-469E-A3C3-E336885FA3B3}"/>
              </a:ext>
            </a:extLst>
          </p:cNvPr>
          <p:cNvSpPr txBox="1"/>
          <p:nvPr/>
        </p:nvSpPr>
        <p:spPr>
          <a:xfrm>
            <a:off x="3009517" y="4779471"/>
            <a:ext cx="1713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RTC2 malware control web UI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88" name="Multiplication Sign 87">
            <a:extLst>
              <a:ext uri="{FF2B5EF4-FFF2-40B4-BE49-F238E27FC236}">
                <a16:creationId xmlns:a16="http://schemas.microsoft.com/office/drawing/2014/main" id="{9CC71A78-C63B-8CD7-01B6-A6B3877FB1FD}"/>
              </a:ext>
            </a:extLst>
          </p:cNvPr>
          <p:cNvSpPr/>
          <p:nvPr/>
        </p:nvSpPr>
        <p:spPr>
          <a:xfrm>
            <a:off x="3917899" y="3085704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BDEE0FBB-D5A0-B6EA-2891-58A62E1D5821}"/>
              </a:ext>
            </a:extLst>
          </p:cNvPr>
          <p:cNvSpPr/>
          <p:nvPr/>
        </p:nvSpPr>
        <p:spPr>
          <a:xfrm>
            <a:off x="4852417" y="3096432"/>
            <a:ext cx="328280" cy="3590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502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A70A081-5AE6-B1E3-D290-98E1C797DE18}"/>
              </a:ext>
            </a:extLst>
          </p:cNvPr>
          <p:cNvSpPr txBox="1"/>
          <p:nvPr/>
        </p:nvSpPr>
        <p:spPr>
          <a:xfrm>
            <a:off x="278592" y="691297"/>
            <a:ext cx="5656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ARP Man In The Middle Attack 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33440-23B8-1D84-CA6D-B8869F6F4476}"/>
              </a:ext>
            </a:extLst>
          </p:cNvPr>
          <p:cNvSpPr txBox="1"/>
          <p:nvPr/>
        </p:nvSpPr>
        <p:spPr>
          <a:xfrm>
            <a:off x="278592" y="1179842"/>
            <a:ext cx="96340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 the attack happens, the railway train HQ operator will observe below situation :</a:t>
            </a:r>
          </a:p>
          <a:p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on” button the train’s power will be cut off.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 the train operator press the train weline-0 “power off” button the train’s power will be turn on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0FCD9-E62F-26D1-60A2-B8522D86164C}"/>
              </a:ext>
            </a:extLst>
          </p:cNvPr>
          <p:cNvSpPr txBox="1"/>
          <p:nvPr/>
        </p:nvSpPr>
        <p:spPr>
          <a:xfrm>
            <a:off x="1" y="-4501"/>
            <a:ext cx="12191999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ARP Mitm Attack demo </a:t>
            </a:r>
            <a:r>
              <a:rPr lang="en-US" sz="2400" dirty="0">
                <a:solidFill>
                  <a:schemeClr val="bg1"/>
                </a:solidFill>
              </a:rPr>
              <a:t>[Attack Scenario Introduction ]</a:t>
            </a:r>
            <a:endParaRPr lang="en-SG" sz="2400" dirty="0">
              <a:solidFill>
                <a:srgbClr val="FF0000"/>
              </a:solidFill>
            </a:endParaRPr>
          </a:p>
        </p:txBody>
      </p:sp>
      <p:pic>
        <p:nvPicPr>
          <p:cNvPr id="10" name="Picture 9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57AD971-AB36-B899-5475-8A9BB43AF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245" y="53310"/>
            <a:ext cx="1598494" cy="348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9EC469-E58D-AC75-F651-894138816B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02"/>
          <a:stretch/>
        </p:blipFill>
        <p:spPr>
          <a:xfrm>
            <a:off x="4818115" y="2788099"/>
            <a:ext cx="2600000" cy="1476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BB6BD65-4B45-64BB-A962-278A5B92449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19"/>
          <a:stretch/>
        </p:blipFill>
        <p:spPr>
          <a:xfrm>
            <a:off x="3899511" y="4702152"/>
            <a:ext cx="2600000" cy="14761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7166757-5F2F-F056-FE90-133D08B13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2746737"/>
            <a:ext cx="1602450" cy="151755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2848A3-C089-FF39-2BB8-5F11520326FD}"/>
              </a:ext>
            </a:extLst>
          </p:cNvPr>
          <p:cNvCxnSpPr>
            <a:cxnSpLocks/>
          </p:cNvCxnSpPr>
          <p:nvPr/>
        </p:nvCxnSpPr>
        <p:spPr>
          <a:xfrm flipV="1">
            <a:off x="2249425" y="4014216"/>
            <a:ext cx="3386095" cy="10848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4B9AFD4-5539-1C75-3701-5C86D5CB13B8}"/>
              </a:ext>
            </a:extLst>
          </p:cNvPr>
          <p:cNvSpPr/>
          <p:nvPr/>
        </p:nvSpPr>
        <p:spPr>
          <a:xfrm>
            <a:off x="5465064" y="3685032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65480A-A2A5-135C-0A8B-BA4310E28D6C}"/>
              </a:ext>
            </a:extLst>
          </p:cNvPr>
          <p:cNvSpPr/>
          <p:nvPr/>
        </p:nvSpPr>
        <p:spPr>
          <a:xfrm>
            <a:off x="1942351" y="3905701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8CCEF-1713-DDE1-8FBE-B8058B2929F7}"/>
              </a:ext>
            </a:extLst>
          </p:cNvPr>
          <p:cNvSpPr txBox="1"/>
          <p:nvPr/>
        </p:nvSpPr>
        <p:spPr>
          <a:xfrm>
            <a:off x="2263589" y="3237462"/>
            <a:ext cx="2120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emergency stop button [power cut off 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3A334D-5A7D-6DE1-B528-FCFAA6C7C2F3}"/>
              </a:ext>
            </a:extLst>
          </p:cNvPr>
          <p:cNvSpPr txBox="1"/>
          <p:nvPr/>
        </p:nvSpPr>
        <p:spPr>
          <a:xfrm>
            <a:off x="4843297" y="42642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turn 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EF8E56D-32D1-B2E4-E4CE-E0B50B0F6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75" y="4631405"/>
            <a:ext cx="1602450" cy="151755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4F53252-2E41-2F59-00DD-0F65B3C4CC6F}"/>
              </a:ext>
            </a:extLst>
          </p:cNvPr>
          <p:cNvSpPr/>
          <p:nvPr/>
        </p:nvSpPr>
        <p:spPr>
          <a:xfrm>
            <a:off x="1683182" y="5775783"/>
            <a:ext cx="307074" cy="4285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1068-6C03-A509-42F4-6EA723557E09}"/>
              </a:ext>
            </a:extLst>
          </p:cNvPr>
          <p:cNvSpPr txBox="1"/>
          <p:nvPr/>
        </p:nvSpPr>
        <p:spPr>
          <a:xfrm>
            <a:off x="2319496" y="4664140"/>
            <a:ext cx="1686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Train operator press the train reset button [power recover 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55E70A-ED6F-231F-9C40-58FB91983D81}"/>
              </a:ext>
            </a:extLst>
          </p:cNvPr>
          <p:cNvSpPr/>
          <p:nvPr/>
        </p:nvSpPr>
        <p:spPr>
          <a:xfrm>
            <a:off x="5054789" y="5584791"/>
            <a:ext cx="871728" cy="43767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23D820A-1002-63B9-7048-0A999DD7EFD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2005473" y="5803626"/>
            <a:ext cx="3049316" cy="35236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A983D3-79B7-E21B-0AA9-3E28E77AD7FF}"/>
              </a:ext>
            </a:extLst>
          </p:cNvPr>
          <p:cNvSpPr txBox="1"/>
          <p:nvPr/>
        </p:nvSpPr>
        <p:spPr>
          <a:xfrm>
            <a:off x="3899511" y="6155989"/>
            <a:ext cx="260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Inter"/>
              </a:rPr>
              <a:t>The real train’s power will be cut off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93D5123-E66D-67DD-C696-9A5ED7956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176" y="3309683"/>
            <a:ext cx="1602450" cy="151755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0DE92B-D1C5-ACED-12FF-00106FBCD4EC}"/>
              </a:ext>
            </a:extLst>
          </p:cNvPr>
          <p:cNvCxnSpPr>
            <a:cxnSpLocks/>
          </p:cNvCxnSpPr>
          <p:nvPr/>
        </p:nvCxnSpPr>
        <p:spPr>
          <a:xfrm flipH="1" flipV="1">
            <a:off x="6336792" y="4053680"/>
            <a:ext cx="3865635" cy="577725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C7DE00-3DF4-D0C0-A1FA-8626A7754716}"/>
              </a:ext>
            </a:extLst>
          </p:cNvPr>
          <p:cNvCxnSpPr>
            <a:cxnSpLocks/>
          </p:cNvCxnSpPr>
          <p:nvPr/>
        </p:nvCxnSpPr>
        <p:spPr>
          <a:xfrm flipH="1">
            <a:off x="6773124" y="4772992"/>
            <a:ext cx="3651036" cy="1225264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3F55696-3908-88BF-E7F5-94800AE99898}"/>
              </a:ext>
            </a:extLst>
          </p:cNvPr>
          <p:cNvCxnSpPr>
            <a:cxnSpLocks/>
          </p:cNvCxnSpPr>
          <p:nvPr/>
        </p:nvCxnSpPr>
        <p:spPr>
          <a:xfrm>
            <a:off x="8598642" y="6487454"/>
            <a:ext cx="80185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D957D2-EEF0-25E8-E5B2-8C04EA42FAF7}"/>
              </a:ext>
            </a:extLst>
          </p:cNvPr>
          <p:cNvCxnSpPr>
            <a:cxnSpLocks/>
          </p:cNvCxnSpPr>
          <p:nvPr/>
        </p:nvCxnSpPr>
        <p:spPr>
          <a:xfrm>
            <a:off x="8599838" y="6085058"/>
            <a:ext cx="827718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4F2A449-9CDA-350B-99B2-18B1327634C9}"/>
              </a:ext>
            </a:extLst>
          </p:cNvPr>
          <p:cNvSpPr txBox="1"/>
          <p:nvPr/>
        </p:nvSpPr>
        <p:spPr>
          <a:xfrm>
            <a:off x="9453819" y="5905632"/>
            <a:ext cx="20912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7B497-EDDC-6080-0336-015C5E2E6FD8}"/>
              </a:ext>
            </a:extLst>
          </p:cNvPr>
          <p:cNvSpPr txBox="1"/>
          <p:nvPr/>
        </p:nvSpPr>
        <p:spPr>
          <a:xfrm>
            <a:off x="9481642" y="6295879"/>
            <a:ext cx="2240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Mitm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attack HMI control state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3813F9-1696-4F18-D7DE-7FFBE11F0583}"/>
              </a:ext>
            </a:extLst>
          </p:cNvPr>
          <p:cNvSpPr txBox="1"/>
          <p:nvPr/>
        </p:nvSpPr>
        <p:spPr>
          <a:xfrm>
            <a:off x="562806" y="2347404"/>
            <a:ext cx="2599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FF0000"/>
                </a:solidFill>
                <a:effectLst/>
                <a:latin typeface="Inter"/>
              </a:rPr>
              <a:t>Under MitM attack (signal reverse):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A93273-D766-ADCD-766C-5E0D8D6C8C95}"/>
              </a:ext>
            </a:extLst>
          </p:cNvPr>
          <p:cNvSpPr txBox="1"/>
          <p:nvPr/>
        </p:nvSpPr>
        <p:spPr>
          <a:xfrm>
            <a:off x="8397907" y="2549805"/>
            <a:ext cx="1686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chemeClr val="accent6">
                    <a:lumMod val="75000"/>
                  </a:schemeClr>
                </a:solidFill>
                <a:effectLst/>
                <a:latin typeface="Inter"/>
              </a:rPr>
              <a:t>Normal train control :  </a:t>
            </a:r>
          </a:p>
        </p:txBody>
      </p:sp>
    </p:spTree>
    <p:extLst>
      <p:ext uri="{BB962C8B-B14F-4D97-AF65-F5344CB8AC3E}">
        <p14:creationId xmlns:p14="http://schemas.microsoft.com/office/powerpoint/2010/main" val="685022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69DC19A-482A-63E4-24C1-58B2C920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53" y="784841"/>
            <a:ext cx="574185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2AF2ACE1-5F0A-4F62-951A-06F4EF79D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80" y="784840"/>
            <a:ext cx="5696967" cy="30886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A0CD10-8B33-3277-4E86-20DE78E0CD0E}"/>
              </a:ext>
            </a:extLst>
          </p:cNvPr>
          <p:cNvSpPr txBox="1"/>
          <p:nvPr/>
        </p:nvSpPr>
        <p:spPr>
          <a:xfrm>
            <a:off x="207653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(master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03FBE-95E2-082F-B95E-5655AB82F72B}"/>
              </a:ext>
            </a:extLst>
          </p:cNvPr>
          <p:cNvSpPr txBox="1"/>
          <p:nvPr/>
        </p:nvSpPr>
        <p:spPr>
          <a:xfrm>
            <a:off x="6206047" y="311152"/>
            <a:ext cx="4016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Control HMI (slave mode)</a:t>
            </a:r>
            <a:endParaRPr lang="en-SG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0771F37-E03D-0694-393F-0F8A828E6C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4702321"/>
            <a:ext cx="1325564" cy="718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36BC04-37C1-02C7-7A60-D0B856A9A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9302"/>
          <a:stretch/>
        </p:blipFill>
        <p:spPr>
          <a:xfrm>
            <a:off x="7869575" y="4666362"/>
            <a:ext cx="2313224" cy="1313369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7CB846EE-BF9F-3CFA-B7FD-FFB1D8A1E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383" y="4702321"/>
            <a:ext cx="1748085" cy="9403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EBF5E8CB-10E6-D5F3-6D00-5DECA0A93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98" y="5828182"/>
            <a:ext cx="1325564" cy="718666"/>
          </a:xfrm>
          <a:prstGeom prst="rect">
            <a:avLst/>
          </a:prstGeom>
        </p:spPr>
      </p:pic>
      <p:pic>
        <p:nvPicPr>
          <p:cNvPr id="19" name="Picture 8" descr="Router | Cisco Network Topology Icons 3015">
            <a:extLst>
              <a:ext uri="{FF2B5EF4-FFF2-40B4-BE49-F238E27FC236}">
                <a16:creationId xmlns:a16="http://schemas.microsoft.com/office/drawing/2014/main" id="{C57D7D8F-4808-E64A-901D-273FCCEA9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15" y="5457985"/>
            <a:ext cx="54009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C773C35E-0D20-2D82-BC5D-837A91DD8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3" y="4090247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A4D454-D87F-F680-91AD-4025B043E959}"/>
              </a:ext>
            </a:extLst>
          </p:cNvPr>
          <p:cNvSpPr txBox="1"/>
          <p:nvPr/>
        </p:nvSpPr>
        <p:spPr>
          <a:xfrm>
            <a:off x="3952848" y="4112027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HQ Operator or the train driver </a:t>
            </a:r>
            <a:endParaRPr lang="en-SG" sz="1100" b="1" dirty="0"/>
          </a:p>
        </p:txBody>
      </p:sp>
      <p:pic>
        <p:nvPicPr>
          <p:cNvPr id="23" name="Picture 4">
            <a:extLst>
              <a:ext uri="{FF2B5EF4-FFF2-40B4-BE49-F238E27FC236}">
                <a16:creationId xmlns:a16="http://schemas.microsoft.com/office/drawing/2014/main" id="{B12595B1-6304-2B0D-46C9-7328E1D2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7" y="4169960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966A63-9FC4-3675-2127-D73D198A4A29}"/>
              </a:ext>
            </a:extLst>
          </p:cNvPr>
          <p:cNvSpPr txBox="1"/>
          <p:nvPr/>
        </p:nvSpPr>
        <p:spPr>
          <a:xfrm>
            <a:off x="1299777" y="4112026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Maintenance department engineer</a:t>
            </a:r>
            <a:endParaRPr lang="en-SG" sz="1100" b="1" dirty="0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598D8A7E-671E-5B9A-6277-CA94DF0E6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12" y="5876094"/>
            <a:ext cx="379932" cy="3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E002D9-2A90-5B6F-11A9-11DBC2F50B3C}"/>
              </a:ext>
            </a:extLst>
          </p:cNvPr>
          <p:cNvSpPr txBox="1"/>
          <p:nvPr/>
        </p:nvSpPr>
        <p:spPr>
          <a:xfrm>
            <a:off x="112845" y="5457055"/>
            <a:ext cx="1477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Railway operation safety checker</a:t>
            </a:r>
            <a:endParaRPr lang="en-SG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968BA6-BA9A-5BE6-A494-331A9F74E350}"/>
              </a:ext>
            </a:extLst>
          </p:cNvPr>
          <p:cNvSpPr txBox="1"/>
          <p:nvPr/>
        </p:nvSpPr>
        <p:spPr>
          <a:xfrm>
            <a:off x="5735931" y="4375508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Trains Control PLC set</a:t>
            </a:r>
            <a:endParaRPr lang="en-SG" sz="11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EC38F5B-128E-E65F-5A75-B4ECE5B764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739"/>
          <a:stretch/>
        </p:blipFill>
        <p:spPr>
          <a:xfrm>
            <a:off x="5836472" y="4651639"/>
            <a:ext cx="1590476" cy="126086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5BE2790-CD7F-160C-5B57-1D8EEEBBE2BB}"/>
              </a:ext>
            </a:extLst>
          </p:cNvPr>
          <p:cNvSpPr txBox="1"/>
          <p:nvPr/>
        </p:nvSpPr>
        <p:spPr>
          <a:xfrm>
            <a:off x="7213369" y="6158729"/>
            <a:ext cx="1398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electrical signal control </a:t>
            </a:r>
            <a:endParaRPr lang="en-SG" sz="1100" b="1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5DC30C3-D1FA-143F-67FB-840EE700324C}"/>
              </a:ext>
            </a:extLst>
          </p:cNvPr>
          <p:cNvSpPr/>
          <p:nvPr/>
        </p:nvSpPr>
        <p:spPr>
          <a:xfrm>
            <a:off x="5447105" y="5117070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800AB9-E58F-74E4-0B64-35D5F1EAA614}"/>
              </a:ext>
            </a:extLst>
          </p:cNvPr>
          <p:cNvSpPr txBox="1"/>
          <p:nvPr/>
        </p:nvSpPr>
        <p:spPr>
          <a:xfrm>
            <a:off x="5238547" y="6139910"/>
            <a:ext cx="1325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 PLC control  request</a:t>
            </a:r>
            <a:endParaRPr lang="en-SG" sz="11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6806B6D-0B5E-9D55-E4CB-7748EDCA2BF0}"/>
              </a:ext>
            </a:extLst>
          </p:cNvPr>
          <p:cNvCxnSpPr>
            <a:stCxn id="18" idx="3"/>
            <a:endCxn id="19" idx="2"/>
          </p:cNvCxnSpPr>
          <p:nvPr/>
        </p:nvCxnSpPr>
        <p:spPr>
          <a:xfrm flipV="1">
            <a:off x="2351162" y="5827317"/>
            <a:ext cx="696103" cy="3601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CDC479D-85FD-FD40-F356-230B444DB6A1}"/>
              </a:ext>
            </a:extLst>
          </p:cNvPr>
          <p:cNvCxnSpPr>
            <a:cxnSpLocks/>
            <a:stCxn id="15" idx="2"/>
            <a:endCxn id="19" idx="1"/>
          </p:cNvCxnSpPr>
          <p:nvPr/>
        </p:nvCxnSpPr>
        <p:spPr>
          <a:xfrm rot="16200000" flipH="1">
            <a:off x="2121965" y="4987401"/>
            <a:ext cx="221664" cy="1088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450B6E7-FA06-7A7E-F5F9-94EF8AC6668D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rot="5400000" flipH="1" flipV="1">
            <a:off x="3213575" y="5006177"/>
            <a:ext cx="285499" cy="618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74CD77-0F98-1D27-6B1C-C8B25E4C7F09}"/>
              </a:ext>
            </a:extLst>
          </p:cNvPr>
          <p:cNvCxnSpPr>
            <a:cxnSpLocks/>
          </p:cNvCxnSpPr>
          <p:nvPr/>
        </p:nvCxnSpPr>
        <p:spPr>
          <a:xfrm>
            <a:off x="3835139" y="4416310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A7E238-789C-7832-87EB-7495B843E351}"/>
              </a:ext>
            </a:extLst>
          </p:cNvPr>
          <p:cNvCxnSpPr>
            <a:cxnSpLocks/>
          </p:cNvCxnSpPr>
          <p:nvPr/>
        </p:nvCxnSpPr>
        <p:spPr>
          <a:xfrm>
            <a:off x="1156873" y="4503791"/>
            <a:ext cx="0" cy="30207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312ED9-0A8C-32CF-802F-3FA2E240BE2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40244" y="6066060"/>
            <a:ext cx="224318" cy="7099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0A7BBCC-3F14-FE7B-66E8-E68FBCFE7CA2}"/>
              </a:ext>
            </a:extLst>
          </p:cNvPr>
          <p:cNvSpPr txBox="1"/>
          <p:nvPr/>
        </p:nvSpPr>
        <p:spPr>
          <a:xfrm>
            <a:off x="3625562" y="5647933"/>
            <a:ext cx="1960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HMI [ </a:t>
            </a:r>
            <a:r>
              <a:rPr lang="en-US" sz="1100" b="1" dirty="0">
                <a:solidFill>
                  <a:srgbClr val="FF0000"/>
                </a:solidFill>
              </a:rPr>
              <a:t>master</a:t>
            </a:r>
            <a:r>
              <a:rPr lang="en-US" sz="1100" b="1" dirty="0"/>
              <a:t> ] (monitor and control )</a:t>
            </a:r>
            <a:endParaRPr lang="en-SG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40EBBC-4DA8-AB48-F3A0-D4E7D5DB71B2}"/>
              </a:ext>
            </a:extLst>
          </p:cNvPr>
          <p:cNvSpPr txBox="1"/>
          <p:nvPr/>
        </p:nvSpPr>
        <p:spPr>
          <a:xfrm>
            <a:off x="2282629" y="4681867"/>
            <a:ext cx="1209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 only allow monitor)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F42988-AB74-B7DE-BF13-5563E9163F35}"/>
              </a:ext>
            </a:extLst>
          </p:cNvPr>
          <p:cNvSpPr txBox="1"/>
          <p:nvPr/>
        </p:nvSpPr>
        <p:spPr>
          <a:xfrm>
            <a:off x="2282629" y="6256026"/>
            <a:ext cx="2630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Train Control HMI [ slave ] (allow monitor and limit control)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77A08F-4DC3-3F03-E1B6-A98531B1B8E3}"/>
              </a:ext>
            </a:extLst>
          </p:cNvPr>
          <p:cNvSpPr txBox="1"/>
          <p:nvPr/>
        </p:nvSpPr>
        <p:spPr>
          <a:xfrm>
            <a:off x="1687088" y="5417659"/>
            <a:ext cx="99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request </a:t>
            </a:r>
            <a:endParaRPr lang="en-SG" sz="11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CBF873-5E74-34A3-7349-44B571EB2EF4}"/>
              </a:ext>
            </a:extLst>
          </p:cNvPr>
          <p:cNvSpPr txBox="1"/>
          <p:nvPr/>
        </p:nvSpPr>
        <p:spPr>
          <a:xfrm>
            <a:off x="7816315" y="4335165"/>
            <a:ext cx="14774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Real world emulator</a:t>
            </a:r>
            <a:endParaRPr lang="en-SG" sz="1100" b="1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6C0B051E-3D2F-0F40-6C11-15CA62CC60E9}"/>
              </a:ext>
            </a:extLst>
          </p:cNvPr>
          <p:cNvSpPr/>
          <p:nvPr/>
        </p:nvSpPr>
        <p:spPr>
          <a:xfrm>
            <a:off x="7486980" y="5058441"/>
            <a:ext cx="329335" cy="1108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EE8945-4F1F-BD49-1DB5-86AA8C59D67B}"/>
              </a:ext>
            </a:extLst>
          </p:cNvPr>
          <p:cNvCxnSpPr/>
          <p:nvPr/>
        </p:nvCxnSpPr>
        <p:spPr>
          <a:xfrm flipV="1">
            <a:off x="5547994" y="5282073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19EAF14-214B-2426-DA6A-2C2F528A4600}"/>
              </a:ext>
            </a:extLst>
          </p:cNvPr>
          <p:cNvCxnSpPr/>
          <p:nvPr/>
        </p:nvCxnSpPr>
        <p:spPr>
          <a:xfrm flipV="1">
            <a:off x="7632376" y="5197517"/>
            <a:ext cx="0" cy="890267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88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CE48E3-76D2-5368-8B66-C2ECE2368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516" y="1146638"/>
            <a:ext cx="8444275" cy="419047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25BA608-D9AB-8F23-3846-B6A043352247}"/>
              </a:ext>
            </a:extLst>
          </p:cNvPr>
          <p:cNvCxnSpPr/>
          <p:nvPr/>
        </p:nvCxnSpPr>
        <p:spPr>
          <a:xfrm rot="10800000">
            <a:off x="3760238" y="4245429"/>
            <a:ext cx="970383" cy="681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F26B590-98D4-FDC3-918B-B755D63C455D}"/>
              </a:ext>
            </a:extLst>
          </p:cNvPr>
          <p:cNvCxnSpPr/>
          <p:nvPr/>
        </p:nvCxnSpPr>
        <p:spPr>
          <a:xfrm flipV="1">
            <a:off x="5943600" y="4376056"/>
            <a:ext cx="1110343" cy="522515"/>
          </a:xfrm>
          <a:prstGeom prst="bentConnector3">
            <a:avLst>
              <a:gd name="adj1" fmla="val 264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4E5FEF-61BB-2A03-7E8A-167D64595F7D}"/>
              </a:ext>
            </a:extLst>
          </p:cNvPr>
          <p:cNvSpPr txBox="1"/>
          <p:nvPr/>
        </p:nvSpPr>
        <p:spPr>
          <a:xfrm>
            <a:off x="3624656" y="4926564"/>
            <a:ext cx="1241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Modified PLC feedback data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B9F4CA-9E63-AB2A-5D56-8DEA042F43C3}"/>
              </a:ext>
            </a:extLst>
          </p:cNvPr>
          <p:cNvSpPr txBox="1"/>
          <p:nvPr/>
        </p:nvSpPr>
        <p:spPr>
          <a:xfrm>
            <a:off x="5826380" y="4376056"/>
            <a:ext cx="12415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7. Modified HMI control request</a:t>
            </a:r>
            <a:endParaRPr lang="en-SG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6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gram&#10;&#10;Description automatically generated">
            <a:extLst>
              <a:ext uri="{FF2B5EF4-FFF2-40B4-BE49-F238E27FC236}">
                <a16:creationId xmlns:a16="http://schemas.microsoft.com/office/drawing/2014/main" id="{09308C7D-2246-6A18-F608-223511697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889016"/>
            <a:ext cx="9664700" cy="3319647"/>
          </a:xfrm>
          <a:prstGeom prst="rect">
            <a:avLst/>
          </a:prstGeom>
        </p:spPr>
      </p:pic>
      <p:pic>
        <p:nvPicPr>
          <p:cNvPr id="7" name="Picture 6" descr="A diagram of a train speed&#10;&#10;Description automatically generated">
            <a:extLst>
              <a:ext uri="{FF2B5EF4-FFF2-40B4-BE49-F238E27FC236}">
                <a16:creationId xmlns:a16="http://schemas.microsoft.com/office/drawing/2014/main" id="{747D8B01-AA9C-D570-8B4B-C66BC39631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39" y="423307"/>
            <a:ext cx="4901529" cy="2328633"/>
          </a:xfrm>
          <a:prstGeom prst="rect">
            <a:avLst/>
          </a:prstGeom>
          <a:ln w="12700">
            <a:solidFill>
              <a:srgbClr val="FF0000"/>
            </a:solidFill>
            <a:prstDash val="sysDash"/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F873FE2-CD07-C85F-01E6-7867A0EC55BF}"/>
              </a:ext>
            </a:extLst>
          </p:cNvPr>
          <p:cNvSpPr/>
          <p:nvPr/>
        </p:nvSpPr>
        <p:spPr>
          <a:xfrm>
            <a:off x="1880171" y="4646992"/>
            <a:ext cx="616164" cy="50036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D64326-D179-760E-E5A0-499747E63874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363039" y="2751940"/>
            <a:ext cx="1517132" cy="21452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9E449F-697B-683F-E4C4-CB1CC7293B42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2496335" y="2751940"/>
            <a:ext cx="2768233" cy="2145233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22512A9-3C13-7D94-A6FF-A0E5C8C29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590" y="423307"/>
            <a:ext cx="5289220" cy="235390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B8E165-A5C7-8347-1023-4F38D4F498FD}"/>
              </a:ext>
            </a:extLst>
          </p:cNvPr>
          <p:cNvCxnSpPr>
            <a:stCxn id="17" idx="2"/>
          </p:cNvCxnSpPr>
          <p:nvPr/>
        </p:nvCxnSpPr>
        <p:spPr>
          <a:xfrm flipH="1">
            <a:off x="5962261" y="2777208"/>
            <a:ext cx="2337939" cy="26625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79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1284</Words>
  <Application>Microsoft Office PowerPoint</Application>
  <PresentationFormat>Widescreen</PresentationFormat>
  <Paragraphs>272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Inter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yuancheng Liu</cp:lastModifiedBy>
  <cp:revision>34</cp:revision>
  <dcterms:created xsi:type="dcterms:W3CDTF">2023-08-07T07:22:34Z</dcterms:created>
  <dcterms:modified xsi:type="dcterms:W3CDTF">2024-05-02T09:26:07Z</dcterms:modified>
</cp:coreProperties>
</file>