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Lobster"/>
      <p:regular r:id="rId44"/>
    </p:embeddedFont>
    <p:embeddedFont>
      <p:font typeface="Gloria Hallelujah"/>
      <p:regular r:id="rId45"/>
    </p:embeddedFont>
    <p:embeddedFont>
      <p:font typeface="Average"/>
      <p:regular r:id="rId46"/>
    </p:embeddedFont>
    <p:embeddedFont>
      <p:font typeface="Oswald"/>
      <p:regular r:id="rId47"/>
      <p:bold r:id="rId48"/>
    </p:embeddedFont>
    <p:embeddedFont>
      <p:font typeface="Bree Serif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B1F8C-1D03-4BED-BB8E-735EA2AC717E}">
  <a:tblStyle styleId="{668B1F8C-1D03-4BED-BB8E-735EA2AC71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Lobster-regular.fntdata"/><Relationship Id="rId43" Type="http://schemas.openxmlformats.org/officeDocument/2006/relationships/slide" Target="slides/slide36.xml"/><Relationship Id="rId46" Type="http://schemas.openxmlformats.org/officeDocument/2006/relationships/font" Target="fonts/Average-regular.fntdata"/><Relationship Id="rId45" Type="http://schemas.openxmlformats.org/officeDocument/2006/relationships/font" Target="fonts/GloriaHallelujah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swald-bold.fntdata"/><Relationship Id="rId47" Type="http://schemas.openxmlformats.org/officeDocument/2006/relationships/font" Target="fonts/Oswald-regular.fntdata"/><Relationship Id="rId49" Type="http://schemas.openxmlformats.org/officeDocument/2006/relationships/font" Target="fonts/BreeSerif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dd5851c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cbdd5851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222ec98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d222ec9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dd5851c6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cbdd5851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222ec98b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d222ec98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ree Serif"/>
              <a:buNone/>
              <a:defRPr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41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700"/>
              <a:buFont typeface="Bree Serif"/>
              <a:buNone/>
              <a:defRPr sz="27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●"/>
              <a:defRPr sz="1500">
                <a:solidFill>
                  <a:srgbClr val="FBFBFB"/>
                </a:solidFill>
              </a:defRPr>
            </a:lvl1pPr>
            <a:lvl2pPr indent="-3238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○"/>
              <a:defRPr sz="1500">
                <a:solidFill>
                  <a:srgbClr val="FBFBFB"/>
                </a:solidFill>
              </a:defRPr>
            </a:lvl2pPr>
            <a:lvl3pPr indent="-32385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■"/>
              <a:defRPr sz="1500">
                <a:solidFill>
                  <a:srgbClr val="FBFBFB"/>
                </a:solidFill>
              </a:defRPr>
            </a:lvl3pPr>
            <a:lvl4pPr indent="-32385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●"/>
              <a:defRPr sz="1500">
                <a:solidFill>
                  <a:srgbClr val="FBFBFB"/>
                </a:solidFill>
              </a:defRPr>
            </a:lvl4pPr>
            <a:lvl5pPr indent="-32385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○"/>
              <a:defRPr sz="1500">
                <a:solidFill>
                  <a:srgbClr val="FBFBFB"/>
                </a:solidFill>
              </a:defRPr>
            </a:lvl5pPr>
            <a:lvl6pPr indent="-32385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■"/>
              <a:defRPr sz="1500">
                <a:solidFill>
                  <a:srgbClr val="FBFBFB"/>
                </a:solidFill>
              </a:defRPr>
            </a:lvl6pPr>
            <a:lvl7pPr indent="-32385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●"/>
              <a:defRPr sz="1500">
                <a:solidFill>
                  <a:srgbClr val="FBFBFB"/>
                </a:solidFill>
              </a:defRPr>
            </a:lvl7pPr>
            <a:lvl8pPr indent="-32385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○"/>
              <a:defRPr sz="1500">
                <a:solidFill>
                  <a:srgbClr val="FBFBFB"/>
                </a:solidFill>
              </a:defRPr>
            </a:lvl8pPr>
            <a:lvl9pPr indent="-32385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Char char="■"/>
              <a:defRPr sz="1500">
                <a:solidFill>
                  <a:srgbClr val="FBFBFB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mrmirkorossi/Final-Project-DA.git" TargetMode="External"/><Relationship Id="rId4" Type="http://schemas.openxmlformats.org/officeDocument/2006/relationships/hyperlink" Target="https://public.tableau.com/app/profile/mirko.rossi/viz/FinalDataAnalysisS2IProject/Dashboardwebsite2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0" Type="http://schemas.openxmlformats.org/officeDocument/2006/relationships/image" Target="../media/image13.png"/><Relationship Id="rId9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32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108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4294967295" type="subTitle"/>
          </p:nvPr>
        </p:nvSpPr>
        <p:spPr>
          <a:xfrm>
            <a:off x="1242745" y="3648693"/>
            <a:ext cx="165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Mirko Rossi</a:t>
            </a:r>
            <a:endParaRPr b="1" i="0" sz="1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06" y="4421451"/>
            <a:ext cx="1924200" cy="46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>
            <p:ph idx="4294967295" type="ctrTitle"/>
          </p:nvPr>
        </p:nvSpPr>
        <p:spPr>
          <a:xfrm>
            <a:off x="503014" y="1520225"/>
            <a:ext cx="3132900" cy="174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49019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Final Project </a:t>
            </a:r>
            <a:r>
              <a:rPr lang="en" sz="2800">
                <a:latin typeface="Bree Serif"/>
                <a:ea typeface="Bree Serif"/>
                <a:cs typeface="Bree Serif"/>
                <a:sym typeface="Bree Serif"/>
              </a:rPr>
              <a:t>v.2</a:t>
            </a:r>
            <a:br>
              <a:rPr b="0" i="0" lang="en" sz="28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b="0" i="0" lang="en" sz="28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br>
              <a:rPr b="0" i="0" lang="en" sz="28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b="0" i="0" lang="en" sz="28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Information</a:t>
            </a:r>
            <a:endParaRPr b="0" i="0" sz="28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1860694" y="3359888"/>
            <a:ext cx="108000" cy="1080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2023727" y="3363428"/>
            <a:ext cx="108000" cy="1080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2188800" y="3366000"/>
            <a:ext cx="108000" cy="1080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 rot="-615990">
            <a:off x="801328" y="273057"/>
            <a:ext cx="2045144" cy="1117588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dk1"/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 ANALYSIS AND VISUALIZATION</a:t>
            </a:r>
            <a:endParaRPr b="1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Immagine che contiene testo, Cellulare, interno&#10;&#10;Descrizione generata automaticamente" id="111" name="Google Shape;1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study - dataset fields</a:t>
            </a:r>
            <a:endParaRPr/>
          </a:p>
        </p:txBody>
      </p:sp>
      <p:graphicFrame>
        <p:nvGraphicFramePr>
          <p:cNvPr id="195" name="Google Shape;195;p34"/>
          <p:cNvGraphicFramePr/>
          <p:nvPr/>
        </p:nvGraphicFramePr>
        <p:xfrm>
          <a:off x="614725" y="11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{668B1F8C-1D03-4BED-BB8E-735EA2AC717E}</a:tableStyleId>
              </a:tblPr>
              <a:tblGrid>
                <a:gridCol w="3496475"/>
                <a:gridCol w="4418050"/>
              </a:tblGrid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750" u="none" cap="none" strike="noStrike"/>
                        <a:t>Column</a:t>
                      </a:r>
                      <a:endParaRPr b="1" sz="17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750" u="none" cap="none" strike="noStrike"/>
                        <a:t>Description</a:t>
                      </a:r>
                      <a:endParaRPr b="1" sz="17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read_date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The date the user read the article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user_uuid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User identifier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category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News category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journalist_id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Article author identifier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language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Article language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length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Item length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country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User nationality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subscription_date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Day the user signed up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platformer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Platform from which the article was read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article_id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Item identifier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stars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/>
                        <a:t>Average stars assigned to the article (from 1 to 5)</a:t>
                      </a:r>
                      <a:endParaRPr sz="1150" u="none" cap="none" strike="noStrike"/>
                    </a:p>
                  </a:txBody>
                  <a:tcPr marT="66675" marB="66675" marR="66675" marL="66675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Based on the data provided, the site was used for only 80 days with an average of 1.12 articles read per day.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 53 users registered on the site with an average of 1.70 articles read per user.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22 journalists working for the site with an average of 4 articles written per journalist.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619" y="1349450"/>
            <a:ext cx="3266456" cy="10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46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productive journalist is number 117 and, by sorting the articles by category, each article was read only once.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February and October are the months with more reads.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575" y="1103490"/>
            <a:ext cx="4352650" cy="12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5625" y="2393174"/>
            <a:ext cx="4352654" cy="12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5625" y="3731911"/>
            <a:ext cx="4352650" cy="92328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>
            <a:off x="5605700" y="1505125"/>
            <a:ext cx="367500" cy="28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/>
          <p:nvPr/>
        </p:nvSpPr>
        <p:spPr>
          <a:xfrm>
            <a:off x="8580775" y="2877496"/>
            <a:ext cx="367500" cy="801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/>
          <p:nvPr/>
        </p:nvSpPr>
        <p:spPr>
          <a:xfrm>
            <a:off x="4572000" y="4100575"/>
            <a:ext cx="784800" cy="35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46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loyal user is number 94, who has read 5 articles.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Sorting the individual articles by number of readings also shows that </a:t>
            </a:r>
            <a:r>
              <a:rPr b="1" lang="en"/>
              <a:t>each article has been read once.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300" y="1278300"/>
            <a:ext cx="29622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625" y="2658325"/>
            <a:ext cx="38576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/>
          <p:nvPr/>
        </p:nvSpPr>
        <p:spPr>
          <a:xfrm>
            <a:off x="5970475" y="1587900"/>
            <a:ext cx="334500" cy="252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8426325" y="2952075"/>
            <a:ext cx="438600" cy="57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Statistics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0575" y="1321886"/>
            <a:ext cx="4411724" cy="179762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accessed month in 2021 is February, in which 11 articles were read, the highest number.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month with the least number of accesses in 2021 is May, with 2 accesses and 2 articles read.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chart could be simplified to a two-column chart since only subscribed users are recorded and every access to the website is related only to the opening of an article page.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Distribution of values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0350" y="1005521"/>
            <a:ext cx="2057175" cy="17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0350" y="2962625"/>
            <a:ext cx="2057175" cy="92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7350" y="4098574"/>
            <a:ext cx="1685734" cy="830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39342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values of the analysed fields describe a prevalence of interest in articles in the weather category in Italian and read by Italian users.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most-read articles are long and viewed on tablets and PCs.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0350" y="4098565"/>
            <a:ext cx="2057164" cy="83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40603" y="4098565"/>
            <a:ext cx="1862235" cy="83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Distribution of values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9475" y="1017725"/>
            <a:ext cx="24003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average rating is 2.85 stars out of 5 but almost 50% of the reviews are below average.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9500" y="3375938"/>
            <a:ext cx="20002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by category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250" y="1712076"/>
            <a:ext cx="8109500" cy="19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/>
        </p:nvSpPr>
        <p:spPr>
          <a:xfrm>
            <a:off x="545175" y="4183550"/>
            <a:ext cx="682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Since each article has been read only once, “Percentage Articles” and “Percentage Reads” show the same percentages.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83333"/>
              <a:buNone/>
            </a:pPr>
            <a:r>
              <a:rPr lang="en" sz="3600"/>
              <a:t>Data Visualization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KPI - Key Performance Indicator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The data visualization in Tableau dashboards summarises in graphical form the results already obtained with Python.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/>
              <a:t>The KPIs (Key Performance Indicators) used are the number of users, the number of articles read and the average score.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873850"/>
            <a:ext cx="405379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/>
          <p:nvPr/>
        </p:nvSpPr>
        <p:spPr>
          <a:xfrm rot="-1834684">
            <a:off x="7887385" y="1096568"/>
            <a:ext cx="580879" cy="991611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3"/>
          <p:cNvSpPr txBox="1"/>
          <p:nvPr/>
        </p:nvSpPr>
        <p:spPr>
          <a:xfrm>
            <a:off x="7940425" y="1516975"/>
            <a:ext cx="10044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loria Hallelujah"/>
                <a:ea typeface="Gloria Hallelujah"/>
                <a:cs typeface="Gloria Hallelujah"/>
                <a:sym typeface="Gloria Hallelujah"/>
              </a:rPr>
              <a:t>KPI</a:t>
            </a:r>
            <a:endParaRPr b="1" sz="27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393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Introduction</a:t>
            </a:r>
            <a:endParaRPr sz="2730"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699" y="1152475"/>
            <a:ext cx="4021761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654"/>
              <a:t>The final project consists of creating a dashboard that includes a strategy proposal and the creation of user personas for a fictitious online general information newspaper: </a:t>
            </a:r>
            <a:r>
              <a:rPr b="1" lang="en" sz="1654"/>
              <a:t>The European Times.</a:t>
            </a:r>
            <a:endParaRPr b="1" sz="1654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654"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24" y="152400"/>
            <a:ext cx="361582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5902000" y="152400"/>
            <a:ext cx="2559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The European Times</a:t>
            </a:r>
            <a:endParaRPr b="1" sz="21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486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700"/>
              <a:buNone/>
            </a:pPr>
            <a:r>
              <a:rPr lang="en" sz="3600"/>
              <a:t>Creation of the User Persona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 clustering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To create the User Personas, I chose to use a </a:t>
            </a:r>
            <a:r>
              <a:rPr b="1" lang="en"/>
              <a:t>data-driven approach </a:t>
            </a:r>
            <a:r>
              <a:rPr lang="en"/>
              <a:t>with Python.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/>
              <a:t>I calculated the percentages of users who have a preference for each category and, subsequently, their preference for all the others.</a:t>
            </a:r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00" y="1170125"/>
            <a:ext cx="4593300" cy="188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732" y="1202300"/>
            <a:ext cx="4616441" cy="18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 clustering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152475"/>
            <a:ext cx="39342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Below I have selected some reasonably coherent clusters:</a:t>
            </a:r>
            <a:endParaRPr/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weather and sports</a:t>
            </a:r>
            <a:endParaRPr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economy and finance</a:t>
            </a:r>
            <a:endParaRPr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lifestyle, art and news</a:t>
            </a:r>
            <a:endParaRPr/>
          </a:p>
        </p:txBody>
      </p:sp>
      <p:sp>
        <p:nvSpPr>
          <p:cNvPr id="305" name="Google Shape;305;p48"/>
          <p:cNvSpPr/>
          <p:nvPr/>
        </p:nvSpPr>
        <p:spPr>
          <a:xfrm>
            <a:off x="4870925" y="1445875"/>
            <a:ext cx="486000" cy="2016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5048250" y="1901500"/>
            <a:ext cx="335700" cy="2016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4898050" y="1676150"/>
            <a:ext cx="486000" cy="20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4821850" y="2577600"/>
            <a:ext cx="562200" cy="20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4898050" y="2126863"/>
            <a:ext cx="486000" cy="201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4947125" y="2352225"/>
            <a:ext cx="436800" cy="201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5048250" y="2800475"/>
            <a:ext cx="384900" cy="201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8300" y="3253050"/>
            <a:ext cx="4593300" cy="107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User clustering</a:t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350" y="2653200"/>
            <a:ext cx="2883125" cy="22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Finally, I calculated the average approval percentages after the merger.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/>
              <a:t>I carried out the study of the profiles and the creation of the dashboards with Tableau.</a:t>
            </a:r>
            <a:endParaRPr/>
          </a:p>
        </p:txBody>
      </p:sp>
      <p:pic>
        <p:nvPicPr>
          <p:cNvPr id="320" name="Google Shape;32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5825" y="1287775"/>
            <a:ext cx="21621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327" name="Google Shape;327;p50"/>
          <p:cNvPicPr preferRelativeResize="0"/>
          <p:nvPr/>
        </p:nvPicPr>
        <p:blipFill rotWithShape="1">
          <a:blip r:embed="rId3">
            <a:alphaModFix/>
          </a:blip>
          <a:srcRect b="921" l="0" r="0" t="0"/>
          <a:stretch/>
        </p:blipFill>
        <p:spPr>
          <a:xfrm>
            <a:off x="0" y="0"/>
            <a:ext cx="9143999" cy="48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7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87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A0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850" y="0"/>
            <a:ext cx="9161850" cy="48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700"/>
              <a:buNone/>
            </a:pPr>
            <a:r>
              <a:rPr lang="en" sz="3600"/>
              <a:t>Strategy proposal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445025"/>
            <a:ext cx="393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Introduction</a:t>
            </a:r>
            <a:endParaRPr sz="2730"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24" y="152400"/>
            <a:ext cx="361582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5902000" y="152400"/>
            <a:ext cx="2559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The European Times</a:t>
            </a:r>
            <a:endParaRPr b="1" sz="21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699" y="1152475"/>
            <a:ext cx="40218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"The European Times" is a small media </a:t>
            </a:r>
            <a:r>
              <a:rPr lang="en" sz="1600"/>
              <a:t>startup</a:t>
            </a:r>
            <a:r>
              <a:rPr lang="en" sz="1600"/>
              <a:t> launched in 2021 that aims to give a voice to emerging and talented journalists. The project consists of a website and various social media channels used to share published articles.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"</a:t>
            </a:r>
            <a:r>
              <a:rPr lang="en" sz="1600"/>
              <a:t>The European Times</a:t>
            </a:r>
            <a:r>
              <a:rPr lang="en" sz="1600"/>
              <a:t>"</a:t>
            </a:r>
            <a:r>
              <a:rPr lang="en" sz="1600"/>
              <a:t> was born with generalist ambitions, to cover topics ranging from economy to art, producing articles in </a:t>
            </a:r>
            <a:r>
              <a:rPr lang="en" sz="1600"/>
              <a:t>multiple languages to reach multiple international markets and aiming at multi-platform uses.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654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Strategy Proposal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11700" y="1152475"/>
            <a:ext cx="39342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To develop a complete strategy proposal, you should at least know the market and competitor data of the website.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>
                <a:solidFill>
                  <a:srgbClr val="FBFBFB"/>
                </a:solidFill>
              </a:rPr>
              <a:t>In absence of this information one can apply general principles of startups: focus the investments on what gives you </a:t>
            </a:r>
            <a:r>
              <a:rPr b="1" lang="en">
                <a:solidFill>
                  <a:srgbClr val="FBFBFB"/>
                </a:solidFill>
              </a:rPr>
              <a:t>more and faster results.</a:t>
            </a:r>
            <a:endParaRPr b="1">
              <a:solidFill>
                <a:srgbClr val="FBFBFB"/>
              </a:solidFill>
            </a:endParaRPr>
          </a:p>
        </p:txBody>
      </p:sp>
      <p:pic>
        <p:nvPicPr>
          <p:cNvPr id="353" name="Google Shape;35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Strategy Proposal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"/>
              <a:t>For organic growth of the va</a:t>
            </a:r>
            <a:r>
              <a:rPr lang="en"/>
              <a:t>rious sections of the site, it is necessary to invest in art articles, which represent just 4% of the total articles and in general in articles in French, whose percentage fraction</a:t>
            </a:r>
            <a:r>
              <a:rPr lang="en"/>
              <a:t> is under 20%.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/>
              <a:t>This objective is achievable by </a:t>
            </a:r>
            <a:r>
              <a:rPr b="1" lang="en"/>
              <a:t>increasing collaborations with journalists specialized in art</a:t>
            </a:r>
            <a:r>
              <a:rPr lang="en"/>
              <a:t> and </a:t>
            </a:r>
            <a:r>
              <a:rPr b="1" lang="en"/>
              <a:t>journalists of all categories who write in French.</a:t>
            </a:r>
            <a:endParaRPr b="1"/>
          </a:p>
        </p:txBody>
      </p:sp>
      <p:pic>
        <p:nvPicPr>
          <p:cNvPr id="360" name="Google Shape;36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Strategy Proposal</a:t>
            </a:r>
            <a:endParaRPr/>
          </a:p>
        </p:txBody>
      </p:sp>
      <p:sp>
        <p:nvSpPr>
          <p:cNvPr id="366" name="Google Shape;366;p56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"/>
              <a:t>It would be useful to </a:t>
            </a:r>
            <a:r>
              <a:rPr b="1" lang="en"/>
              <a:t>increase the advertisement in May, </a:t>
            </a:r>
            <a:r>
              <a:rPr lang="en"/>
              <a:t>which seems like the month of lower accesses to the website.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/>
              <a:t>It’s of course important to obtain data of the </a:t>
            </a:r>
            <a:r>
              <a:rPr b="1" lang="en"/>
              <a:t>market of online newspapers.</a:t>
            </a:r>
            <a:endParaRPr b="1"/>
          </a:p>
        </p:txBody>
      </p:sp>
      <p:pic>
        <p:nvPicPr>
          <p:cNvPr id="367" name="Google Shape;36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Strategy Proposal - User Persona 1</a:t>
            </a:r>
            <a:endParaRPr/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Regarding Giulio, user persona 1, the </a:t>
            </a:r>
            <a:r>
              <a:rPr lang="en"/>
              <a:t>participation</a:t>
            </a:r>
            <a:r>
              <a:rPr lang="en"/>
              <a:t> of this user on our site must be consolidated by inserting content in line with the current level of quality of </a:t>
            </a:r>
            <a:r>
              <a:rPr b="1" lang="en"/>
              <a:t>weather and sport articles</a:t>
            </a:r>
            <a:r>
              <a:rPr lang="en"/>
              <a:t>, which Giulio appreciates.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possible to </a:t>
            </a:r>
            <a:r>
              <a:rPr b="1" lang="en"/>
              <a:t>enhance his value during the sale of advertising spaces</a:t>
            </a:r>
            <a:r>
              <a:rPr lang="en"/>
              <a:t> for use on PCs.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374" name="Google Shape;37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Strategy Proposal - User Persona 2</a:t>
            </a:r>
            <a:endParaRPr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Regarding Cristina, user persona 2, we need to increase the share of this user and invest resources to </a:t>
            </a:r>
            <a:r>
              <a:rPr b="1" lang="en"/>
              <a:t>produce higher quality content of economy and finance</a:t>
            </a:r>
            <a:r>
              <a:rPr lang="en"/>
              <a:t>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/>
              <a:t>By increasing the percentage of this user, it will be possible to enhance her value during the sale of advertising spaces for use on PCs, tablets and smartphones.</a:t>
            </a:r>
            <a:endParaRPr/>
          </a:p>
        </p:txBody>
      </p:sp>
      <p:pic>
        <p:nvPicPr>
          <p:cNvPr id="381" name="Google Shape;3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Strategy Proposal - User Persona 3</a:t>
            </a:r>
            <a:endParaRPr/>
          </a:p>
        </p:txBody>
      </p:sp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Regarding Stefano, user persona 3, we need to increase the share of this user and invest resources to </a:t>
            </a:r>
            <a:r>
              <a:rPr b="1" lang="en"/>
              <a:t>produce content in French</a:t>
            </a:r>
            <a:r>
              <a:rPr lang="en"/>
              <a:t>, which is present in less than 10% of the articles he reads.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/>
              <a:t>By increasing the percentage relating to this user, it will be possible to enhance his value during the sale of advertising spaces for use, especially on tablets.</a:t>
            </a:r>
            <a:endParaRPr/>
          </a:p>
        </p:txBody>
      </p:sp>
      <p:pic>
        <p:nvPicPr>
          <p:cNvPr id="388" name="Google Shape;38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rPr lang="en"/>
              <a:t>The </a:t>
            </a:r>
            <a:r>
              <a:rPr lang="en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Jupyter notebook</a:t>
            </a:r>
            <a:r>
              <a:rPr lang="en"/>
              <a:t> </a:t>
            </a:r>
            <a:r>
              <a:rPr lang="en"/>
              <a:t>and </a:t>
            </a:r>
            <a:r>
              <a:rPr lang="en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 dashboards</a:t>
            </a:r>
            <a:r>
              <a:rPr lang="en"/>
              <a:t> </a:t>
            </a:r>
            <a:r>
              <a:rPr lang="en"/>
              <a:t>from this project are publicly available.</a:t>
            </a:r>
            <a:endParaRPr/>
          </a:p>
        </p:txBody>
      </p:sp>
      <p:pic>
        <p:nvPicPr>
          <p:cNvPr id="395" name="Google Shape;395;p60"/>
          <p:cNvPicPr preferRelativeResize="0"/>
          <p:nvPr/>
        </p:nvPicPr>
        <p:blipFill rotWithShape="1">
          <a:blip r:embed="rId5">
            <a:alphaModFix/>
          </a:blip>
          <a:srcRect b="20822" l="8638" r="6166" t="20864"/>
          <a:stretch/>
        </p:blipFill>
        <p:spPr>
          <a:xfrm>
            <a:off x="5913837" y="822475"/>
            <a:ext cx="2087025" cy="18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0"/>
          <p:cNvSpPr/>
          <p:nvPr/>
        </p:nvSpPr>
        <p:spPr>
          <a:xfrm>
            <a:off x="5664950" y="2804900"/>
            <a:ext cx="2584800" cy="16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6729" y="2846335"/>
            <a:ext cx="2491218" cy="154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393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Introduction</a:t>
            </a:r>
            <a:endParaRPr sz="2730"/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24" y="152400"/>
            <a:ext cx="361582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5902000" y="152400"/>
            <a:ext cx="2559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The European Times</a:t>
            </a:r>
            <a:endParaRPr b="1" sz="21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699" y="1152475"/>
            <a:ext cx="40218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654"/>
              <a:t>The publisher aims to market the newspaper as a reference for a polyglot niche</a:t>
            </a:r>
            <a:r>
              <a:rPr lang="en" sz="1654"/>
              <a:t>.</a:t>
            </a:r>
            <a:endParaRPr sz="1654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654"/>
              <a:t>After a year, the publisher decides to hire a Data Analyst to analyze the performance of the website and produce, together with marketing, a strategy for the year 2022.</a:t>
            </a:r>
            <a:endParaRPr sz="1654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" sz="1654"/>
              <a:t>The Data Analyst can query the database in which accesses to the site by registered users are recorded.</a:t>
            </a:r>
            <a:endParaRPr sz="165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393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Introduction</a:t>
            </a:r>
            <a:endParaRPr sz="2730"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152475"/>
            <a:ext cx="41976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654"/>
              <a:t>I divided the project into four phases:</a:t>
            </a:r>
            <a:endParaRPr sz="1654"/>
          </a:p>
          <a:p>
            <a:pPr indent="-333681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EDA (Exploratory Data Analysis) with Python</a:t>
            </a:r>
            <a:endParaRPr sz="1654"/>
          </a:p>
          <a:p>
            <a:pPr indent="-333681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Data Visualization</a:t>
            </a:r>
            <a:endParaRPr sz="1654"/>
          </a:p>
          <a:p>
            <a:pPr indent="-333681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Creation of the User Persona</a:t>
            </a:r>
            <a:endParaRPr sz="1654"/>
          </a:p>
          <a:p>
            <a:pPr indent="-333681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Strategy proposal</a:t>
            </a:r>
            <a:endParaRPr sz="1654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4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654"/>
              <a:t>In this project, I used the Python language for EDA and Tableau software for Data Visualization.</a:t>
            </a:r>
            <a:endParaRPr sz="1654"/>
          </a:p>
        </p:txBody>
      </p:sp>
      <p:sp>
        <p:nvSpPr>
          <p:cNvPr id="142" name="Google Shape;142;p29"/>
          <p:cNvSpPr/>
          <p:nvPr/>
        </p:nvSpPr>
        <p:spPr>
          <a:xfrm>
            <a:off x="5389975" y="4162477"/>
            <a:ext cx="2871900" cy="6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5387841" y="2038157"/>
            <a:ext cx="1407300" cy="92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5389950" y="3172127"/>
            <a:ext cx="2871900" cy="7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20822" l="8638" r="6166" t="20864"/>
          <a:stretch/>
        </p:blipFill>
        <p:spPr>
          <a:xfrm>
            <a:off x="5389957" y="709778"/>
            <a:ext cx="1272452" cy="112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756" y="1790400"/>
            <a:ext cx="1511798" cy="147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5">
            <a:alphaModFix/>
          </a:blip>
          <a:srcRect b="0" l="21565" r="18711" t="0"/>
          <a:stretch/>
        </p:blipFill>
        <p:spPr>
          <a:xfrm>
            <a:off x="7023178" y="709779"/>
            <a:ext cx="1238486" cy="112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6475" y="3177697"/>
            <a:ext cx="2794357" cy="7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9975" y="4162537"/>
            <a:ext cx="2871900" cy="6581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/>
          <p:nvPr/>
        </p:nvSpPr>
        <p:spPr>
          <a:xfrm>
            <a:off x="6968125" y="2058252"/>
            <a:ext cx="1293600" cy="9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89033" y="2081031"/>
            <a:ext cx="1246700" cy="84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700"/>
              <a:buNone/>
            </a:pPr>
            <a:r>
              <a:rPr lang="en" sz="3600">
                <a:solidFill>
                  <a:srgbClr val="FBFBFB"/>
                </a:solidFill>
              </a:rPr>
              <a:t>Exploratory Data Analysis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Study - head method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189325"/>
            <a:ext cx="81534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Categories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63" y="2571750"/>
            <a:ext cx="833825" cy="81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59" y="3844250"/>
            <a:ext cx="775675" cy="7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23" y="1360375"/>
            <a:ext cx="893100" cy="86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5323" y="3944448"/>
            <a:ext cx="773125" cy="75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348" y="3815961"/>
            <a:ext cx="833825" cy="8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4412" y="2516051"/>
            <a:ext cx="775675" cy="75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5336" y="2530713"/>
            <a:ext cx="893100" cy="8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93125" y="1017713"/>
            <a:ext cx="49339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545175" y="2192500"/>
            <a:ext cx="946800" cy="3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Weather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549525" y="3444475"/>
            <a:ext cx="893100" cy="3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News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490825" y="4696450"/>
            <a:ext cx="1109100" cy="3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Economy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3235700" y="3408413"/>
            <a:ext cx="893100" cy="3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Sport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6367825" y="3426375"/>
            <a:ext cx="548100" cy="3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Art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6195313" y="4696450"/>
            <a:ext cx="893100" cy="3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Finance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265350" y="4696450"/>
            <a:ext cx="893100" cy="3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Lifestyle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study - head and info methods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393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/>
              <a:t>The dataset is already clean and easy to understand.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" sz="1600"/>
              <a:t>It is made up of 9 fields that describe each reading that took place on the site.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en" sz="1600"/>
              <a:t>There are 90 records and there are no null values.</a:t>
            </a:r>
            <a:endParaRPr sz="1600"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950" y="1152475"/>
            <a:ext cx="35623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